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2" r:id="rId20"/>
    <p:sldId id="26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03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4745-2515-4808-942D-75621695905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077E-AB0C-4427-8805-E75170642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考虑两种策略：两个</a:t>
            </a:r>
            <a:r>
              <a:rPr lang="en-US" altLang="zh-CN" dirty="0"/>
              <a:t>activation</a:t>
            </a:r>
          </a:p>
          <a:p>
            <a:r>
              <a:rPr lang="zh-CN" altLang="en-US" dirty="0"/>
              <a:t>红线为供能曲线，不稳定</a:t>
            </a:r>
            <a:endParaRPr lang="en-US" altLang="zh-CN" dirty="0"/>
          </a:p>
          <a:p>
            <a:r>
              <a:rPr lang="zh-CN" altLang="en-US" dirty="0"/>
              <a:t>当且仅当一个</a:t>
            </a:r>
            <a:r>
              <a:rPr lang="en-US" altLang="zh-CN" dirty="0"/>
              <a:t>cycle</a:t>
            </a:r>
            <a:r>
              <a:rPr lang="zh-CN" altLang="en-US" dirty="0"/>
              <a:t>内供能足够时才可以计算，</a:t>
            </a:r>
            <a:r>
              <a:rPr lang="en-US" altLang="zh-CN" dirty="0"/>
              <a:t>tile</a:t>
            </a:r>
            <a:r>
              <a:rPr lang="zh-CN" altLang="en-US" dirty="0"/>
              <a:t>策略可以更好的利用能量。（</a:t>
            </a:r>
            <a:r>
              <a:rPr lang="en-US" altLang="zh-CN" dirty="0" err="1"/>
              <a:t>highlevel</a:t>
            </a:r>
            <a:r>
              <a:rPr lang="zh-CN" altLang="en-US" dirty="0"/>
              <a:t>想法）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077E-AB0C-4427-8805-E75170642A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0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D9BE-F738-4754-B738-20EB8B9FE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365C-4598-417B-A00F-4FA0AE77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BC5A-D8A1-4299-9FAD-6BD629BC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768D-B4CC-4976-A866-A9A3AD5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DCFA-FCB7-4684-ADDC-424C79C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74BB-AB29-46A4-8C12-E5484856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C70C-D8F0-4C7F-8EC6-F21CFC7B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DB98-94B7-453C-A892-6E84515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51BB-48CA-464C-90BF-D8C206A1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5022-502A-4951-9032-73D4711C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37D0-7DBA-44E3-80D2-EA4C574E2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B793F-01F2-4E2D-B2CF-AC14B247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7834-0603-4825-AA5B-B0546D13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03D3-50CF-420B-8B1E-A127406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BFB8-403D-4517-A159-9E278D86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E1D9-7A64-4447-AFF0-4949EA0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AAC7-1BE7-4CED-9A25-FF5CBD20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27B6-E9B2-4570-B3E6-B234971F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E355-6D4C-4B13-8816-2469CEFF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CD5D-D8E8-439A-8412-C90965C5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0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E221-4E4A-45E9-9BE4-DA04C0A9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8F9D-DFDE-4464-A978-31BBC23F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DDA3-9471-4E93-9B36-6D470D43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C7AA-E02E-4C25-8958-E8E5BEB4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CE1-7736-4FCC-A566-A26AD2CF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EA2-DC4E-494B-B790-58AA3F04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49E-C8E6-42E7-8682-258773A8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46C81-182F-4F27-969A-94EFC42C6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0E19-8008-4BA1-AAA7-EEDB0B78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F790-AAF3-4C1D-BF20-F5B50EE0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BDEF-0CEF-42DA-8253-4BF3F79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07B-0EF6-410D-9855-60D1D29D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3117-77A2-4C09-B0AA-11ADCFC2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FDFE-CA12-46B8-9EA5-65951532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9A5D5-CD7E-4612-B744-4058B876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743C-40EB-431D-9C4B-B00B06EA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63DF-EFFF-4141-A47E-DBDBD7C0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5A24B-9992-4C44-8CF0-7862FDE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B8B22-6171-4122-B549-8CD8429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6D3-FFF2-4E34-BE81-4966D9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902DD-C589-4ED9-90A6-66BE5CD2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BCCD2-BB8E-417B-9643-ABCADEB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0895D-9EF7-4026-B44F-E6B12753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7CA2-DFAD-4FE9-B0E2-8B959868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111D2-B683-4AE9-A405-F222B7C0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D5052-64D9-4B7F-BE65-838B663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330-1556-4DE9-8FBC-C8A2ED21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AE3E-8A9A-4CF2-AF7C-4A4D8985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596B-C0B3-4805-B30A-99299ED0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9BED-2E6A-42D5-92A9-8A12CEF5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E8FF6-D413-4D95-8C6B-B6F64EA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C204-DBC5-42F4-AD8F-65845604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8309-C37E-4B16-ABBA-E289E56B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AEA9F-BC71-4114-ACB3-FB0E037C3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1319-0CE5-4163-B73B-16F464E3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C41F-CDA9-490E-B57A-6D105E5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F202-4CF9-4648-88F6-CC6D0503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A005-2FFB-4617-B4FA-5EF93CC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59474-1240-4E7A-9BBC-857ECEA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7FD3-BA28-42B0-8AC5-9D922C6C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F9FF-92E7-4DE8-B13B-7CDA33CC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43AA-D5F5-4B80-87EC-415E61AF1E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EC44-FFF9-4E94-AF3C-74A4E0DD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BC52-1FAC-4D05-8AFF-0F1E720F8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F466-FB52-4ED2-813D-C0E7A089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err="1"/>
              <a:t>ResiRCA</a:t>
            </a:r>
            <a:r>
              <a:rPr lang="en-US" altLang="zh-CN" sz="4400" dirty="0"/>
              <a:t>: A resilient energy harvesting ReRAM crossbar-based accelerator for intelligent embedded processors </a:t>
            </a:r>
            <a:endParaRPr lang="zh-CN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7B45-6F4F-460F-94F8-4E4652341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Keni</a:t>
            </a:r>
            <a:r>
              <a:rPr lang="en-US" altLang="zh-CN" dirty="0"/>
              <a:t> </a:t>
            </a:r>
            <a:r>
              <a:rPr lang="en-US" altLang="zh-CN" dirty="0" err="1"/>
              <a:t>Qiu</a:t>
            </a:r>
            <a:r>
              <a:rPr lang="en-US" altLang="zh-CN" dirty="0"/>
              <a:t>  et.al</a:t>
            </a:r>
          </a:p>
          <a:p>
            <a:r>
              <a:rPr lang="en-US" altLang="zh-CN" dirty="0"/>
              <a:t>Capital Normal University, Beijing, China </a:t>
            </a:r>
            <a:br>
              <a:rPr lang="en-US" altLang="zh-CN" dirty="0"/>
            </a:br>
            <a:r>
              <a:rPr lang="en-US" altLang="zh-CN" dirty="0"/>
              <a:t>2020, HPCA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6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Computation decomposition and parallelism</a:t>
            </a:r>
            <a:endParaRPr lang="en-US" altLang="zh-CN" dirty="0"/>
          </a:p>
          <a:p>
            <a:pPr lvl="1"/>
            <a:r>
              <a:rPr lang="zh-CN" altLang="en-US" dirty="0"/>
              <a:t>六种</a:t>
            </a:r>
            <a:r>
              <a:rPr lang="zh-CN" altLang="zh-CN" dirty="0"/>
              <a:t>Execution strategies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u="sng" dirty="0"/>
              <a:t>Simple</a:t>
            </a:r>
            <a:r>
              <a:rPr lang="zh-CN" altLang="en-US" u="sng" dirty="0"/>
              <a:t>：</a:t>
            </a:r>
            <a:r>
              <a:rPr lang="zh-CN" altLang="zh-CN" dirty="0"/>
              <a:t>当且仅当</a:t>
            </a:r>
            <a:r>
              <a:rPr lang="en-US" altLang="zh-CN" dirty="0"/>
              <a:t>power</a:t>
            </a:r>
            <a:r>
              <a:rPr lang="zh-CN" altLang="zh-CN" dirty="0"/>
              <a:t>可以计算所有层时开始计算，且</a:t>
            </a:r>
            <a:r>
              <a:rPr lang="en-US" altLang="zh-CN" dirty="0"/>
              <a:t>weight</a:t>
            </a:r>
            <a:r>
              <a:rPr lang="zh-CN" altLang="zh-CN" dirty="0"/>
              <a:t>仅有</a:t>
            </a:r>
            <a:r>
              <a:rPr lang="en-US" altLang="zh-CN" dirty="0"/>
              <a:t>1</a:t>
            </a:r>
            <a:r>
              <a:rPr lang="zh-CN" altLang="zh-CN" dirty="0"/>
              <a:t>份</a:t>
            </a:r>
            <a:endParaRPr lang="en-US" altLang="zh-CN" u="sng" dirty="0"/>
          </a:p>
          <a:p>
            <a:pPr lvl="3"/>
            <a:endParaRPr lang="en-US" altLang="zh-C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25E5F-FAB5-4B12-AA51-B4283092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37" y="3429000"/>
            <a:ext cx="768924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Computation decomposition and parallelism</a:t>
            </a:r>
            <a:endParaRPr lang="en-US" altLang="zh-CN" dirty="0"/>
          </a:p>
          <a:p>
            <a:pPr lvl="1"/>
            <a:r>
              <a:rPr lang="zh-CN" altLang="en-US" dirty="0"/>
              <a:t>六种</a:t>
            </a:r>
            <a:r>
              <a:rPr lang="zh-CN" altLang="zh-CN" dirty="0"/>
              <a:t>Execution strategies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u="sng" dirty="0"/>
              <a:t>Naive2</a:t>
            </a:r>
            <a:r>
              <a:rPr lang="zh-CN" altLang="en-US" u="sng" dirty="0"/>
              <a:t>：</a:t>
            </a:r>
            <a:r>
              <a:rPr lang="zh-CN" altLang="zh-CN" dirty="0"/>
              <a:t>仅当</a:t>
            </a:r>
            <a:r>
              <a:rPr lang="en-US" altLang="zh-CN" dirty="0"/>
              <a:t>power</a:t>
            </a:r>
            <a:r>
              <a:rPr lang="zh-CN" altLang="zh-CN" dirty="0"/>
              <a:t>可以计算所有层时开始计算，但计算时</a:t>
            </a:r>
            <a:r>
              <a:rPr lang="zh-CN" altLang="en-US" dirty="0"/>
              <a:t>允许层内</a:t>
            </a:r>
            <a:r>
              <a:rPr lang="en-US" altLang="zh-CN" dirty="0"/>
              <a:t>tile</a:t>
            </a:r>
            <a:r>
              <a:rPr lang="zh-CN" altLang="en-US" dirty="0"/>
              <a:t>间</a:t>
            </a:r>
            <a:r>
              <a:rPr lang="zh-CN" altLang="zh-CN" dirty="0"/>
              <a:t>并行计算</a:t>
            </a:r>
            <a:endParaRPr lang="en-US" altLang="zh-C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1754-3796-4873-A6C2-B00DB4C2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3273620"/>
            <a:ext cx="9412526" cy="35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Computation decomposition and parallelism</a:t>
            </a:r>
            <a:endParaRPr lang="en-US" altLang="zh-CN" dirty="0"/>
          </a:p>
          <a:p>
            <a:pPr lvl="1"/>
            <a:r>
              <a:rPr lang="zh-CN" altLang="en-US" dirty="0"/>
              <a:t>六种</a:t>
            </a:r>
            <a:r>
              <a:rPr lang="zh-CN" altLang="zh-CN" dirty="0"/>
              <a:t>Execution strategies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u="sng" dirty="0"/>
              <a:t>Sequential</a:t>
            </a:r>
            <a:r>
              <a:rPr lang="zh-CN" altLang="en-US" u="sng" dirty="0"/>
              <a:t>：</a:t>
            </a:r>
            <a:r>
              <a:rPr lang="zh-CN" altLang="en-US" dirty="0"/>
              <a:t>层内可以分多个</a:t>
            </a:r>
            <a:r>
              <a:rPr lang="en-US" altLang="zh-CN" dirty="0"/>
              <a:t>cycle</a:t>
            </a:r>
            <a:r>
              <a:rPr lang="zh-CN" altLang="en-US" dirty="0"/>
              <a:t>计算</a:t>
            </a:r>
            <a:endParaRPr lang="en-US" altLang="zh-C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7EF3E-F94E-4D68-B4C6-94E69E9A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90" y="3179618"/>
            <a:ext cx="9324109" cy="3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Computation decomposition and parallelism</a:t>
            </a:r>
            <a:endParaRPr lang="en-US" altLang="zh-CN" dirty="0"/>
          </a:p>
          <a:p>
            <a:pPr lvl="1"/>
            <a:r>
              <a:rPr lang="zh-CN" altLang="en-US" dirty="0"/>
              <a:t>六种</a:t>
            </a:r>
            <a:r>
              <a:rPr lang="zh-CN" altLang="zh-CN" dirty="0"/>
              <a:t>Execution strategies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u="sng" dirty="0"/>
              <a:t>Pipelining</a:t>
            </a:r>
            <a:r>
              <a:rPr lang="zh-CN" altLang="en-US" u="sng" dirty="0"/>
              <a:t>：</a:t>
            </a:r>
            <a:r>
              <a:rPr lang="zh-CN" altLang="en-US" dirty="0"/>
              <a:t>采用层间流水线</a:t>
            </a:r>
            <a:endParaRPr lang="en-US" altLang="zh-C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AF89A-F5E0-44CB-B0DD-8158E509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34" y="3078152"/>
            <a:ext cx="1012785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Computation decomposition and parallelism</a:t>
            </a:r>
            <a:endParaRPr lang="en-US" altLang="zh-CN" dirty="0"/>
          </a:p>
          <a:p>
            <a:pPr lvl="1"/>
            <a:r>
              <a:rPr lang="zh-CN" altLang="en-US" dirty="0"/>
              <a:t>六种</a:t>
            </a:r>
            <a:r>
              <a:rPr lang="zh-CN" altLang="zh-CN" dirty="0"/>
              <a:t>Execution strategies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F.</a:t>
            </a:r>
            <a:r>
              <a:rPr lang="zh-CN" altLang="en-US" dirty="0"/>
              <a:t> </a:t>
            </a:r>
            <a:r>
              <a:rPr lang="en-US" altLang="zh-CN" u="sng" dirty="0" err="1"/>
              <a:t>ResiSchedule</a:t>
            </a:r>
            <a:r>
              <a:rPr lang="zh-CN" altLang="en-US" u="sng" dirty="0"/>
              <a:t>：</a:t>
            </a:r>
            <a:r>
              <a:rPr lang="zh-CN" altLang="en-US" dirty="0"/>
              <a:t>将</a:t>
            </a:r>
            <a:r>
              <a:rPr lang="en-US" altLang="zh-CN" dirty="0"/>
              <a:t>pipeline</a:t>
            </a:r>
            <a:r>
              <a:rPr lang="zh-CN" altLang="en-US" dirty="0"/>
              <a:t>和</a:t>
            </a:r>
            <a:r>
              <a:rPr lang="en-US" altLang="zh-CN" dirty="0"/>
              <a:t>sequential</a:t>
            </a:r>
            <a:r>
              <a:rPr lang="zh-CN" altLang="en-US" dirty="0"/>
              <a:t>混合</a:t>
            </a:r>
            <a:endParaRPr lang="en-US" altLang="zh-C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60DEB-B6EE-4C57-9107-6784412F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73" y="3062015"/>
            <a:ext cx="9563529" cy="37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为在计算过程中动态地选择更优的策略，定义一个优化问题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zh-CN" dirty="0"/>
                  <a:t>Power model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 latency model</a:t>
                </a:r>
                <a:r>
                  <a:rPr lang="en-US" altLang="zh-CN" dirty="0"/>
                  <a:t>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</a:p>
              <a:p>
                <a:pPr lvl="1"/>
                <a:r>
                  <a:rPr lang="zh-CN" altLang="en-US" dirty="0"/>
                  <a:t>三个参数：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zh-CN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zh-CN" i="1" dirty="0" smtClean="0">
                            <a:latin typeface="Cambria Math" panose="02040503050406030204" pitchFamily="18" charset="0"/>
                          </a:rPr>
                          <m:t>𝑎𝐺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权值矩阵行方向上</a:t>
                </a:r>
                <a:r>
                  <a:rPr lang="en-US" altLang="zh-CN" dirty="0"/>
                  <a:t>tile</a:t>
                </a:r>
                <a:r>
                  <a:rPr lang="zh-CN" altLang="en-US" dirty="0"/>
                  <a:t>的大小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权值矩阵列方向上</a:t>
                </a:r>
                <a:r>
                  <a:rPr lang="en-US" altLang="zh-CN" dirty="0"/>
                  <a:t>tile</a:t>
                </a:r>
                <a:r>
                  <a:rPr lang="zh-CN" altLang="en-US" dirty="0"/>
                  <a:t>的大小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根据以上参数计算出一层的功耗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𝐿𝑘</m:t>
                        </m:r>
                      </m:sub>
                    </m:sSub>
                  </m:oMath>
                </a14:m>
                <a:r>
                  <a:rPr lang="zh-CN" altLang="en-US" dirty="0"/>
                  <a:t>、延迟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:r>
                  <a:rPr lang="en-US" altLang="zh-CN" dirty="0"/>
                  <a:t>Throughput model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sequential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pipeline</a:t>
                </a:r>
                <a:r>
                  <a:rPr lang="zh-CN" altLang="en-US" dirty="0"/>
                  <a:t>策略的结果不同，因此分别表示为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𝑠𝑒𝑞𝑢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𝑇h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𝑝𝑖𝑝𝑒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2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3. Dynamic activation strategy</a:t>
            </a:r>
          </a:p>
          <a:p>
            <a:pPr lvl="1"/>
            <a:r>
              <a:rPr lang="zh-CN" altLang="en-US" dirty="0"/>
              <a:t>优化问题定义：最终优化结果从两个策略中选一个更优的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 err="1"/>
              <a:t>sequ</a:t>
            </a:r>
            <a:r>
              <a:rPr lang="zh-CN" altLang="en-US" dirty="0"/>
              <a:t>策略：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pipe</a:t>
            </a:r>
            <a:r>
              <a:rPr lang="zh-CN" altLang="en-US" dirty="0"/>
              <a:t>策略：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931AC-3C1A-4ED7-9BDC-A9CA9EC6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79" y="3036147"/>
            <a:ext cx="5417386" cy="162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57C9D-0D3C-416D-9EEC-15B56009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55" y="5077447"/>
            <a:ext cx="5193636" cy="17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zh-CN" dirty="0"/>
                  <a:t>Activation transition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在不同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间过渡的产生问题：这种不连续会造成</a:t>
                </a:r>
                <a:r>
                  <a:rPr lang="en-US" altLang="zh-CN" dirty="0"/>
                  <a:t>partial sum</a:t>
                </a:r>
                <a:r>
                  <a:rPr lang="zh-CN" altLang="en-US" dirty="0"/>
                  <a:t>的浪费，在大规模的应用场景下会造成较大的</a:t>
                </a:r>
                <a:r>
                  <a:rPr lang="en-US" altLang="zh-CN" dirty="0"/>
                  <a:t>overhead</a:t>
                </a:r>
              </a:p>
              <a:p>
                <a:pPr lvl="1"/>
                <a:r>
                  <a:rPr lang="zh-CN" altLang="en-US" dirty="0"/>
                  <a:t>定义一个</a:t>
                </a:r>
                <a:r>
                  <a:rPr lang="en-US" altLang="zh-CN" dirty="0"/>
                  <a:t>transition condition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𝐶𝑜𝑛𝑑𝑖𝑡𝑖𝑜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𝑇𝑟𝑎𝑛𝑠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|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𝑇𝑖𝑙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此时可以在策略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中安排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𝑇𝑖𝑙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𝑇𝑖𝑙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，就不会产生</a:t>
                </a:r>
                <a:r>
                  <a:rPr lang="en-US" altLang="zh-CN" dirty="0"/>
                  <a:t>partial sum</a:t>
                </a:r>
                <a:r>
                  <a:rPr lang="zh-CN" altLang="en-US" dirty="0"/>
                  <a:t>的浪费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定义</a:t>
                </a:r>
                <a:r>
                  <a:rPr lang="en-US" altLang="zh-CN" dirty="0"/>
                  <a:t>smooth transition strategy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𝑇𝑟𝑎𝑛𝑠𝑖𝑡𝑖𝑜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𝐾𝑒𝑒𝑝</m:t>
                        </m:r>
                      </m:sup>
                    </m:sSup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不能被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𝑇𝑖𝑙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整除时，取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𝑇𝑖𝑙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𝑇𝑖𝑙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，会浪费一小部分</a:t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31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zh-CN" dirty="0"/>
                  <a:t>Activation transition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不能达到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𝐶𝑜𝑛𝑑𝑖𝑡𝑖𝑜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𝑇𝑟𝑎𝑛𝑠</m:t>
                        </m:r>
                      </m:sup>
                    </m:sSup>
                  </m:oMath>
                </a14:m>
                <a:r>
                  <a:rPr lang="zh-CN" altLang="en-US" dirty="0"/>
                  <a:t>时：</a:t>
                </a:r>
                <a:endParaRPr lang="en-US" altLang="zh-CN" dirty="0"/>
              </a:p>
              <a:p>
                <a:pPr lvl="2"/>
                <a:r>
                  <a:rPr lang="en-US" altLang="zh-CN" dirty="0" err="1"/>
                  <a:t>Mul</a:t>
                </a:r>
                <a:r>
                  <a:rPr lang="zh-CN" altLang="zh-CN" dirty="0"/>
                  <a:t>ti-step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Transition：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power level</a:t>
                </a:r>
                <a:r>
                  <a:rPr lang="zh-CN" altLang="zh-CN" dirty="0"/>
                  <a:t>先转到中间值，进行多</a:t>
                </a:r>
                <a:r>
                  <a:rPr lang="zh-CN" altLang="en-US" dirty="0"/>
                  <a:t>次</a:t>
                </a:r>
                <a:r>
                  <a:rPr lang="en-US" altLang="zh-CN" dirty="0"/>
                  <a:t>smooth</a:t>
                </a:r>
                <a:r>
                  <a:rPr lang="zh-CN" altLang="zh-CN" dirty="0"/>
                  <a:t>转换。</a:t>
                </a:r>
              </a:p>
              <a:p>
                <a:pPr lvl="2"/>
                <a:r>
                  <a:rPr lang="zh-CN" altLang="zh-CN" dirty="0"/>
                  <a:t>Eager Transition：如果从</a:t>
                </a:r>
                <a:r>
                  <a:rPr lang="zh-CN" altLang="en-US" dirty="0"/>
                  <a:t>预测到会从</a:t>
                </a:r>
                <a:r>
                  <a:rPr lang="zh-CN" altLang="zh-CN" dirty="0"/>
                  <a:t>高</a:t>
                </a:r>
                <a:r>
                  <a:rPr lang="en-US" altLang="zh-CN" dirty="0"/>
                  <a:t>power</a:t>
                </a:r>
                <a:r>
                  <a:rPr lang="zh-CN" altLang="zh-CN" dirty="0"/>
                  <a:t>转到低</a:t>
                </a:r>
                <a:r>
                  <a:rPr lang="en-US" altLang="zh-CN" dirty="0"/>
                  <a:t>power</a:t>
                </a:r>
                <a:r>
                  <a:rPr lang="zh-CN" altLang="zh-CN" dirty="0"/>
                  <a:t>，那么就提前放弃</a:t>
                </a:r>
                <a:r>
                  <a:rPr lang="zh-CN" altLang="en-US" dirty="0"/>
                  <a:t>做</a:t>
                </a:r>
                <a:r>
                  <a:rPr lang="zh-CN" altLang="zh-CN" dirty="0"/>
                  <a:t>不完的矩阵乘法</a:t>
                </a:r>
                <a:endParaRPr lang="en-US" altLang="zh-CN" dirty="0"/>
              </a:p>
              <a:p>
                <a:pPr lvl="3"/>
                <a:r>
                  <a:rPr lang="zh-CN" altLang="zh-CN" dirty="0"/>
                  <a:t>由于预测</a:t>
                </a:r>
                <a:r>
                  <a:rPr lang="en-US" altLang="zh-CN" dirty="0"/>
                  <a:t>power level</a:t>
                </a:r>
                <a:r>
                  <a:rPr lang="zh-CN" altLang="en-US" dirty="0"/>
                  <a:t>也</a:t>
                </a:r>
                <a:r>
                  <a:rPr lang="zh-CN" altLang="zh-CN" dirty="0"/>
                  <a:t>需要能量，所以这个适用于丢弃数据会产生大量浪费的场景使用。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3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E1CA-1E99-4442-91EA-8AAF23B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F29C-566D-4F2F-8984-9E1A8C2A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1" y="1887971"/>
            <a:ext cx="5257800" cy="4351338"/>
          </a:xfrm>
        </p:spPr>
        <p:txBody>
          <a:bodyPr/>
          <a:lstStyle/>
          <a:p>
            <a:r>
              <a:rPr lang="en-US" altLang="zh-CN" dirty="0"/>
              <a:t>Throughput &amp; energy efficiency</a:t>
            </a:r>
          </a:p>
          <a:p>
            <a:r>
              <a:rPr lang="zh-CN" altLang="en-US" dirty="0"/>
              <a:t>两图趋势接近</a:t>
            </a:r>
            <a:endParaRPr lang="en-US" altLang="zh-CN" dirty="0"/>
          </a:p>
          <a:p>
            <a:r>
              <a:rPr lang="en-US" altLang="zh-CN" dirty="0" err="1"/>
              <a:t>Resischedule</a:t>
            </a:r>
            <a:r>
              <a:rPr lang="en-US" altLang="zh-CN" dirty="0"/>
              <a:t> </a:t>
            </a:r>
            <a:r>
              <a:rPr lang="zh-CN" altLang="zh-CN" dirty="0"/>
              <a:t>与</a:t>
            </a:r>
            <a:r>
              <a:rPr lang="en-US" altLang="zh-CN" dirty="0"/>
              <a:t>sequential</a:t>
            </a:r>
            <a:r>
              <a:rPr lang="zh-CN" altLang="zh-CN" dirty="0"/>
              <a:t>非常相近，这是因为大部分</a:t>
            </a:r>
            <a:r>
              <a:rPr lang="zh-CN" altLang="en-US" dirty="0"/>
              <a:t>情况</a:t>
            </a:r>
            <a:r>
              <a:rPr lang="zh-CN" altLang="zh-CN" dirty="0"/>
              <a:t>搜到的都是</a:t>
            </a:r>
            <a:r>
              <a:rPr lang="en-US" altLang="zh-CN" dirty="0"/>
              <a:t>sequential solution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00154-A02F-4EFC-B129-A7BF1FBA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6" y="2501421"/>
            <a:ext cx="6984119" cy="185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EEC31-2F2D-47C7-A536-31CB6A70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584" y="4356577"/>
            <a:ext cx="6957110" cy="24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067-D330-49A5-BA3C-568C7F5E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场景：</a:t>
            </a:r>
            <a:r>
              <a:rPr lang="en-US" altLang="zh-CN" dirty="0"/>
              <a:t>energy harvesting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4F7-ECF5-4075-8BEC-74640031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系统的能量来源并非电源，而是从外界获得能量</a:t>
            </a:r>
            <a:endParaRPr lang="en-US" altLang="zh-CN" dirty="0"/>
          </a:p>
          <a:p>
            <a:pPr lvl="1"/>
            <a:r>
              <a:rPr lang="en-US" altLang="zh-CN" dirty="0"/>
              <a:t>Piezo Signals</a:t>
            </a:r>
          </a:p>
          <a:p>
            <a:pPr lvl="1"/>
            <a:r>
              <a:rPr lang="en-US" altLang="zh-CN" dirty="0"/>
              <a:t>Thermal Signals</a:t>
            </a:r>
          </a:p>
          <a:p>
            <a:pPr lvl="1"/>
            <a:r>
              <a:rPr lang="en-US" altLang="zh-CN" dirty="0"/>
              <a:t>TV-RF Signals</a:t>
            </a:r>
          </a:p>
          <a:p>
            <a:pPr lvl="1"/>
            <a:r>
              <a:rPr lang="en-US" altLang="zh-CN" dirty="0" err="1"/>
              <a:t>WiFi</a:t>
            </a:r>
            <a:r>
              <a:rPr lang="en-US" altLang="zh-CN" dirty="0"/>
              <a:t>-home Signals</a:t>
            </a:r>
          </a:p>
          <a:p>
            <a:pPr lvl="1"/>
            <a:r>
              <a:rPr lang="en-US" altLang="zh-CN" dirty="0" err="1"/>
              <a:t>WiFi</a:t>
            </a:r>
            <a:r>
              <a:rPr lang="en-US" altLang="zh-CN" dirty="0"/>
              <a:t>-office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47BA-320E-4C3E-990C-42174F46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32" y="2816041"/>
            <a:ext cx="2347503" cy="6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25BB-285B-45A0-8DBE-FF821E2F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EDDC-A276-44F4-9760-E2D2AB2B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/>
              <a:t>Power utilization</a:t>
            </a:r>
          </a:p>
          <a:p>
            <a:pPr lvl="1" fontAlgn="ctr"/>
            <a:r>
              <a:rPr lang="en-US" altLang="zh-CN" dirty="0"/>
              <a:t>Power availability</a:t>
            </a:r>
            <a:r>
              <a:rPr lang="zh-CN" altLang="zh-CN" dirty="0"/>
              <a:t>：能让</a:t>
            </a:r>
            <a:r>
              <a:rPr lang="en-US" altLang="zh-CN" dirty="0"/>
              <a:t>RCA</a:t>
            </a:r>
            <a:r>
              <a:rPr lang="zh-CN" altLang="zh-CN" dirty="0"/>
              <a:t>激活的时间占比</a:t>
            </a:r>
          </a:p>
          <a:p>
            <a:pPr lvl="1" fontAlgn="ctr"/>
            <a:r>
              <a:rPr lang="en-US" altLang="zh-CN" dirty="0"/>
              <a:t>Power utilization</a:t>
            </a:r>
            <a:r>
              <a:rPr lang="zh-CN" altLang="zh-CN" dirty="0"/>
              <a:t>：利用的能量比</a:t>
            </a:r>
            <a:endParaRPr lang="en-US" altLang="zh-CN" dirty="0"/>
          </a:p>
          <a:p>
            <a:pPr lvl="1" fontAlgn="ctr"/>
            <a:r>
              <a:rPr lang="en-US" altLang="zh-CN" dirty="0"/>
              <a:t>Piezo</a:t>
            </a:r>
            <a:r>
              <a:rPr lang="zh-CN" altLang="en-US" dirty="0"/>
              <a:t>的</a:t>
            </a:r>
            <a:r>
              <a:rPr lang="en-US" altLang="zh-CN" dirty="0"/>
              <a:t>availability</a:t>
            </a:r>
            <a:r>
              <a:rPr lang="zh-CN" altLang="en-US" dirty="0"/>
              <a:t>低是因为</a:t>
            </a:r>
            <a:r>
              <a:rPr lang="en-US" altLang="zh-CN" dirty="0"/>
              <a:t>piezo</a:t>
            </a:r>
            <a:r>
              <a:rPr lang="zh-CN" altLang="en-US" dirty="0"/>
              <a:t>的能量低，但可获得较高的</a:t>
            </a:r>
            <a:r>
              <a:rPr lang="en-US" altLang="zh-CN" dirty="0"/>
              <a:t>utilization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D6BC2-67D9-43FF-A808-F4E130D6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61" y="4048564"/>
            <a:ext cx="7338696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8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687E-9936-487A-AF3B-6ED2AE14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A9CB-748D-4BAF-9739-CD1CF046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Transition efficiency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transition</a:t>
            </a:r>
            <a:r>
              <a:rPr lang="zh-CN" altLang="en-US" dirty="0"/>
              <a:t>的数据占比。</a:t>
            </a:r>
            <a:r>
              <a:rPr lang="en-US" altLang="zh-CN" dirty="0"/>
              <a:t>smooth</a:t>
            </a:r>
            <a:r>
              <a:rPr lang="zh-CN" altLang="en-US" dirty="0"/>
              <a:t>转换对</a:t>
            </a:r>
            <a:r>
              <a:rPr lang="en-US" altLang="zh-CN" dirty="0"/>
              <a:t>piezo</a:t>
            </a:r>
            <a:r>
              <a:rPr lang="zh-CN" altLang="en-US" dirty="0"/>
              <a:t>很有意义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B449F-8023-4ADA-ABDD-E19C79A7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01" y="3564003"/>
            <a:ext cx="7664242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25AC-077F-4CA1-87F3-B3BC112D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EC90C-ACD1-4053-86F3-5BEC71D97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ctr"/>
                <a:r>
                  <a:rPr lang="en-US" altLang="zh-CN" dirty="0"/>
                  <a:t>Power predictor</a:t>
                </a:r>
              </a:p>
              <a:p>
                <a:pPr lvl="1" fontAlgn="ctr"/>
                <a:r>
                  <a:rPr lang="en-US" altLang="zh-CN" dirty="0"/>
                  <a:t>Piezo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power predictor</a:t>
                </a:r>
                <a:r>
                  <a:rPr lang="zh-CN" altLang="zh-CN" dirty="0"/>
                  <a:t>需求更多，因为它的能量</a:t>
                </a:r>
                <a:r>
                  <a:rPr lang="zh-CN" altLang="en-US" dirty="0"/>
                  <a:t>太</a:t>
                </a:r>
                <a:r>
                  <a:rPr lang="zh-CN" altLang="zh-CN" dirty="0"/>
                  <a:t>低</a:t>
                </a:r>
              </a:p>
              <a:p>
                <a:pPr lvl="1" fontAlgn="ctr"/>
                <a:r>
                  <a:rPr lang="en-US" altLang="zh-CN" dirty="0"/>
                  <a:t>PV</a:t>
                </a:r>
                <a:r>
                  <a:rPr lang="zh-CN" altLang="zh-CN" dirty="0"/>
                  <a:t>数据集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power predictor</a:t>
                </a:r>
                <a:r>
                  <a:rPr lang="zh-CN" altLang="en-US" dirty="0"/>
                  <a:t>需求较小</a:t>
                </a:r>
                <a:r>
                  <a:rPr lang="zh-CN" altLang="zh-CN" dirty="0"/>
                  <a:t>，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是因为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𝑇𝑟𝑎𝑛𝑠𝑖𝑡𝑖𝑜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𝐾𝑒𝑒𝑝</m:t>
                        </m:r>
                      </m:sup>
                    </m:sSup>
                  </m:oMath>
                </a14:m>
                <a:r>
                  <a:rPr lang="zh-CN" altLang="zh-CN" dirty="0"/>
                  <a:t>策略已经有效，不必</a:t>
                </a:r>
                <a:r>
                  <a:rPr lang="zh-CN" altLang="en-US" dirty="0"/>
                  <a:t>过准预测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EC90C-ACD1-4053-86F3-5BEC71D97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17F4327-90AD-4790-9527-DBF9B77B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52" y="3584754"/>
            <a:ext cx="6495563" cy="27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65F2-FF3F-43C3-AB47-D46F19D3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168E-7B9F-4F12-BE23-83C3888B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Sensitivity study on duplication copy</a:t>
            </a:r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越大，</a:t>
            </a:r>
            <a:r>
              <a:rPr lang="en-US" altLang="zh-CN" dirty="0"/>
              <a:t>throughput</a:t>
            </a:r>
            <a:r>
              <a:rPr lang="zh-CN" altLang="en-US" dirty="0"/>
              <a:t>越大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5D784-296E-45CD-8763-9C71C993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6" y="3381808"/>
            <a:ext cx="9156987" cy="29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0B68-4106-4D68-BA02-EE9D7D6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Thought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F094-A952-487C-B940-0F9ABF89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一个全新的场景</a:t>
            </a:r>
            <a:endParaRPr lang="en-US" altLang="zh-CN" dirty="0"/>
          </a:p>
          <a:p>
            <a:pPr lvl="1"/>
            <a:r>
              <a:rPr lang="en-US" altLang="zh-CN" dirty="0"/>
              <a:t>Evaluate</a:t>
            </a:r>
            <a:r>
              <a:rPr lang="zh-CN" altLang="en-US" dirty="0"/>
              <a:t>全面、分析得全面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2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067-D330-49A5-BA3C-568C7F5E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场景：</a:t>
            </a:r>
            <a:r>
              <a:rPr lang="en-US" altLang="zh-CN" dirty="0"/>
              <a:t>energy harvesting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4F7-ECF5-4075-8BEC-74640031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信号特点：不稳定</a:t>
            </a:r>
            <a:endParaRPr lang="en-US" altLang="zh-CN" dirty="0"/>
          </a:p>
          <a:p>
            <a:r>
              <a:rPr lang="zh-CN" altLang="en-US" dirty="0"/>
              <a:t>考虑两种策略：</a:t>
            </a:r>
            <a:endParaRPr lang="en-US" altLang="zh-CN" dirty="0"/>
          </a:p>
          <a:p>
            <a:pPr lvl="1"/>
            <a:r>
              <a:rPr lang="en-US" altLang="zh-CN" dirty="0"/>
              <a:t>Full-size activation</a:t>
            </a:r>
            <a:r>
              <a:rPr lang="zh-CN" altLang="en-US" dirty="0"/>
              <a:t>：蓝</a:t>
            </a:r>
            <a:endParaRPr lang="en-US" altLang="zh-CN" dirty="0"/>
          </a:p>
          <a:p>
            <a:pPr lvl="1"/>
            <a:r>
              <a:rPr lang="en-US" altLang="zh-CN" dirty="0"/>
              <a:t>Tile-size activation</a:t>
            </a:r>
            <a:r>
              <a:rPr lang="zh-CN" altLang="en-US" dirty="0"/>
              <a:t>：黄</a:t>
            </a:r>
            <a:endParaRPr lang="en-US" altLang="zh-CN" dirty="0"/>
          </a:p>
          <a:p>
            <a:r>
              <a:rPr lang="zh-CN" altLang="en-US" dirty="0"/>
              <a:t>红线为</a:t>
            </a:r>
            <a:r>
              <a:rPr lang="en-US" altLang="zh-CN" dirty="0"/>
              <a:t>power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4006-33E2-4EA3-99AC-C5B4F403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069"/>
            <a:ext cx="5390315" cy="4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D15-BD73-47B4-8C45-D0B62530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场景：</a:t>
            </a:r>
            <a:r>
              <a:rPr lang="en-US" altLang="zh-CN" dirty="0"/>
              <a:t>energy harvesting system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95B-FA99-4A92-B200-07A63722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Full-size activation</a:t>
            </a:r>
            <a:r>
              <a:rPr lang="zh-CN" altLang="en-US" dirty="0"/>
              <a:t>（左）</a:t>
            </a:r>
            <a:r>
              <a:rPr lang="en-US" altLang="zh-CN" dirty="0"/>
              <a:t> &amp; Tile-size activation</a:t>
            </a:r>
            <a:r>
              <a:rPr lang="zh-CN" altLang="en-US" dirty="0"/>
              <a:t>（右）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DCE76-4111-4461-B93B-A2104CBF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2396386"/>
            <a:ext cx="5350785" cy="3780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04932-1023-4D48-B6B5-52DBCAF0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87" y="2396386"/>
            <a:ext cx="5541958" cy="39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197-0B0A-4A35-8CE5-2A9E6098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ResiRCA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005F-A282-497E-BC39-C76BB3B4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" y="1690688"/>
            <a:ext cx="500253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MCU+ResiRCA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上的优化：</a:t>
            </a:r>
            <a:endParaRPr lang="en-US" altLang="zh-CN" dirty="0"/>
          </a:p>
          <a:p>
            <a:pPr lvl="1"/>
            <a:r>
              <a:rPr lang="en-US" altLang="zh-CN" dirty="0"/>
              <a:t>Lightweight</a:t>
            </a:r>
            <a:r>
              <a:rPr lang="zh-CN" altLang="en-US" dirty="0"/>
              <a:t>：低精度、小模型</a:t>
            </a:r>
            <a:endParaRPr lang="en-US" altLang="zh-CN" dirty="0"/>
          </a:p>
          <a:p>
            <a:pPr lvl="1"/>
            <a:r>
              <a:rPr lang="en-US" altLang="zh-CN" dirty="0"/>
              <a:t>Fine-grained reconfiguration: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NN</a:t>
            </a:r>
            <a:r>
              <a:rPr lang="zh-CN" altLang="en-US" dirty="0"/>
              <a:t>划分成细粒度</a:t>
            </a:r>
            <a:endParaRPr lang="en-US" altLang="zh-CN" dirty="0"/>
          </a:p>
          <a:p>
            <a:pPr lvl="2"/>
            <a:r>
              <a:rPr lang="zh-CN" altLang="en-US" dirty="0"/>
              <a:t>在不同周期根据供能采用不同的计算策略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sz="1600" dirty="0"/>
              <a:t>RCA</a:t>
            </a:r>
            <a:r>
              <a:rPr lang="zh-CN" altLang="en-US" sz="1600" dirty="0"/>
              <a:t>：</a:t>
            </a:r>
            <a:r>
              <a:rPr lang="en-US" altLang="zh-CN" sz="1600" dirty="0"/>
              <a:t>ReRAM crossbar-based CNN accelerators</a:t>
            </a:r>
          </a:p>
          <a:p>
            <a:pPr lvl="2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8A80E-A626-48B1-9862-0FED191E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1902589"/>
            <a:ext cx="7155180" cy="39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Challenge 1: </a:t>
            </a:r>
            <a:r>
              <a:rPr lang="zh-CN" altLang="en-US" dirty="0"/>
              <a:t>低功耗，可重构的</a:t>
            </a:r>
            <a:r>
              <a:rPr lang="en-US" altLang="zh-CN" dirty="0"/>
              <a:t>RCA</a:t>
            </a:r>
          </a:p>
          <a:p>
            <a:r>
              <a:rPr lang="zh-CN" altLang="en-US" dirty="0"/>
              <a:t>现有架构不能应用于</a:t>
            </a:r>
            <a:r>
              <a:rPr lang="en-US" altLang="zh-CN" dirty="0"/>
              <a:t>energy harvesting system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en-US" altLang="zh-CN" dirty="0"/>
              <a:t>ISAAC</a:t>
            </a:r>
            <a:r>
              <a:rPr lang="zh-CN" altLang="en-US" dirty="0"/>
              <a:t>的最细粒度仍需要</a:t>
            </a:r>
            <a:r>
              <a:rPr lang="en-US" altLang="zh-CN" dirty="0"/>
              <a:t>24mW</a:t>
            </a:r>
            <a:r>
              <a:rPr lang="zh-CN" altLang="en-US" dirty="0"/>
              <a:t>，大部分时间会产生</a:t>
            </a:r>
            <a:r>
              <a:rPr lang="en-US" altLang="zh-CN" dirty="0"/>
              <a:t>failure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3C3F3-AED5-46F2-A6F8-E867BEDE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6102"/>
            <a:ext cx="10775197" cy="3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1: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Challenge 1: </a:t>
            </a:r>
            <a:r>
              <a:rPr lang="zh-CN" altLang="en-US" dirty="0"/>
              <a:t>低功耗，可重构的</a:t>
            </a:r>
            <a:r>
              <a:rPr lang="en-US" altLang="zh-CN" dirty="0"/>
              <a:t>RCA</a:t>
            </a:r>
          </a:p>
          <a:p>
            <a:pPr fontAlgn="ctr"/>
            <a:r>
              <a:rPr lang="zh-CN" altLang="en-US" dirty="0"/>
              <a:t>为限制</a:t>
            </a:r>
            <a:r>
              <a:rPr lang="en-US" altLang="zh-CN" dirty="0"/>
              <a:t>power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fontAlgn="ctr"/>
            <a:r>
              <a:rPr lang="zh-CN" altLang="zh-CN" dirty="0"/>
              <a:t>选择</a:t>
            </a:r>
            <a:r>
              <a:rPr lang="zh-CN" altLang="en-US" dirty="0"/>
              <a:t>低精度量化模型（</a:t>
            </a:r>
            <a:r>
              <a:rPr lang="en-US" altLang="zh-CN" dirty="0"/>
              <a:t>4-bit input 4-bit output 1-bit weight</a:t>
            </a:r>
            <a:r>
              <a:rPr lang="zh-CN" altLang="en-US" dirty="0"/>
              <a:t>）</a:t>
            </a:r>
            <a:endParaRPr lang="zh-CN" altLang="zh-CN" dirty="0"/>
          </a:p>
          <a:p>
            <a:pPr lvl="1" fontAlgn="ctr"/>
            <a:r>
              <a:rPr lang="zh-CN" altLang="zh-CN" dirty="0"/>
              <a:t>将电路设计成可以关掉的</a:t>
            </a:r>
          </a:p>
          <a:p>
            <a:pPr lvl="1" fontAlgn="ctr"/>
            <a:r>
              <a:rPr lang="zh-CN" altLang="en-US" dirty="0"/>
              <a:t>粗粒度功率门控来控制</a:t>
            </a:r>
            <a:r>
              <a:rPr lang="en-US" altLang="zh-CN" dirty="0"/>
              <a:t>RRAM-tile</a:t>
            </a:r>
            <a:r>
              <a:rPr lang="zh-CN" altLang="en-US" dirty="0"/>
              <a:t>的激活数量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12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15B4-C559-41E6-945D-C8E65A8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Challenge 2</a:t>
            </a:r>
            <a:r>
              <a:rPr lang="zh-CN" altLang="en-US" dirty="0"/>
              <a:t>：动态</a:t>
            </a:r>
            <a:r>
              <a:rPr lang="en-US" altLang="zh-CN" dirty="0"/>
              <a:t>RCA</a:t>
            </a:r>
            <a:r>
              <a:rPr lang="zh-CN" altLang="en-US" dirty="0"/>
              <a:t>的</a:t>
            </a:r>
            <a:r>
              <a:rPr lang="en-US" altLang="zh-CN" dirty="0"/>
              <a:t>activation</a:t>
            </a:r>
            <a:r>
              <a:rPr lang="zh-CN" altLang="en-US" dirty="0"/>
              <a:t>和</a:t>
            </a:r>
            <a:r>
              <a:rPr lang="en-US" altLang="zh-CN" dirty="0"/>
              <a:t>scheduling</a:t>
            </a:r>
          </a:p>
          <a:p>
            <a:pPr lvl="1"/>
            <a:r>
              <a:rPr lang="zh-CN" altLang="en-US" dirty="0"/>
              <a:t>对传统架构中的</a:t>
            </a:r>
            <a:r>
              <a:rPr lang="en-US" altLang="zh-CN" dirty="0"/>
              <a:t>loop tiling</a:t>
            </a:r>
            <a:r>
              <a:rPr lang="zh-CN" altLang="en-US" dirty="0"/>
              <a:t>策略重新设计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1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84EA-8065-4FBF-A363-41C1BAE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Challenge 2: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zh-CN" dirty="0"/>
                  <a:t>Computation decomposition and parallelism</a:t>
                </a:r>
              </a:p>
              <a:p>
                <a:pPr lvl="1" fontAlgn="ctr"/>
                <a:r>
                  <a:rPr lang="zh-CN" altLang="zh-CN" dirty="0"/>
                  <a:t>Computation tiling: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采用</a:t>
                </a:r>
                <a:r>
                  <a:rPr lang="zh-CN" altLang="en-US" dirty="0"/>
                  <a:t>现有文章</a:t>
                </a:r>
                <a:r>
                  <a:rPr lang="zh-CN" altLang="zh-CN" dirty="0"/>
                  <a:t>的方式分</a:t>
                </a:r>
                <a:r>
                  <a:rPr lang="en-US" altLang="zh-CN" dirty="0"/>
                  <a:t>tile</a:t>
                </a:r>
                <a:endParaRPr lang="zh-CN" altLang="zh-CN" dirty="0"/>
              </a:p>
              <a:p>
                <a:pPr lvl="1" fontAlgn="ctr"/>
                <a:r>
                  <a:rPr lang="zh-CN" altLang="zh-CN" dirty="0"/>
                  <a:t>Computation parallelism:</a:t>
                </a:r>
                <a:endParaRPr lang="en-US" altLang="zh-CN" dirty="0"/>
              </a:p>
              <a:p>
                <a:pPr lvl="2" fontAlgn="ctr"/>
                <a:r>
                  <a:rPr lang="zh-CN" altLang="en-US" dirty="0"/>
                  <a:t>定义某一层的并行粒度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×50%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该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层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一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个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完整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矩阵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乘法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功耗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 fontAlgn="ctr"/>
                <a:r>
                  <a:rPr lang="zh-CN" altLang="en-US" dirty="0"/>
                  <a:t>定义某一层的实际并行粒度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𝑎𝐺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215B4-C559-41E6-945D-C8E65A88C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958</Words>
  <Application>Microsoft Office PowerPoint</Application>
  <PresentationFormat>Widescreen</PresentationFormat>
  <Paragraphs>129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Theme</vt:lpstr>
      <vt:lpstr>ResiRCA: A resilient energy harvesting ReRAM crossbar-based accelerator for intelligent embedded processors </vt:lpstr>
      <vt:lpstr>场景：energy harvesting system</vt:lpstr>
      <vt:lpstr>场景：energy harvesting system</vt:lpstr>
      <vt:lpstr>场景：energy harvesting system</vt:lpstr>
      <vt:lpstr>ResiRCA overview</vt:lpstr>
      <vt:lpstr>两个challenge</vt:lpstr>
      <vt:lpstr>解决Challenge 1:</vt:lpstr>
      <vt:lpstr>两个challenge</vt:lpstr>
      <vt:lpstr>解决Challenge 2:</vt:lpstr>
      <vt:lpstr>解决Challenge 2:</vt:lpstr>
      <vt:lpstr>解决Challenge 2:</vt:lpstr>
      <vt:lpstr>解决Challenge 2:</vt:lpstr>
      <vt:lpstr>解决Challenge 2:</vt:lpstr>
      <vt:lpstr>解决Challenge 2:</vt:lpstr>
      <vt:lpstr>解决Challenge 2:</vt:lpstr>
      <vt:lpstr>解决Challenge 2:</vt:lpstr>
      <vt:lpstr>解决Challenge 2:</vt:lpstr>
      <vt:lpstr>解决Challenge 2:</vt:lpstr>
      <vt:lpstr>Experiments</vt:lpstr>
      <vt:lpstr>Experiments</vt:lpstr>
      <vt:lpstr>Experiments</vt:lpstr>
      <vt:lpstr>Experiments</vt:lpstr>
      <vt:lpstr>Experiments</vt:lpstr>
      <vt:lpstr>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ResiRCA: A resilient energy harvesting ReRAM crossbar-based accelerator for intelligent embedded processors </dc:title>
  <dc:creator>ZHAO YILONG</dc:creator>
  <cp:lastModifiedBy>ZHAO YILONG</cp:lastModifiedBy>
  <cp:revision>23</cp:revision>
  <dcterms:created xsi:type="dcterms:W3CDTF">2020-09-08T12:16:47Z</dcterms:created>
  <dcterms:modified xsi:type="dcterms:W3CDTF">2020-09-09T02:44:24Z</dcterms:modified>
</cp:coreProperties>
</file>