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6"/>
  </p:notesMasterIdLst>
  <p:sldIdLst>
    <p:sldId id="289" r:id="rId2"/>
    <p:sldId id="298" r:id="rId3"/>
    <p:sldId id="299" r:id="rId4"/>
    <p:sldId id="301" r:id="rId5"/>
    <p:sldId id="303" r:id="rId6"/>
    <p:sldId id="302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25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FE2F3"/>
    <a:srgbClr val="C31823"/>
    <a:srgbClr val="C9151E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27" autoAdjust="0"/>
    <p:restoredTop sz="83077" autoAdjust="0"/>
  </p:normalViewPr>
  <p:slideViewPr>
    <p:cSldViewPr snapToGrid="0">
      <p:cViewPr varScale="1">
        <p:scale>
          <a:sx n="104" d="100"/>
          <a:sy n="104" d="100"/>
        </p:scale>
        <p:origin x="85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543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345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429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302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90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378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987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736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977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16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744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475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51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21115" y="3910583"/>
            <a:ext cx="8244570" cy="2509613"/>
          </a:xfrm>
        </p:spPr>
        <p:txBody>
          <a:bodyPr/>
          <a:lstStyle/>
          <a:p>
            <a:r>
              <a:rPr lang="en-US" altLang="zh-CN" dirty="0"/>
              <a:t>SMASH: Co-designing Software Compression and Hardware-Accelerated Indexing for Efficient Sparse Matrix Operations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BB5A88-B958-43C0-826F-08D2F5D767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3343" y="6358996"/>
            <a:ext cx="4159250" cy="499004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6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Use Case 2: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SpMM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1BFB44D-967B-4516-B687-DD8F9FE9B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632" y="3299917"/>
            <a:ext cx="4572000" cy="34990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52FAA84-11D1-42BB-8D16-E77231DF9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89589"/>
            <a:ext cx="5287006" cy="237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27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598B2F-6347-4FD4-AF83-76E2BA688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24" y="1683352"/>
            <a:ext cx="5237474" cy="29032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1E41DB-4188-4B61-9EA4-1FABCD159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898" y="1958473"/>
            <a:ext cx="2448078" cy="257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72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3A5AFCC-B103-44C5-B32E-FE7C59FAC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5381"/>
            <a:ext cx="4391792" cy="26398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72D4293-E63B-4945-9542-9F001AF82214}"/>
              </a:ext>
            </a:extLst>
          </p:cNvPr>
          <p:cNvSpPr txBox="1"/>
          <p:nvPr/>
        </p:nvSpPr>
        <p:spPr>
          <a:xfrm>
            <a:off x="311766" y="4229289"/>
            <a:ext cx="37682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Performance of software-only approaches on a real Intel Xeon system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BE9572-6C62-4421-9AA5-FE402742704E}"/>
              </a:ext>
            </a:extLst>
          </p:cNvPr>
          <p:cNvSpPr txBox="1"/>
          <p:nvPr/>
        </p:nvSpPr>
        <p:spPr>
          <a:xfrm>
            <a:off x="0" y="5597376"/>
            <a:ext cx="413707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 .b2.b1.b0: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Mi: the matrix id, 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b2.b1.b0: the compression ratios of each level in the bitmap hierarchy. 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5188769-2675-4FB9-9D5C-B64FD608E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284" y="1798982"/>
            <a:ext cx="4758254" cy="470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13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D5FC91-755C-455F-B711-8E5F40562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809" y="1548462"/>
            <a:ext cx="5525422" cy="27627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DC03091-3665-41AA-9085-4D05A600F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232" y="4429681"/>
            <a:ext cx="5611761" cy="23371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0DBB10-84AF-41D1-936A-FCFF0F53C8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15" r="5622"/>
          <a:stretch/>
        </p:blipFill>
        <p:spPr>
          <a:xfrm>
            <a:off x="110613" y="1833992"/>
            <a:ext cx="3670196" cy="226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72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348" y="1816797"/>
            <a:ext cx="2419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谢 谢！</a:t>
            </a:r>
          </a:p>
        </p:txBody>
      </p:sp>
    </p:spTree>
    <p:extLst>
      <p:ext uri="{BB962C8B-B14F-4D97-AF65-F5344CB8AC3E}">
        <p14:creationId xmlns:p14="http://schemas.microsoft.com/office/powerpoint/2010/main" val="56405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4" y="1617069"/>
            <a:ext cx="8072125" cy="44538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Goal: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 high computation and storage efficiency by storing and operating on only non-zero elements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 minimal overheads from the compression scheme (e.g., efficient discovery of non-zero elements) 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3) generality and applicability to any sparse matrix, regardless of its structure or the extent of its sparsity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 idea: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 Software encoding is designed to maintain low storage requirements and be generally applicable to any sparse matrix without any assumption of structure or extent of sparsity.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 Add hardware support for highly-efficient storage and retrieval of non-zero values in sparse matrices.</a:t>
            </a:r>
          </a:p>
          <a:p>
            <a:pPr lvl="1">
              <a:lnSpc>
                <a:spcPct val="150000"/>
              </a:lnSpc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49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Compressed Sparse Row format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F8F31FF-BB11-44AE-AC58-B18F715B5F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0EEE19-937E-4FE2-A709-F1794E88F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680" y="2390775"/>
            <a:ext cx="6800850" cy="20764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A3F4954-93FB-49EF-BFF1-3B5CBFBEA308}"/>
              </a:ext>
            </a:extLst>
          </p:cNvPr>
          <p:cNvSpPr txBox="1"/>
          <p:nvPr/>
        </p:nvSpPr>
        <p:spPr>
          <a:xfrm>
            <a:off x="1587083" y="4943620"/>
            <a:ext cx="7062891" cy="1225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reduces the amount of memory needed to store a sparse matrix </a:t>
            </a: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corresponding indices need to be retrieved for locating non-zero elements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6C5B886-3701-40A5-B73F-1E81D6D7E92A}"/>
              </a:ext>
            </a:extLst>
          </p:cNvPr>
          <p:cNvSpPr txBox="1"/>
          <p:nvPr/>
        </p:nvSpPr>
        <p:spPr>
          <a:xfrm>
            <a:off x="3760838" y="583413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reduce the benefits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4E7648B-3444-4542-B749-C796B2FD104B}"/>
              </a:ext>
            </a:extLst>
          </p:cNvPr>
          <p:cNvCxnSpPr/>
          <p:nvPr/>
        </p:nvCxnSpPr>
        <p:spPr>
          <a:xfrm>
            <a:off x="3244645" y="5987845"/>
            <a:ext cx="420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21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Compressed Sparse Row format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29A50D-29E8-4B0D-A623-0D0A8682A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68" y="1831399"/>
            <a:ext cx="5368413" cy="30590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E389F23-43FF-40FE-8CAB-511F36E54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427" y="5026601"/>
            <a:ext cx="5116722" cy="1593119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D15B6C7-E7AF-4B26-A5DF-C25344C69366}"/>
              </a:ext>
            </a:extLst>
          </p:cNvPr>
          <p:cNvCxnSpPr/>
          <p:nvPr/>
        </p:nvCxnSpPr>
        <p:spPr>
          <a:xfrm flipH="1" flipV="1">
            <a:off x="2536723" y="3539613"/>
            <a:ext cx="2993922" cy="2772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3CFCED3-A3E5-46C4-8F7B-580B974FA0FF}"/>
              </a:ext>
            </a:extLst>
          </p:cNvPr>
          <p:cNvSpPr txBox="1"/>
          <p:nvPr/>
        </p:nvSpPr>
        <p:spPr>
          <a:xfrm>
            <a:off x="6268064" y="2248819"/>
            <a:ext cx="22122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Sparse Matrix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Matrix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Multiplication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36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Existing Methods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3CFCED3-A3E5-46C4-8F7B-580B974FA0FF}"/>
              </a:ext>
            </a:extLst>
          </p:cNvPr>
          <p:cNvSpPr txBox="1"/>
          <p:nvPr/>
        </p:nvSpPr>
        <p:spPr>
          <a:xfrm>
            <a:off x="984380" y="5181732"/>
            <a:ext cx="76569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indices increases the computation burden and memory traffic, and hence lowers the potential gains from the compression scheme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methods leverage a specific matrix structure or known pattern are not applicable to a wide range of applications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D7F9A2-C9C9-4E0B-BC09-58BA72ACD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92" y="1958382"/>
            <a:ext cx="6181725" cy="27336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A8FF943-8B9F-4C39-A1B4-8048A665823B}"/>
              </a:ext>
            </a:extLst>
          </p:cNvPr>
          <p:cNvSpPr txBox="1"/>
          <p:nvPr/>
        </p:nvSpPr>
        <p:spPr>
          <a:xfrm>
            <a:off x="6475617" y="2448057"/>
            <a:ext cx="25798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Ideal CSR: accessing the positions of non-zero elements does not incur any additional computation or memory access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9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Hierarchy of Bitmaps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99A6CC1-8F76-4466-BB93-2F6FCFA1F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56" y="1923632"/>
            <a:ext cx="7187688" cy="46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0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Hierarchy of Bitmaps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C9987A-8057-451F-8D13-038B9FD07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54" y="1751389"/>
            <a:ext cx="5951233" cy="335522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39114BC-1F1C-4BB3-BB68-07D32C37169F}"/>
              </a:ext>
            </a:extLst>
          </p:cNvPr>
          <p:cNvSpPr txBox="1"/>
          <p:nvPr/>
        </p:nvSpPr>
        <p:spPr>
          <a:xfrm>
            <a:off x="1091381" y="5106611"/>
            <a:ext cx="71677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compression ratio forms a tradeoff between: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1) smaller bitmaps that can be quickly scanned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2) more zero elements in the NZA storage and unnecessary computations on them.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57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Indexing (Bitmap Management Unit)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F9F8E6-20D8-4D7E-A532-248F4C5F0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24" y="1817757"/>
            <a:ext cx="6957859" cy="388466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7DED6CD-F6E4-4000-AE5A-440D7AABEEA8}"/>
              </a:ext>
            </a:extLst>
          </p:cNvPr>
          <p:cNvSpPr txBox="1"/>
          <p:nvPr/>
        </p:nvSpPr>
        <p:spPr>
          <a:xfrm>
            <a:off x="672897" y="5702418"/>
            <a:ext cx="44521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matrix dimensions and the compression ratios to calculate the row and column indices of the current non-zero block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0CF8489-4062-4A7A-8EF0-AFC47345B6FE}"/>
              </a:ext>
            </a:extLst>
          </p:cNvPr>
          <p:cNvCxnSpPr>
            <a:cxnSpLocks/>
          </p:cNvCxnSpPr>
          <p:nvPr/>
        </p:nvCxnSpPr>
        <p:spPr>
          <a:xfrm flipH="1" flipV="1">
            <a:off x="2035279" y="5252180"/>
            <a:ext cx="634179" cy="45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F48A409-74CF-4D46-BD74-905EA0977EAE}"/>
              </a:ext>
            </a:extLst>
          </p:cNvPr>
          <p:cNvSpPr txBox="1"/>
          <p:nvPr/>
        </p:nvSpPr>
        <p:spPr>
          <a:xfrm>
            <a:off x="5742962" y="5477299"/>
            <a:ext cx="32501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hold the row and column indices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 the non-zero block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39A43D5-CF6E-45B5-9246-4313D847303C}"/>
              </a:ext>
            </a:extLst>
          </p:cNvPr>
          <p:cNvCxnSpPr>
            <a:cxnSpLocks/>
          </p:cNvCxnSpPr>
          <p:nvPr/>
        </p:nvCxnSpPr>
        <p:spPr>
          <a:xfrm flipH="1" flipV="1">
            <a:off x="4807974" y="4107426"/>
            <a:ext cx="1227806" cy="142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183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Use Case 1: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SpMV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AAEF6E-F01F-466C-8BD0-8EFEC6EB2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95" y="2110401"/>
            <a:ext cx="7568809" cy="362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28996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2457</TotalTime>
  <Words>367</Words>
  <Application>Microsoft Office PowerPoint</Application>
  <PresentationFormat>全屏显示(4:3)</PresentationFormat>
  <Paragraphs>50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Calibri</vt:lpstr>
      <vt:lpstr>Times New Roman</vt:lpstr>
      <vt:lpstr>2016-VI主题</vt:lpstr>
      <vt:lpstr>SMASH: Co-designing Software Compression and Hardware-Accelerated Indexing for Efficient Sparse Matrix Operations</vt:lpstr>
      <vt:lpstr>Introduction</vt:lpstr>
      <vt:lpstr>Compressed Sparse Row format</vt:lpstr>
      <vt:lpstr>Compressed Sparse Row format</vt:lpstr>
      <vt:lpstr>Limitations of Existing Methods</vt:lpstr>
      <vt:lpstr>Hierarchy of Bitmaps</vt:lpstr>
      <vt:lpstr>Hierarchy of Bitmaps</vt:lpstr>
      <vt:lpstr>Hardware Indexing (Bitmap Management Unit)</vt:lpstr>
      <vt:lpstr>Example Use Case 1: SpMV</vt:lpstr>
      <vt:lpstr>Example Use Case 2: SpMM</vt:lpstr>
      <vt:lpstr>EXPERIMENTAL SETUP</vt:lpstr>
      <vt:lpstr>EXPERIMENT</vt:lpstr>
      <vt:lpstr>EXPERIMENT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刘 方鑫</cp:lastModifiedBy>
  <cp:revision>163</cp:revision>
  <dcterms:created xsi:type="dcterms:W3CDTF">2016-01-21T16:32:22Z</dcterms:created>
  <dcterms:modified xsi:type="dcterms:W3CDTF">2020-09-08T12:57:47Z</dcterms:modified>
</cp:coreProperties>
</file>