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89" r:id="rId2"/>
    <p:sldId id="326" r:id="rId3"/>
    <p:sldId id="330" r:id="rId4"/>
    <p:sldId id="299" r:id="rId5"/>
    <p:sldId id="333" r:id="rId6"/>
    <p:sldId id="335" r:id="rId7"/>
    <p:sldId id="336" r:id="rId8"/>
    <p:sldId id="311" r:id="rId9"/>
    <p:sldId id="337" r:id="rId10"/>
    <p:sldId id="312" r:id="rId11"/>
    <p:sldId id="339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3878" autoAdjust="0"/>
  </p:normalViewPr>
  <p:slideViewPr>
    <p:cSldViewPr snapToGrid="0">
      <p:cViewPr varScale="1">
        <p:scale>
          <a:sx n="72" d="100"/>
          <a:sy n="72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0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7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6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6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7687" y="4450542"/>
            <a:ext cx="9026313" cy="1176132"/>
          </a:xfrm>
        </p:spPr>
        <p:txBody>
          <a:bodyPr/>
          <a:lstStyle/>
          <a:p>
            <a:pPr algn="ctr"/>
            <a:r>
              <a:rPr lang="en-US" altLang="zh-CN" b="0" dirty="0"/>
              <a:t>A Privacy-Preserving-Oriented DNN Pruning and Mobile</a:t>
            </a:r>
            <a:br>
              <a:rPr lang="en-US" altLang="zh-CN" b="0" dirty="0"/>
            </a:br>
            <a:r>
              <a:rPr lang="en-US" altLang="zh-CN" b="0" dirty="0"/>
              <a:t>Acceleration Framework</a:t>
            </a:r>
            <a:br>
              <a:rPr lang="en-US" altLang="zh-CN" b="0" dirty="0"/>
            </a:br>
            <a:r>
              <a:rPr lang="en-US" altLang="zh-CN" dirty="0"/>
              <a:t>GLSVLSI ’20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999"/>
            <a:ext cx="9723401" cy="574183"/>
          </a:xfrm>
        </p:spPr>
        <p:txBody>
          <a:bodyPr/>
          <a:lstStyle/>
          <a:p>
            <a:r>
              <a:rPr lang="en-US" altLang="zh-CN" dirty="0"/>
              <a:t>Performance Evaluation on Mobile</a:t>
            </a:r>
            <a:br>
              <a:rPr lang="en-US" altLang="zh-CN" dirty="0"/>
            </a:br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5F63A6-303C-4AC4-9EC1-EA625B425616}"/>
              </a:ext>
            </a:extLst>
          </p:cNvPr>
          <p:cNvSpPr/>
          <p:nvPr/>
        </p:nvSpPr>
        <p:spPr>
          <a:xfrm>
            <a:off x="215729" y="1749432"/>
            <a:ext cx="7669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Environment: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Samsung Galaxy S10 cell phone with the latest Qualcomm Snapdragon 855 mobile platform that consists of a Qualcomm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Kryo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485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Octacore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CPU and a Qualcomm Adreno 640 GPU.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ADC56D-3338-46F7-B6AB-E230E515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88" y="2395026"/>
            <a:ext cx="5721244" cy="269473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6B4546-4D4C-409E-8E87-39AB87D59DFB}"/>
              </a:ext>
            </a:extLst>
          </p:cNvPr>
          <p:cNvSpPr/>
          <p:nvPr/>
        </p:nvSpPr>
        <p:spPr>
          <a:xfrm>
            <a:off x="447884" y="5212140"/>
            <a:ext cx="8272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testing model is ResNet18 with a 6× compression rate on ImageNet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CPU, the proposed framework achieves 4.2× speedup over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TFLite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2.3× speedup over TVM, and 2.0× speedup over MNN.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GPU,  achieves 3.3× speedup over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TFLite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2.5× speedup over TVM and 1.4× speedup over MNN. 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6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7" y="890071"/>
            <a:ext cx="9481822" cy="574183"/>
          </a:xfrm>
        </p:spPr>
        <p:txBody>
          <a:bodyPr/>
          <a:lstStyle/>
          <a:p>
            <a:r>
              <a:rPr lang="en-US" altLang="zh-CN" dirty="0"/>
              <a:t>Person View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5F63A6-303C-4AC4-9EC1-EA625B425616}"/>
              </a:ext>
            </a:extLst>
          </p:cNvPr>
          <p:cNvSpPr/>
          <p:nvPr/>
        </p:nvSpPr>
        <p:spPr>
          <a:xfrm>
            <a:off x="215728" y="1749432"/>
            <a:ext cx="89282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Contribution: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accelerate inference.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incorporate the advantages of both structured pruning and non-structured pruning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Innovative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formulate the problem of pattern-based pruning without the usage of the original training dataset as an optimization problem and solve it successfully with an extension of the powerful ADMM.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Difference when compared with our framework: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Channel Prune is done on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Inference is done on 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the model is pruned, it can not change. If the data changes, the whole process should be redone.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8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3BABF88C-0D75-4FC8-82FE-3C1F5BE558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7068"/>
            <a:ext cx="8582864" cy="3902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Privacy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Most are based on the assumption that the training dataset is available.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training data should be kept secret in commercial applications.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 Pruning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 ever-increasing model size and the computing demand-&gt;restrict the deployments of DNNs on mobile and edge devices with limited capacities.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 pruning of deep neural networks has been proposed to satisfy the limited storage and computing capability of mobile edge devices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E3E25517-6633-4A69-B786-0558FF545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6707" y="1935388"/>
            <a:ext cx="8490585" cy="3902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privacy-preserving oriented DNN pruning and mobile acceleration framework.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algorithm level:  a DNN model compression entity prunes the pre-trained models provided by users with pattern-based sparsity without the usage of any information about the private training.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compiler level:  corresponding pattern-enabled compiler optimizations are used. After retraining the compressed model, users can achieve real-time inference without accuracy loss.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0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7CE4D5-8E12-4D70-A0DA-C0E2098B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73" y="1740470"/>
            <a:ext cx="6507054" cy="48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8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6538E-BABD-44E4-8FFE-0948F9505D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70376" y="1548462"/>
            <a:ext cx="9214376" cy="5051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 :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specific sparse patterns for the kernels without the usage of the original dataset. 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Categories: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 Pattern Pruning + Connectivity Pruning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AD703-9F14-4F2A-9B4E-E74B6F80A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70" y="3429000"/>
            <a:ext cx="6310885" cy="28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7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ADMM-based Kernel Pattern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6538E-BABD-44E4-8FFE-0948F9505D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70376" y="1762735"/>
            <a:ext cx="9214376" cy="4611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8161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How: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 n takes the output Xn−1 from the previous layer, an output volume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σ(WnXn−1 + bn)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measure the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Frobenius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norm between the original output volume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X′n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user’s pre-trained model and the output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8161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Formulation: </a:t>
            </a: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8161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ADMM-based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5B4484-1878-4CB5-BF9C-624CA68B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48" y="2994126"/>
            <a:ext cx="4457328" cy="980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C93DFE-3CB9-4A4B-86E1-C83B858C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81" y="4068613"/>
            <a:ext cx="4883862" cy="10476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9EB2EB-7556-433E-AD4C-1FDE9BA84183}"/>
              </a:ext>
            </a:extLst>
          </p:cNvPr>
          <p:cNvSpPr/>
          <p:nvPr/>
        </p:nvSpPr>
        <p:spPr>
          <a:xfrm>
            <a:off x="626125" y="5132398"/>
            <a:ext cx="8107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indicator function In(Wn), that is zero when the constraint Wn ∈ Cn is satisfied, but +∞ otherwise.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Dn is the dual variable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F5C31F-FD70-4B80-8798-CD5AB5513647}"/>
              </a:ext>
            </a:extLst>
          </p:cNvPr>
          <p:cNvSpPr/>
          <p:nvPr/>
        </p:nvSpPr>
        <p:spPr>
          <a:xfrm>
            <a:off x="626125" y="5883721"/>
            <a:ext cx="2266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subproblem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 subproblem  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58274B-5215-490E-BDF2-63EE92D73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579" y="5714502"/>
            <a:ext cx="4828571" cy="4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A652CD-FA95-418D-873E-4358F8DC6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892" y="6237820"/>
            <a:ext cx="3114286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9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Connectivity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C9AEBB-5DB1-44B9-B39F-1B62C0AD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8" y="1616521"/>
            <a:ext cx="4368927" cy="4267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8A664C-0EAB-475D-A8A4-97AB7B35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83721"/>
            <a:ext cx="5033764" cy="6856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223FA7-8BC2-4AF2-9B1E-5FF03550D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648" y="5832315"/>
            <a:ext cx="3438762" cy="483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ACD8B8-1E3D-4F6B-A8BF-3223DC24A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33556"/>
            <a:ext cx="4457328" cy="9804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8A15E3-812E-462C-8880-6343DEE60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095" y="2888595"/>
            <a:ext cx="4961905" cy="276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FC8FB8-E9B9-43C2-B2F3-FD9F484CA1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707" y="3161040"/>
            <a:ext cx="2523809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</p:spPr>
        <p:txBody>
          <a:bodyPr/>
          <a:lstStyle/>
          <a:p>
            <a:r>
              <a:rPr lang="en-US" altLang="zh-CN" dirty="0"/>
              <a:t>EXPERIMENTAL RESULTS 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77C4C17-79EE-4692-A4FC-14540B2597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70376" y="1656522"/>
            <a:ext cx="9214376" cy="4611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8161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Environment: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NVIDIA GTX 1080Ti GPU and three NVIDIA RTX 6000 GPUs.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0BBF-558D-489F-9171-0E5666C2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57" y="2553087"/>
            <a:ext cx="4504696" cy="41260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F301EA-A6B9-48B6-B631-6F75F14E247D}"/>
              </a:ext>
            </a:extLst>
          </p:cNvPr>
          <p:cNvSpPr/>
          <p:nvPr/>
        </p:nvSpPr>
        <p:spPr>
          <a:xfrm>
            <a:off x="5068956" y="3170153"/>
            <a:ext cx="2988366" cy="2767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ResNet-18,  achieve a 16× compression rate and 94.2% accuracy after pruning. 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ResNet-50, achieve a 16× compression rate and 94.4% accuracy after pruning. 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VGG-16, with a 16× compression rate and 91.6% accuracy.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0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</p:spPr>
        <p:txBody>
          <a:bodyPr/>
          <a:lstStyle/>
          <a:p>
            <a:r>
              <a:rPr lang="en-US" altLang="zh-CN" dirty="0"/>
              <a:t>EXPERIMENTAL RESULTS 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77C4C17-79EE-4692-A4FC-14540B2597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70376" y="1656522"/>
            <a:ext cx="9214376" cy="4611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8161E"/>
              </a:buClr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301EA-A6B9-48B6-B631-6F75F14E247D}"/>
              </a:ext>
            </a:extLst>
          </p:cNvPr>
          <p:cNvSpPr/>
          <p:nvPr/>
        </p:nvSpPr>
        <p:spPr>
          <a:xfrm>
            <a:off x="702366" y="4642201"/>
            <a:ext cx="7328452" cy="108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ResNet-18. achieve a 4× compression rate with almost no top-5 accuracy drop on ResNet-18, which is much better than Network Slimming and DCP. 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further reach a 6× compression rate with 88.0%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0439DA-782A-48AA-923D-8E4398F3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85" y="2040712"/>
            <a:ext cx="5546814" cy="22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8244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6112</TotalTime>
  <Words>576</Words>
  <Application>Microsoft Office PowerPoint</Application>
  <PresentationFormat>全屏显示(4:3)</PresentationFormat>
  <Paragraphs>70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2016-VI主题</vt:lpstr>
      <vt:lpstr>A Privacy-Preserving-Oriented DNN Pruning and Mobile Acceleration Framework GLSVLSI ’20</vt:lpstr>
      <vt:lpstr>Background</vt:lpstr>
      <vt:lpstr>Motivation</vt:lpstr>
      <vt:lpstr>Algorithm Overview</vt:lpstr>
      <vt:lpstr>Algorithm Overview</vt:lpstr>
      <vt:lpstr>ADMM-based Kernel Pattern Pruning</vt:lpstr>
      <vt:lpstr>Connectivity Pruning</vt:lpstr>
      <vt:lpstr>EXPERIMENTAL RESULTS </vt:lpstr>
      <vt:lpstr>EXPERIMENTAL RESULTS </vt:lpstr>
      <vt:lpstr>Performance Evaluation on Mobile Platform</vt:lpstr>
      <vt:lpstr>Person View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dell</cp:lastModifiedBy>
  <cp:revision>395</cp:revision>
  <dcterms:created xsi:type="dcterms:W3CDTF">2016-01-21T16:32:22Z</dcterms:created>
  <dcterms:modified xsi:type="dcterms:W3CDTF">2020-10-27T12:41:08Z</dcterms:modified>
</cp:coreProperties>
</file>