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89" r:id="rId2"/>
    <p:sldId id="309" r:id="rId3"/>
    <p:sldId id="326" r:id="rId4"/>
    <p:sldId id="299" r:id="rId5"/>
    <p:sldId id="310" r:id="rId6"/>
    <p:sldId id="311" r:id="rId7"/>
    <p:sldId id="312" r:id="rId8"/>
    <p:sldId id="313" r:id="rId9"/>
    <p:sldId id="314" r:id="rId10"/>
    <p:sldId id="316" r:id="rId11"/>
    <p:sldId id="317" r:id="rId12"/>
    <p:sldId id="319" r:id="rId13"/>
    <p:sldId id="322" r:id="rId14"/>
    <p:sldId id="327" r:id="rId15"/>
    <p:sldId id="328" r:id="rId16"/>
    <p:sldId id="329" r:id="rId17"/>
    <p:sldId id="325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3878" autoAdjust="0"/>
  </p:normalViewPr>
  <p:slideViewPr>
    <p:cSldViewPr snapToGrid="0">
      <p:cViewPr varScale="1">
        <p:scale>
          <a:sx n="72" d="100"/>
          <a:sy n="7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8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6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6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866148"/>
            <a:ext cx="8897313" cy="2120523"/>
          </a:xfrm>
        </p:spPr>
        <p:txBody>
          <a:bodyPr/>
          <a:lstStyle/>
          <a:p>
            <a:pPr algn="ctr"/>
            <a:r>
              <a:rPr lang="en-US" altLang="zh-CN" sz="3200" dirty="0" err="1"/>
              <a:t>FlexTensor:An</a:t>
            </a:r>
            <a:r>
              <a:rPr lang="en-US" altLang="zh-CN" sz="3200" dirty="0"/>
              <a:t> Automatic Schedule Exploration and Optimization Framework for Tensor </a:t>
            </a:r>
            <a:r>
              <a:rPr lang="en-US" altLang="zh-CN" sz="3200" dirty="0" err="1"/>
              <a:t>Computationon</a:t>
            </a:r>
            <a:r>
              <a:rPr lang="en-US" altLang="zh-CN" sz="3200" dirty="0"/>
              <a:t> Heterogeneous System 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B5A88-B958-43C0-826F-08D2F5D76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87" y="5986671"/>
            <a:ext cx="4159250" cy="499004"/>
          </a:xfrm>
        </p:spPr>
        <p:txBody>
          <a:bodyPr/>
          <a:lstStyle/>
          <a:p>
            <a:r>
              <a:rPr lang="en-US" altLang="zh-CN" dirty="0"/>
              <a:t>ASPLOS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Heuristics: simulated annealing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14C5AD-9A2B-4CA3-8EF5-E7942F17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7" y="1859683"/>
            <a:ext cx="4803209" cy="2200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330373-5812-4F9D-B8C3-6BF8D3C3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18" y="2126975"/>
            <a:ext cx="3035919" cy="18515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C8D4B5-0370-41E1-ACAF-0ECB32903210}"/>
              </a:ext>
            </a:extLst>
          </p:cNvPr>
          <p:cNvSpPr/>
          <p:nvPr/>
        </p:nvSpPr>
        <p:spPr>
          <a:xfrm>
            <a:off x="494024" y="4549676"/>
            <a:ext cx="8549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For a point 𝑝 in 𝐻, its performance value is denoted as 𝐸𝑝.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During the exploration,FlexTensor tracks the best point(with the highest 𝐸 value) in 𝐻,and denote its performance value as 𝐸∗.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FlexTensor chooses a point 𝑝 in 𝐻 as the starting point for next step with probability                                  </a:t>
            </a:r>
            <a:r>
              <a:rPr lang="en-US" altLang="zh-CN" dirty="0"/>
              <a:t> 		</a:t>
            </a:r>
            <a:r>
              <a:rPr lang="zh-CN" altLang="en-US" dirty="0"/>
              <a:t>where 𝛾 is a hyper parameter.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The closer 𝐸𝑝 is to 𝐸∗,the more likely 𝑝 is chosen as the starting point.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C6B5AD-2F99-44C6-8EC8-FD4AAC9F8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43" y="5708984"/>
            <a:ext cx="1065895" cy="3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learning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C55141-3C38-465B-BA47-92DDCE24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26"/>
            <a:ext cx="4085439" cy="2364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DF3C4F-5FAB-4075-B385-C049901A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03" y="2092433"/>
            <a:ext cx="2502751" cy="16803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6D33FA-5682-4FAA-B80D-0AA354BB6C49}"/>
              </a:ext>
            </a:extLst>
          </p:cNvPr>
          <p:cNvSpPr/>
          <p:nvPr/>
        </p:nvSpPr>
        <p:spPr>
          <a:xfrm>
            <a:off x="215195" y="4266611"/>
            <a:ext cx="89139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State set: point  </a:t>
            </a:r>
            <a:r>
              <a:rPr lang="zh-CN" altLang="en-US" dirty="0"/>
              <a:t>𝑝 </a:t>
            </a:r>
            <a:r>
              <a:rPr lang="en-US" altLang="zh-CN" dirty="0"/>
              <a:t>, action set : directions, the reward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zh-CN" altLang="en-US" dirty="0"/>
              <a:t>valuate the new point 𝑒 and record the results as a tuple(𝑝, 𝑒, </a:t>
            </a:r>
            <a:r>
              <a:rPr lang="en-US" altLang="zh-CN" dirty="0"/>
              <a:t>(</a:t>
            </a:r>
            <a:r>
              <a:rPr lang="zh-CN" altLang="en-US" dirty="0"/>
              <a:t>𝐸𝑒−𝐸𝑝</a:t>
            </a:r>
            <a:r>
              <a:rPr lang="en-US" altLang="zh-CN" dirty="0"/>
              <a:t>)/</a:t>
            </a:r>
            <a:r>
              <a:rPr lang="zh-CN" altLang="en-US" dirty="0"/>
              <a:t>𝐸𝑝 ).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Calculate target value (</a:t>
            </a:r>
            <a:r>
              <a:rPr lang="en-US" altLang="zh-CN" dirty="0" err="1"/>
              <a:t>i.e.label</a:t>
            </a:r>
            <a:r>
              <a:rPr lang="en-US" altLang="zh-CN" dirty="0"/>
              <a:t>)using the formula: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mean squared error:                            as loss value and run </a:t>
            </a:r>
            <a:r>
              <a:rPr lang="en-US" altLang="zh-CN" dirty="0" err="1"/>
              <a:t>AdaDelta</a:t>
            </a:r>
            <a:r>
              <a:rPr lang="en-US" altLang="zh-CN" dirty="0"/>
              <a:t> algorithm.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F95813-B850-47AA-85C3-BE677BAA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90" y="4212933"/>
            <a:ext cx="1437729" cy="3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A13A5-E8E1-4260-9EDF-AE2B87A50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610" y="5317523"/>
            <a:ext cx="3009921" cy="3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925AF2-FF14-4A58-A945-A8C1FD5C8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871" y="5919139"/>
            <a:ext cx="1644596" cy="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F5378C-4FF7-45F6-BB1D-3EFA2B54D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190" y="1561270"/>
            <a:ext cx="1645997" cy="23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Schedule Implementation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C2DE84-D82F-4152-A970-89AEEC511EFB}"/>
              </a:ext>
            </a:extLst>
          </p:cNvPr>
          <p:cNvSpPr/>
          <p:nvPr/>
        </p:nvSpPr>
        <p:spPr>
          <a:xfrm>
            <a:off x="170018" y="4719891"/>
            <a:ext cx="8372163" cy="16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bottom-up order: generates a schedule for each node in a mini-graph first and then generates schedules for the whole graph.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top-down order: generates a schedule for the whole graph first and then generates schedules for each node in a mini-graph 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Recurrent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order:repeat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bottom-up order or top-down order for several times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A86911-FDFB-4F11-B5E5-2F52F189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57" y="1548462"/>
            <a:ext cx="4914286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D2DF58-5B8B-4A56-B421-619B7B72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2" y="1864462"/>
            <a:ext cx="4361905" cy="9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82714C-A6F6-47BE-8E57-E5B4AA90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92" y="3247096"/>
            <a:ext cx="2561905" cy="9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E204C4-7DC4-4566-82C9-0A0ACC2F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2" y="4572587"/>
            <a:ext cx="2285714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5C703B-54B6-44B4-9312-379354A6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" y="2865357"/>
            <a:ext cx="8591395" cy="3571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EE464E-FFBF-4639-B7E7-798960B3BE3A}"/>
              </a:ext>
            </a:extLst>
          </p:cNvPr>
          <p:cNvSpPr/>
          <p:nvPr/>
        </p:nvSpPr>
        <p:spPr>
          <a:xfrm>
            <a:off x="-36513" y="1883744"/>
            <a:ext cx="890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average speedup of all benchmarks to cuDNN is 1.83x on V100, 1.68x on P100 and 1.71x on Titan X. </a:t>
            </a:r>
          </a:p>
        </p:txBody>
      </p:sp>
    </p:spTree>
    <p:extLst>
      <p:ext uri="{BB962C8B-B14F-4D97-AF65-F5344CB8AC3E}">
        <p14:creationId xmlns:p14="http://schemas.microsoft.com/office/powerpoint/2010/main" val="425496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102B2C-DD62-4469-BC8D-A70877FE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462"/>
            <a:ext cx="9144000" cy="55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4B582D-4ACD-4A95-9C27-BC5496C5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109"/>
            <a:ext cx="9144000" cy="23260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672BC4-591F-4B6C-B03F-6C3BDF85A310}"/>
              </a:ext>
            </a:extLst>
          </p:cNvPr>
          <p:cNvSpPr/>
          <p:nvPr/>
        </p:nvSpPr>
        <p:spPr>
          <a:xfrm>
            <a:off x="170018" y="4719891"/>
            <a:ext cx="8372163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Q-method(red): our 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P-method(blue): our method without Q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Baseline(green):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autotvm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Conclusion: Q-method only  use 27.6% the time of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autotvm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1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3BC1F-9CB9-4DE5-818E-7B705607052C}"/>
              </a:ext>
            </a:extLst>
          </p:cNvPr>
          <p:cNvSpPr/>
          <p:nvPr/>
        </p:nvSpPr>
        <p:spPr>
          <a:xfrm>
            <a:off x="0" y="1759504"/>
            <a:ext cx="8372163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这篇文章的主要工作集中在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optimization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这一步，代码生成是基于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TVM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主要的创新点使用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heuristics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量化每个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节点的贡献度，通过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learning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来探索最优的解，可以保证所有的探索过程是自动化的。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8FB451-7D37-4A5D-9E6D-FACDD1D64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75836"/>
              </p:ext>
            </p:extLst>
          </p:nvPr>
        </p:nvGraphicFramePr>
        <p:xfrm>
          <a:off x="205166" y="3195287"/>
          <a:ext cx="87336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846">
                  <a:extLst>
                    <a:ext uri="{9D8B030D-6E8A-4147-A177-3AD203B41FA5}">
                      <a16:colId xmlns:a16="http://schemas.microsoft.com/office/drawing/2014/main" val="1169405346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397926609"/>
                    </a:ext>
                  </a:extLst>
                </a:gridCol>
                <a:gridCol w="5486883">
                  <a:extLst>
                    <a:ext uri="{9D8B030D-6E8A-4147-A177-3AD203B41FA5}">
                      <a16:colId xmlns:a16="http://schemas.microsoft.com/office/drawing/2014/main" val="365014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Motivation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Ideal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FlexTensor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3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Optimization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Automatic schedule exploration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Portable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 CPU,GPU,FPGA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9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Speedup:1.38x on GPU,1.72x on CPU,1.5x on FPGA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Only compute description in  Python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Development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min – 1 hour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73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2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17069"/>
            <a:ext cx="8582864" cy="5088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 computations : computing-intensive kernels(deeply-nested loops).eg.GEMM,Conv2d,Conv3d.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Heterogeneous System.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CPU/GPU/FPGAs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Problems: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a high-performance library for various tensor algorithms on heterogeneous systems.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Hand optimized low-level kernels.eg: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cuDNN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GPUs, MKL for Intel CPU, FBLAS for FPGAs. 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time cost, lots of human efforts,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too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quick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evaluation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Leverage high-level abstraction to describe tensor algorithms and employing tensor compilers to generate the low-level implementations automatically.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 Description: high-level, algorithm, mathematic expressions.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Scheduling: primitives, hardware-specific, parameters for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optimization.eg.split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reorder,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fuse,compute_at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cache_read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tile,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compute_inline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Many primitives to choose, complex combinations and huge parameter space.</a:t>
            </a:r>
          </a:p>
          <a:p>
            <a:pPr lvl="2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DBEC331-D58C-4A1D-9CD8-EF0666C4F2F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0" y="1800253"/>
            <a:ext cx="8595749" cy="34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5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A13798C4-F189-4EA5-BFB7-DB606A04E7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7069"/>
            <a:ext cx="8012413" cy="4453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ideal framework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auto-optimization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：自动探索调度空间。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High-performance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：在不同的异构硬件上有好的表现。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Portable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：支持多种硬件。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low-level programming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：给用户接口，仅在高层次上进行探索，不需要动底层的代码。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 development time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：探索优化方式的时间短。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FlexTensor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schedule exploration and optimization framework for tensor computations on heterogeneous systems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05C70E-61C5-4595-9F5C-5E775254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5" y="4915834"/>
            <a:ext cx="4779127" cy="1682253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D96338A-D69D-49EE-9600-BF8608F02D73}"/>
              </a:ext>
            </a:extLst>
          </p:cNvPr>
          <p:cNvSpPr txBox="1">
            <a:spLocks/>
          </p:cNvSpPr>
          <p:nvPr/>
        </p:nvSpPr>
        <p:spPr>
          <a:xfrm>
            <a:off x="5415875" y="5050173"/>
            <a:ext cx="3306451" cy="326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Focus on algorithm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Hide hardware details from users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Only expertise in algorithm</a:t>
            </a:r>
          </a:p>
        </p:txBody>
      </p:sp>
    </p:spTree>
    <p:extLst>
      <p:ext uri="{BB962C8B-B14F-4D97-AF65-F5344CB8AC3E}">
        <p14:creationId xmlns:p14="http://schemas.microsoft.com/office/powerpoint/2010/main" val="119548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53D27-2F5D-412E-975F-CCF0A4FD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8" y="2446541"/>
            <a:ext cx="6246374" cy="4146415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1DA87A76-63D8-4079-9D00-0C8690EAFD45}"/>
              </a:ext>
            </a:extLst>
          </p:cNvPr>
          <p:cNvSpPr txBox="1">
            <a:spLocks/>
          </p:cNvSpPr>
          <p:nvPr/>
        </p:nvSpPr>
        <p:spPr>
          <a:xfrm>
            <a:off x="297479" y="1548462"/>
            <a:ext cx="3306451" cy="445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generate schedule space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Exploration for good schedule</a:t>
            </a:r>
          </a:p>
        </p:txBody>
      </p:sp>
    </p:spTree>
    <p:extLst>
      <p:ext uri="{BB962C8B-B14F-4D97-AF65-F5344CB8AC3E}">
        <p14:creationId xmlns:p14="http://schemas.microsoft.com/office/powerpoint/2010/main" val="19624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</p:spPr>
        <p:txBody>
          <a:bodyPr/>
          <a:lstStyle/>
          <a:p>
            <a:r>
              <a:rPr lang="en-US" altLang="zh-CN" dirty="0"/>
              <a:t>Static Analysis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6FF70A0-7AAF-4C82-8803-20172C85EF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966" y="1756089"/>
            <a:ext cx="8280861" cy="3369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Statistical information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（单个计算算子）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 trip counts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 of loops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 order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Structural information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（算子构成的子图）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Computation graph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Producer consumer relationship(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前驱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后继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8C4C5E-06BE-49E9-B4DA-7EA5FE9D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83" y="4616500"/>
            <a:ext cx="5958779" cy="19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 Space Generation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C96BD-14D7-487F-99E5-19AFC7A622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967" y="1756088"/>
            <a:ext cx="9153316" cy="4997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schedule space is generated by enumerating different combinations of schedule primitives and corresponding parameters using statistical and structural information. 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split, reorder,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fuse,compute_at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cache_read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tile,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compute_inline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Principles: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 the depth of primitives combination. e.g.at most use split and fuse for four times.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Prune the parameter space.eg. Limit the split factors to divisible split choices for each loop.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Pre-determine certain decisions for different hardware.</a:t>
            </a:r>
          </a:p>
          <a:p>
            <a:pPr lvl="2"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CPU, parallelize the outer-most loop (after fusion) and vectorize the inner-most loop;</a:t>
            </a:r>
          </a:p>
          <a:p>
            <a:pPr lvl="2"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GPU, bind outer loops to thread blocks and inner loops to threads; </a:t>
            </a:r>
          </a:p>
          <a:p>
            <a:pPr lvl="2"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FPGA, use three-stage pipeline design,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5098B4-09E8-4623-BE76-F35C26A5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88" y="2823771"/>
            <a:ext cx="5897396" cy="1614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D91BA-1492-4A2E-A2EA-7CF015F3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" y="3105322"/>
            <a:ext cx="2635394" cy="10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6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4279"/>
            <a:ext cx="8372163" cy="574183"/>
          </a:xfrm>
        </p:spPr>
        <p:txBody>
          <a:bodyPr/>
          <a:lstStyle/>
          <a:p>
            <a:r>
              <a:rPr lang="en-US" altLang="zh-CN" dirty="0"/>
              <a:t>Back-end Exploration and Optimization 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3E58475-817B-4DF4-B22F-3B33D3391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966" y="1756088"/>
            <a:ext cx="8280861" cy="4711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Composition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Searching space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𝐺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point in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𝐺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represented as a vector, has been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evaluted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Adjacent points : different from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𝑝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only one position of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𝑝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modify the split factor only or change a value from 0 to 1 to enable/disable one schedule primitive.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performance value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𝐸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each point.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 the program on the target device to collect the real performance.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an analytic model to obtain an estimated performance.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Steps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point in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𝐻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selected as the starting point for the next step.—Heuristic Method(simulated annealing)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Given the starting point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𝑝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,which direction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𝑑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move along to get a new point in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.—Q learning.</a:t>
            </a:r>
          </a:p>
          <a:p>
            <a:pPr lvl="2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 Space Rearrangement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36B7A7-7271-4D28-9AC0-EDC1D697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" y="1595586"/>
            <a:ext cx="5209563" cy="923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B4801F-99FF-47B3-B97B-2016794A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7" y="2854160"/>
            <a:ext cx="2709743" cy="16914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2EDADB-490F-47C9-A3D0-8959F67E3919}"/>
              </a:ext>
            </a:extLst>
          </p:cNvPr>
          <p:cNvSpPr/>
          <p:nvPr/>
        </p:nvSpPr>
        <p:spPr>
          <a:xfrm>
            <a:off x="3628239" y="2729000"/>
            <a:ext cx="5004033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Rearrange to high-dimensional space can potentially shorten the path from the starting point to optimal point. 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EDA67EE-98F7-468C-80BE-71CB75325D08}"/>
              </a:ext>
            </a:extLst>
          </p:cNvPr>
          <p:cNvSpPr/>
          <p:nvPr/>
        </p:nvSpPr>
        <p:spPr>
          <a:xfrm>
            <a:off x="2317958" y="2565137"/>
            <a:ext cx="352338" cy="3743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72AB0E-11EB-408F-B77E-222ABF8B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7" y="4880432"/>
            <a:ext cx="2620562" cy="17338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D0ADC5C8-CF47-421C-90A7-30F151AAB783}"/>
              </a:ext>
            </a:extLst>
          </p:cNvPr>
          <p:cNvSpPr/>
          <p:nvPr/>
        </p:nvSpPr>
        <p:spPr>
          <a:xfrm>
            <a:off x="2268223" y="4545628"/>
            <a:ext cx="352338" cy="3743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4A4BD3-6716-4682-A624-22F78405CA24}"/>
              </a:ext>
            </a:extLst>
          </p:cNvPr>
          <p:cNvSpPr/>
          <p:nvPr/>
        </p:nvSpPr>
        <p:spPr>
          <a:xfrm>
            <a:off x="3717420" y="4919929"/>
            <a:ext cx="5067949" cy="16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point in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𝐻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selected as the starting point for the next step.—Heuristic Method(simulated annealing)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Given the starting point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𝑝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,which direction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𝑑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move along to get a new point in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.—Q learning.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Evaluate each point : run on target device/cost model</a:t>
            </a:r>
          </a:p>
        </p:txBody>
      </p:sp>
    </p:spTree>
    <p:extLst>
      <p:ext uri="{BB962C8B-B14F-4D97-AF65-F5344CB8AC3E}">
        <p14:creationId xmlns:p14="http://schemas.microsoft.com/office/powerpoint/2010/main" val="2682584662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2993</TotalTime>
  <Words>1044</Words>
  <Application>Microsoft Office PowerPoint</Application>
  <PresentationFormat>全屏显示(4:3)</PresentationFormat>
  <Paragraphs>120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2016-VI主题</vt:lpstr>
      <vt:lpstr>FlexTensor:An Automatic Schedule Exploration and Optimization Framework for Tensor Computationon Heterogeneous System </vt:lpstr>
      <vt:lpstr>Background &amp; Problem</vt:lpstr>
      <vt:lpstr>Background &amp; Problem</vt:lpstr>
      <vt:lpstr>Motivations</vt:lpstr>
      <vt:lpstr>FlexTensor</vt:lpstr>
      <vt:lpstr>Static Analysis</vt:lpstr>
      <vt:lpstr>Schedule Space Generation</vt:lpstr>
      <vt:lpstr>Back-end Exploration and Optimization </vt:lpstr>
      <vt:lpstr>Schedule Space Rearrangement</vt:lpstr>
      <vt:lpstr>Heuristics: simulated annealing</vt:lpstr>
      <vt:lpstr>Q learning</vt:lpstr>
      <vt:lpstr>Optimized Schedule Implementation</vt:lpstr>
      <vt:lpstr>Evaluation</vt:lpstr>
      <vt:lpstr>Evaluation</vt:lpstr>
      <vt:lpstr>Evaluation</vt:lpstr>
      <vt:lpstr>Evaluation</vt:lpstr>
      <vt:lpstr>Personal view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李 甜</cp:lastModifiedBy>
  <cp:revision>250</cp:revision>
  <dcterms:created xsi:type="dcterms:W3CDTF">2016-01-21T16:32:22Z</dcterms:created>
  <dcterms:modified xsi:type="dcterms:W3CDTF">2020-09-01T12:27:22Z</dcterms:modified>
</cp:coreProperties>
</file>