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72" r:id="rId11"/>
    <p:sldId id="266" r:id="rId12"/>
    <p:sldId id="263" r:id="rId13"/>
    <p:sldId id="267" r:id="rId14"/>
    <p:sldId id="282" r:id="rId15"/>
    <p:sldId id="268" r:id="rId16"/>
    <p:sldId id="273" r:id="rId17"/>
    <p:sldId id="269" r:id="rId18"/>
    <p:sldId id="270" r:id="rId19"/>
    <p:sldId id="274" r:id="rId20"/>
    <p:sldId id="271" r:id="rId21"/>
    <p:sldId id="275" r:id="rId22"/>
    <p:sldId id="276" r:id="rId23"/>
    <p:sldId id="280" r:id="rId24"/>
    <p:sldId id="277" r:id="rId25"/>
    <p:sldId id="278" r:id="rId26"/>
    <p:sldId id="279" r:id="rId27"/>
    <p:sldId id="283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400A-E29E-4E67-AAA8-D908E7F8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BD315-82C1-41D8-BC92-F64170131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19926-03D0-41BC-B534-5F15302F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0EDD-3791-4387-B276-942E1E0A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90598-01D0-47AE-BFD7-74BAAF8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6C42-A977-4B88-BE1D-A196AEAF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BDFD7-8762-4540-8A92-17C91205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38E5E-6148-4E85-B0CF-078DA1EB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45E1B-6DF2-4643-9C64-EBDDC85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033F6-43D0-4EB4-AB24-18E5112A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5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4BA4E-2228-4086-AF2A-DA34A4E06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A4A71-BD43-4C6A-9FDE-65BC1F7F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DB1E9-7307-43C3-B3DD-B8BB7493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056BF-01F0-4A09-8C47-BA3EDF6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8C9C-D3D8-4C57-BF71-351104F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07BA-7AD4-460D-AA54-8A3EDAF9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25AFD-2FC9-4585-9C1A-94BA26B8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51C61-7B8D-453A-8C3F-CECEC810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6806E-8015-4367-9544-D760D6B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2C72F-E2B3-4623-B3C8-5F5A9D8D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8992B-ABA0-43C8-B992-B697E84F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3DB65-353A-43F9-AEFF-A14B1E3E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85DFA-AE29-405C-989C-492AC9F8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0D02-A81D-4012-B0C5-B25A52BF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EFD6E-2A17-49EA-8F26-DAC6FF55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2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EA0B2-DC82-4622-92F9-D87E22F5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CBF-0D2C-4683-AB37-34D42E55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1F417-8EF2-404D-8149-BFFF42AF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79894-7763-4CD9-9B37-D5429BD3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0E910-DE84-4E94-8510-8B91E0D4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E2528-EF9B-4F29-9FFD-88B13CFC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4120-BF96-46D0-9AE9-C18F3474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FBA36-895E-4C3A-A9CA-0AAEF426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3369DF-9BE8-46BE-BBCC-C2BB488F5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E25D0-5D89-48D8-8A82-F1DDD0757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23EFC-C042-4F3C-A551-7B87414AF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AB4349-CA46-4DA6-BA25-6977A3D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FFEF8-3736-4A3A-B4D5-21D63EF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32606-9D23-47C1-BDDC-B12772E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0E5D6-3761-4D54-BA99-08ED51F3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D299D-36BC-4CEA-ABC9-F3917279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238BD-740B-474E-A26D-6D760C0C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19B88-D79C-482A-B963-0E8BEEB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E357E9-C0A4-4D82-8EBB-740D60BB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B7B75-9480-4175-83BB-AF03761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E3073-3883-462A-8BFA-F6E664B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72D9-2EE3-49A0-B90D-A31D4BCE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B9F9D-B247-4928-849A-96E8B83C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6478F-CC10-4EF6-B827-9577821E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9E4DA-84F7-4AAF-B929-A9A3F60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71876-A12C-4535-8772-3EFFE141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A35DD-CF24-44F7-A71D-75416FA8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6E02-8614-4EA0-9101-373CA8BE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1CE5A8-F22D-40B0-A1CD-DCC6250D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5939A-DB22-4AF9-93D2-B10A6C9B7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0D838-1CE3-440F-B6BA-46A107D6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98FBD-A2C6-481D-91F0-53535023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779D3-1C23-4780-9284-E10BA46E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553AA-8F90-445E-B22D-683EF327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DBF10-CF95-4C7B-84D9-8F78AA5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A9411-DDD6-4BAE-968B-ACB44188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2913-F647-4250-A766-08E54B483269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89B5E-65A5-47B5-898F-CCB5C7A2A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27D16-7429-4CD1-B0B2-AA7C5DAC2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F8C4-E022-46F0-AD44-0B08B326F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4CC088-B7B5-44B7-B629-002A2542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985707"/>
            <a:ext cx="11552921" cy="3101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B25133-5673-4BBB-804F-891B974D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96" y="4373976"/>
            <a:ext cx="1893937" cy="3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234D06-6EE9-4A82-9153-961A6583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6" y="629808"/>
            <a:ext cx="5134612" cy="5598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5C29F2-BCA4-44C9-AA44-248F32F5DC54}"/>
              </a:ext>
            </a:extLst>
          </p:cNvPr>
          <p:cNvSpPr/>
          <p:nvPr/>
        </p:nvSpPr>
        <p:spPr>
          <a:xfrm>
            <a:off x="2718033" y="2189527"/>
            <a:ext cx="5394121" cy="687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B22CF8-6367-465C-ACF6-C077823DA140}"/>
              </a:ext>
            </a:extLst>
          </p:cNvPr>
          <p:cNvSpPr txBox="1"/>
          <p:nvPr/>
        </p:nvSpPr>
        <p:spPr>
          <a:xfrm>
            <a:off x="599440" y="599440"/>
            <a:ext cx="436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Program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Sampling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72F3FF-2C1A-4005-B950-5E970325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5" y="1377227"/>
            <a:ext cx="3106831" cy="34894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3EED10-8457-4450-9830-5B95D7F6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56" y="1784498"/>
            <a:ext cx="4237087" cy="288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855CC5-E91B-4C97-87E8-71913FCA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21" y="2045876"/>
            <a:ext cx="3452159" cy="215664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05C209FF-5C5C-48EB-9D50-CD8B91D9E365}"/>
              </a:ext>
            </a:extLst>
          </p:cNvPr>
          <p:cNvSpPr/>
          <p:nvPr/>
        </p:nvSpPr>
        <p:spPr>
          <a:xfrm>
            <a:off x="3435606" y="3124200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B70A4CE-A60B-4143-BA00-FCC2F9265AB8}"/>
              </a:ext>
            </a:extLst>
          </p:cNvPr>
          <p:cNvSpPr/>
          <p:nvPr/>
        </p:nvSpPr>
        <p:spPr>
          <a:xfrm>
            <a:off x="8132878" y="2992120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A052D2-4AFA-411C-9076-F4D333643A9E}"/>
              </a:ext>
            </a:extLst>
          </p:cNvPr>
          <p:cNvSpPr txBox="1"/>
          <p:nvPr/>
        </p:nvSpPr>
        <p:spPr>
          <a:xfrm>
            <a:off x="1084429" y="5121207"/>
            <a:ext cx="63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三种等价的输入形式：计算图、表达式、</a:t>
            </a:r>
            <a:r>
              <a:rPr lang="en-US" altLang="zh-CN" dirty="0"/>
              <a:t>naïve</a:t>
            </a:r>
            <a:r>
              <a:rPr lang="zh-CN" altLang="en-US" dirty="0"/>
              <a:t>的代码实现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根据输入随机生成一些</a:t>
            </a:r>
            <a:r>
              <a:rPr lang="en-US" altLang="zh-CN" dirty="0"/>
              <a:t>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根据生成的</a:t>
            </a:r>
            <a:r>
              <a:rPr lang="en-US" altLang="zh-CN" dirty="0"/>
              <a:t>sketch</a:t>
            </a:r>
            <a:r>
              <a:rPr lang="zh-CN" altLang="en-US" dirty="0"/>
              <a:t>再随机生成</a:t>
            </a:r>
            <a:r>
              <a:rPr lang="en-US" altLang="zh-CN" dirty="0"/>
              <a:t>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得到最终的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E6EAAD-3A6D-4278-8B78-A4342BDDF408}"/>
              </a:ext>
            </a:extLst>
          </p:cNvPr>
          <p:cNvSpPr txBox="1"/>
          <p:nvPr/>
        </p:nvSpPr>
        <p:spPr>
          <a:xfrm>
            <a:off x="7956709" y="5388439"/>
            <a:ext cx="345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随机</a:t>
            </a:r>
            <a:r>
              <a:rPr lang="en-US" altLang="zh-CN" dirty="0">
                <a:solidFill>
                  <a:srgbClr val="FF0000"/>
                </a:solidFill>
              </a:rPr>
              <a:t>sample</a:t>
            </a:r>
            <a:r>
              <a:rPr lang="zh-CN" altLang="en-US" dirty="0">
                <a:solidFill>
                  <a:srgbClr val="FF0000"/>
                </a:solidFill>
              </a:rPr>
              <a:t>保证</a:t>
            </a:r>
            <a:r>
              <a:rPr lang="en-US" altLang="zh-CN" dirty="0">
                <a:solidFill>
                  <a:srgbClr val="FF0000"/>
                </a:solidFill>
              </a:rPr>
              <a:t>schedule</a:t>
            </a:r>
            <a:r>
              <a:rPr lang="zh-CN" altLang="en-US" dirty="0">
                <a:solidFill>
                  <a:srgbClr val="FF0000"/>
                </a:solidFill>
              </a:rPr>
              <a:t>空间内每个</a:t>
            </a:r>
            <a:r>
              <a:rPr lang="en-US" altLang="zh-CN" dirty="0">
                <a:solidFill>
                  <a:srgbClr val="FF0000"/>
                </a:solidFill>
              </a:rPr>
              <a:t>schedule</a:t>
            </a:r>
            <a:r>
              <a:rPr lang="zh-CN" altLang="en-US" dirty="0">
                <a:solidFill>
                  <a:srgbClr val="FF0000"/>
                </a:solidFill>
              </a:rPr>
              <a:t>都有机会被搜索到</a:t>
            </a:r>
          </a:p>
        </p:txBody>
      </p:sp>
    </p:spTree>
    <p:extLst>
      <p:ext uri="{BB962C8B-B14F-4D97-AF65-F5344CB8AC3E}">
        <p14:creationId xmlns:p14="http://schemas.microsoft.com/office/powerpoint/2010/main" val="3787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06813C-02A4-4D48-BAFE-8E76EB838BCC}"/>
              </a:ext>
            </a:extLst>
          </p:cNvPr>
          <p:cNvSpPr txBox="1"/>
          <p:nvPr/>
        </p:nvSpPr>
        <p:spPr>
          <a:xfrm>
            <a:off x="746620" y="50764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sketch </a:t>
            </a:r>
            <a:r>
              <a:rPr lang="zh-CN" altLang="en-US" sz="2800" b="1" dirty="0"/>
              <a:t>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AF429-3765-4FEF-AE73-9282427A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7" y="5005594"/>
            <a:ext cx="5819702" cy="8359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2FD07C-E51F-4738-9712-005CD9E7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7" y="1175851"/>
            <a:ext cx="2620802" cy="288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45687-A79C-46C0-A0BE-1C67CF5BC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303" y="1434428"/>
            <a:ext cx="3857750" cy="262965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35DDD23-02B3-4703-9A0D-8F900DB320CA}"/>
              </a:ext>
            </a:extLst>
          </p:cNvPr>
          <p:cNvSpPr/>
          <p:nvPr/>
        </p:nvSpPr>
        <p:spPr>
          <a:xfrm>
            <a:off x="3618746" y="2392273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4F343D-2A0D-405A-9847-7D1D55994513}"/>
              </a:ext>
            </a:extLst>
          </p:cNvPr>
          <p:cNvSpPr txBox="1"/>
          <p:nvPr/>
        </p:nvSpPr>
        <p:spPr>
          <a:xfrm>
            <a:off x="1020654" y="4403920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按照计算图的逆拓扑排序，对节点应用预定义的</a:t>
            </a:r>
            <a:r>
              <a:rPr lang="en-US" altLang="zh-CN" dirty="0"/>
              <a:t>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74D03-8C80-45A7-883E-6041FF379880}"/>
                  </a:ext>
                </a:extLst>
              </p:cNvPr>
              <p:cNvSpPr txBox="1"/>
              <p:nvPr/>
            </p:nvSpPr>
            <p:spPr>
              <a:xfrm>
                <a:off x="7029973" y="4638836"/>
                <a:ext cx="44438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zh-CN" alt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表示中间</a:t>
                </a:r>
                <a:r>
                  <a:rPr lang="en-US" altLang="zh-CN" i="1" dirty="0">
                    <a:solidFill>
                      <a:schemeClr val="accent2">
                        <a:lumMod val="75000"/>
                      </a:schemeClr>
                    </a:solidFill>
                  </a:rPr>
                  <a:t>sketch</a:t>
                </a:r>
                <a:r>
                  <a:rPr lang="zh-CN" alt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，</a:t>
                </a:r>
                <a:r>
                  <a:rPr lang="en-US" altLang="zh-CN" i="1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zh-CN" alt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表示现在节点所在位置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74D03-8C80-45A7-883E-6041FF37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73" y="4638836"/>
                <a:ext cx="4443845" cy="646331"/>
              </a:xfrm>
              <a:prstGeom prst="rect">
                <a:avLst/>
              </a:prstGeom>
              <a:blipFill>
                <a:blip r:embed="rId5"/>
                <a:stretch>
                  <a:fillRect l="-1097" t="-5660" r="-68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7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948773-0E04-4414-A085-05D4F6C2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659680"/>
            <a:ext cx="9837849" cy="2757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4BF909-7442-46F0-9A78-17DBE107F930}"/>
              </a:ext>
            </a:extLst>
          </p:cNvPr>
          <p:cNvSpPr txBox="1"/>
          <p:nvPr/>
        </p:nvSpPr>
        <p:spPr>
          <a:xfrm>
            <a:off x="738231" y="717371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sketch </a:t>
            </a:r>
            <a:r>
              <a:rPr lang="zh-CN" altLang="en-US" sz="2800" b="1" dirty="0"/>
              <a:t>生成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AB9611-E0A9-4FC6-BAE3-DCE08BAB8640}"/>
              </a:ext>
            </a:extLst>
          </p:cNvPr>
          <p:cNvSpPr txBox="1"/>
          <p:nvPr/>
        </p:nvSpPr>
        <p:spPr>
          <a:xfrm>
            <a:off x="738231" y="4736655"/>
            <a:ext cx="1005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Rule 1&amp;Rule 2</a:t>
            </a:r>
            <a:r>
              <a:rPr lang="zh-CN" altLang="en-US" dirty="0"/>
              <a:t>例子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element-wise</a:t>
            </a:r>
            <a:r>
              <a:rPr lang="zh-CN" altLang="en-US" dirty="0"/>
              <a:t>的算子节点，如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 err="1"/>
              <a:t>IsStrictInlinable</a:t>
            </a:r>
            <a:r>
              <a:rPr lang="en-US" altLang="zh-CN" dirty="0"/>
              <a:t>(S, </a:t>
            </a:r>
            <a:r>
              <a:rPr lang="en-US" altLang="zh-CN" dirty="0" err="1"/>
              <a:t>i</a:t>
            </a:r>
            <a:r>
              <a:rPr lang="en-US" altLang="zh-CN" dirty="0"/>
              <a:t>) = true</a:t>
            </a:r>
          </a:p>
          <a:p>
            <a:r>
              <a:rPr lang="zh-CN" altLang="en-US" dirty="0"/>
              <a:t>对于其他算子，如矩阵乘法，</a:t>
            </a:r>
            <a:r>
              <a:rPr lang="en-US" altLang="zh-CN" dirty="0"/>
              <a:t> </a:t>
            </a:r>
            <a:r>
              <a:rPr lang="en-US" altLang="zh-CN" dirty="0" err="1"/>
              <a:t>IsStrictInlinable</a:t>
            </a:r>
            <a:r>
              <a:rPr lang="en-US" altLang="zh-CN" dirty="0"/>
              <a:t>(S, </a:t>
            </a:r>
            <a:r>
              <a:rPr lang="en-US" altLang="zh-CN" dirty="0" err="1"/>
              <a:t>i</a:t>
            </a:r>
            <a:r>
              <a:rPr lang="en-US" altLang="zh-CN" dirty="0"/>
              <a:t>) =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  <a:r>
              <a:rPr lang="zh-CN" altLang="en-US" dirty="0"/>
              <a:t>，可以应用</a:t>
            </a:r>
            <a:r>
              <a:rPr lang="en-US" altLang="zh-CN" dirty="0"/>
              <a:t>rule 1</a:t>
            </a:r>
            <a:r>
              <a:rPr lang="zh-CN" altLang="en-US" dirty="0"/>
              <a:t>，直接</a:t>
            </a:r>
            <a:r>
              <a:rPr lang="en-US" altLang="zh-CN" dirty="0"/>
              <a:t>skip</a:t>
            </a:r>
            <a:r>
              <a:rPr lang="zh-CN" altLang="en-US" dirty="0"/>
              <a:t>到下一个节点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4B0B82-8A38-45A1-90BB-C457D2694249}"/>
              </a:ext>
            </a:extLst>
          </p:cNvPr>
          <p:cNvSpPr/>
          <p:nvPr/>
        </p:nvSpPr>
        <p:spPr>
          <a:xfrm>
            <a:off x="679508" y="2130804"/>
            <a:ext cx="8489659" cy="14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F02DA1A-C6FB-41B1-B6C4-B4F88133BABA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 flipH="1" flipV="1">
            <a:off x="679507" y="2205332"/>
            <a:ext cx="58723" cy="2992987"/>
          </a:xfrm>
          <a:prstGeom prst="bentConnector3">
            <a:avLst>
              <a:gd name="adj1" fmla="val -389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4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948773-0E04-4414-A085-05D4F6C2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511966"/>
            <a:ext cx="9837849" cy="2757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4BF909-7442-46F0-9A78-17DBE107F930}"/>
              </a:ext>
            </a:extLst>
          </p:cNvPr>
          <p:cNvSpPr txBox="1"/>
          <p:nvPr/>
        </p:nvSpPr>
        <p:spPr>
          <a:xfrm>
            <a:off x="738231" y="717371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sketch </a:t>
            </a:r>
            <a:r>
              <a:rPr lang="zh-CN" altLang="en-US" sz="2800" b="1" dirty="0"/>
              <a:t>生成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AB9611-E0A9-4FC6-BAE3-DCE08BAB8640}"/>
              </a:ext>
            </a:extLst>
          </p:cNvPr>
          <p:cNvSpPr txBox="1"/>
          <p:nvPr/>
        </p:nvSpPr>
        <p:spPr>
          <a:xfrm>
            <a:off x="1474222" y="4422704"/>
            <a:ext cx="4126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Rule 3</a:t>
            </a:r>
            <a:r>
              <a:rPr lang="zh-CN" altLang="en-US" sz="1600" dirty="0"/>
              <a:t>例子</a:t>
            </a:r>
            <a:r>
              <a:rPr lang="en-US" altLang="zh-CN" sz="1600" dirty="0"/>
              <a:t>:</a:t>
            </a:r>
          </a:p>
          <a:p>
            <a:r>
              <a:rPr lang="zh-CN" altLang="en-US" sz="1600" dirty="0"/>
              <a:t>对于矩阵乘法节点，</a:t>
            </a:r>
            <a:r>
              <a:rPr lang="pl-PL" altLang="zh-CN" sz="1600" dirty="0"/>
              <a:t>C(i, j) = ∑k A[i,k]×B[k, j]</a:t>
            </a:r>
            <a:endParaRPr lang="en-US" altLang="zh-CN" sz="1600" dirty="0"/>
          </a:p>
          <a:p>
            <a:r>
              <a:rPr lang="en-US" altLang="zh-CN" sz="1600" i="1" dirty="0" err="1"/>
              <a:t>HasDataReuse</a:t>
            </a:r>
            <a:r>
              <a:rPr lang="en-US" altLang="zh-CN" sz="1600" i="1" dirty="0"/>
              <a:t>(S, 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)=true</a:t>
            </a:r>
          </a:p>
          <a:p>
            <a:r>
              <a:rPr lang="en-US" altLang="zh-CN" sz="1600" i="1" dirty="0"/>
              <a:t>S’=</a:t>
            </a:r>
            <a:r>
              <a:rPr lang="en-US" altLang="zh-CN" sz="1600" i="1" dirty="0" err="1"/>
              <a:t>MultiLevelTiling</a:t>
            </a:r>
            <a:r>
              <a:rPr lang="en-US" altLang="zh-CN" sz="1600" i="1" dirty="0"/>
              <a:t>(S, 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)</a:t>
            </a:r>
          </a:p>
          <a:p>
            <a:r>
              <a:rPr lang="zh-CN" altLang="en-US" sz="1600" i="1" dirty="0"/>
              <a:t>（</a:t>
            </a:r>
            <a:r>
              <a:rPr lang="en-US" altLang="zh-CN" sz="1600" i="1" dirty="0" err="1"/>
              <a:t>i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j,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k)</a:t>
            </a:r>
            <a:r>
              <a:rPr lang="zh-CN" altLang="en-US" sz="1600" i="1" dirty="0"/>
              <a:t>  </a:t>
            </a:r>
            <a:r>
              <a:rPr lang="en-US" altLang="zh-CN" sz="1600" i="1" dirty="0">
                <a:sym typeface="Wingdings" panose="05000000000000000000" pitchFamily="2" charset="2"/>
              </a:rPr>
              <a:t> </a:t>
            </a:r>
            <a:r>
              <a:rPr lang="en-US" altLang="zh-CN" sz="1600" i="1" dirty="0"/>
              <a:t>(i0, j0, i1, j1,k0, i2, j2,k1, i3, j3)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289825-C619-4313-A45E-27DD2ABF1188}"/>
              </a:ext>
            </a:extLst>
          </p:cNvPr>
          <p:cNvSpPr txBox="1"/>
          <p:nvPr/>
        </p:nvSpPr>
        <p:spPr>
          <a:xfrm>
            <a:off x="662730" y="589633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用户可以自定义</a:t>
            </a:r>
            <a:r>
              <a:rPr lang="en-US" altLang="zh-CN" dirty="0">
                <a:solidFill>
                  <a:srgbClr val="FF0000"/>
                </a:solidFill>
              </a:rPr>
              <a:t>rule</a:t>
            </a:r>
            <a:r>
              <a:rPr lang="zh-CN" altLang="en-US" dirty="0">
                <a:solidFill>
                  <a:srgbClr val="FF0000"/>
                </a:solidFill>
              </a:rPr>
              <a:t>，提供了拓展性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9554F1-0764-4963-BD95-F8BC25DC1C75}"/>
              </a:ext>
            </a:extLst>
          </p:cNvPr>
          <p:cNvCxnSpPr>
            <a:cxnSpLocks/>
          </p:cNvCxnSpPr>
          <p:nvPr/>
        </p:nvCxnSpPr>
        <p:spPr>
          <a:xfrm flipH="1">
            <a:off x="998290" y="3367482"/>
            <a:ext cx="475933" cy="2387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FB83C45-A2DA-4BA8-A7A3-8070EBB9051E}"/>
              </a:ext>
            </a:extLst>
          </p:cNvPr>
          <p:cNvSpPr/>
          <p:nvPr/>
        </p:nvSpPr>
        <p:spPr>
          <a:xfrm>
            <a:off x="847288" y="2365695"/>
            <a:ext cx="8489659" cy="218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E41BCB2-342A-4FC1-BACF-21E9A851FAB3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847288" y="2475024"/>
            <a:ext cx="626934" cy="2609399"/>
          </a:xfrm>
          <a:prstGeom prst="bentConnector3">
            <a:avLst>
              <a:gd name="adj1" fmla="val -364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0999977-2C73-4FA1-956C-2771CD5E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29" y="4337771"/>
            <a:ext cx="297967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5436E-A3EA-4F94-B831-DBF092305C91}"/>
              </a:ext>
            </a:extLst>
          </p:cNvPr>
          <p:cNvSpPr txBox="1"/>
          <p:nvPr/>
        </p:nvSpPr>
        <p:spPr>
          <a:xfrm>
            <a:off x="729842" y="667037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annotation</a:t>
            </a:r>
            <a:r>
              <a:rPr lang="zh-CN" altLang="en-US" sz="2800" b="1" dirty="0"/>
              <a:t>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7218F-46A0-47F9-8BD7-26631A6016AC}"/>
              </a:ext>
            </a:extLst>
          </p:cNvPr>
          <p:cNvSpPr txBox="1"/>
          <p:nvPr/>
        </p:nvSpPr>
        <p:spPr>
          <a:xfrm>
            <a:off x="628549" y="1566026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在生成的</a:t>
            </a:r>
            <a:r>
              <a:rPr lang="en-US" altLang="zh-CN" dirty="0"/>
              <a:t>sketch</a:t>
            </a:r>
            <a:r>
              <a:rPr lang="zh-CN" altLang="en-US" dirty="0"/>
              <a:t>列表中随机选一个</a:t>
            </a:r>
            <a:r>
              <a:rPr lang="en-US" altLang="zh-CN" dirty="0"/>
              <a:t>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随机生成</a:t>
            </a:r>
            <a:r>
              <a:rPr lang="en-US" altLang="zh-CN" dirty="0"/>
              <a:t>tile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随机对</a:t>
            </a:r>
            <a:r>
              <a:rPr lang="en-US" altLang="zh-CN" dirty="0"/>
              <a:t>loop</a:t>
            </a:r>
            <a:r>
              <a:rPr lang="zh-CN" altLang="en-US" dirty="0"/>
              <a:t>进行</a:t>
            </a:r>
            <a:r>
              <a:rPr lang="en-US" altLang="zh-CN" dirty="0"/>
              <a:t>vectorize, unrolling,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消除长度为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loop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092A5-84E0-40D6-A157-76489142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3" y="3142125"/>
            <a:ext cx="4237087" cy="2888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ACAF2C-EA30-469C-A99E-C0A1F0D9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13" y="3642233"/>
            <a:ext cx="3452159" cy="215664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F7105C1-2DF9-4555-B1D1-4BBBB1ECCA77}"/>
              </a:ext>
            </a:extLst>
          </p:cNvPr>
          <p:cNvSpPr/>
          <p:nvPr/>
        </p:nvSpPr>
        <p:spPr>
          <a:xfrm>
            <a:off x="5780260" y="4395437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3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653A74-002B-487F-9336-063325DC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6" y="629808"/>
            <a:ext cx="5134612" cy="5598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039936-3AEB-4FFD-BE59-F866CC3F573D}"/>
              </a:ext>
            </a:extLst>
          </p:cNvPr>
          <p:cNvSpPr/>
          <p:nvPr/>
        </p:nvSpPr>
        <p:spPr>
          <a:xfrm>
            <a:off x="2525761" y="3085050"/>
            <a:ext cx="5394121" cy="687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2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37C70A-1245-44D0-BBD4-9B6888D53A94}"/>
              </a:ext>
            </a:extLst>
          </p:cNvPr>
          <p:cNvSpPr txBox="1"/>
          <p:nvPr/>
        </p:nvSpPr>
        <p:spPr>
          <a:xfrm>
            <a:off x="666308" y="629174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Performance Fine-tuning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73136-5D84-41CB-93CB-362179F87424}"/>
              </a:ext>
            </a:extLst>
          </p:cNvPr>
          <p:cNvSpPr txBox="1"/>
          <p:nvPr/>
        </p:nvSpPr>
        <p:spPr>
          <a:xfrm>
            <a:off x="2181138" y="1459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进化算法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390375-09CE-4B67-B438-42D3C9DA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7" y="1845578"/>
            <a:ext cx="3666893" cy="44797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D6417E-46B5-4481-865E-69EA21A2F954}"/>
              </a:ext>
            </a:extLst>
          </p:cNvPr>
          <p:cNvSpPr txBox="1"/>
          <p:nvPr/>
        </p:nvSpPr>
        <p:spPr>
          <a:xfrm>
            <a:off x="4932727" y="2136338"/>
            <a:ext cx="69429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群体适应度评价</a:t>
            </a:r>
            <a:r>
              <a:rPr lang="en-US" altLang="zh-CN" dirty="0"/>
              <a:t>---</a:t>
            </a:r>
            <a:r>
              <a:rPr lang="zh-CN" altLang="en-US" dirty="0"/>
              <a:t>如何评价</a:t>
            </a:r>
            <a:r>
              <a:rPr lang="en-US" altLang="zh-CN" dirty="0"/>
              <a:t>schedule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Profile: </a:t>
            </a:r>
            <a:r>
              <a:rPr lang="zh-CN" altLang="en-US" sz="1600" dirty="0"/>
              <a:t>把</a:t>
            </a:r>
            <a:r>
              <a:rPr lang="en-US" altLang="zh-CN" sz="1600" dirty="0"/>
              <a:t>schedule</a:t>
            </a:r>
            <a:r>
              <a:rPr lang="zh-CN" altLang="en-US" sz="1600" dirty="0"/>
              <a:t>编译运行到真实硬件上，记录运行时间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Profile</a:t>
            </a:r>
            <a:r>
              <a:rPr lang="zh-CN" altLang="en-US" sz="1600" dirty="0"/>
              <a:t>的时间开销太大，引入一个</a:t>
            </a:r>
            <a:r>
              <a:rPr lang="en-US" altLang="zh-CN" sz="1600" dirty="0"/>
              <a:t>cost model</a:t>
            </a:r>
            <a:r>
              <a:rPr lang="zh-CN" altLang="en-US" sz="1600" dirty="0"/>
              <a:t>来预测</a:t>
            </a:r>
            <a:r>
              <a:rPr lang="en-US" altLang="zh-CN" sz="1600" dirty="0"/>
              <a:t>schedule</a:t>
            </a:r>
            <a:r>
              <a:rPr lang="zh-CN" altLang="en-US" sz="1600" dirty="0"/>
              <a:t>的时间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产生下一代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选择：选择</a:t>
            </a:r>
            <a:r>
              <a:rPr lang="en-US" altLang="zh-CN" sz="1600" dirty="0"/>
              <a:t>cost</a:t>
            </a:r>
            <a:r>
              <a:rPr lang="zh-CN" altLang="en-US" sz="1600" dirty="0"/>
              <a:t>最小的</a:t>
            </a:r>
            <a:r>
              <a:rPr lang="en-US" altLang="zh-CN" sz="1600" dirty="0"/>
              <a:t>k</a:t>
            </a:r>
            <a:r>
              <a:rPr lang="zh-CN" altLang="en-US" sz="1600" dirty="0"/>
              <a:t>个</a:t>
            </a:r>
            <a:r>
              <a:rPr lang="en-US" altLang="zh-CN" sz="1600" dirty="0"/>
              <a:t>schedule</a:t>
            </a:r>
            <a:r>
              <a:rPr lang="zh-CN" altLang="en-US" sz="1600" dirty="0"/>
              <a:t>，其他</a:t>
            </a:r>
            <a:r>
              <a:rPr lang="en-US" altLang="zh-CN" sz="1600" dirty="0"/>
              <a:t>schedule</a:t>
            </a:r>
            <a:r>
              <a:rPr lang="zh-CN" altLang="en-US" sz="1600" dirty="0"/>
              <a:t>淘汰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交叉：对留下的</a:t>
            </a:r>
            <a:r>
              <a:rPr lang="en-US" altLang="zh-CN" sz="1600" dirty="0"/>
              <a:t>schedule</a:t>
            </a:r>
            <a:r>
              <a:rPr lang="zh-CN" altLang="en-US" sz="1600" dirty="0"/>
              <a:t>交叉生成新的</a:t>
            </a:r>
            <a:r>
              <a:rPr lang="en-US" altLang="zh-CN" sz="1600" dirty="0"/>
              <a:t>schedule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Node-based crossover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变异：随机改变</a:t>
            </a:r>
            <a:r>
              <a:rPr lang="en-US" altLang="zh-CN" sz="1600" dirty="0"/>
              <a:t>schedule</a:t>
            </a:r>
            <a:r>
              <a:rPr lang="zh-CN" altLang="en-US" sz="1600" dirty="0"/>
              <a:t>的</a:t>
            </a:r>
            <a:r>
              <a:rPr lang="en-US" altLang="zh-CN" sz="1600" dirty="0"/>
              <a:t>annotation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Tile size</a:t>
            </a:r>
            <a:r>
              <a:rPr lang="zh-CN" altLang="en-US" sz="1600" dirty="0"/>
              <a:t>变异</a:t>
            </a:r>
            <a:endParaRPr lang="en-US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Parallel, vectorization </a:t>
            </a:r>
            <a:r>
              <a:rPr lang="zh-CN" altLang="en-US" sz="1600" dirty="0"/>
              <a:t>变异</a:t>
            </a:r>
          </a:p>
        </p:txBody>
      </p:sp>
    </p:spTree>
    <p:extLst>
      <p:ext uri="{BB962C8B-B14F-4D97-AF65-F5344CB8AC3E}">
        <p14:creationId xmlns:p14="http://schemas.microsoft.com/office/powerpoint/2010/main" val="166952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EAD5B8-E73A-4A75-9D1B-91712B0556A4}"/>
              </a:ext>
            </a:extLst>
          </p:cNvPr>
          <p:cNvSpPr txBox="1"/>
          <p:nvPr/>
        </p:nvSpPr>
        <p:spPr>
          <a:xfrm>
            <a:off x="813732" y="654341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Cost Model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34E4DC-5069-4276-B989-AEC4E09F28B4}"/>
              </a:ext>
            </a:extLst>
          </p:cNvPr>
          <p:cNvSpPr txBox="1"/>
          <p:nvPr/>
        </p:nvSpPr>
        <p:spPr>
          <a:xfrm>
            <a:off x="612108" y="1507865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 Model: gradient boosting decision tree</a:t>
            </a:r>
          </a:p>
          <a:p>
            <a:r>
              <a:rPr lang="en-US" altLang="zh-CN" dirty="0"/>
              <a:t>                  (</a:t>
            </a:r>
            <a:r>
              <a:rPr lang="zh-CN" altLang="en-US" dirty="0"/>
              <a:t>梯度提升决策树</a:t>
            </a:r>
            <a:r>
              <a:rPr lang="en-US" altLang="zh-CN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EE41A-4D84-46B0-9ADE-77F86DDA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48" y="964734"/>
            <a:ext cx="3312477" cy="4246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0C66D1-A466-4EFF-8805-9C89B3FF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02" y="372579"/>
            <a:ext cx="3152138" cy="5793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2EA260-D31D-4D51-BD31-0A9A688CAEB5}"/>
              </a:ext>
            </a:extLst>
          </p:cNvPr>
          <p:cNvSpPr/>
          <p:nvPr/>
        </p:nvSpPr>
        <p:spPr>
          <a:xfrm>
            <a:off x="5934039" y="467910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 feature: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58C93D-32E6-4F86-8D67-D929C995A0B4}"/>
              </a:ext>
            </a:extLst>
          </p:cNvPr>
          <p:cNvSpPr/>
          <p:nvPr/>
        </p:nvSpPr>
        <p:spPr>
          <a:xfrm>
            <a:off x="1478310" y="2484500"/>
            <a:ext cx="1727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C5ED47-2EFB-4C44-A057-FD60EAA7C8E8}"/>
              </a:ext>
            </a:extLst>
          </p:cNvPr>
          <p:cNvSpPr/>
          <p:nvPr/>
        </p:nvSpPr>
        <p:spPr>
          <a:xfrm>
            <a:off x="1478309" y="3207746"/>
            <a:ext cx="1727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feature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503E32-0CD5-4814-A01E-8882303B1B4C}"/>
              </a:ext>
            </a:extLst>
          </p:cNvPr>
          <p:cNvSpPr/>
          <p:nvPr/>
        </p:nvSpPr>
        <p:spPr>
          <a:xfrm>
            <a:off x="1478309" y="3913310"/>
            <a:ext cx="1727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 Model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E53476-BA28-42B6-8AF5-BDE9B6365ED1}"/>
              </a:ext>
            </a:extLst>
          </p:cNvPr>
          <p:cNvSpPr/>
          <p:nvPr/>
        </p:nvSpPr>
        <p:spPr>
          <a:xfrm>
            <a:off x="1478309" y="4618874"/>
            <a:ext cx="1727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Predicted score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75CE17-8659-4573-9EE5-13C55349F1F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342237" y="2853832"/>
            <a:ext cx="1" cy="3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8409FF-3620-4B2A-9E8A-6974D80744D4}"/>
              </a:ext>
            </a:extLst>
          </p:cNvPr>
          <p:cNvCxnSpPr/>
          <p:nvPr/>
        </p:nvCxnSpPr>
        <p:spPr>
          <a:xfrm flipH="1">
            <a:off x="2320176" y="3540223"/>
            <a:ext cx="1" cy="3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8AE7D0-8E49-48E8-A31A-1B1F03AAAC3C}"/>
              </a:ext>
            </a:extLst>
          </p:cNvPr>
          <p:cNvCxnSpPr/>
          <p:nvPr/>
        </p:nvCxnSpPr>
        <p:spPr>
          <a:xfrm flipH="1">
            <a:off x="2320175" y="4264960"/>
            <a:ext cx="1" cy="3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0421336-5D05-4271-9BD9-F091F1A81A53}"/>
              </a:ext>
            </a:extLst>
          </p:cNvPr>
          <p:cNvSpPr txBox="1"/>
          <p:nvPr/>
        </p:nvSpPr>
        <p:spPr>
          <a:xfrm>
            <a:off x="773491" y="5580345"/>
            <a:ext cx="741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如何训练</a:t>
            </a:r>
            <a:r>
              <a:rPr lang="en-US" altLang="zh-CN" dirty="0">
                <a:solidFill>
                  <a:srgbClr val="FF0000"/>
                </a:solidFill>
              </a:rPr>
              <a:t>ML Model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将每一代得分最高的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schedule</a:t>
            </a:r>
            <a:r>
              <a:rPr lang="zh-CN" altLang="en-US" dirty="0">
                <a:solidFill>
                  <a:srgbClr val="FF0000"/>
                </a:solidFill>
              </a:rPr>
              <a:t>在真实硬件上编译运行得到训练数据</a:t>
            </a:r>
          </a:p>
        </p:txBody>
      </p:sp>
    </p:spTree>
    <p:extLst>
      <p:ext uri="{BB962C8B-B14F-4D97-AF65-F5344CB8AC3E}">
        <p14:creationId xmlns:p14="http://schemas.microsoft.com/office/powerpoint/2010/main" val="339113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1C9152-6F6E-4DE1-8739-B1786A0E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6" y="629808"/>
            <a:ext cx="5134612" cy="5598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E43FDA-DD36-4F21-BE21-AC364C8C9FC7}"/>
              </a:ext>
            </a:extLst>
          </p:cNvPr>
          <p:cNvSpPr/>
          <p:nvPr/>
        </p:nvSpPr>
        <p:spPr>
          <a:xfrm>
            <a:off x="2396007" y="1325461"/>
            <a:ext cx="5394121" cy="687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2700A-1B80-48D0-8836-3E08CE0F9731}"/>
              </a:ext>
            </a:extLst>
          </p:cNvPr>
          <p:cNvSpPr txBox="1"/>
          <p:nvPr/>
        </p:nvSpPr>
        <p:spPr>
          <a:xfrm>
            <a:off x="514549" y="394992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Background</a:t>
            </a:r>
            <a:r>
              <a:rPr lang="zh-CN" altLang="en-US" sz="2800" b="1" dirty="0"/>
              <a:t>：深度学习框架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88A8B-F6AF-434B-92C5-39F2C97B72D3}"/>
              </a:ext>
            </a:extLst>
          </p:cNvPr>
          <p:cNvSpPr txBox="1"/>
          <p:nvPr/>
        </p:nvSpPr>
        <p:spPr>
          <a:xfrm>
            <a:off x="1534806" y="120456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B908D6-CAAB-4B15-A4C3-12B947AB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97" y="1569813"/>
            <a:ext cx="1790372" cy="3059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F93AD1-DA6F-430A-A407-75E97877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2" y="2104463"/>
            <a:ext cx="3487001" cy="10762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69DFA9-BD6D-471C-BFA8-3EB4264DEE66}"/>
              </a:ext>
            </a:extLst>
          </p:cNvPr>
          <p:cNvSpPr txBox="1"/>
          <p:nvPr/>
        </p:nvSpPr>
        <p:spPr>
          <a:xfrm>
            <a:off x="5174799" y="101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3C51BE-A974-465B-8532-B011DEFAFF59}"/>
              </a:ext>
            </a:extLst>
          </p:cNvPr>
          <p:cNvSpPr/>
          <p:nvPr/>
        </p:nvSpPr>
        <p:spPr>
          <a:xfrm>
            <a:off x="7534150" y="1746409"/>
            <a:ext cx="1768433" cy="51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Intel</a:t>
            </a:r>
            <a:r>
              <a:rPr lang="zh-CN" altLang="en-US" dirty="0"/>
              <a:t>：DNNL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B58BC-1574-41FD-A73C-90E6B27B73E2}"/>
              </a:ext>
            </a:extLst>
          </p:cNvPr>
          <p:cNvSpPr/>
          <p:nvPr/>
        </p:nvSpPr>
        <p:spPr>
          <a:xfrm>
            <a:off x="7534148" y="2642581"/>
            <a:ext cx="1768433" cy="51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Nvidia</a:t>
            </a:r>
            <a:r>
              <a:rPr lang="zh-CN" altLang="en-US" dirty="0"/>
              <a:t>：cuDNN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008F4E-298E-4BBA-8556-E3CD8B0A7FB3}"/>
              </a:ext>
            </a:extLst>
          </p:cNvPr>
          <p:cNvSpPr/>
          <p:nvPr/>
        </p:nvSpPr>
        <p:spPr>
          <a:xfrm>
            <a:off x="7534150" y="3579095"/>
            <a:ext cx="1768433" cy="51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AMD</a:t>
            </a:r>
            <a:r>
              <a:rPr lang="zh-CN" altLang="en-US" dirty="0"/>
              <a:t>：MIOpen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D48B6B9-51AE-47BD-B8E9-F90BEC1055BA}"/>
              </a:ext>
            </a:extLst>
          </p:cNvPr>
          <p:cNvSpPr/>
          <p:nvPr/>
        </p:nvSpPr>
        <p:spPr>
          <a:xfrm>
            <a:off x="4146122" y="2422837"/>
            <a:ext cx="629175" cy="73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4AAF2A3-245C-4EDC-B373-B6945725A3FF}"/>
              </a:ext>
            </a:extLst>
          </p:cNvPr>
          <p:cNvSpPr/>
          <p:nvPr/>
        </p:nvSpPr>
        <p:spPr>
          <a:xfrm>
            <a:off x="6735321" y="2447479"/>
            <a:ext cx="629175" cy="73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F5CBBB-9D50-4162-BD1D-89CF7AB2A861}"/>
              </a:ext>
            </a:extLst>
          </p:cNvPr>
          <p:cNvSpPr txBox="1"/>
          <p:nvPr/>
        </p:nvSpPr>
        <p:spPr>
          <a:xfrm>
            <a:off x="7367291" y="89119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硬件厂商提供的</a:t>
            </a:r>
            <a:endParaRPr lang="en-US" altLang="zh-CN" dirty="0"/>
          </a:p>
          <a:p>
            <a:pPr algn="ctr"/>
            <a:r>
              <a:rPr lang="zh-CN" altLang="en-US" dirty="0"/>
              <a:t>优化算子库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FA5E57-1E52-4D9E-AC63-4DBEB2BC2763}"/>
              </a:ext>
            </a:extLst>
          </p:cNvPr>
          <p:cNvGrpSpPr/>
          <p:nvPr/>
        </p:nvGrpSpPr>
        <p:grpSpPr>
          <a:xfrm>
            <a:off x="10603532" y="1535416"/>
            <a:ext cx="771248" cy="2947058"/>
            <a:chOff x="10575202" y="1618186"/>
            <a:chExt cx="771248" cy="294705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04EB0F-8F32-42F9-8DAD-01428F96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5202" y="1618186"/>
              <a:ext cx="757569" cy="775186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52CD024-4660-47E3-8D88-16516BBB9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0108" y="2352511"/>
              <a:ext cx="647756" cy="74682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8C2F0D6-FF74-4991-B335-A8AC1363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0108" y="3109705"/>
              <a:ext cx="716342" cy="670618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A8C79B1-AB66-4999-AE8A-E5052C65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68211" y="3833661"/>
              <a:ext cx="640135" cy="731583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0577810-4013-481A-9469-3D18FE7889E4}"/>
              </a:ext>
            </a:extLst>
          </p:cNvPr>
          <p:cNvSpPr txBox="1"/>
          <p:nvPr/>
        </p:nvSpPr>
        <p:spPr>
          <a:xfrm>
            <a:off x="10630108" y="1043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F88A983-6C06-46D7-A914-066E9FED73AC}"/>
              </a:ext>
            </a:extLst>
          </p:cNvPr>
          <p:cNvSpPr/>
          <p:nvPr/>
        </p:nvSpPr>
        <p:spPr>
          <a:xfrm>
            <a:off x="9831281" y="2447479"/>
            <a:ext cx="629175" cy="73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FA6200-810C-4DC2-BB13-087301B41654}"/>
              </a:ext>
            </a:extLst>
          </p:cNvPr>
          <p:cNvSpPr/>
          <p:nvPr/>
        </p:nvSpPr>
        <p:spPr>
          <a:xfrm>
            <a:off x="1019815" y="480281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高度依赖于手工对算子库进行优化，不便于扩展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F3A746-F4A0-4E2B-A290-00A712D2B48F}"/>
              </a:ext>
            </a:extLst>
          </p:cNvPr>
          <p:cNvSpPr txBox="1"/>
          <p:nvPr/>
        </p:nvSpPr>
        <p:spPr>
          <a:xfrm>
            <a:off x="1921642" y="5389068"/>
            <a:ext cx="98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如果需要添加一个新算子，必须手工实现算子并进行优化，且对不同的硬件平台都要实现一遍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736124-3A83-4113-9768-4A47ACDD7709}"/>
              </a:ext>
            </a:extLst>
          </p:cNvPr>
          <p:cNvSpPr txBox="1"/>
          <p:nvPr/>
        </p:nvSpPr>
        <p:spPr>
          <a:xfrm>
            <a:off x="1929005" y="6049857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对于新算子，可以自动生成特定硬件上优化的实现代码</a:t>
            </a:r>
          </a:p>
        </p:txBody>
      </p:sp>
      <p:sp>
        <p:nvSpPr>
          <p:cNvPr id="32" name="十字形 31">
            <a:extLst>
              <a:ext uri="{FF2B5EF4-FFF2-40B4-BE49-F238E27FC236}">
                <a16:creationId xmlns:a16="http://schemas.microsoft.com/office/drawing/2014/main" id="{2C9F09ED-108C-43AA-A088-B4EA711FD5CC}"/>
              </a:ext>
            </a:extLst>
          </p:cNvPr>
          <p:cNvSpPr/>
          <p:nvPr/>
        </p:nvSpPr>
        <p:spPr>
          <a:xfrm rot="2688494">
            <a:off x="1053093" y="5314557"/>
            <a:ext cx="553695" cy="518353"/>
          </a:xfrm>
          <a:prstGeom prst="plus">
            <a:avLst>
              <a:gd name="adj" fmla="val 3876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L 形 32">
            <a:extLst>
              <a:ext uri="{FF2B5EF4-FFF2-40B4-BE49-F238E27FC236}">
                <a16:creationId xmlns:a16="http://schemas.microsoft.com/office/drawing/2014/main" id="{D4B8FF3C-DCB1-476B-B7FF-8E39A45E810B}"/>
              </a:ext>
            </a:extLst>
          </p:cNvPr>
          <p:cNvSpPr/>
          <p:nvPr/>
        </p:nvSpPr>
        <p:spPr>
          <a:xfrm rot="19992633">
            <a:off x="973082" y="6008359"/>
            <a:ext cx="914400" cy="36933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A22429-625F-41F9-8A67-EDFD21AEAF0E}"/>
              </a:ext>
            </a:extLst>
          </p:cNvPr>
          <p:cNvSpPr txBox="1"/>
          <p:nvPr/>
        </p:nvSpPr>
        <p:spPr>
          <a:xfrm>
            <a:off x="2177364" y="9395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888D2-48FA-4C4B-8EF9-143DA8833331}"/>
              </a:ext>
            </a:extLst>
          </p:cNvPr>
          <p:cNvSpPr txBox="1"/>
          <p:nvPr/>
        </p:nvSpPr>
        <p:spPr>
          <a:xfrm>
            <a:off x="796953" y="601013"/>
            <a:ext cx="787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Task Scheduler---</a:t>
            </a:r>
            <a:r>
              <a:rPr lang="zh-CN" altLang="en-US" sz="2800" b="1" dirty="0"/>
              <a:t>如何分配搜索时间？</a:t>
            </a:r>
            <a:endParaRPr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709415-FF51-414E-866E-E44433A90D59}"/>
              </a:ext>
            </a:extLst>
          </p:cNvPr>
          <p:cNvSpPr txBox="1"/>
          <p:nvPr/>
        </p:nvSpPr>
        <p:spPr>
          <a:xfrm>
            <a:off x="796953" y="1430269"/>
            <a:ext cx="848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随着计算节点增加，</a:t>
            </a:r>
            <a:r>
              <a:rPr lang="en-US" altLang="zh-CN" dirty="0"/>
              <a:t>schedule</a:t>
            </a:r>
            <a:r>
              <a:rPr lang="zh-CN" altLang="en-US" dirty="0"/>
              <a:t>的参数爆炸性增长，对整个</a:t>
            </a:r>
            <a:r>
              <a:rPr lang="en-US" altLang="zh-CN" dirty="0"/>
              <a:t>DNN</a:t>
            </a:r>
            <a:r>
              <a:rPr lang="zh-CN" altLang="en-US" dirty="0"/>
              <a:t>直接</a:t>
            </a:r>
            <a:r>
              <a:rPr lang="en-US" altLang="zh-CN" dirty="0"/>
              <a:t>search</a:t>
            </a:r>
            <a:r>
              <a:rPr lang="zh-CN" altLang="en-US" dirty="0"/>
              <a:t>不现实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</a:t>
            </a:r>
            <a:r>
              <a:rPr lang="en-US" altLang="zh-CN" dirty="0"/>
              <a:t>DNN</a:t>
            </a:r>
            <a:r>
              <a:rPr lang="zh-CN" altLang="en-US" dirty="0"/>
              <a:t>拆分成子图，依次对子图进行</a:t>
            </a:r>
            <a:r>
              <a:rPr lang="en-US" altLang="zh-CN" dirty="0"/>
              <a:t>search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C73F97-E03F-42E2-972F-FC821FFB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85" y="2197970"/>
            <a:ext cx="5022288" cy="7277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17F80E-94C9-4DAE-B83C-38D48319F08A}"/>
              </a:ext>
            </a:extLst>
          </p:cNvPr>
          <p:cNvSpPr txBox="1"/>
          <p:nvPr/>
        </p:nvSpPr>
        <p:spPr>
          <a:xfrm>
            <a:off x="981512" y="3932294"/>
            <a:ext cx="829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问题：怎么把有限的时间分配给不同的子图，使得优化后的整体</a:t>
            </a:r>
            <a:r>
              <a:rPr lang="en-US" altLang="zh-CN" dirty="0"/>
              <a:t>DNN</a:t>
            </a:r>
            <a:r>
              <a:rPr lang="zh-CN" altLang="en-US" dirty="0"/>
              <a:t>性能最优？</a:t>
            </a:r>
            <a:endParaRPr lang="en-US" altLang="zh-CN" dirty="0"/>
          </a:p>
          <a:p>
            <a:r>
              <a:rPr lang="zh-CN" altLang="en-US" dirty="0"/>
              <a:t>想法：尽可能把时间分配给那些关键的子图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子图是整个</a:t>
            </a:r>
            <a:r>
              <a:rPr lang="en-US" altLang="zh-CN" dirty="0"/>
              <a:t>DNN</a:t>
            </a:r>
            <a:r>
              <a:rPr lang="zh-CN" altLang="en-US" dirty="0"/>
              <a:t>的</a:t>
            </a:r>
            <a:r>
              <a:rPr lang="en-US" altLang="zh-CN" dirty="0"/>
              <a:t>bottleneck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/>
              <a:t>fine-tune</a:t>
            </a:r>
            <a:r>
              <a:rPr lang="zh-CN" altLang="en-US" dirty="0"/>
              <a:t>能使子图性能提高很多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CF7D1E-DD37-4DE5-8A44-C4A4EA89685B}"/>
              </a:ext>
            </a:extLst>
          </p:cNvPr>
          <p:cNvSpPr/>
          <p:nvPr/>
        </p:nvSpPr>
        <p:spPr>
          <a:xfrm>
            <a:off x="921157" y="341840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用于搜索优化的时间是有限的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87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CE2F4D-E93A-437E-B0D6-989ECA3AD5B5}"/>
              </a:ext>
            </a:extLst>
          </p:cNvPr>
          <p:cNvSpPr txBox="1"/>
          <p:nvPr/>
        </p:nvSpPr>
        <p:spPr>
          <a:xfrm>
            <a:off x="796953" y="601013"/>
            <a:ext cx="77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Task Scheduler- --</a:t>
            </a:r>
            <a:r>
              <a:rPr lang="zh-CN" altLang="en-US" sz="2800" b="1" dirty="0"/>
              <a:t>如何分配搜索时间？</a:t>
            </a:r>
            <a:endParaRPr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7B2DA-0A47-4D84-B3E2-70AFA68F3CE6}"/>
              </a:ext>
            </a:extLst>
          </p:cNvPr>
          <p:cNvSpPr txBox="1"/>
          <p:nvPr/>
        </p:nvSpPr>
        <p:spPr>
          <a:xfrm>
            <a:off x="1958196" y="1958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4BBD6B-EA01-4719-82CE-F16631D19D1F}"/>
                  </a:ext>
                </a:extLst>
              </p:cNvPr>
              <p:cNvSpPr txBox="1"/>
              <p:nvPr/>
            </p:nvSpPr>
            <p:spPr>
              <a:xfrm>
                <a:off x="796953" y="1282106"/>
                <a:ext cx="827273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task</a:t>
                </a:r>
                <a:r>
                  <a:rPr lang="zh-CN" altLang="en-US" dirty="0"/>
                  <a:t>指对一个子图进行优化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一个</a:t>
                </a:r>
                <a:r>
                  <a:rPr lang="en-US" altLang="zh-CN" dirty="0"/>
                  <a:t>DNN</a:t>
                </a:r>
                <a:r>
                  <a:rPr lang="zh-CN" altLang="en-US" dirty="0"/>
                  <a:t>的优化分成多个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，如</a:t>
                </a:r>
                <a:r>
                  <a:rPr lang="en-US" altLang="zh-CN" dirty="0"/>
                  <a:t>ResNet-50</a:t>
                </a:r>
                <a:r>
                  <a:rPr lang="zh-CN" altLang="en-US" dirty="0"/>
                  <a:t>包括</a:t>
                </a:r>
                <a:r>
                  <a:rPr lang="en-US" altLang="zh-CN" dirty="0"/>
                  <a:t>29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task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iteration</a:t>
                </a:r>
                <a:r>
                  <a:rPr lang="zh-CN" altLang="en-US" dirty="0"/>
                  <a:t>指选择选择一个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，完成一个</a:t>
                </a:r>
                <a:r>
                  <a:rPr lang="en-US" altLang="zh-CN" dirty="0"/>
                  <a:t>random sample + fine-tune</a:t>
                </a:r>
                <a:r>
                  <a:rPr lang="zh-CN" altLang="en-US" dirty="0"/>
                  <a:t>的过程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一个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分到的</a:t>
                </a:r>
                <a:r>
                  <a:rPr lang="en-US" altLang="zh-CN" dirty="0"/>
                  <a:t>iteration</a:t>
                </a:r>
                <a:r>
                  <a:rPr lang="zh-CN" altLang="en-US" dirty="0"/>
                  <a:t>越多，意味着有机会得到更高性能的</a:t>
                </a:r>
                <a:r>
                  <a:rPr lang="en-US" altLang="zh-CN" dirty="0"/>
                  <a:t>schedule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尽可能给那些无关紧要的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分配更少的</a:t>
                </a:r>
                <a:r>
                  <a:rPr lang="en-US" altLang="zh-CN" dirty="0"/>
                  <a:t>iteration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task</a:t>
                </a:r>
                <a:r>
                  <a:rPr lang="zh-CN" altLang="en-US" dirty="0"/>
                  <a:t>不是整个</a:t>
                </a:r>
                <a:r>
                  <a:rPr lang="en-US" altLang="zh-CN" dirty="0"/>
                  <a:t>DNN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bottleneck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Fine-tuning</a:t>
                </a:r>
                <a:r>
                  <a:rPr lang="zh-CN" altLang="en-US" dirty="0"/>
                  <a:t>只能对</a:t>
                </a:r>
                <a:r>
                  <a:rPr lang="en-US" altLang="zh-CN" dirty="0"/>
                  <a:t>task</a:t>
                </a:r>
                <a:r>
                  <a:rPr lang="zh-CN" altLang="en-US" dirty="0"/>
                  <a:t>性能带来很小的提升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dirty="0">
                    <a:solidFill>
                      <a:srgbClr val="FF0000"/>
                    </a:solidFill>
                  </a:rPr>
                  <a:t>分配向量：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task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分配到的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iteration</m:t>
                    </m:r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数量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zh-CN" dirty="0"/>
                  <a:t>最终的目标就是找到一个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，使得整个</a:t>
                </a:r>
                <a:r>
                  <a:rPr lang="en-US" altLang="zh-CN" dirty="0"/>
                  <a:t>DNN</a:t>
                </a:r>
                <a:r>
                  <a:rPr lang="zh-CN" altLang="zh-CN" dirty="0"/>
                  <a:t>运行时间最小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表示在分配向量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下，</a:t>
                </a:r>
                <a:r>
                  <a:rPr lang="en-US" altLang="zh-CN" dirty="0"/>
                  <a:t>task 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所需要的运行时间，优化目标函数则变成了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通过梯度下降找最优解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4BBD6B-EA01-4719-82CE-F16631D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3" y="1282106"/>
                <a:ext cx="8272731" cy="3416320"/>
              </a:xfrm>
              <a:prstGeom prst="rect">
                <a:avLst/>
              </a:prstGeom>
              <a:blipFill>
                <a:blip r:embed="rId2"/>
                <a:stretch>
                  <a:fillRect l="-516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计算机生成了可选文字:&#10;Table2：ExamplesOfobjectivefunctionsformultipleneural&#10;networks">
            <a:extLst>
              <a:ext uri="{FF2B5EF4-FFF2-40B4-BE49-F238E27FC236}">
                <a16:creationId xmlns:a16="http://schemas.microsoft.com/office/drawing/2014/main" id="{8A42A9DE-B214-4531-B252-14C29853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3" y="4435582"/>
            <a:ext cx="43624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iyuan\AppData\Local\Temp\msohtmlclip1\02\clip_image001.png">
            <a:extLst>
              <a:ext uri="{FF2B5EF4-FFF2-40B4-BE49-F238E27FC236}">
                <a16:creationId xmlns:a16="http://schemas.microsoft.com/office/drawing/2014/main" id="{B44D9EFA-7D57-422A-B226-444CBAE2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94" y="3744397"/>
            <a:ext cx="3124840" cy="3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计算机生成了可选文字:&#10;Ofgi(ti)一一&amp;〕&#10;C,&#10;maxkGN(i)域">
            <a:extLst>
              <a:ext uri="{FF2B5EF4-FFF2-40B4-BE49-F238E27FC236}">
                <a16:creationId xmlns:a16="http://schemas.microsoft.com/office/drawing/2014/main" id="{3C31B832-3537-4D79-B689-228E9099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52" y="4698426"/>
            <a:ext cx="4901457" cy="126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CC0214-E483-4CC2-8BFB-2FCF64EF3CCB}"/>
              </a:ext>
            </a:extLst>
          </p:cNvPr>
          <p:cNvSpPr txBox="1"/>
          <p:nvPr/>
        </p:nvSpPr>
        <p:spPr>
          <a:xfrm>
            <a:off x="8351884" y="7059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转化成最优化问题进行求解</a:t>
            </a:r>
          </a:p>
        </p:txBody>
      </p:sp>
    </p:spTree>
    <p:extLst>
      <p:ext uri="{BB962C8B-B14F-4D97-AF65-F5344CB8AC3E}">
        <p14:creationId xmlns:p14="http://schemas.microsoft.com/office/powerpoint/2010/main" val="233165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D41507-35BE-46F2-89F9-74CEF703E3A2}"/>
              </a:ext>
            </a:extLst>
          </p:cNvPr>
          <p:cNvSpPr txBox="1"/>
          <p:nvPr/>
        </p:nvSpPr>
        <p:spPr>
          <a:xfrm>
            <a:off x="796953" y="601013"/>
            <a:ext cx="392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Experiment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76A24-8ED2-485F-A8B1-3BC1CA22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3" y="1919683"/>
            <a:ext cx="6399038" cy="4129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C7ABB6-AF2D-4E6E-8B3F-7D10BC3B4E84}"/>
              </a:ext>
            </a:extLst>
          </p:cNvPr>
          <p:cNvSpPr txBox="1"/>
          <p:nvPr/>
        </p:nvSpPr>
        <p:spPr>
          <a:xfrm>
            <a:off x="1090569" y="1402792"/>
            <a:ext cx="789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单个算子：</a:t>
            </a:r>
            <a:r>
              <a:rPr lang="en-US" altLang="zh-CN" dirty="0"/>
              <a:t>20</a:t>
            </a:r>
            <a:r>
              <a:rPr lang="zh-CN" altLang="en-US" dirty="0"/>
              <a:t>个中有</a:t>
            </a:r>
            <a:r>
              <a:rPr lang="en-US" altLang="zh-CN" dirty="0"/>
              <a:t>19</a:t>
            </a:r>
            <a:r>
              <a:rPr lang="zh-CN" altLang="en-US" dirty="0"/>
              <a:t>个算子达到了最优性能</a:t>
            </a:r>
            <a:endParaRPr lang="en-US" altLang="zh-CN" dirty="0"/>
          </a:p>
          <a:p>
            <a:r>
              <a:rPr lang="zh-CN" altLang="en-US" dirty="0"/>
              <a:t>（例外：大</a:t>
            </a:r>
            <a:r>
              <a:rPr lang="en-US" altLang="zh-CN" dirty="0"/>
              <a:t>batch</a:t>
            </a:r>
            <a:r>
              <a:rPr lang="zh-CN" altLang="en-US" dirty="0"/>
              <a:t>的矩阵乘法，自动生成的矩阵乘法还是很难打败手工优化）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BEE8C-1D6F-4DC2-BB6E-AAAF9FA6E438}"/>
              </a:ext>
            </a:extLst>
          </p:cNvPr>
          <p:cNvSpPr/>
          <p:nvPr/>
        </p:nvSpPr>
        <p:spPr>
          <a:xfrm>
            <a:off x="7279881" y="2761065"/>
            <a:ext cx="4199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1D, 2D and 3D convolution (C1D, C2D, C3D respectively)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matrix multiplication (GMM)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group convolu- tion (GRP)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dilated convolution (DIL) 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depth-wise convolution (DEP)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 transposed 2D convolution (T2D) 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capsule 2D convolution (CAP) 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matrix 2-norm (NRM)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899B52-04E8-43D8-9144-5AFDF8FEBCC2}"/>
              </a:ext>
            </a:extLst>
          </p:cNvPr>
          <p:cNvSpPr/>
          <p:nvPr/>
        </p:nvSpPr>
        <p:spPr>
          <a:xfrm>
            <a:off x="1602297" y="5455207"/>
            <a:ext cx="2399252" cy="30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1DE03-7196-47CC-BB32-C8301CFC7A37}"/>
              </a:ext>
            </a:extLst>
          </p:cNvPr>
          <p:cNvSpPr/>
          <p:nvPr/>
        </p:nvSpPr>
        <p:spPr>
          <a:xfrm>
            <a:off x="3422708" y="4018327"/>
            <a:ext cx="478173" cy="1150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0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E98EFB-9744-47B4-B451-A5D1EC7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6" y="1830070"/>
            <a:ext cx="6687502" cy="39583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85B980-E8F4-41E1-8F98-ED2E213DBE58}"/>
              </a:ext>
            </a:extLst>
          </p:cNvPr>
          <p:cNvSpPr txBox="1"/>
          <p:nvPr/>
        </p:nvSpPr>
        <p:spPr>
          <a:xfrm>
            <a:off x="796953" y="601013"/>
            <a:ext cx="392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Experiment</a:t>
            </a:r>
          </a:p>
        </p:txBody>
      </p:sp>
    </p:spTree>
    <p:extLst>
      <p:ext uri="{BB962C8B-B14F-4D97-AF65-F5344CB8AC3E}">
        <p14:creationId xmlns:p14="http://schemas.microsoft.com/office/powerpoint/2010/main" val="392621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8F7F6-E3FF-4F38-B43A-1299A9DBF6B9}"/>
              </a:ext>
            </a:extLst>
          </p:cNvPr>
          <p:cNvSpPr txBox="1"/>
          <p:nvPr/>
        </p:nvSpPr>
        <p:spPr>
          <a:xfrm>
            <a:off x="796953" y="601013"/>
            <a:ext cx="392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Experiment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0DAE0-CA3A-40B6-9E9D-456AC74A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1" y="1677910"/>
            <a:ext cx="5283583" cy="40853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EEF50E-8DAC-42B0-9F26-36C1AFE3155F}"/>
              </a:ext>
            </a:extLst>
          </p:cNvPr>
          <p:cNvSpPr/>
          <p:nvPr/>
        </p:nvSpPr>
        <p:spPr>
          <a:xfrm>
            <a:off x="941691" y="1308578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子图（多个算子）：</a:t>
            </a:r>
            <a:r>
              <a:rPr lang="en-US" altLang="zh-CN" dirty="0" err="1"/>
              <a:t>Ansor</a:t>
            </a:r>
            <a:r>
              <a:rPr lang="zh-CN" altLang="en-US" dirty="0"/>
              <a:t>相对于其他框架有1.1−1.8×加速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0D234-96EE-4F88-9D1D-6E01DD5C235B}"/>
              </a:ext>
            </a:extLst>
          </p:cNvPr>
          <p:cNvSpPr/>
          <p:nvPr/>
        </p:nvSpPr>
        <p:spPr>
          <a:xfrm>
            <a:off x="6225274" y="265430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“ConvLayer” is a subgraph consisting of 2D convolution, batch normalization and ReLU activation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 The “TBG” is a subgraph consisting of two matrix transposes and one batch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11164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BE5715-7CC4-45FE-AD01-D3A589988012}"/>
              </a:ext>
            </a:extLst>
          </p:cNvPr>
          <p:cNvSpPr txBox="1"/>
          <p:nvPr/>
        </p:nvSpPr>
        <p:spPr>
          <a:xfrm>
            <a:off x="796953" y="601013"/>
            <a:ext cx="392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Experiment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8A615A-C901-405E-878E-0E20C00B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07" y="718457"/>
            <a:ext cx="4220665" cy="2484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056221-4520-4AFE-9E32-49A916FE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8" y="3727094"/>
            <a:ext cx="3886537" cy="2293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48E371-7965-4687-B171-692F013388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27"/>
          <a:stretch/>
        </p:blipFill>
        <p:spPr>
          <a:xfrm>
            <a:off x="1112940" y="4115943"/>
            <a:ext cx="4077053" cy="16563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342F16-B500-483F-AF89-800F339327BA}"/>
              </a:ext>
            </a:extLst>
          </p:cNvPr>
          <p:cNvSpPr txBox="1"/>
          <p:nvPr/>
        </p:nvSpPr>
        <p:spPr>
          <a:xfrm>
            <a:off x="571699" y="1725955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</a:t>
            </a:r>
            <a:r>
              <a:rPr lang="en-US" altLang="zh-CN" dirty="0"/>
              <a:t>DNN</a:t>
            </a:r>
            <a:r>
              <a:rPr lang="zh-CN" altLang="en-US" dirty="0"/>
              <a:t>：</a:t>
            </a:r>
            <a:r>
              <a:rPr lang="en-US" altLang="zh-CN" dirty="0" err="1"/>
              <a:t>Ansor</a:t>
            </a:r>
            <a:r>
              <a:rPr lang="zh-CN" altLang="en-US" dirty="0"/>
              <a:t>基本都达到了最优性能，有</a:t>
            </a:r>
            <a:r>
              <a:rPr lang="en-US" altLang="zh-CN" dirty="0"/>
              <a:t>1.0−9.4×</a:t>
            </a:r>
            <a:r>
              <a:rPr lang="zh-CN" altLang="en-US" dirty="0"/>
              <a:t>的加速</a:t>
            </a:r>
            <a:endParaRPr lang="en-US" altLang="zh-CN" dirty="0"/>
          </a:p>
          <a:p>
            <a:r>
              <a:rPr lang="zh-CN" altLang="en-US" dirty="0"/>
              <a:t>例外：大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BERT</a:t>
            </a:r>
            <a:r>
              <a:rPr lang="zh-CN" altLang="en-US" dirty="0"/>
              <a:t>，有很多矩阵乘法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DF35BF2-E5AD-4577-9376-E4012A14D98B}"/>
              </a:ext>
            </a:extLst>
          </p:cNvPr>
          <p:cNvSpPr/>
          <p:nvPr/>
        </p:nvSpPr>
        <p:spPr>
          <a:xfrm>
            <a:off x="9924176" y="4874003"/>
            <a:ext cx="704676" cy="981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6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967C63-AB09-4835-8346-A360519A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1" y="1799127"/>
            <a:ext cx="5598202" cy="37437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B2424B-3054-4ECC-A765-79626EF24C86}"/>
              </a:ext>
            </a:extLst>
          </p:cNvPr>
          <p:cNvSpPr txBox="1"/>
          <p:nvPr/>
        </p:nvSpPr>
        <p:spPr>
          <a:xfrm>
            <a:off x="796953" y="601013"/>
            <a:ext cx="392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Experiment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377CA-88C8-4D23-A59B-C25427BE3515}"/>
              </a:ext>
            </a:extLst>
          </p:cNvPr>
          <p:cNvSpPr txBox="1"/>
          <p:nvPr/>
        </p:nvSpPr>
        <p:spPr>
          <a:xfrm>
            <a:off x="6517146" y="2107140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搜索空间受限是</a:t>
            </a:r>
            <a:r>
              <a:rPr lang="en-US" altLang="zh-CN" dirty="0" err="1"/>
              <a:t>AutoTVM</a:t>
            </a:r>
            <a:r>
              <a:rPr lang="zh-CN" altLang="en-US" dirty="0"/>
              <a:t>性能不如</a:t>
            </a:r>
            <a:r>
              <a:rPr lang="en-US" altLang="zh-CN" dirty="0" err="1"/>
              <a:t>Ansor</a:t>
            </a:r>
            <a:r>
              <a:rPr lang="zh-CN" altLang="en-US" dirty="0"/>
              <a:t>的主要原因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2465A-CA62-4E2B-B042-91E86AF3A3D1}"/>
              </a:ext>
            </a:extLst>
          </p:cNvPr>
          <p:cNvSpPr txBox="1"/>
          <p:nvPr/>
        </p:nvSpPr>
        <p:spPr>
          <a:xfrm>
            <a:off x="6517146" y="2782669"/>
            <a:ext cx="561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AutoTVM</a:t>
            </a:r>
            <a:r>
              <a:rPr lang="zh-CN" altLang="en-US" dirty="0"/>
              <a:t>定义的</a:t>
            </a:r>
            <a:r>
              <a:rPr lang="en-US" altLang="zh-CN" dirty="0"/>
              <a:t>schedule primitives</a:t>
            </a:r>
            <a:r>
              <a:rPr lang="zh-CN" altLang="en-US" dirty="0"/>
              <a:t>表达能力有限，</a:t>
            </a:r>
            <a:endParaRPr lang="en-US" altLang="zh-CN" dirty="0"/>
          </a:p>
          <a:p>
            <a:r>
              <a:rPr lang="zh-CN" altLang="en-US" dirty="0"/>
              <a:t>    不足以表达出完整的搜索空间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6950A-AED7-4499-AFE0-A297536AF712}"/>
              </a:ext>
            </a:extLst>
          </p:cNvPr>
          <p:cNvSpPr txBox="1"/>
          <p:nvPr/>
        </p:nvSpPr>
        <p:spPr>
          <a:xfrm>
            <a:off x="6517145" y="356479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AutoTVM</a:t>
            </a:r>
            <a:r>
              <a:rPr lang="zh-CN" altLang="en-US" dirty="0"/>
              <a:t>的</a:t>
            </a:r>
            <a:r>
              <a:rPr lang="en-US" altLang="zh-CN" dirty="0"/>
              <a:t>schedule</a:t>
            </a:r>
            <a:r>
              <a:rPr lang="zh-CN" altLang="en-US" dirty="0"/>
              <a:t>模板是手工写的，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人工定义的参数空间往往不是最完备的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25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1BE064-7C9F-4487-B80A-EBDB53A63996}"/>
              </a:ext>
            </a:extLst>
          </p:cNvPr>
          <p:cNvSpPr txBox="1"/>
          <p:nvPr/>
        </p:nvSpPr>
        <p:spPr>
          <a:xfrm>
            <a:off x="619760" y="802640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E276B-CC4A-4C65-A030-5A00BC73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55" y="710976"/>
            <a:ext cx="5134612" cy="55983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AB41A3-9171-4239-9822-B97D2A584F56}"/>
              </a:ext>
            </a:extLst>
          </p:cNvPr>
          <p:cNvSpPr txBox="1"/>
          <p:nvPr/>
        </p:nvSpPr>
        <p:spPr>
          <a:xfrm>
            <a:off x="477520" y="1747520"/>
            <a:ext cx="50978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Task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把神经网络拆分成子图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Program Sampler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对子图随机生成一些</a:t>
            </a:r>
            <a:r>
              <a:rPr lang="en-US" altLang="zh-CN" dirty="0"/>
              <a:t>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Schedule=sketch + 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Performance Tuner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进化算法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对随机生成的</a:t>
            </a:r>
            <a:r>
              <a:rPr lang="en-US" altLang="zh-CN" dirty="0"/>
              <a:t>schedule</a:t>
            </a:r>
            <a:r>
              <a:rPr lang="zh-CN" altLang="en-US" dirty="0"/>
              <a:t>进行</a:t>
            </a:r>
            <a:r>
              <a:rPr lang="en-US" altLang="zh-CN" dirty="0"/>
              <a:t>fine-tune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得到性能更好的</a:t>
            </a:r>
            <a:r>
              <a:rPr lang="en-US" altLang="zh-CN" dirty="0"/>
              <a:t>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Measurer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编译运行优化的</a:t>
            </a:r>
            <a:r>
              <a:rPr lang="en-US" altLang="zh-CN" dirty="0"/>
              <a:t>schedule</a:t>
            </a:r>
            <a:r>
              <a:rPr lang="zh-CN" altLang="en-US" dirty="0"/>
              <a:t>，得到运行时间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用真实性能数据对</a:t>
            </a:r>
            <a:r>
              <a:rPr lang="en-US" altLang="zh-CN" dirty="0"/>
              <a:t>model</a:t>
            </a:r>
            <a:r>
              <a:rPr lang="zh-CN" altLang="en-US" dirty="0"/>
              <a:t>进行更新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5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F0F57A-1C48-42E5-B709-5FF653516683}"/>
              </a:ext>
            </a:extLst>
          </p:cNvPr>
          <p:cNvSpPr txBox="1"/>
          <p:nvPr/>
        </p:nvSpPr>
        <p:spPr>
          <a:xfrm>
            <a:off x="830510" y="562062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Comments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CD03-293E-453E-9E00-C09A10464357}"/>
              </a:ext>
            </a:extLst>
          </p:cNvPr>
          <p:cNvSpPr txBox="1"/>
          <p:nvPr/>
        </p:nvSpPr>
        <p:spPr>
          <a:xfrm>
            <a:off x="897622" y="1392572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Ansor</a:t>
            </a:r>
            <a:r>
              <a:rPr lang="zh-CN" altLang="en-US" dirty="0"/>
              <a:t>是</a:t>
            </a:r>
            <a:r>
              <a:rPr lang="en-US" altLang="zh-CN" dirty="0"/>
              <a:t>Auto-TVM</a:t>
            </a:r>
            <a:r>
              <a:rPr lang="zh-CN" altLang="en-US" dirty="0"/>
              <a:t>的拓展，把</a:t>
            </a:r>
            <a:r>
              <a:rPr lang="en-US" altLang="zh-CN" dirty="0"/>
              <a:t>schedule</a:t>
            </a:r>
            <a:r>
              <a:rPr lang="zh-CN" altLang="en-US" dirty="0"/>
              <a:t>分成</a:t>
            </a:r>
            <a:r>
              <a:rPr lang="en-US" altLang="zh-CN" dirty="0"/>
              <a:t>sketch</a:t>
            </a:r>
            <a:r>
              <a:rPr lang="zh-CN" altLang="en-US" dirty="0"/>
              <a:t>和</a:t>
            </a:r>
            <a:r>
              <a:rPr lang="en-US" altLang="zh-CN" dirty="0"/>
              <a:t>annotation</a:t>
            </a:r>
            <a:r>
              <a:rPr lang="zh-CN" altLang="en-US" dirty="0"/>
              <a:t>两层</a:t>
            </a:r>
            <a:endParaRPr lang="en-US" altLang="zh-CN" dirty="0"/>
          </a:p>
          <a:p>
            <a:r>
              <a:rPr lang="zh-CN" altLang="en-US" dirty="0"/>
              <a:t>   拓展了</a:t>
            </a:r>
            <a:r>
              <a:rPr lang="en-US" altLang="zh-CN" dirty="0"/>
              <a:t>schedule</a:t>
            </a:r>
            <a:r>
              <a:rPr lang="zh-CN" altLang="en-US" dirty="0"/>
              <a:t>搜索空间，免去了</a:t>
            </a:r>
            <a:r>
              <a:rPr lang="en-US" altLang="zh-CN" dirty="0" err="1"/>
              <a:t>AutoTVM</a:t>
            </a:r>
            <a:r>
              <a:rPr lang="zh-CN" altLang="en-US" dirty="0"/>
              <a:t>中手写</a:t>
            </a:r>
            <a:r>
              <a:rPr lang="en-US" altLang="zh-CN" dirty="0"/>
              <a:t>schedule</a:t>
            </a:r>
            <a:r>
              <a:rPr lang="zh-CN" altLang="en-US" dirty="0"/>
              <a:t>模板的工作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0D5078-8A42-4CAF-9F70-0AA03AFDE715}"/>
              </a:ext>
            </a:extLst>
          </p:cNvPr>
          <p:cNvSpPr txBox="1"/>
          <p:nvPr/>
        </p:nvSpPr>
        <p:spPr>
          <a:xfrm>
            <a:off x="886148" y="2266425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和</a:t>
            </a:r>
            <a:r>
              <a:rPr lang="en-US" altLang="zh-CN" dirty="0"/>
              <a:t>polyhedral</a:t>
            </a:r>
            <a:r>
              <a:rPr lang="zh-CN" altLang="en-US" dirty="0"/>
              <a:t>（多面体编译技术）方法的比较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3FE8A1-22DC-4E2A-891E-FD4A54C9C056}"/>
              </a:ext>
            </a:extLst>
          </p:cNvPr>
          <p:cNvSpPr txBox="1"/>
          <p:nvPr/>
        </p:nvSpPr>
        <p:spPr>
          <a:xfrm>
            <a:off x="1140902" y="2678613"/>
            <a:ext cx="10499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同：两者都完全不用手工参与，实现了</a:t>
            </a:r>
            <a:r>
              <a:rPr lang="en-US" altLang="zh-CN" dirty="0"/>
              <a:t>end-to-end</a:t>
            </a:r>
            <a:r>
              <a:rPr lang="zh-CN" altLang="en-US" dirty="0"/>
              <a:t>的算子优化</a:t>
            </a:r>
            <a:endParaRPr lang="en-US" altLang="zh-CN" dirty="0"/>
          </a:p>
          <a:p>
            <a:r>
              <a:rPr lang="zh-CN" altLang="en-US" dirty="0"/>
              <a:t>异：</a:t>
            </a:r>
            <a:r>
              <a:rPr lang="en-US" altLang="zh-CN" dirty="0" err="1"/>
              <a:t>Ansor</a:t>
            </a:r>
            <a:r>
              <a:rPr lang="zh-CN" altLang="en-US" dirty="0"/>
              <a:t>还是</a:t>
            </a:r>
            <a:r>
              <a:rPr lang="en-US" altLang="zh-CN" dirty="0"/>
              <a:t>Halide, TVM</a:t>
            </a:r>
            <a:r>
              <a:rPr lang="zh-CN" altLang="en-US" dirty="0"/>
              <a:t>这一路的想法，把手工优化方法抽象成规则，定义参数空间进行搜索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而</a:t>
            </a:r>
            <a:r>
              <a:rPr lang="en-US" altLang="zh-CN" dirty="0"/>
              <a:t>polyhedral</a:t>
            </a:r>
            <a:r>
              <a:rPr lang="zh-CN" altLang="en-US" dirty="0"/>
              <a:t>是把</a:t>
            </a:r>
            <a:r>
              <a:rPr lang="en-US" altLang="zh-CN" dirty="0"/>
              <a:t>schedule</a:t>
            </a:r>
            <a:r>
              <a:rPr lang="zh-CN" altLang="en-US" dirty="0"/>
              <a:t>映射到整数空间，用</a:t>
            </a:r>
            <a:r>
              <a:rPr lang="en-US" altLang="zh-CN" dirty="0"/>
              <a:t>integer linear programming (ILP)</a:t>
            </a:r>
            <a:r>
              <a:rPr lang="zh-CN" altLang="en-US" dirty="0"/>
              <a:t>的方式来求最优解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680A9-8240-43DF-BF5E-AAB8E54486A6}"/>
              </a:ext>
            </a:extLst>
          </p:cNvPr>
          <p:cNvSpPr txBox="1"/>
          <p:nvPr/>
        </p:nvSpPr>
        <p:spPr>
          <a:xfrm>
            <a:off x="897622" y="3852912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Ansor</a:t>
            </a:r>
            <a:r>
              <a:rPr lang="zh-CN" altLang="en-US" dirty="0"/>
              <a:t>专注于算子层的优化，将来可能会考虑和图层面进行联合优化</a:t>
            </a:r>
          </a:p>
        </p:txBody>
      </p:sp>
    </p:spTree>
    <p:extLst>
      <p:ext uri="{BB962C8B-B14F-4D97-AF65-F5344CB8AC3E}">
        <p14:creationId xmlns:p14="http://schemas.microsoft.com/office/powerpoint/2010/main" val="4955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2A1CEF-FC92-4881-8BAB-0D1A761A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0" y="1603227"/>
            <a:ext cx="5811167" cy="41151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7E42D5-2CF6-49C2-B69A-ED3B17FC2D2C}"/>
              </a:ext>
            </a:extLst>
          </p:cNvPr>
          <p:cNvSpPr txBox="1"/>
          <p:nvPr/>
        </p:nvSpPr>
        <p:spPr>
          <a:xfrm>
            <a:off x="567644" y="587938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Background</a:t>
            </a:r>
            <a:r>
              <a:rPr lang="zh-CN" altLang="en-US" sz="2800" b="1" dirty="0"/>
              <a:t>：深度学习编译器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80403A-9D3D-448A-BEDA-D9804E742109}"/>
              </a:ext>
            </a:extLst>
          </p:cNvPr>
          <p:cNvSpPr txBox="1"/>
          <p:nvPr/>
        </p:nvSpPr>
        <p:spPr>
          <a:xfrm>
            <a:off x="3219054" y="1289894"/>
            <a:ext cx="83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TVM</a:t>
            </a:r>
            <a:endParaRPr lang="zh-CN" altLang="en-US" sz="2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9ABD34-F3B9-457D-B627-C12CEB07C1C9}"/>
              </a:ext>
            </a:extLst>
          </p:cNvPr>
          <p:cNvSpPr/>
          <p:nvPr/>
        </p:nvSpPr>
        <p:spPr>
          <a:xfrm>
            <a:off x="617407" y="1690004"/>
            <a:ext cx="5908214" cy="1569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5AEC0D-E7CB-4AE7-AF42-04209A82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710" y="480216"/>
            <a:ext cx="1638424" cy="279942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8DB02F-CDF0-46A4-AE5B-3718D5A291A9}"/>
              </a:ext>
            </a:extLst>
          </p:cNvPr>
          <p:cNvCxnSpPr>
            <a:cxnSpLocks/>
          </p:cNvCxnSpPr>
          <p:nvPr/>
        </p:nvCxnSpPr>
        <p:spPr>
          <a:xfrm flipV="1">
            <a:off x="6612808" y="1875141"/>
            <a:ext cx="1468073" cy="5078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702A5-E7F8-4BE9-A900-22C59193C1E4}"/>
              </a:ext>
            </a:extLst>
          </p:cNvPr>
          <p:cNvSpPr txBox="1"/>
          <p:nvPr/>
        </p:nvSpPr>
        <p:spPr>
          <a:xfrm>
            <a:off x="8038710" y="34296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前端：对计算图整体进行优化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C213FA-10C2-4E88-9CC8-82043590FFD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64663" y="4462753"/>
            <a:ext cx="1199111" cy="7584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49B2D91-BDA2-47C3-8C2B-31F05A47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774" y="4358081"/>
            <a:ext cx="3942271" cy="17262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B1C997C-EF01-4014-A020-88ED7818FABD}"/>
              </a:ext>
            </a:extLst>
          </p:cNvPr>
          <p:cNvSpPr txBox="1"/>
          <p:nvPr/>
        </p:nvSpPr>
        <p:spPr>
          <a:xfrm>
            <a:off x="7638752" y="6107185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后端：对计算图的节点（算子）进行优化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02A408-C879-4B4F-9FC4-B7DA2F1FE67C}"/>
              </a:ext>
            </a:extLst>
          </p:cNvPr>
          <p:cNvSpPr/>
          <p:nvPr/>
        </p:nvSpPr>
        <p:spPr>
          <a:xfrm>
            <a:off x="9118124" y="1678704"/>
            <a:ext cx="425596" cy="313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DEFC2992-81C0-46FF-8341-1ACB23EA12DF}"/>
              </a:ext>
            </a:extLst>
          </p:cNvPr>
          <p:cNvCxnSpPr>
            <a:stCxn id="21" idx="6"/>
            <a:endCxn id="19" idx="3"/>
          </p:cNvCxnSpPr>
          <p:nvPr/>
        </p:nvCxnSpPr>
        <p:spPr>
          <a:xfrm>
            <a:off x="9543720" y="1835371"/>
            <a:ext cx="2162325" cy="3385829"/>
          </a:xfrm>
          <a:prstGeom prst="curvedConnector3">
            <a:avLst>
              <a:gd name="adj1" fmla="val 1105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EF5493F-E9CB-415A-AABB-584CC87A7DBA}"/>
              </a:ext>
            </a:extLst>
          </p:cNvPr>
          <p:cNvSpPr/>
          <p:nvPr/>
        </p:nvSpPr>
        <p:spPr>
          <a:xfrm>
            <a:off x="617407" y="3410138"/>
            <a:ext cx="5908214" cy="253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CBC8A9-03DC-44BB-A2CC-D062C9F5B344}"/>
              </a:ext>
            </a:extLst>
          </p:cNvPr>
          <p:cNvSpPr txBox="1"/>
          <p:nvPr/>
        </p:nvSpPr>
        <p:spPr>
          <a:xfrm>
            <a:off x="1175639" y="62104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什么是算子？怎么进行优化呢？</a:t>
            </a:r>
          </a:p>
        </p:txBody>
      </p:sp>
    </p:spTree>
    <p:extLst>
      <p:ext uri="{BB962C8B-B14F-4D97-AF65-F5344CB8AC3E}">
        <p14:creationId xmlns:p14="http://schemas.microsoft.com/office/powerpoint/2010/main" val="19928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30FE7-D6E4-4CD5-8DD5-9D8A4904AED6}"/>
              </a:ext>
            </a:extLst>
          </p:cNvPr>
          <p:cNvSpPr txBox="1"/>
          <p:nvPr/>
        </p:nvSpPr>
        <p:spPr>
          <a:xfrm>
            <a:off x="499700" y="369233"/>
            <a:ext cx="510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Background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schedule</a:t>
            </a:r>
            <a:r>
              <a:rPr lang="zh-CN" altLang="en-US" sz="2800" b="1" dirty="0"/>
              <a:t>的概念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FB81F3-4F58-47C8-A8FE-621143CE1F52}"/>
              </a:ext>
            </a:extLst>
          </p:cNvPr>
          <p:cNvSpPr/>
          <p:nvPr/>
        </p:nvSpPr>
        <p:spPr>
          <a:xfrm>
            <a:off x="1491694" y="1116070"/>
            <a:ext cx="4248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1600" b="1" i="0" u="none" strike="noStrike" baseline="0" dirty="0">
                <a:latin typeface="BeraSansMono-Bold"/>
              </a:rPr>
              <a:t>blurx(x,y) = in(x-1,y) + in(x,y) + in(x+1,y)</a:t>
            </a:r>
          </a:p>
          <a:p>
            <a:r>
              <a:rPr lang="es-ES" altLang="zh-CN" sz="1600" b="1" dirty="0">
                <a:latin typeface="BeraSansMono-Bold"/>
              </a:rPr>
              <a:t>out(x,y) = blurx(x,y-1) + blurx(x,y) + blurx(x,y+1)</a:t>
            </a:r>
            <a:endParaRPr lang="zh-CN" altLang="en-US" sz="1600" b="1" dirty="0">
              <a:latin typeface="BeraSansMono-Bold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78876F-7F8D-4F83-B4E0-1A979985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4" y="4086976"/>
            <a:ext cx="3690356" cy="11563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291E31-AAC7-45B9-85EA-68E7BCF5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0" y="2085644"/>
            <a:ext cx="3116134" cy="18934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5A8A7F-1596-4671-B882-3F43CAF03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29" y="4180007"/>
            <a:ext cx="3690356" cy="970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A2D3D-F2A3-441E-9B20-835F83F2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453" y="2218236"/>
            <a:ext cx="3116133" cy="18823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0CAC71-8067-47C1-B5AB-4213A64B6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252" y="4100621"/>
            <a:ext cx="3025060" cy="989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CA6CE5-E5CB-4757-8778-C7B495F7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231" y="2273591"/>
            <a:ext cx="2597222" cy="16027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B97955-91C2-4759-B05D-6580F730CA88}"/>
              </a:ext>
            </a:extLst>
          </p:cNvPr>
          <p:cNvSpPr txBox="1"/>
          <p:nvPr/>
        </p:nvSpPr>
        <p:spPr>
          <a:xfrm>
            <a:off x="794498" y="1200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算子：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86796E-E441-47EC-8773-FE609237E349}"/>
              </a:ext>
            </a:extLst>
          </p:cNvPr>
          <p:cNvSpPr txBox="1"/>
          <p:nvPr/>
        </p:nvSpPr>
        <p:spPr>
          <a:xfrm>
            <a:off x="1491694" y="180872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FA1370-0C64-42AE-BA4D-092E26411A11}"/>
              </a:ext>
            </a:extLst>
          </p:cNvPr>
          <p:cNvSpPr txBox="1"/>
          <p:nvPr/>
        </p:nvSpPr>
        <p:spPr>
          <a:xfrm>
            <a:off x="5462653" y="185805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E1C13-9E26-4CF3-9C56-619291C6A7CB}"/>
              </a:ext>
            </a:extLst>
          </p:cNvPr>
          <p:cNvSpPr txBox="1"/>
          <p:nvPr/>
        </p:nvSpPr>
        <p:spPr>
          <a:xfrm>
            <a:off x="9213124" y="184890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F63D10-5DB0-40F4-A66A-E167F5A9BDBC}"/>
              </a:ext>
            </a:extLst>
          </p:cNvPr>
          <p:cNvSpPr txBox="1"/>
          <p:nvPr/>
        </p:nvSpPr>
        <p:spPr>
          <a:xfrm>
            <a:off x="1653645" y="5594352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</a:t>
            </a:r>
            <a:r>
              <a:rPr lang="en-US" altLang="zh-CN" dirty="0"/>
              <a:t>schedule</a:t>
            </a:r>
            <a:r>
              <a:rPr lang="zh-CN" altLang="en-US" dirty="0"/>
              <a:t>方案具有不同的特性：局部性、并行性、所需的计算和存储资源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不同硬件的特性不同，同一算子在不同硬件上的最优</a:t>
            </a:r>
            <a:r>
              <a:rPr lang="en-US" altLang="zh-CN" dirty="0"/>
              <a:t>schedule</a:t>
            </a:r>
            <a:r>
              <a:rPr lang="zh-CN" altLang="en-US" dirty="0"/>
              <a:t>不同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深度学习编译器的目标：自动生成算子在特定硬件上的最优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0975FB-3B92-4EA7-9996-8E01E5752BAF}"/>
              </a:ext>
            </a:extLst>
          </p:cNvPr>
          <p:cNvSpPr txBox="1"/>
          <p:nvPr/>
        </p:nvSpPr>
        <p:spPr>
          <a:xfrm>
            <a:off x="6265519" y="126718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</a:t>
            </a:r>
            <a:r>
              <a:rPr lang="zh-CN" altLang="en-US" dirty="0"/>
              <a:t>：实现算子的具体方式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6CC46D-3FB8-4475-A700-AAE2C0C8E438}"/>
              </a:ext>
            </a:extLst>
          </p:cNvPr>
          <p:cNvSpPr/>
          <p:nvPr/>
        </p:nvSpPr>
        <p:spPr>
          <a:xfrm>
            <a:off x="567264" y="837484"/>
            <a:ext cx="20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Exo"/>
              </a:rPr>
              <a:t>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Exo"/>
              </a:rPr>
              <a:t>what is computed”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D7FA95-6905-4ECE-B684-44702386971D}"/>
              </a:ext>
            </a:extLst>
          </p:cNvPr>
          <p:cNvSpPr/>
          <p:nvPr/>
        </p:nvSpPr>
        <p:spPr>
          <a:xfrm>
            <a:off x="6179802" y="837484"/>
            <a:ext cx="32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Exo"/>
              </a:rPr>
              <a:t>”where and when it’s computed”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2EC48-8C8E-481B-B285-C08DF5320C83}"/>
              </a:ext>
            </a:extLst>
          </p:cNvPr>
          <p:cNvSpPr txBox="1"/>
          <p:nvPr/>
        </p:nvSpPr>
        <p:spPr>
          <a:xfrm>
            <a:off x="771787" y="654341"/>
            <a:ext cx="6596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相关工作：</a:t>
            </a:r>
            <a:r>
              <a:rPr lang="en-US" altLang="zh-CN" sz="2800" b="1" dirty="0"/>
              <a:t>Halide---</a:t>
            </a:r>
            <a:r>
              <a:rPr lang="zh-CN" altLang="en-US" sz="2800" b="1" dirty="0"/>
              <a:t>如何表达</a:t>
            </a:r>
            <a:r>
              <a:rPr lang="en-US" altLang="zh-CN" sz="2800" b="1" dirty="0"/>
              <a:t>schedule?</a:t>
            </a:r>
            <a:endParaRPr lang="zh-CN" altLang="en-US" sz="28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252E47-0347-4D1F-BBB6-67F6BBF77C48}"/>
              </a:ext>
            </a:extLst>
          </p:cNvPr>
          <p:cNvGrpSpPr/>
          <p:nvPr/>
        </p:nvGrpSpPr>
        <p:grpSpPr>
          <a:xfrm>
            <a:off x="830542" y="1408662"/>
            <a:ext cx="9253026" cy="3443951"/>
            <a:chOff x="897654" y="1295411"/>
            <a:chExt cx="9253026" cy="34439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55785B-6428-44AF-B4D9-76B56969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654" y="1295411"/>
              <a:ext cx="9253026" cy="344395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27E0685-9C93-4ABC-BD0F-23ED570F0B00}"/>
                </a:ext>
              </a:extLst>
            </p:cNvPr>
            <p:cNvSpPr txBox="1"/>
            <p:nvPr/>
          </p:nvSpPr>
          <p:spPr>
            <a:xfrm>
              <a:off x="2004817" y="3216994"/>
              <a:ext cx="10965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primitives</a:t>
              </a:r>
              <a:endParaRPr lang="zh-CN" altLang="en-US" sz="105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BE0C0C4-79E1-44FD-839E-F599493F072E}"/>
              </a:ext>
            </a:extLst>
          </p:cNvPr>
          <p:cNvSpPr txBox="1"/>
          <p:nvPr/>
        </p:nvSpPr>
        <p:spPr>
          <a:xfrm>
            <a:off x="897654" y="5092089"/>
            <a:ext cx="1074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抽象出一些调度基元</a:t>
            </a:r>
            <a:r>
              <a:rPr lang="en-US" altLang="zh-CN" dirty="0"/>
              <a:t>(schedule primitives)</a:t>
            </a:r>
            <a:r>
              <a:rPr lang="zh-CN" altLang="en-US" dirty="0"/>
              <a:t>，通过调度基元的组合来表达完整的</a:t>
            </a:r>
            <a:r>
              <a:rPr lang="en-US" altLang="zh-CN" dirty="0"/>
              <a:t>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创新点：</a:t>
            </a:r>
            <a:r>
              <a:rPr lang="en-US" altLang="zh-CN" dirty="0"/>
              <a:t>algorithm</a:t>
            </a:r>
            <a:r>
              <a:rPr lang="zh-CN" altLang="en-US" dirty="0"/>
              <a:t>和</a:t>
            </a:r>
            <a:r>
              <a:rPr lang="en-US" altLang="zh-CN" dirty="0"/>
              <a:t>schedule</a:t>
            </a:r>
            <a:r>
              <a:rPr lang="zh-CN" altLang="en-US" dirty="0"/>
              <a:t>进行解耦，可以单独定义</a:t>
            </a:r>
            <a:r>
              <a:rPr lang="en-US" altLang="zh-CN" dirty="0"/>
              <a:t>schedule</a:t>
            </a:r>
            <a:r>
              <a:rPr lang="zh-CN" altLang="en-US" dirty="0"/>
              <a:t>，为自动搜索最优</a:t>
            </a:r>
            <a:r>
              <a:rPr lang="en-US" altLang="zh-CN" dirty="0"/>
              <a:t>schedule</a:t>
            </a:r>
            <a:r>
              <a:rPr lang="zh-CN" altLang="en-US" dirty="0"/>
              <a:t>提供了机会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82ED98-FEAA-4CD9-8BCF-DEB161B5EFCE}"/>
              </a:ext>
            </a:extLst>
          </p:cNvPr>
          <p:cNvSpPr/>
          <p:nvPr/>
        </p:nvSpPr>
        <p:spPr>
          <a:xfrm>
            <a:off x="897654" y="2315361"/>
            <a:ext cx="1660988" cy="101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BFD831-8954-4B63-A96B-2E0268B0A7E2}"/>
              </a:ext>
            </a:extLst>
          </p:cNvPr>
          <p:cNvSpPr/>
          <p:nvPr/>
        </p:nvSpPr>
        <p:spPr>
          <a:xfrm>
            <a:off x="897654" y="3394037"/>
            <a:ext cx="1719712" cy="135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7A493-03BC-4BB6-A8BA-9F97C1B5A6DD}"/>
              </a:ext>
            </a:extLst>
          </p:cNvPr>
          <p:cNvSpPr/>
          <p:nvPr/>
        </p:nvSpPr>
        <p:spPr>
          <a:xfrm>
            <a:off x="5796793" y="3758268"/>
            <a:ext cx="4009937" cy="109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4F11B5-FEBC-4682-8421-7F6E18DD0360}"/>
              </a:ext>
            </a:extLst>
          </p:cNvPr>
          <p:cNvSpPr txBox="1"/>
          <p:nvPr/>
        </p:nvSpPr>
        <p:spPr>
          <a:xfrm>
            <a:off x="103287" y="2592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95072D-5CCB-4E37-B2BA-23280321079D}"/>
              </a:ext>
            </a:extLst>
          </p:cNvPr>
          <p:cNvSpPr txBox="1"/>
          <p:nvPr/>
        </p:nvSpPr>
        <p:spPr>
          <a:xfrm>
            <a:off x="45690" y="3867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输入二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8A4F11B5-FEBC-4682-8421-7F6E18DD0360}"/>
              </a:ext>
            </a:extLst>
          </p:cNvPr>
          <p:cNvSpPr txBox="1"/>
          <p:nvPr/>
        </p:nvSpPr>
        <p:spPr>
          <a:xfrm>
            <a:off x="9931305" y="4052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9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29852-717F-461A-AAB4-C9C2799528CB}"/>
              </a:ext>
            </a:extLst>
          </p:cNvPr>
          <p:cNvSpPr txBox="1"/>
          <p:nvPr/>
        </p:nvSpPr>
        <p:spPr>
          <a:xfrm>
            <a:off x="429385" y="511155"/>
            <a:ext cx="9937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相关工作：</a:t>
            </a:r>
            <a:r>
              <a:rPr lang="en-US" altLang="zh-CN" sz="3200" b="1" dirty="0"/>
              <a:t>Auto-TVM---</a:t>
            </a:r>
            <a:r>
              <a:rPr lang="zh-CN" altLang="en-US" sz="3200" b="1" dirty="0"/>
              <a:t>如何自动生成最优</a:t>
            </a:r>
            <a:r>
              <a:rPr lang="en-US" altLang="zh-CN" sz="3200" b="1" dirty="0"/>
              <a:t>schedule?</a:t>
            </a:r>
            <a:endParaRPr lang="zh-CN" altLang="en-US" sz="3200" b="1" dirty="0"/>
          </a:p>
        </p:txBody>
      </p:sp>
      <p:sp>
        <p:nvSpPr>
          <p:cNvPr id="7" name="AutoShape 4" descr="http://closure11.com/images/post/2018/12/schedule_primitives.png">
            <a:extLst>
              <a:ext uri="{FF2B5EF4-FFF2-40B4-BE49-F238E27FC236}">
                <a16:creationId xmlns:a16="http://schemas.microsoft.com/office/drawing/2014/main" id="{5B46FAE9-A268-4672-BEC8-1C03C6125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1E733D-E8C7-404F-8B08-28421F6BDC5D}"/>
              </a:ext>
            </a:extLst>
          </p:cNvPr>
          <p:cNvSpPr txBox="1"/>
          <p:nvPr/>
        </p:nvSpPr>
        <p:spPr>
          <a:xfrm>
            <a:off x="460302" y="1891202"/>
            <a:ext cx="609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建立一个足够大的搜索空间，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保证可能的人工手写优化全部包含在这个搜索空间里面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915C88-A010-4A33-A43F-09FFE55FCFC1}"/>
              </a:ext>
            </a:extLst>
          </p:cNvPr>
          <p:cNvSpPr txBox="1"/>
          <p:nvPr/>
        </p:nvSpPr>
        <p:spPr>
          <a:xfrm>
            <a:off x="744926" y="4393930"/>
            <a:ext cx="466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Explorer</a:t>
            </a:r>
            <a:r>
              <a:rPr lang="zh-CN" altLang="en-US" dirty="0"/>
              <a:t>：生成下一组参数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模拟退火算法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Cost model</a:t>
            </a:r>
            <a:r>
              <a:rPr lang="zh-CN" altLang="en-US" dirty="0"/>
              <a:t>：预测给定参数的性能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Model: gradient tree boosting model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70FBF8-4E6A-4451-93CA-2F97CD6F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39" y="1614167"/>
            <a:ext cx="5129108" cy="44500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DB78F8A-07ED-4E90-8CDD-87FCCF527827}"/>
              </a:ext>
            </a:extLst>
          </p:cNvPr>
          <p:cNvSpPr/>
          <p:nvPr/>
        </p:nvSpPr>
        <p:spPr>
          <a:xfrm>
            <a:off x="498865" y="3987921"/>
            <a:ext cx="515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快速地搜索这个这个空间，得到最优的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377838-8547-462B-97AE-79858AAFBF2D}"/>
              </a:ext>
            </a:extLst>
          </p:cNvPr>
          <p:cNvSpPr txBox="1"/>
          <p:nvPr/>
        </p:nvSpPr>
        <p:spPr>
          <a:xfrm>
            <a:off x="6598612" y="11882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TVM</a:t>
            </a:r>
            <a:r>
              <a:rPr lang="zh-CN" altLang="en-US" dirty="0"/>
              <a:t>中定义的矩阵乘法模板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31B6DB-D42F-433D-A5E1-3453FE8CF295}"/>
              </a:ext>
            </a:extLst>
          </p:cNvPr>
          <p:cNvSpPr/>
          <p:nvPr/>
        </p:nvSpPr>
        <p:spPr>
          <a:xfrm>
            <a:off x="6979639" y="4228382"/>
            <a:ext cx="2778714" cy="545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85EB44-CE28-4BF1-86B4-BBFE3845FD58}"/>
              </a:ext>
            </a:extLst>
          </p:cNvPr>
          <p:cNvSpPr txBox="1"/>
          <p:nvPr/>
        </p:nvSpPr>
        <p:spPr>
          <a:xfrm>
            <a:off x="9859983" y="4264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定义参数空间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58CD19-4A9B-4DAF-9CCC-7994E5155771}"/>
              </a:ext>
            </a:extLst>
          </p:cNvPr>
          <p:cNvSpPr/>
          <p:nvPr/>
        </p:nvSpPr>
        <p:spPr>
          <a:xfrm>
            <a:off x="6979639" y="2131560"/>
            <a:ext cx="4752059" cy="991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DF2F08-8953-4308-B908-B01D5B966E35}"/>
              </a:ext>
            </a:extLst>
          </p:cNvPr>
          <p:cNvSpPr txBox="1"/>
          <p:nvPr/>
        </p:nvSpPr>
        <p:spPr>
          <a:xfrm>
            <a:off x="10000645" y="209448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C571A2-40DC-4190-8222-354B7FCCA616}"/>
              </a:ext>
            </a:extLst>
          </p:cNvPr>
          <p:cNvSpPr txBox="1"/>
          <p:nvPr/>
        </p:nvSpPr>
        <p:spPr>
          <a:xfrm>
            <a:off x="9859983" y="505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调度基元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34410C-9B6A-42AF-A033-B9A079D4F497}"/>
              </a:ext>
            </a:extLst>
          </p:cNvPr>
          <p:cNvSpPr/>
          <p:nvPr/>
        </p:nvSpPr>
        <p:spPr>
          <a:xfrm>
            <a:off x="6979638" y="4870979"/>
            <a:ext cx="2793957" cy="81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6420B0-1283-4208-84A6-5FBA4A5C3F62}"/>
              </a:ext>
            </a:extLst>
          </p:cNvPr>
          <p:cNvSpPr/>
          <p:nvPr/>
        </p:nvSpPr>
        <p:spPr>
          <a:xfrm>
            <a:off x="528889" y="25839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Halide</a:t>
            </a:r>
            <a:r>
              <a:rPr lang="zh-CN" altLang="en-US" dirty="0"/>
              <a:t>的思想，通过调度基元来定义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算子</a:t>
            </a:r>
            <a:r>
              <a:rPr lang="en-US" altLang="zh-CN" dirty="0"/>
              <a:t>schedule</a:t>
            </a:r>
            <a:r>
              <a:rPr lang="zh-CN" altLang="en-US" dirty="0"/>
              <a:t>的参数空间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587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3C238A-85AD-49E1-9623-D5E583D93D0D}"/>
              </a:ext>
            </a:extLst>
          </p:cNvPr>
          <p:cNvSpPr txBox="1"/>
          <p:nvPr/>
        </p:nvSpPr>
        <p:spPr>
          <a:xfrm>
            <a:off x="302004" y="1300294"/>
            <a:ext cx="1050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 Ansor提出了一种新的自动搜索schedule的方法，相当于是</a:t>
            </a:r>
            <a:r>
              <a:rPr lang="en-US" altLang="zh-CN" dirty="0"/>
              <a:t>Auto-TVM</a:t>
            </a:r>
            <a:r>
              <a:rPr lang="zh-CN" altLang="zh-CN" dirty="0"/>
              <a:t>的改进版本。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Auto-TVM</a:t>
            </a:r>
            <a:r>
              <a:rPr lang="zh-CN" altLang="zh-CN" dirty="0"/>
              <a:t>是</a:t>
            </a:r>
            <a:r>
              <a:rPr lang="zh-CN" altLang="en-US" dirty="0"/>
              <a:t>要</a:t>
            </a:r>
            <a:r>
              <a:rPr lang="zh-CN" altLang="zh-CN" dirty="0"/>
              <a:t>手写</a:t>
            </a:r>
            <a:r>
              <a:rPr lang="zh-CN" altLang="en-US" dirty="0"/>
              <a:t>算子的</a:t>
            </a:r>
            <a:r>
              <a:rPr lang="en-US" altLang="zh-CN" dirty="0"/>
              <a:t>schedule</a:t>
            </a:r>
            <a:r>
              <a:rPr lang="zh-CN" altLang="zh-CN" dirty="0"/>
              <a:t>模板，</a:t>
            </a:r>
            <a:r>
              <a:rPr lang="zh-CN" altLang="en-US" dirty="0"/>
              <a:t>再在参数空间内进行搜索。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Ansor</a:t>
            </a:r>
            <a:r>
              <a:rPr lang="zh-CN" altLang="zh-CN" dirty="0"/>
              <a:t>的搜索策略分成两步，第一步搜索模板，第二步基于模板搜索参数</a:t>
            </a:r>
            <a:r>
              <a:rPr lang="zh-CN" altLang="en-US" dirty="0"/>
              <a:t>，省去了手写模板的步骤。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F03748-431E-4D00-AF66-7F62ADCD31F6}"/>
              </a:ext>
            </a:extLst>
          </p:cNvPr>
          <p:cNvSpPr txBox="1"/>
          <p:nvPr/>
        </p:nvSpPr>
        <p:spPr>
          <a:xfrm>
            <a:off x="411061" y="536895"/>
            <a:ext cx="634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能否自动生成</a:t>
            </a:r>
            <a:r>
              <a:rPr lang="en-US" altLang="zh-CN" sz="2800" b="1" dirty="0"/>
              <a:t>schedule</a:t>
            </a:r>
            <a:r>
              <a:rPr lang="zh-CN" altLang="en-US" sz="2800" b="1" dirty="0"/>
              <a:t>模板呢？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EC90D-DA2C-43A4-AF1E-B5EF2FEE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30" y="2228811"/>
            <a:ext cx="4450466" cy="3939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9FA41-D03D-4A89-9E1E-72BD5272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22" y="2381224"/>
            <a:ext cx="395512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A8E0A3-25B2-4731-A0AD-F74B68F1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5" y="1682027"/>
            <a:ext cx="3106831" cy="3489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3C5902-8432-4279-8497-1BF534D2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56" y="2089298"/>
            <a:ext cx="4237087" cy="2888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38E61-C57F-4EAF-8D29-84B0106B3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21" y="2350676"/>
            <a:ext cx="3452159" cy="215664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6B8333D-ED18-4AF6-880A-720EFDD737F6}"/>
              </a:ext>
            </a:extLst>
          </p:cNvPr>
          <p:cNvSpPr/>
          <p:nvPr/>
        </p:nvSpPr>
        <p:spPr>
          <a:xfrm>
            <a:off x="3435606" y="3429000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46D4C7B-49A2-467B-B90E-2CF324A534C5}"/>
              </a:ext>
            </a:extLst>
          </p:cNvPr>
          <p:cNvSpPr/>
          <p:nvPr/>
        </p:nvSpPr>
        <p:spPr>
          <a:xfrm>
            <a:off x="8132878" y="3296920"/>
            <a:ext cx="623518" cy="65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86FDB-3DDB-4554-94D6-35C972111748}"/>
              </a:ext>
            </a:extLst>
          </p:cNvPr>
          <p:cNvSpPr txBox="1"/>
          <p:nvPr/>
        </p:nvSpPr>
        <p:spPr>
          <a:xfrm>
            <a:off x="607235" y="700657"/>
            <a:ext cx="78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把</a:t>
            </a:r>
            <a:r>
              <a:rPr lang="en-US" altLang="zh-CN" sz="2800" b="1" dirty="0"/>
              <a:t>schedule</a:t>
            </a:r>
            <a:r>
              <a:rPr lang="zh-CN" altLang="en-US" sz="2800" b="1" dirty="0"/>
              <a:t>分成</a:t>
            </a:r>
            <a:r>
              <a:rPr lang="en-US" altLang="zh-CN" sz="2800" b="1" dirty="0"/>
              <a:t>sketch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annotation</a:t>
            </a:r>
            <a:r>
              <a:rPr lang="zh-CN" altLang="en-US" sz="2800" b="1" dirty="0"/>
              <a:t>两层</a:t>
            </a:r>
          </a:p>
        </p:txBody>
      </p:sp>
    </p:spTree>
    <p:extLst>
      <p:ext uri="{BB962C8B-B14F-4D97-AF65-F5344CB8AC3E}">
        <p14:creationId xmlns:p14="http://schemas.microsoft.com/office/powerpoint/2010/main" val="33061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1BE064-7C9F-4487-B80A-EBDB53A63996}"/>
              </a:ext>
            </a:extLst>
          </p:cNvPr>
          <p:cNvSpPr txBox="1"/>
          <p:nvPr/>
        </p:nvSpPr>
        <p:spPr>
          <a:xfrm>
            <a:off x="619760" y="802640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Ansor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E276B-CC4A-4C65-A030-5A00BC73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55" y="710976"/>
            <a:ext cx="5134612" cy="55983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AB41A3-9171-4239-9822-B97D2A584F56}"/>
              </a:ext>
            </a:extLst>
          </p:cNvPr>
          <p:cNvSpPr txBox="1"/>
          <p:nvPr/>
        </p:nvSpPr>
        <p:spPr>
          <a:xfrm>
            <a:off x="477520" y="1747520"/>
            <a:ext cx="50978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Task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把神经网络拆分成子图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Program Sampler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对子图随机生成一些</a:t>
            </a:r>
            <a:r>
              <a:rPr lang="en-US" altLang="zh-CN" dirty="0"/>
              <a:t>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Schedule=sketch + 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Performance Tuner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进化算法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对随机生成的</a:t>
            </a:r>
            <a:r>
              <a:rPr lang="en-US" altLang="zh-CN" dirty="0"/>
              <a:t>schedule</a:t>
            </a:r>
            <a:r>
              <a:rPr lang="zh-CN" altLang="en-US" dirty="0"/>
              <a:t>进行</a:t>
            </a:r>
            <a:r>
              <a:rPr lang="en-US" altLang="zh-CN" dirty="0"/>
              <a:t>fine-tune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得到性能更好的</a:t>
            </a:r>
            <a:r>
              <a:rPr lang="en-US" altLang="zh-CN" dirty="0"/>
              <a:t>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Measurer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编译运行优化的</a:t>
            </a:r>
            <a:r>
              <a:rPr lang="en-US" altLang="zh-CN" dirty="0"/>
              <a:t>schedule</a:t>
            </a:r>
            <a:r>
              <a:rPr lang="zh-CN" altLang="en-US" dirty="0"/>
              <a:t>，得到运行时间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用真实性能数据对</a:t>
            </a:r>
            <a:r>
              <a:rPr lang="en-US" altLang="zh-CN" dirty="0"/>
              <a:t>model</a:t>
            </a:r>
            <a:r>
              <a:rPr lang="zh-CN" altLang="en-US" dirty="0"/>
              <a:t>进行更新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040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1641</Words>
  <Application>Microsoft Office PowerPoint</Application>
  <PresentationFormat>宽屏</PresentationFormat>
  <Paragraphs>184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BeraSansMono-Bold</vt:lpstr>
      <vt:lpstr>Exo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yiyuan</dc:creator>
  <cp:lastModifiedBy>yiyuan</cp:lastModifiedBy>
  <cp:revision>81</cp:revision>
  <dcterms:created xsi:type="dcterms:W3CDTF">2020-08-18T08:08:11Z</dcterms:created>
  <dcterms:modified xsi:type="dcterms:W3CDTF">2020-08-19T02:59:18Z</dcterms:modified>
</cp:coreProperties>
</file>