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6"/>
  </p:notesMasterIdLst>
  <p:sldIdLst>
    <p:sldId id="289" r:id="rId2"/>
    <p:sldId id="298" r:id="rId3"/>
    <p:sldId id="279" r:id="rId4"/>
    <p:sldId id="299" r:id="rId5"/>
    <p:sldId id="300" r:id="rId6"/>
    <p:sldId id="301" r:id="rId7"/>
    <p:sldId id="302" r:id="rId8"/>
    <p:sldId id="304" r:id="rId9"/>
    <p:sldId id="303" r:id="rId10"/>
    <p:sldId id="305" r:id="rId11"/>
    <p:sldId id="306" r:id="rId12"/>
    <p:sldId id="307" r:id="rId13"/>
    <p:sldId id="308" r:id="rId14"/>
    <p:sldId id="25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FE2F3"/>
    <a:srgbClr val="C31823"/>
    <a:srgbClr val="C9151E"/>
    <a:srgbClr val="E9CBBC"/>
    <a:srgbClr val="E0A487"/>
    <a:srgbClr val="D97C5B"/>
    <a:srgbClr val="CC141E"/>
    <a:srgbClr val="D05035"/>
    <a:srgbClr val="C816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27" autoAdjust="0"/>
    <p:restoredTop sz="83077" autoAdjust="0"/>
  </p:normalViewPr>
  <p:slideViewPr>
    <p:cSldViewPr snapToGrid="0">
      <p:cViewPr varScale="1">
        <p:scale>
          <a:sx n="83" d="100"/>
          <a:sy n="83" d="100"/>
        </p:scale>
        <p:origin x="8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161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FE78F-58BC-423A-A341-D0065C580108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B1CD8-9F96-4F1D-A5B8-2D9E0ECCE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916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543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574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867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911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07005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034521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8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18912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44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389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239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48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3895">
          <p15:clr>
            <a:srgbClr val="FBAE40"/>
          </p15:clr>
        </p15:guide>
        <p15:guide id="3" pos="5193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4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5" y="5245248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单击以编辑母版副标题样式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5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099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21">
          <p15:clr>
            <a:srgbClr val="FBAE40"/>
          </p15:clr>
        </p15:guide>
        <p15:guide id="3" pos="295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2546"/>
            <a:ext cx="9144000" cy="2796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91" y="4211593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8650" y="1552217"/>
            <a:ext cx="78867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5510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9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697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1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6287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4" y="6100773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accent1"/>
                </a:solidFill>
                <a:effectLst>
                  <a:glow rad="25400">
                    <a:srgbClr val="BFE2F3"/>
                  </a:glo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924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67">
          <p15:clr>
            <a:srgbClr val="FBAE40"/>
          </p15:clr>
        </p15:guide>
        <p15:guide id="2" pos="153">
          <p15:clr>
            <a:srgbClr val="FBAE40"/>
          </p15:clr>
        </p15:guide>
        <p15:guide id="3" pos="5556" userDrawn="1">
          <p15:clr>
            <a:srgbClr val="FBAE40"/>
          </p15:clr>
        </p15:guide>
        <p15:guide id="4" pos="2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5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6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072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43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文本框 4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1" y="313202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477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433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9" y="807632"/>
            <a:ext cx="8340421" cy="586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 userDrawn="1"/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87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9124" y="4006447"/>
            <a:ext cx="8244570" cy="2509613"/>
          </a:xfrm>
        </p:spPr>
        <p:txBody>
          <a:bodyPr/>
          <a:lstStyle/>
          <a:p>
            <a:r>
              <a:rPr lang="en-US" altLang="zh-CN" dirty="0" err="1"/>
              <a:t>GaaS</a:t>
            </a:r>
            <a:r>
              <a:rPr lang="en-US" altLang="zh-CN" dirty="0"/>
              <a:t>-X: Graph Analytics Accelerator Supporting Sparse Data Representation using Crossbar Architectures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BB5A88-B958-43C0-826F-08D2F5D767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3343" y="6358996"/>
            <a:ext cx="4159250" cy="499004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360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>
            <a:extLst>
              <a:ext uri="{FF2B5EF4-FFF2-40B4-BE49-F238E27FC236}">
                <a16:creationId xmlns:a16="http://schemas.microsoft.com/office/drawing/2014/main" id="{E7ECE00D-DC73-4BC4-A5CD-08D5F2411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74" y="1699455"/>
            <a:ext cx="3780545" cy="1995288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E2C3D0A2-A629-4D82-B0E9-7138CD613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763" y="2184470"/>
            <a:ext cx="5086449" cy="4076460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75C18029-5D33-46A1-B49D-EF79513B5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推荐系统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8C775C0-3B0D-4862-A8A2-467FACF4545C}"/>
              </a:ext>
            </a:extLst>
          </p:cNvPr>
          <p:cNvSpPr/>
          <p:nvPr/>
        </p:nvSpPr>
        <p:spPr>
          <a:xfrm>
            <a:off x="4326691" y="4014758"/>
            <a:ext cx="1617488" cy="455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CAM Crossbar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3CDB78D-5F36-4EFB-83DB-249FB74B1CC9}"/>
              </a:ext>
            </a:extLst>
          </p:cNvPr>
          <p:cNvSpPr/>
          <p:nvPr/>
        </p:nvSpPr>
        <p:spPr>
          <a:xfrm>
            <a:off x="7079495" y="6166688"/>
            <a:ext cx="1617488" cy="455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MAC Crossbar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BA65544-1EE4-49AE-AF64-A2AD35CD1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60" y="4465727"/>
            <a:ext cx="4292131" cy="1995288"/>
          </a:xfrm>
          <a:prstGeom prst="rect">
            <a:avLst/>
          </a:prstGeom>
        </p:spPr>
      </p:pic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ABF0106-B472-40B7-AC4C-ADDFC05F7A25}"/>
              </a:ext>
            </a:extLst>
          </p:cNvPr>
          <p:cNvCxnSpPr>
            <a:cxnSpLocks/>
          </p:cNvCxnSpPr>
          <p:nvPr/>
        </p:nvCxnSpPr>
        <p:spPr>
          <a:xfrm flipH="1">
            <a:off x="1667435" y="3588444"/>
            <a:ext cx="1183342" cy="13447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64D99536-A6D2-4CE6-B78A-9CE388BF02BE}"/>
              </a:ext>
            </a:extLst>
          </p:cNvPr>
          <p:cNvSpPr/>
          <p:nvPr/>
        </p:nvSpPr>
        <p:spPr>
          <a:xfrm>
            <a:off x="23052" y="2148926"/>
            <a:ext cx="806824" cy="3992274"/>
          </a:xfrm>
          <a:custGeom>
            <a:avLst/>
            <a:gdLst>
              <a:gd name="connsiteX0" fmla="*/ 368834 w 806824"/>
              <a:gd name="connsiteY0" fmla="*/ 79444 h 3992274"/>
              <a:gd name="connsiteX1" fmla="*/ 361150 w 806824"/>
              <a:gd name="connsiteY1" fmla="*/ 117864 h 3992274"/>
              <a:gd name="connsiteX2" fmla="*/ 353466 w 806824"/>
              <a:gd name="connsiteY2" fmla="*/ 148600 h 3992274"/>
              <a:gd name="connsiteX3" fmla="*/ 345782 w 806824"/>
              <a:gd name="connsiteY3" fmla="*/ 194704 h 3992274"/>
              <a:gd name="connsiteX4" fmla="*/ 338098 w 806824"/>
              <a:gd name="connsiteY4" fmla="*/ 217756 h 3992274"/>
              <a:gd name="connsiteX5" fmla="*/ 315045 w 806824"/>
              <a:gd name="connsiteY5" fmla="*/ 317649 h 3992274"/>
              <a:gd name="connsiteX6" fmla="*/ 307361 w 806824"/>
              <a:gd name="connsiteY6" fmla="*/ 402173 h 3992274"/>
              <a:gd name="connsiteX7" fmla="*/ 299677 w 806824"/>
              <a:gd name="connsiteY7" fmla="*/ 425225 h 3992274"/>
              <a:gd name="connsiteX8" fmla="*/ 307361 w 806824"/>
              <a:gd name="connsiteY8" fmla="*/ 655746 h 3992274"/>
              <a:gd name="connsiteX9" fmla="*/ 315045 w 806824"/>
              <a:gd name="connsiteY9" fmla="*/ 701850 h 3992274"/>
              <a:gd name="connsiteX10" fmla="*/ 330414 w 806824"/>
              <a:gd name="connsiteY10" fmla="*/ 740271 h 3992274"/>
              <a:gd name="connsiteX11" fmla="*/ 353466 w 806824"/>
              <a:gd name="connsiteY11" fmla="*/ 809427 h 3992274"/>
              <a:gd name="connsiteX12" fmla="*/ 361150 w 806824"/>
              <a:gd name="connsiteY12" fmla="*/ 870899 h 3992274"/>
              <a:gd name="connsiteX13" fmla="*/ 368834 w 806824"/>
              <a:gd name="connsiteY13" fmla="*/ 893951 h 3992274"/>
              <a:gd name="connsiteX14" fmla="*/ 376518 w 806824"/>
              <a:gd name="connsiteY14" fmla="*/ 978476 h 3992274"/>
              <a:gd name="connsiteX15" fmla="*/ 407254 w 806824"/>
              <a:gd name="connsiteY15" fmla="*/ 1185945 h 3992274"/>
              <a:gd name="connsiteX16" fmla="*/ 414938 w 806824"/>
              <a:gd name="connsiteY16" fmla="*/ 1262785 h 3992274"/>
              <a:gd name="connsiteX17" fmla="*/ 422622 w 806824"/>
              <a:gd name="connsiteY17" fmla="*/ 1293521 h 3992274"/>
              <a:gd name="connsiteX18" fmla="*/ 437990 w 806824"/>
              <a:gd name="connsiteY18" fmla="*/ 1401098 h 3992274"/>
              <a:gd name="connsiteX19" fmla="*/ 445674 w 806824"/>
              <a:gd name="connsiteY19" fmla="*/ 1424150 h 3992274"/>
              <a:gd name="connsiteX20" fmla="*/ 453358 w 806824"/>
              <a:gd name="connsiteY20" fmla="*/ 1454886 h 3992274"/>
              <a:gd name="connsiteX21" fmla="*/ 476410 w 806824"/>
              <a:gd name="connsiteY21" fmla="*/ 1470254 h 3992274"/>
              <a:gd name="connsiteX22" fmla="*/ 599355 w 806824"/>
              <a:gd name="connsiteY22" fmla="*/ 1454886 h 3992274"/>
              <a:gd name="connsiteX23" fmla="*/ 645459 w 806824"/>
              <a:gd name="connsiteY23" fmla="*/ 1424150 h 3992274"/>
              <a:gd name="connsiteX24" fmla="*/ 653143 w 806824"/>
              <a:gd name="connsiteY24" fmla="*/ 1401098 h 3992274"/>
              <a:gd name="connsiteX25" fmla="*/ 668511 w 806824"/>
              <a:gd name="connsiteY25" fmla="*/ 1385729 h 3992274"/>
              <a:gd name="connsiteX26" fmla="*/ 714615 w 806824"/>
              <a:gd name="connsiteY26" fmla="*/ 1308889 h 3992274"/>
              <a:gd name="connsiteX27" fmla="*/ 714615 w 806824"/>
              <a:gd name="connsiteY27" fmla="*/ 1308889 h 3992274"/>
              <a:gd name="connsiteX28" fmla="*/ 729983 w 806824"/>
              <a:gd name="connsiteY28" fmla="*/ 1255101 h 3992274"/>
              <a:gd name="connsiteX29" fmla="*/ 776087 w 806824"/>
              <a:gd name="connsiteY29" fmla="*/ 1109104 h 3992274"/>
              <a:gd name="connsiteX30" fmla="*/ 783772 w 806824"/>
              <a:gd name="connsiteY30" fmla="*/ 1063000 h 3992274"/>
              <a:gd name="connsiteX31" fmla="*/ 806824 w 806824"/>
              <a:gd name="connsiteY31" fmla="*/ 924687 h 3992274"/>
              <a:gd name="connsiteX32" fmla="*/ 783772 w 806824"/>
              <a:gd name="connsiteY32" fmla="*/ 448277 h 3992274"/>
              <a:gd name="connsiteX33" fmla="*/ 768403 w 806824"/>
              <a:gd name="connsiteY33" fmla="*/ 394489 h 3992274"/>
              <a:gd name="connsiteX34" fmla="*/ 737667 w 806824"/>
              <a:gd name="connsiteY34" fmla="*/ 309965 h 3992274"/>
              <a:gd name="connsiteX35" fmla="*/ 706931 w 806824"/>
              <a:gd name="connsiteY35" fmla="*/ 179336 h 3992274"/>
              <a:gd name="connsiteX36" fmla="*/ 699247 w 806824"/>
              <a:gd name="connsiteY36" fmla="*/ 148600 h 3992274"/>
              <a:gd name="connsiteX37" fmla="*/ 683879 w 806824"/>
              <a:gd name="connsiteY37" fmla="*/ 71760 h 3992274"/>
              <a:gd name="connsiteX38" fmla="*/ 653143 w 806824"/>
              <a:gd name="connsiteY38" fmla="*/ 10287 h 3992274"/>
              <a:gd name="connsiteX39" fmla="*/ 622407 w 806824"/>
              <a:gd name="connsiteY39" fmla="*/ 2603 h 3992274"/>
              <a:gd name="connsiteX40" fmla="*/ 407254 w 806824"/>
              <a:gd name="connsiteY40" fmla="*/ 33340 h 3992274"/>
              <a:gd name="connsiteX41" fmla="*/ 376518 w 806824"/>
              <a:gd name="connsiteY41" fmla="*/ 64076 h 3992274"/>
              <a:gd name="connsiteX42" fmla="*/ 361150 w 806824"/>
              <a:gd name="connsiteY42" fmla="*/ 125548 h 3992274"/>
              <a:gd name="connsiteX43" fmla="*/ 376518 w 806824"/>
              <a:gd name="connsiteY43" fmla="*/ 187020 h 3992274"/>
              <a:gd name="connsiteX44" fmla="*/ 384202 w 806824"/>
              <a:gd name="connsiteY44" fmla="*/ 256177 h 3992274"/>
              <a:gd name="connsiteX45" fmla="*/ 430306 w 806824"/>
              <a:gd name="connsiteY45" fmla="*/ 409857 h 3992274"/>
              <a:gd name="connsiteX46" fmla="*/ 414938 w 806824"/>
              <a:gd name="connsiteY46" fmla="*/ 571222 h 3992274"/>
              <a:gd name="connsiteX47" fmla="*/ 399570 w 806824"/>
              <a:gd name="connsiteY47" fmla="*/ 601958 h 3992274"/>
              <a:gd name="connsiteX48" fmla="*/ 368834 w 806824"/>
              <a:gd name="connsiteY48" fmla="*/ 671114 h 3992274"/>
              <a:gd name="connsiteX49" fmla="*/ 361150 w 806824"/>
              <a:gd name="connsiteY49" fmla="*/ 717219 h 3992274"/>
              <a:gd name="connsiteX50" fmla="*/ 345782 w 806824"/>
              <a:gd name="connsiteY50" fmla="*/ 909319 h 3992274"/>
              <a:gd name="connsiteX51" fmla="*/ 330414 w 806824"/>
              <a:gd name="connsiteY51" fmla="*/ 1155208 h 3992274"/>
              <a:gd name="connsiteX52" fmla="*/ 322730 w 806824"/>
              <a:gd name="connsiteY52" fmla="*/ 1193629 h 3992274"/>
              <a:gd name="connsiteX53" fmla="*/ 299677 w 806824"/>
              <a:gd name="connsiteY53" fmla="*/ 1339625 h 3992274"/>
              <a:gd name="connsiteX54" fmla="*/ 284309 w 806824"/>
              <a:gd name="connsiteY54" fmla="*/ 1370361 h 3992274"/>
              <a:gd name="connsiteX55" fmla="*/ 268941 w 806824"/>
              <a:gd name="connsiteY55" fmla="*/ 1493306 h 3992274"/>
              <a:gd name="connsiteX56" fmla="*/ 261257 w 806824"/>
              <a:gd name="connsiteY56" fmla="*/ 1524042 h 3992274"/>
              <a:gd name="connsiteX57" fmla="*/ 253573 w 806824"/>
              <a:gd name="connsiteY57" fmla="*/ 1577830 h 3992274"/>
              <a:gd name="connsiteX58" fmla="*/ 230521 w 806824"/>
              <a:gd name="connsiteY58" fmla="*/ 1654671 h 3992274"/>
              <a:gd name="connsiteX59" fmla="*/ 161365 w 806824"/>
              <a:gd name="connsiteY59" fmla="*/ 1816035 h 3992274"/>
              <a:gd name="connsiteX60" fmla="*/ 115261 w 806824"/>
              <a:gd name="connsiteY60" fmla="*/ 1977400 h 3992274"/>
              <a:gd name="connsiteX61" fmla="*/ 99893 w 806824"/>
              <a:gd name="connsiteY61" fmla="*/ 2046556 h 3992274"/>
              <a:gd name="connsiteX62" fmla="*/ 92209 w 806824"/>
              <a:gd name="connsiteY62" fmla="*/ 2100345 h 3992274"/>
              <a:gd name="connsiteX63" fmla="*/ 76840 w 806824"/>
              <a:gd name="connsiteY63" fmla="*/ 2161817 h 3992274"/>
              <a:gd name="connsiteX64" fmla="*/ 69156 w 806824"/>
              <a:gd name="connsiteY64" fmla="*/ 2215605 h 3992274"/>
              <a:gd name="connsiteX65" fmla="*/ 53788 w 806824"/>
              <a:gd name="connsiteY65" fmla="*/ 2330866 h 3992274"/>
              <a:gd name="connsiteX66" fmla="*/ 38420 w 806824"/>
              <a:gd name="connsiteY66" fmla="*/ 2415390 h 3992274"/>
              <a:gd name="connsiteX67" fmla="*/ 15368 w 806824"/>
              <a:gd name="connsiteY67" fmla="*/ 2814960 h 3992274"/>
              <a:gd name="connsiteX68" fmla="*/ 15368 w 806824"/>
              <a:gd name="connsiteY68" fmla="*/ 3767780 h 3992274"/>
              <a:gd name="connsiteX69" fmla="*/ 23052 w 806824"/>
              <a:gd name="connsiteY69" fmla="*/ 3913777 h 3992274"/>
              <a:gd name="connsiteX70" fmla="*/ 30736 w 806824"/>
              <a:gd name="connsiteY70" fmla="*/ 3936829 h 3992274"/>
              <a:gd name="connsiteX71" fmla="*/ 53788 w 806824"/>
              <a:gd name="connsiteY71" fmla="*/ 3959881 h 3992274"/>
              <a:gd name="connsiteX72" fmla="*/ 76840 w 806824"/>
              <a:gd name="connsiteY72" fmla="*/ 3967565 h 3992274"/>
              <a:gd name="connsiteX73" fmla="*/ 115261 w 806824"/>
              <a:gd name="connsiteY73" fmla="*/ 3990617 h 3992274"/>
              <a:gd name="connsiteX74" fmla="*/ 122945 w 806824"/>
              <a:gd name="connsiteY74" fmla="*/ 3959881 h 3992274"/>
              <a:gd name="connsiteX75" fmla="*/ 138313 w 806824"/>
              <a:gd name="connsiteY75" fmla="*/ 3921461 h 3992274"/>
              <a:gd name="connsiteX76" fmla="*/ 161365 w 806824"/>
              <a:gd name="connsiteY76" fmla="*/ 3829252 h 3992274"/>
              <a:gd name="connsiteX77" fmla="*/ 169049 w 806824"/>
              <a:gd name="connsiteY77" fmla="*/ 3775464 h 3992274"/>
              <a:gd name="connsiteX78" fmla="*/ 176733 w 806824"/>
              <a:gd name="connsiteY78" fmla="*/ 3737044 h 3992274"/>
              <a:gd name="connsiteX79" fmla="*/ 199785 w 806824"/>
              <a:gd name="connsiteY79" fmla="*/ 3644835 h 3992274"/>
              <a:gd name="connsiteX80" fmla="*/ 192101 w 806824"/>
              <a:gd name="connsiteY80" fmla="*/ 2838012 h 3992274"/>
              <a:gd name="connsiteX81" fmla="*/ 153681 w 806824"/>
              <a:gd name="connsiteY81" fmla="*/ 2776540 h 3992274"/>
              <a:gd name="connsiteX82" fmla="*/ 130629 w 806824"/>
              <a:gd name="connsiteY82" fmla="*/ 2768856 h 3992274"/>
              <a:gd name="connsiteX83" fmla="*/ 7684 w 806824"/>
              <a:gd name="connsiteY83" fmla="*/ 2776540 h 3992274"/>
              <a:gd name="connsiteX84" fmla="*/ 0 w 806824"/>
              <a:gd name="connsiteY84" fmla="*/ 2799592 h 3992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806824" h="3992274">
                <a:moveTo>
                  <a:pt x="368834" y="79444"/>
                </a:moveTo>
                <a:cubicBezTo>
                  <a:pt x="366273" y="92251"/>
                  <a:pt x="363983" y="105115"/>
                  <a:pt x="361150" y="117864"/>
                </a:cubicBezTo>
                <a:cubicBezTo>
                  <a:pt x="358859" y="128173"/>
                  <a:pt x="355537" y="138244"/>
                  <a:pt x="353466" y="148600"/>
                </a:cubicBezTo>
                <a:cubicBezTo>
                  <a:pt x="350411" y="163877"/>
                  <a:pt x="349162" y="179495"/>
                  <a:pt x="345782" y="194704"/>
                </a:cubicBezTo>
                <a:cubicBezTo>
                  <a:pt x="344025" y="202611"/>
                  <a:pt x="339919" y="209864"/>
                  <a:pt x="338098" y="217756"/>
                </a:cubicBezTo>
                <a:cubicBezTo>
                  <a:pt x="312666" y="327963"/>
                  <a:pt x="333619" y="261933"/>
                  <a:pt x="315045" y="317649"/>
                </a:cubicBezTo>
                <a:cubicBezTo>
                  <a:pt x="312484" y="345824"/>
                  <a:pt x="311362" y="374166"/>
                  <a:pt x="307361" y="402173"/>
                </a:cubicBezTo>
                <a:cubicBezTo>
                  <a:pt x="306216" y="410191"/>
                  <a:pt x="299677" y="417125"/>
                  <a:pt x="299677" y="425225"/>
                </a:cubicBezTo>
                <a:cubicBezTo>
                  <a:pt x="299677" y="502108"/>
                  <a:pt x="303096" y="578981"/>
                  <a:pt x="307361" y="655746"/>
                </a:cubicBezTo>
                <a:cubicBezTo>
                  <a:pt x="308225" y="671302"/>
                  <a:pt x="310946" y="686819"/>
                  <a:pt x="315045" y="701850"/>
                </a:cubicBezTo>
                <a:cubicBezTo>
                  <a:pt x="318674" y="715158"/>
                  <a:pt x="326052" y="727185"/>
                  <a:pt x="330414" y="740271"/>
                </a:cubicBezTo>
                <a:cubicBezTo>
                  <a:pt x="363508" y="839549"/>
                  <a:pt x="305358" y="689156"/>
                  <a:pt x="353466" y="809427"/>
                </a:cubicBezTo>
                <a:cubicBezTo>
                  <a:pt x="356027" y="829918"/>
                  <a:pt x="357456" y="850582"/>
                  <a:pt x="361150" y="870899"/>
                </a:cubicBezTo>
                <a:cubicBezTo>
                  <a:pt x="362599" y="878868"/>
                  <a:pt x="367689" y="885933"/>
                  <a:pt x="368834" y="893951"/>
                </a:cubicBezTo>
                <a:cubicBezTo>
                  <a:pt x="372835" y="921958"/>
                  <a:pt x="373212" y="950379"/>
                  <a:pt x="376518" y="978476"/>
                </a:cubicBezTo>
                <a:cubicBezTo>
                  <a:pt x="396414" y="1147591"/>
                  <a:pt x="385965" y="1100788"/>
                  <a:pt x="407254" y="1185945"/>
                </a:cubicBezTo>
                <a:cubicBezTo>
                  <a:pt x="409815" y="1211558"/>
                  <a:pt x="411298" y="1237303"/>
                  <a:pt x="414938" y="1262785"/>
                </a:cubicBezTo>
                <a:cubicBezTo>
                  <a:pt x="416432" y="1273240"/>
                  <a:pt x="420886" y="1283104"/>
                  <a:pt x="422622" y="1293521"/>
                </a:cubicBezTo>
                <a:cubicBezTo>
                  <a:pt x="428577" y="1329251"/>
                  <a:pt x="426535" y="1366734"/>
                  <a:pt x="437990" y="1401098"/>
                </a:cubicBezTo>
                <a:cubicBezTo>
                  <a:pt x="440551" y="1408782"/>
                  <a:pt x="443449" y="1416362"/>
                  <a:pt x="445674" y="1424150"/>
                </a:cubicBezTo>
                <a:cubicBezTo>
                  <a:pt x="448575" y="1434304"/>
                  <a:pt x="447500" y="1446099"/>
                  <a:pt x="453358" y="1454886"/>
                </a:cubicBezTo>
                <a:cubicBezTo>
                  <a:pt x="458481" y="1462570"/>
                  <a:pt x="468726" y="1465131"/>
                  <a:pt x="476410" y="1470254"/>
                </a:cubicBezTo>
                <a:cubicBezTo>
                  <a:pt x="479600" y="1470009"/>
                  <a:pt x="570033" y="1471176"/>
                  <a:pt x="599355" y="1454886"/>
                </a:cubicBezTo>
                <a:cubicBezTo>
                  <a:pt x="615501" y="1445916"/>
                  <a:pt x="645459" y="1424150"/>
                  <a:pt x="645459" y="1424150"/>
                </a:cubicBezTo>
                <a:cubicBezTo>
                  <a:pt x="648020" y="1416466"/>
                  <a:pt x="648976" y="1408043"/>
                  <a:pt x="653143" y="1401098"/>
                </a:cubicBezTo>
                <a:cubicBezTo>
                  <a:pt x="656870" y="1394886"/>
                  <a:pt x="664492" y="1391757"/>
                  <a:pt x="668511" y="1385729"/>
                </a:cubicBezTo>
                <a:cubicBezTo>
                  <a:pt x="685080" y="1360876"/>
                  <a:pt x="699247" y="1334502"/>
                  <a:pt x="714615" y="1308889"/>
                </a:cubicBezTo>
                <a:lnTo>
                  <a:pt x="714615" y="1308889"/>
                </a:lnTo>
                <a:cubicBezTo>
                  <a:pt x="747839" y="1209218"/>
                  <a:pt x="691389" y="1380531"/>
                  <a:pt x="729983" y="1255101"/>
                </a:cubicBezTo>
                <a:cubicBezTo>
                  <a:pt x="747739" y="1197394"/>
                  <a:pt x="761188" y="1168700"/>
                  <a:pt x="776087" y="1109104"/>
                </a:cubicBezTo>
                <a:cubicBezTo>
                  <a:pt x="779866" y="1093989"/>
                  <a:pt x="781461" y="1078408"/>
                  <a:pt x="783772" y="1063000"/>
                </a:cubicBezTo>
                <a:cubicBezTo>
                  <a:pt x="802743" y="936529"/>
                  <a:pt x="789740" y="993026"/>
                  <a:pt x="806824" y="924687"/>
                </a:cubicBezTo>
                <a:cubicBezTo>
                  <a:pt x="799140" y="765884"/>
                  <a:pt x="795263" y="606850"/>
                  <a:pt x="783772" y="448277"/>
                </a:cubicBezTo>
                <a:cubicBezTo>
                  <a:pt x="782424" y="429679"/>
                  <a:pt x="773310" y="412479"/>
                  <a:pt x="768403" y="394489"/>
                </a:cubicBezTo>
                <a:cubicBezTo>
                  <a:pt x="735039" y="272160"/>
                  <a:pt x="803574" y="507687"/>
                  <a:pt x="737667" y="309965"/>
                </a:cubicBezTo>
                <a:cubicBezTo>
                  <a:pt x="707865" y="220558"/>
                  <a:pt x="720830" y="248832"/>
                  <a:pt x="706931" y="179336"/>
                </a:cubicBezTo>
                <a:cubicBezTo>
                  <a:pt x="704860" y="168980"/>
                  <a:pt x="701318" y="158956"/>
                  <a:pt x="699247" y="148600"/>
                </a:cubicBezTo>
                <a:cubicBezTo>
                  <a:pt x="690939" y="107060"/>
                  <a:pt x="694588" y="107456"/>
                  <a:pt x="683879" y="71760"/>
                </a:cubicBezTo>
                <a:cubicBezTo>
                  <a:pt x="678882" y="55104"/>
                  <a:pt x="674302" y="20867"/>
                  <a:pt x="653143" y="10287"/>
                </a:cubicBezTo>
                <a:cubicBezTo>
                  <a:pt x="643697" y="5564"/>
                  <a:pt x="632652" y="5164"/>
                  <a:pt x="622407" y="2603"/>
                </a:cubicBezTo>
                <a:cubicBezTo>
                  <a:pt x="515802" y="7238"/>
                  <a:pt x="474696" y="-19115"/>
                  <a:pt x="407254" y="33340"/>
                </a:cubicBezTo>
                <a:cubicBezTo>
                  <a:pt x="395817" y="42236"/>
                  <a:pt x="386763" y="53831"/>
                  <a:pt x="376518" y="64076"/>
                </a:cubicBezTo>
                <a:cubicBezTo>
                  <a:pt x="371173" y="80110"/>
                  <a:pt x="359991" y="110480"/>
                  <a:pt x="361150" y="125548"/>
                </a:cubicBezTo>
                <a:cubicBezTo>
                  <a:pt x="362770" y="146607"/>
                  <a:pt x="371395" y="166529"/>
                  <a:pt x="376518" y="187020"/>
                </a:cubicBezTo>
                <a:cubicBezTo>
                  <a:pt x="379079" y="210072"/>
                  <a:pt x="377537" y="233961"/>
                  <a:pt x="384202" y="256177"/>
                </a:cubicBezTo>
                <a:cubicBezTo>
                  <a:pt x="441823" y="448250"/>
                  <a:pt x="412007" y="245166"/>
                  <a:pt x="430306" y="409857"/>
                </a:cubicBezTo>
                <a:cubicBezTo>
                  <a:pt x="425183" y="463645"/>
                  <a:pt x="423474" y="517869"/>
                  <a:pt x="414938" y="571222"/>
                </a:cubicBezTo>
                <a:cubicBezTo>
                  <a:pt x="413128" y="582533"/>
                  <a:pt x="403824" y="591323"/>
                  <a:pt x="399570" y="601958"/>
                </a:cubicBezTo>
                <a:cubicBezTo>
                  <a:pt x="372137" y="670539"/>
                  <a:pt x="398401" y="626764"/>
                  <a:pt x="368834" y="671114"/>
                </a:cubicBezTo>
                <a:cubicBezTo>
                  <a:pt x="366273" y="686482"/>
                  <a:pt x="363082" y="701759"/>
                  <a:pt x="361150" y="717219"/>
                </a:cubicBezTo>
                <a:cubicBezTo>
                  <a:pt x="353822" y="775843"/>
                  <a:pt x="348914" y="852937"/>
                  <a:pt x="345782" y="909319"/>
                </a:cubicBezTo>
                <a:cubicBezTo>
                  <a:pt x="341215" y="991527"/>
                  <a:pt x="340629" y="1073489"/>
                  <a:pt x="330414" y="1155208"/>
                </a:cubicBezTo>
                <a:cubicBezTo>
                  <a:pt x="328794" y="1168168"/>
                  <a:pt x="324877" y="1180746"/>
                  <a:pt x="322730" y="1193629"/>
                </a:cubicBezTo>
                <a:cubicBezTo>
                  <a:pt x="318280" y="1220326"/>
                  <a:pt x="304874" y="1329231"/>
                  <a:pt x="299677" y="1339625"/>
                </a:cubicBezTo>
                <a:lnTo>
                  <a:pt x="284309" y="1370361"/>
                </a:lnTo>
                <a:cubicBezTo>
                  <a:pt x="265346" y="1465178"/>
                  <a:pt x="290221" y="1333705"/>
                  <a:pt x="268941" y="1493306"/>
                </a:cubicBezTo>
                <a:cubicBezTo>
                  <a:pt x="267545" y="1503774"/>
                  <a:pt x="263146" y="1513652"/>
                  <a:pt x="261257" y="1524042"/>
                </a:cubicBezTo>
                <a:cubicBezTo>
                  <a:pt x="258017" y="1541861"/>
                  <a:pt x="257721" y="1560200"/>
                  <a:pt x="253573" y="1577830"/>
                </a:cubicBezTo>
                <a:cubicBezTo>
                  <a:pt x="247448" y="1603861"/>
                  <a:pt x="239268" y="1629401"/>
                  <a:pt x="230521" y="1654671"/>
                </a:cubicBezTo>
                <a:cubicBezTo>
                  <a:pt x="188509" y="1776038"/>
                  <a:pt x="203750" y="1745394"/>
                  <a:pt x="161365" y="1816035"/>
                </a:cubicBezTo>
                <a:cubicBezTo>
                  <a:pt x="140746" y="1898509"/>
                  <a:pt x="164941" y="1803520"/>
                  <a:pt x="115261" y="1977400"/>
                </a:cubicBezTo>
                <a:cubicBezTo>
                  <a:pt x="109735" y="1996741"/>
                  <a:pt x="103062" y="2027542"/>
                  <a:pt x="99893" y="2046556"/>
                </a:cubicBezTo>
                <a:cubicBezTo>
                  <a:pt x="96915" y="2064421"/>
                  <a:pt x="95761" y="2082585"/>
                  <a:pt x="92209" y="2100345"/>
                </a:cubicBezTo>
                <a:cubicBezTo>
                  <a:pt x="88067" y="2121056"/>
                  <a:pt x="80982" y="2141106"/>
                  <a:pt x="76840" y="2161817"/>
                </a:cubicBezTo>
                <a:cubicBezTo>
                  <a:pt x="73288" y="2179577"/>
                  <a:pt x="71910" y="2197704"/>
                  <a:pt x="69156" y="2215605"/>
                </a:cubicBezTo>
                <a:cubicBezTo>
                  <a:pt x="53205" y="2319285"/>
                  <a:pt x="69823" y="2194570"/>
                  <a:pt x="53788" y="2330866"/>
                </a:cubicBezTo>
                <a:cubicBezTo>
                  <a:pt x="45889" y="2398005"/>
                  <a:pt x="52324" y="2373677"/>
                  <a:pt x="38420" y="2415390"/>
                </a:cubicBezTo>
                <a:cubicBezTo>
                  <a:pt x="14200" y="2645486"/>
                  <a:pt x="24534" y="2512475"/>
                  <a:pt x="15368" y="2814960"/>
                </a:cubicBezTo>
                <a:cubicBezTo>
                  <a:pt x="35293" y="3313081"/>
                  <a:pt x="15368" y="2734696"/>
                  <a:pt x="15368" y="3767780"/>
                </a:cubicBezTo>
                <a:cubicBezTo>
                  <a:pt x="15368" y="3816513"/>
                  <a:pt x="18640" y="3865244"/>
                  <a:pt x="23052" y="3913777"/>
                </a:cubicBezTo>
                <a:cubicBezTo>
                  <a:pt x="23785" y="3921843"/>
                  <a:pt x="26243" y="3930090"/>
                  <a:pt x="30736" y="3936829"/>
                </a:cubicBezTo>
                <a:cubicBezTo>
                  <a:pt x="36764" y="3945871"/>
                  <a:pt x="44746" y="3953853"/>
                  <a:pt x="53788" y="3959881"/>
                </a:cubicBezTo>
                <a:cubicBezTo>
                  <a:pt x="60527" y="3964374"/>
                  <a:pt x="69156" y="3965004"/>
                  <a:pt x="76840" y="3967565"/>
                </a:cubicBezTo>
                <a:cubicBezTo>
                  <a:pt x="81366" y="3972091"/>
                  <a:pt x="103862" y="3999166"/>
                  <a:pt x="115261" y="3990617"/>
                </a:cubicBezTo>
                <a:cubicBezTo>
                  <a:pt x="123710" y="3984281"/>
                  <a:pt x="119605" y="3969900"/>
                  <a:pt x="122945" y="3959881"/>
                </a:cubicBezTo>
                <a:cubicBezTo>
                  <a:pt x="127307" y="3946796"/>
                  <a:pt x="133190" y="3934268"/>
                  <a:pt x="138313" y="3921461"/>
                </a:cubicBezTo>
                <a:cubicBezTo>
                  <a:pt x="162453" y="3752478"/>
                  <a:pt x="128224" y="3961817"/>
                  <a:pt x="161365" y="3829252"/>
                </a:cubicBezTo>
                <a:cubicBezTo>
                  <a:pt x="165758" y="3811681"/>
                  <a:pt x="166072" y="3793329"/>
                  <a:pt x="169049" y="3775464"/>
                </a:cubicBezTo>
                <a:cubicBezTo>
                  <a:pt x="171196" y="3762581"/>
                  <a:pt x="174886" y="3749973"/>
                  <a:pt x="176733" y="3737044"/>
                </a:cubicBezTo>
                <a:cubicBezTo>
                  <a:pt x="188602" y="3653961"/>
                  <a:pt x="170291" y="3689076"/>
                  <a:pt x="199785" y="3644835"/>
                </a:cubicBezTo>
                <a:cubicBezTo>
                  <a:pt x="244187" y="3378422"/>
                  <a:pt x="288811" y="3128143"/>
                  <a:pt x="192101" y="2838012"/>
                </a:cubicBezTo>
                <a:cubicBezTo>
                  <a:pt x="178085" y="2795963"/>
                  <a:pt x="187776" y="2793588"/>
                  <a:pt x="153681" y="2776540"/>
                </a:cubicBezTo>
                <a:cubicBezTo>
                  <a:pt x="146436" y="2772918"/>
                  <a:pt x="138313" y="2771417"/>
                  <a:pt x="130629" y="2768856"/>
                </a:cubicBezTo>
                <a:cubicBezTo>
                  <a:pt x="89647" y="2771417"/>
                  <a:pt x="47654" y="2767135"/>
                  <a:pt x="7684" y="2776540"/>
                </a:cubicBezTo>
                <a:cubicBezTo>
                  <a:pt x="-200" y="2778395"/>
                  <a:pt x="0" y="2799592"/>
                  <a:pt x="0" y="2799592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576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7483775-37E3-44F8-8616-A631EB3E2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DD0972-AFC8-4B8C-9EE3-F4F71A187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885" y="1375443"/>
            <a:ext cx="5553115" cy="536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54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E454A84-422A-4450-ADFE-852CC87E6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3C5FE3-6484-408A-9BB9-45E427503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36" y="1548462"/>
            <a:ext cx="4840941" cy="514561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9AE6B8A-96E7-47A9-96FA-C339EF440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459" y="1982908"/>
            <a:ext cx="3824287" cy="213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31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E454A84-422A-4450-ADFE-852CC87E6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CD3DD0A-9B17-4EC7-AAE6-CB2C712149AB}"/>
              </a:ext>
            </a:extLst>
          </p:cNvPr>
          <p:cNvSpPr/>
          <p:nvPr/>
        </p:nvSpPr>
        <p:spPr>
          <a:xfrm>
            <a:off x="494024" y="1840018"/>
            <a:ext cx="7390853" cy="1704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现有的方法都无法解决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crossbar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资源浪费的问题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两者其实并没有本质的区别，密集型映射是让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分散，但是一个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crossbar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可以算多个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node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psum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；而稀疏性映射是让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聚集，但一个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crossbar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只能算一个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node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57C558C-29B2-4360-89F1-53A24EC95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65" y="4092639"/>
            <a:ext cx="3570830" cy="25935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7D14CB9-86C2-41BD-BBA9-B91EE7B32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998845"/>
            <a:ext cx="3404026" cy="268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85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23348" y="1816797"/>
            <a:ext cx="24192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</a:rPr>
              <a:t>谢 谢！</a:t>
            </a:r>
          </a:p>
        </p:txBody>
      </p:sp>
    </p:spTree>
    <p:extLst>
      <p:ext uri="{BB962C8B-B14F-4D97-AF65-F5344CB8AC3E}">
        <p14:creationId xmlns:p14="http://schemas.microsoft.com/office/powerpoint/2010/main" val="564054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4" y="1617069"/>
            <a:ext cx="8072125" cy="44538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存在的问题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稀疏表示到密集表示的转换开销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在边为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上冗余的存储和计算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解决方案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直接对稀疏表示进行操作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analytics applications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存在的问题</a:t>
            </a:r>
          </a:p>
        </p:txBody>
      </p:sp>
    </p:spTree>
    <p:extLst>
      <p:ext uri="{BB962C8B-B14F-4D97-AF65-F5344CB8AC3E}">
        <p14:creationId xmlns:p14="http://schemas.microsoft.com/office/powerpoint/2010/main" val="3724490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图神经网络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8AA17D5-2823-4EFA-AA12-0808A273B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875" y="1685678"/>
            <a:ext cx="7484249" cy="452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746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图神经网络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1F82F0-E838-4996-A458-F08CE9803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52810"/>
            <a:ext cx="6813492" cy="494874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D5556E7-7B44-4A1D-8460-CED6B025AA36}"/>
              </a:ext>
            </a:extLst>
          </p:cNvPr>
          <p:cNvSpPr/>
          <p:nvPr/>
        </p:nvSpPr>
        <p:spPr>
          <a:xfrm>
            <a:off x="6992470" y="2961887"/>
            <a:ext cx="2019714" cy="2120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边为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的冗余计算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两份存储（密集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稀疏）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489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5A03E16-78BC-4C7F-99DF-735329636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63CA5D-C262-452D-A165-443BBC23E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04" y="1683056"/>
            <a:ext cx="6455669" cy="508858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761792E-2676-4B5C-9ACE-08F5D0726A06}"/>
              </a:ext>
            </a:extLst>
          </p:cNvPr>
          <p:cNvSpPr/>
          <p:nvPr/>
        </p:nvSpPr>
        <p:spPr>
          <a:xfrm>
            <a:off x="6846473" y="2494443"/>
            <a:ext cx="2019714" cy="870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需要识别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edge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两边的顶点是什么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4044A75-44FF-43E8-AF1B-DFC0D8AC008E}"/>
              </a:ext>
            </a:extLst>
          </p:cNvPr>
          <p:cNvSpPr/>
          <p:nvPr/>
        </p:nvSpPr>
        <p:spPr>
          <a:xfrm>
            <a:off x="6846473" y="4437222"/>
            <a:ext cx="2019714" cy="1701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Crossbar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资源消耗过大，一个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crossbar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仅能计算一个顶点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712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C6CEE4D-3B71-4C33-ABDE-BE57FB75B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6FD317-0392-4432-829B-D229690B2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833" y="2282277"/>
            <a:ext cx="5842639" cy="457572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963EFAB-29FC-4ED3-80C7-7E23AAF4DE87}"/>
              </a:ext>
            </a:extLst>
          </p:cNvPr>
          <p:cNvSpPr/>
          <p:nvPr/>
        </p:nvSpPr>
        <p:spPr>
          <a:xfrm>
            <a:off x="59226" y="1364891"/>
            <a:ext cx="4512774" cy="41947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Controller: 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加载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edge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的顶点对到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CAM crossbar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加载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edge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的属性（权值等）到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MAC crossbar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CAM crossbar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：（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并行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匹配顶点对，生成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hit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向量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MAC crossbar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：（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可选择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完成对应目的顶点的累加操作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SFU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处理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MAC crossbar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的输出，并完成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其他操作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125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DCA2528-2CFF-49ED-BD79-595CE4213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Graph Traversal/Matrix-Vector Multiplication 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0018413-494E-4DB5-BFAA-68E9126D1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29" y="1683277"/>
            <a:ext cx="3694832" cy="17457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E6D6848-377B-4A6D-ABE2-7D6227DD73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6364" y="1606437"/>
            <a:ext cx="5377636" cy="4400523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1E42CB9-FAB4-4F9A-9935-671DAD5625DB}"/>
              </a:ext>
            </a:extLst>
          </p:cNvPr>
          <p:cNvCxnSpPr/>
          <p:nvPr/>
        </p:nvCxnSpPr>
        <p:spPr>
          <a:xfrm flipH="1">
            <a:off x="2466575" y="3365607"/>
            <a:ext cx="3672968" cy="13908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9563D7F2-3EA0-429C-A138-52600E5FB0DC}"/>
              </a:ext>
            </a:extLst>
          </p:cNvPr>
          <p:cNvSpPr/>
          <p:nvPr/>
        </p:nvSpPr>
        <p:spPr>
          <a:xfrm>
            <a:off x="979714" y="4814392"/>
            <a:ext cx="3169664" cy="870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表示是否匹配到，匹配到的激活，未匹配到的不激活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F37B428-ECF0-40E1-B801-E40761378A2B}"/>
              </a:ext>
            </a:extLst>
          </p:cNvPr>
          <p:cNvSpPr/>
          <p:nvPr/>
        </p:nvSpPr>
        <p:spPr>
          <a:xfrm>
            <a:off x="6455182" y="6151414"/>
            <a:ext cx="2335352" cy="455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对顶点进行操作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769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5C18029-5D33-46A1-B49D-EF79513B5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推荐系统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5C96541-9211-4AD2-AD5E-2B5085D56FFB}"/>
              </a:ext>
            </a:extLst>
          </p:cNvPr>
          <p:cNvSpPr/>
          <p:nvPr/>
        </p:nvSpPr>
        <p:spPr>
          <a:xfrm>
            <a:off x="265099" y="1809935"/>
            <a:ext cx="6266330" cy="455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协同过滤，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edge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的顶点是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item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F96ECC-1064-41B2-B53A-B8A26A2A2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49" y="2411588"/>
            <a:ext cx="4791075" cy="218122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6F957FA-C71F-460A-B2F4-7A668D2F9AA5}"/>
              </a:ext>
            </a:extLst>
          </p:cNvPr>
          <p:cNvSpPr/>
          <p:nvPr/>
        </p:nvSpPr>
        <p:spPr>
          <a:xfrm>
            <a:off x="413879" y="4842613"/>
            <a:ext cx="47910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对边进行操作，找到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更新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edge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，即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item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之间的关系</a:t>
            </a:r>
            <a:endParaRPr lang="zh-CN" altLang="en-US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48FC1506-F106-4245-8961-31C72943E1AC}"/>
              </a:ext>
            </a:extLst>
          </p:cNvPr>
          <p:cNvSpPr/>
          <p:nvPr/>
        </p:nvSpPr>
        <p:spPr>
          <a:xfrm>
            <a:off x="5204953" y="3488551"/>
            <a:ext cx="273763" cy="45525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E4C20C7-C307-4836-B015-149D51F51AB4}"/>
              </a:ext>
            </a:extLst>
          </p:cNvPr>
          <p:cNvSpPr/>
          <p:nvPr/>
        </p:nvSpPr>
        <p:spPr>
          <a:xfrm>
            <a:off x="5862918" y="3186213"/>
            <a:ext cx="1974797" cy="873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dot product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accumulation</a:t>
            </a:r>
          </a:p>
        </p:txBody>
      </p: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AC18A78B-6153-44CC-A13E-16D83D4FD4A2}"/>
              </a:ext>
            </a:extLst>
          </p:cNvPr>
          <p:cNvCxnSpPr>
            <a:endCxn id="10" idx="0"/>
          </p:cNvCxnSpPr>
          <p:nvPr/>
        </p:nvCxnSpPr>
        <p:spPr>
          <a:xfrm>
            <a:off x="2043953" y="2681728"/>
            <a:ext cx="4806364" cy="504485"/>
          </a:xfrm>
          <a:prstGeom prst="curvedConnector2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AF71EC4E-CA84-4DE9-919F-F789532C5944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2472978" y="4059785"/>
            <a:ext cx="4377339" cy="504486"/>
          </a:xfrm>
          <a:prstGeom prst="curvedConnector2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546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>
            <a:extLst>
              <a:ext uri="{FF2B5EF4-FFF2-40B4-BE49-F238E27FC236}">
                <a16:creationId xmlns:a16="http://schemas.microsoft.com/office/drawing/2014/main" id="{E7ECE00D-DC73-4BC4-A5CD-08D5F2411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74" y="1699455"/>
            <a:ext cx="3780545" cy="1995288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E2C3D0A2-A629-4D82-B0E9-7138CD613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763" y="2184470"/>
            <a:ext cx="5086449" cy="4076460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75C18029-5D33-46A1-B49D-EF79513B5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推荐系统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1831EC2-78FC-4D9A-A074-FF0F7B8C078F}"/>
              </a:ext>
            </a:extLst>
          </p:cNvPr>
          <p:cNvCxnSpPr>
            <a:cxnSpLocks/>
          </p:cNvCxnSpPr>
          <p:nvPr/>
        </p:nvCxnSpPr>
        <p:spPr>
          <a:xfrm>
            <a:off x="4795995" y="2832672"/>
            <a:ext cx="2296368" cy="5963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021850A3-021A-4697-AAA7-C003D6451601}"/>
              </a:ext>
            </a:extLst>
          </p:cNvPr>
          <p:cNvSpPr/>
          <p:nvPr/>
        </p:nvSpPr>
        <p:spPr>
          <a:xfrm>
            <a:off x="3782466" y="1823459"/>
            <a:ext cx="1617488" cy="455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对应激活的列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05BA98BC-12D1-485C-94E7-34B9A813BC74}"/>
              </a:ext>
            </a:extLst>
          </p:cNvPr>
          <p:cNvSpPr/>
          <p:nvPr/>
        </p:nvSpPr>
        <p:spPr>
          <a:xfrm>
            <a:off x="4190497" y="2581835"/>
            <a:ext cx="623551" cy="3551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B5C7D31D-61EF-436A-B9E7-26DA15E10297}"/>
              </a:ext>
            </a:extLst>
          </p:cNvPr>
          <p:cNvSpPr/>
          <p:nvPr/>
        </p:nvSpPr>
        <p:spPr>
          <a:xfrm>
            <a:off x="6385250" y="2167770"/>
            <a:ext cx="407254" cy="331118"/>
          </a:xfrm>
          <a:custGeom>
            <a:avLst/>
            <a:gdLst>
              <a:gd name="connsiteX0" fmla="*/ 0 w 407254"/>
              <a:gd name="connsiteY0" fmla="*/ 153681 h 331118"/>
              <a:gd name="connsiteX1" fmla="*/ 92209 w 407254"/>
              <a:gd name="connsiteY1" fmla="*/ 199785 h 331118"/>
              <a:gd name="connsiteX2" fmla="*/ 130629 w 407254"/>
              <a:gd name="connsiteY2" fmla="*/ 245889 h 331118"/>
              <a:gd name="connsiteX3" fmla="*/ 153681 w 407254"/>
              <a:gd name="connsiteY3" fmla="*/ 261257 h 331118"/>
              <a:gd name="connsiteX4" fmla="*/ 199785 w 407254"/>
              <a:gd name="connsiteY4" fmla="*/ 291993 h 331118"/>
              <a:gd name="connsiteX5" fmla="*/ 215153 w 407254"/>
              <a:gd name="connsiteY5" fmla="*/ 307362 h 331118"/>
              <a:gd name="connsiteX6" fmla="*/ 230521 w 407254"/>
              <a:gd name="connsiteY6" fmla="*/ 330414 h 331118"/>
              <a:gd name="connsiteX7" fmla="*/ 268942 w 407254"/>
              <a:gd name="connsiteY7" fmla="*/ 245889 h 331118"/>
              <a:gd name="connsiteX8" fmla="*/ 291994 w 407254"/>
              <a:gd name="connsiteY8" fmla="*/ 207469 h 331118"/>
              <a:gd name="connsiteX9" fmla="*/ 322730 w 407254"/>
              <a:gd name="connsiteY9" fmla="*/ 130629 h 331118"/>
              <a:gd name="connsiteX10" fmla="*/ 338098 w 407254"/>
              <a:gd name="connsiteY10" fmla="*/ 107577 h 331118"/>
              <a:gd name="connsiteX11" fmla="*/ 384202 w 407254"/>
              <a:gd name="connsiteY11" fmla="*/ 30736 h 331118"/>
              <a:gd name="connsiteX12" fmla="*/ 407254 w 407254"/>
              <a:gd name="connsiteY12" fmla="*/ 0 h 331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07254" h="331118">
                <a:moveTo>
                  <a:pt x="0" y="153681"/>
                </a:moveTo>
                <a:cubicBezTo>
                  <a:pt x="30736" y="169049"/>
                  <a:pt x="64134" y="179968"/>
                  <a:pt x="92209" y="199785"/>
                </a:cubicBezTo>
                <a:cubicBezTo>
                  <a:pt x="108552" y="211321"/>
                  <a:pt x="116484" y="231744"/>
                  <a:pt x="130629" y="245889"/>
                </a:cubicBezTo>
                <a:cubicBezTo>
                  <a:pt x="137159" y="252419"/>
                  <a:pt x="146586" y="255345"/>
                  <a:pt x="153681" y="261257"/>
                </a:cubicBezTo>
                <a:cubicBezTo>
                  <a:pt x="192053" y="293234"/>
                  <a:pt x="159274" y="278489"/>
                  <a:pt x="199785" y="291993"/>
                </a:cubicBezTo>
                <a:cubicBezTo>
                  <a:pt x="204908" y="297116"/>
                  <a:pt x="210627" y="301705"/>
                  <a:pt x="215153" y="307362"/>
                </a:cubicBezTo>
                <a:cubicBezTo>
                  <a:pt x="220922" y="314573"/>
                  <a:pt x="222602" y="335166"/>
                  <a:pt x="230521" y="330414"/>
                </a:cubicBezTo>
                <a:cubicBezTo>
                  <a:pt x="240194" y="324610"/>
                  <a:pt x="262883" y="258006"/>
                  <a:pt x="268942" y="245889"/>
                </a:cubicBezTo>
                <a:cubicBezTo>
                  <a:pt x="275621" y="232531"/>
                  <a:pt x="285678" y="221003"/>
                  <a:pt x="291994" y="207469"/>
                </a:cubicBezTo>
                <a:cubicBezTo>
                  <a:pt x="303660" y="182471"/>
                  <a:pt x="311170" y="155676"/>
                  <a:pt x="322730" y="130629"/>
                </a:cubicBezTo>
                <a:cubicBezTo>
                  <a:pt x="326600" y="122244"/>
                  <a:pt x="333516" y="115595"/>
                  <a:pt x="338098" y="107577"/>
                </a:cubicBezTo>
                <a:cubicBezTo>
                  <a:pt x="385355" y="24877"/>
                  <a:pt x="309011" y="143525"/>
                  <a:pt x="384202" y="30736"/>
                </a:cubicBezTo>
                <a:cubicBezTo>
                  <a:pt x="401579" y="4671"/>
                  <a:pt x="393040" y="14214"/>
                  <a:pt x="407254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BE93683D-98C6-4206-8D3B-BA8A92658AB1}"/>
              </a:ext>
            </a:extLst>
          </p:cNvPr>
          <p:cNvSpPr/>
          <p:nvPr/>
        </p:nvSpPr>
        <p:spPr>
          <a:xfrm>
            <a:off x="527497" y="3434763"/>
            <a:ext cx="6618654" cy="1030964"/>
          </a:xfrm>
          <a:custGeom>
            <a:avLst/>
            <a:gdLst>
              <a:gd name="connsiteX0" fmla="*/ 10385 w 6618654"/>
              <a:gd name="connsiteY0" fmla="*/ 0 h 1030964"/>
              <a:gd name="connsiteX1" fmla="*/ 10385 w 6618654"/>
              <a:gd name="connsiteY1" fmla="*/ 222837 h 1030964"/>
              <a:gd name="connsiteX2" fmla="*/ 18069 w 6618654"/>
              <a:gd name="connsiteY2" fmla="*/ 307361 h 1030964"/>
              <a:gd name="connsiteX3" fmla="*/ 25753 w 6618654"/>
              <a:gd name="connsiteY3" fmla="*/ 330413 h 1030964"/>
              <a:gd name="connsiteX4" fmla="*/ 41121 w 6618654"/>
              <a:gd name="connsiteY4" fmla="*/ 407254 h 1030964"/>
              <a:gd name="connsiteX5" fmla="*/ 71858 w 6618654"/>
              <a:gd name="connsiteY5" fmla="*/ 491778 h 1030964"/>
              <a:gd name="connsiteX6" fmla="*/ 79542 w 6618654"/>
              <a:gd name="connsiteY6" fmla="*/ 514830 h 1030964"/>
              <a:gd name="connsiteX7" fmla="*/ 102594 w 6618654"/>
              <a:gd name="connsiteY7" fmla="*/ 537882 h 1030964"/>
              <a:gd name="connsiteX8" fmla="*/ 248590 w 6618654"/>
              <a:gd name="connsiteY8" fmla="*/ 614723 h 1030964"/>
              <a:gd name="connsiteX9" fmla="*/ 302379 w 6618654"/>
              <a:gd name="connsiteY9" fmla="*/ 637775 h 1030964"/>
              <a:gd name="connsiteX10" fmla="*/ 394587 w 6618654"/>
              <a:gd name="connsiteY10" fmla="*/ 683879 h 1030964"/>
              <a:gd name="connsiteX11" fmla="*/ 563636 w 6618654"/>
              <a:gd name="connsiteY11" fmla="*/ 753035 h 1030964"/>
              <a:gd name="connsiteX12" fmla="*/ 609740 w 6618654"/>
              <a:gd name="connsiteY12" fmla="*/ 760719 h 1030964"/>
              <a:gd name="connsiteX13" fmla="*/ 701948 w 6618654"/>
              <a:gd name="connsiteY13" fmla="*/ 791455 h 1030964"/>
              <a:gd name="connsiteX14" fmla="*/ 732685 w 6618654"/>
              <a:gd name="connsiteY14" fmla="*/ 806824 h 1030964"/>
              <a:gd name="connsiteX15" fmla="*/ 778789 w 6618654"/>
              <a:gd name="connsiteY15" fmla="*/ 814508 h 1030964"/>
              <a:gd name="connsiteX16" fmla="*/ 1047730 w 6618654"/>
              <a:gd name="connsiteY16" fmla="*/ 822192 h 1030964"/>
              <a:gd name="connsiteX17" fmla="*/ 1116886 w 6618654"/>
              <a:gd name="connsiteY17" fmla="*/ 837560 h 1030964"/>
              <a:gd name="connsiteX18" fmla="*/ 1431932 w 6618654"/>
              <a:gd name="connsiteY18" fmla="*/ 852928 h 1030964"/>
              <a:gd name="connsiteX19" fmla="*/ 1923710 w 6618654"/>
              <a:gd name="connsiteY19" fmla="*/ 868296 h 1030964"/>
              <a:gd name="connsiteX20" fmla="*/ 2115811 w 6618654"/>
              <a:gd name="connsiteY20" fmla="*/ 883664 h 1030964"/>
              <a:gd name="connsiteX21" fmla="*/ 2853478 w 6618654"/>
              <a:gd name="connsiteY21" fmla="*/ 891348 h 1030964"/>
              <a:gd name="connsiteX22" fmla="*/ 3091683 w 6618654"/>
              <a:gd name="connsiteY22" fmla="*/ 914400 h 1030964"/>
              <a:gd name="connsiteX23" fmla="*/ 3214627 w 6618654"/>
              <a:gd name="connsiteY23" fmla="*/ 922084 h 1030964"/>
              <a:gd name="connsiteX24" fmla="*/ 3322204 w 6618654"/>
              <a:gd name="connsiteY24" fmla="*/ 929768 h 1030964"/>
              <a:gd name="connsiteX25" fmla="*/ 3637249 w 6618654"/>
              <a:gd name="connsiteY25" fmla="*/ 960504 h 1030964"/>
              <a:gd name="connsiteX26" fmla="*/ 4029135 w 6618654"/>
              <a:gd name="connsiteY26" fmla="*/ 975872 h 1030964"/>
              <a:gd name="connsiteX27" fmla="*/ 4228920 w 6618654"/>
              <a:gd name="connsiteY27" fmla="*/ 991240 h 1030964"/>
              <a:gd name="connsiteX28" fmla="*/ 4567017 w 6618654"/>
              <a:gd name="connsiteY28" fmla="*/ 998924 h 1030964"/>
              <a:gd name="connsiteX29" fmla="*/ 4759118 w 6618654"/>
              <a:gd name="connsiteY29" fmla="*/ 1006608 h 1030964"/>
              <a:gd name="connsiteX30" fmla="*/ 4943535 w 6618654"/>
              <a:gd name="connsiteY30" fmla="*/ 1021976 h 1030964"/>
              <a:gd name="connsiteX31" fmla="*/ 5988564 w 6618654"/>
              <a:gd name="connsiteY31" fmla="*/ 1006608 h 1030964"/>
              <a:gd name="connsiteX32" fmla="*/ 6073088 w 6618654"/>
              <a:gd name="connsiteY32" fmla="*/ 983556 h 1030964"/>
              <a:gd name="connsiteX33" fmla="*/ 6142244 w 6618654"/>
              <a:gd name="connsiteY33" fmla="*/ 960504 h 1030964"/>
              <a:gd name="connsiteX34" fmla="*/ 6165296 w 6618654"/>
              <a:gd name="connsiteY34" fmla="*/ 952820 h 1030964"/>
              <a:gd name="connsiteX35" fmla="*/ 6196032 w 6618654"/>
              <a:gd name="connsiteY35" fmla="*/ 929768 h 1030964"/>
              <a:gd name="connsiteX36" fmla="*/ 6280557 w 6618654"/>
              <a:gd name="connsiteY36" fmla="*/ 891348 h 1030964"/>
              <a:gd name="connsiteX37" fmla="*/ 6326661 w 6618654"/>
              <a:gd name="connsiteY37" fmla="*/ 852928 h 1030964"/>
              <a:gd name="connsiteX38" fmla="*/ 6365081 w 6618654"/>
              <a:gd name="connsiteY38" fmla="*/ 837560 h 1030964"/>
              <a:gd name="connsiteX39" fmla="*/ 6426553 w 6618654"/>
              <a:gd name="connsiteY39" fmla="*/ 799140 h 1030964"/>
              <a:gd name="connsiteX40" fmla="*/ 6495710 w 6618654"/>
              <a:gd name="connsiteY40" fmla="*/ 745351 h 1030964"/>
              <a:gd name="connsiteX41" fmla="*/ 6518762 w 6618654"/>
              <a:gd name="connsiteY41" fmla="*/ 729983 h 1030964"/>
              <a:gd name="connsiteX42" fmla="*/ 6587918 w 6618654"/>
              <a:gd name="connsiteY42" fmla="*/ 676195 h 1030964"/>
              <a:gd name="connsiteX43" fmla="*/ 6618654 w 6618654"/>
              <a:gd name="connsiteY43" fmla="*/ 637775 h 103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618654" h="1030964">
                <a:moveTo>
                  <a:pt x="10385" y="0"/>
                </a:moveTo>
                <a:cubicBezTo>
                  <a:pt x="-6417" y="100811"/>
                  <a:pt x="-157" y="43625"/>
                  <a:pt x="10385" y="222837"/>
                </a:cubicBezTo>
                <a:cubicBezTo>
                  <a:pt x="12046" y="251079"/>
                  <a:pt x="14068" y="279354"/>
                  <a:pt x="18069" y="307361"/>
                </a:cubicBezTo>
                <a:cubicBezTo>
                  <a:pt x="19214" y="315379"/>
                  <a:pt x="23932" y="322521"/>
                  <a:pt x="25753" y="330413"/>
                </a:cubicBezTo>
                <a:cubicBezTo>
                  <a:pt x="31626" y="355865"/>
                  <a:pt x="35454" y="381755"/>
                  <a:pt x="41121" y="407254"/>
                </a:cubicBezTo>
                <a:cubicBezTo>
                  <a:pt x="67596" y="526390"/>
                  <a:pt x="40897" y="429857"/>
                  <a:pt x="71858" y="491778"/>
                </a:cubicBezTo>
                <a:cubicBezTo>
                  <a:pt x="75480" y="499023"/>
                  <a:pt x="75049" y="508091"/>
                  <a:pt x="79542" y="514830"/>
                </a:cubicBezTo>
                <a:cubicBezTo>
                  <a:pt x="85570" y="523872"/>
                  <a:pt x="93716" y="531615"/>
                  <a:pt x="102594" y="537882"/>
                </a:cubicBezTo>
                <a:cubicBezTo>
                  <a:pt x="206386" y="611147"/>
                  <a:pt x="172894" y="599584"/>
                  <a:pt x="248590" y="614723"/>
                </a:cubicBezTo>
                <a:cubicBezTo>
                  <a:pt x="266520" y="622407"/>
                  <a:pt x="284750" y="629424"/>
                  <a:pt x="302379" y="637775"/>
                </a:cubicBezTo>
                <a:cubicBezTo>
                  <a:pt x="333435" y="652486"/>
                  <a:pt x="363561" y="669105"/>
                  <a:pt x="394587" y="683879"/>
                </a:cubicBezTo>
                <a:cubicBezTo>
                  <a:pt x="438754" y="704911"/>
                  <a:pt x="521643" y="739774"/>
                  <a:pt x="563636" y="753035"/>
                </a:cubicBezTo>
                <a:cubicBezTo>
                  <a:pt x="578493" y="757727"/>
                  <a:pt x="594372" y="758158"/>
                  <a:pt x="609740" y="760719"/>
                </a:cubicBezTo>
                <a:cubicBezTo>
                  <a:pt x="686132" y="806554"/>
                  <a:pt x="606161" y="765330"/>
                  <a:pt x="701948" y="791455"/>
                </a:cubicBezTo>
                <a:cubicBezTo>
                  <a:pt x="712999" y="794469"/>
                  <a:pt x="721713" y="803532"/>
                  <a:pt x="732685" y="806824"/>
                </a:cubicBezTo>
                <a:cubicBezTo>
                  <a:pt x="747608" y="811301"/>
                  <a:pt x="763228" y="813749"/>
                  <a:pt x="778789" y="814508"/>
                </a:cubicBezTo>
                <a:cubicBezTo>
                  <a:pt x="868366" y="818878"/>
                  <a:pt x="958083" y="819631"/>
                  <a:pt x="1047730" y="822192"/>
                </a:cubicBezTo>
                <a:cubicBezTo>
                  <a:pt x="1070782" y="827315"/>
                  <a:pt x="1093416" y="834952"/>
                  <a:pt x="1116886" y="837560"/>
                </a:cubicBezTo>
                <a:cubicBezTo>
                  <a:pt x="1150626" y="841309"/>
                  <a:pt x="1417794" y="852440"/>
                  <a:pt x="1431932" y="852928"/>
                </a:cubicBezTo>
                <a:lnTo>
                  <a:pt x="1923710" y="868296"/>
                </a:lnTo>
                <a:cubicBezTo>
                  <a:pt x="1965798" y="872122"/>
                  <a:pt x="2079436" y="883003"/>
                  <a:pt x="2115811" y="883664"/>
                </a:cubicBezTo>
                <a:lnTo>
                  <a:pt x="2853478" y="891348"/>
                </a:lnTo>
                <a:cubicBezTo>
                  <a:pt x="3191341" y="912464"/>
                  <a:pt x="2769363" y="883208"/>
                  <a:pt x="3091683" y="914400"/>
                </a:cubicBezTo>
                <a:cubicBezTo>
                  <a:pt x="3132553" y="918355"/>
                  <a:pt x="3173657" y="919353"/>
                  <a:pt x="3214627" y="922084"/>
                </a:cubicBezTo>
                <a:lnTo>
                  <a:pt x="3322204" y="929768"/>
                </a:lnTo>
                <a:cubicBezTo>
                  <a:pt x="3458875" y="963936"/>
                  <a:pt x="3390465" y="950826"/>
                  <a:pt x="3637249" y="960504"/>
                </a:cubicBezTo>
                <a:cubicBezTo>
                  <a:pt x="3767878" y="965627"/>
                  <a:pt x="3898791" y="965846"/>
                  <a:pt x="4029135" y="975872"/>
                </a:cubicBezTo>
                <a:cubicBezTo>
                  <a:pt x="4095730" y="980995"/>
                  <a:pt x="4162190" y="988380"/>
                  <a:pt x="4228920" y="991240"/>
                </a:cubicBezTo>
                <a:cubicBezTo>
                  <a:pt x="4341545" y="996067"/>
                  <a:pt x="4454336" y="995658"/>
                  <a:pt x="4567017" y="998924"/>
                </a:cubicBezTo>
                <a:cubicBezTo>
                  <a:pt x="4631075" y="1000781"/>
                  <a:pt x="4695084" y="1004047"/>
                  <a:pt x="4759118" y="1006608"/>
                </a:cubicBezTo>
                <a:cubicBezTo>
                  <a:pt x="4820590" y="1011731"/>
                  <a:pt x="4881851" y="1021565"/>
                  <a:pt x="4943535" y="1021976"/>
                </a:cubicBezTo>
                <a:cubicBezTo>
                  <a:pt x="5801389" y="1027695"/>
                  <a:pt x="5601438" y="1045320"/>
                  <a:pt x="5988564" y="1006608"/>
                </a:cubicBezTo>
                <a:cubicBezTo>
                  <a:pt x="6081096" y="969595"/>
                  <a:pt x="5968596" y="1011420"/>
                  <a:pt x="6073088" y="983556"/>
                </a:cubicBezTo>
                <a:cubicBezTo>
                  <a:pt x="6096566" y="977295"/>
                  <a:pt x="6119192" y="968188"/>
                  <a:pt x="6142244" y="960504"/>
                </a:cubicBezTo>
                <a:lnTo>
                  <a:pt x="6165296" y="952820"/>
                </a:lnTo>
                <a:cubicBezTo>
                  <a:pt x="6175541" y="945136"/>
                  <a:pt x="6184970" y="936221"/>
                  <a:pt x="6196032" y="929768"/>
                </a:cubicBezTo>
                <a:cubicBezTo>
                  <a:pt x="6241843" y="903045"/>
                  <a:pt x="6243870" y="903577"/>
                  <a:pt x="6280557" y="891348"/>
                </a:cubicBezTo>
                <a:cubicBezTo>
                  <a:pt x="6295925" y="878541"/>
                  <a:pt x="6309784" y="863668"/>
                  <a:pt x="6326661" y="852928"/>
                </a:cubicBezTo>
                <a:cubicBezTo>
                  <a:pt x="6338298" y="845523"/>
                  <a:pt x="6353604" y="845211"/>
                  <a:pt x="6365081" y="837560"/>
                </a:cubicBezTo>
                <a:cubicBezTo>
                  <a:pt x="6433847" y="791716"/>
                  <a:pt x="6359484" y="815907"/>
                  <a:pt x="6426553" y="799140"/>
                </a:cubicBezTo>
                <a:cubicBezTo>
                  <a:pt x="6449605" y="781210"/>
                  <a:pt x="6471411" y="761551"/>
                  <a:pt x="6495710" y="745351"/>
                </a:cubicBezTo>
                <a:cubicBezTo>
                  <a:pt x="6503394" y="740228"/>
                  <a:pt x="6511374" y="735524"/>
                  <a:pt x="6518762" y="729983"/>
                </a:cubicBezTo>
                <a:cubicBezTo>
                  <a:pt x="6542125" y="712461"/>
                  <a:pt x="6570396" y="699558"/>
                  <a:pt x="6587918" y="676195"/>
                </a:cubicBezTo>
                <a:cubicBezTo>
                  <a:pt x="6613143" y="642561"/>
                  <a:pt x="6601914" y="654515"/>
                  <a:pt x="6618654" y="63777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9434747D-9386-4A63-AFE8-2CFA0CB55F52}"/>
              </a:ext>
            </a:extLst>
          </p:cNvPr>
          <p:cNvSpPr/>
          <p:nvPr/>
        </p:nvSpPr>
        <p:spPr>
          <a:xfrm>
            <a:off x="2566467" y="1083449"/>
            <a:ext cx="4049486" cy="1283233"/>
          </a:xfrm>
          <a:custGeom>
            <a:avLst/>
            <a:gdLst>
              <a:gd name="connsiteX0" fmla="*/ 0 w 4049486"/>
              <a:gd name="connsiteY0" fmla="*/ 1198709 h 1283233"/>
              <a:gd name="connsiteX1" fmla="*/ 30736 w 4049486"/>
              <a:gd name="connsiteY1" fmla="*/ 1144921 h 1283233"/>
              <a:gd name="connsiteX2" fmla="*/ 69157 w 4049486"/>
              <a:gd name="connsiteY2" fmla="*/ 1098817 h 1283233"/>
              <a:gd name="connsiteX3" fmla="*/ 122945 w 4049486"/>
              <a:gd name="connsiteY3" fmla="*/ 1014292 h 1283233"/>
              <a:gd name="connsiteX4" fmla="*/ 291994 w 4049486"/>
              <a:gd name="connsiteY4" fmla="*/ 837559 h 1283233"/>
              <a:gd name="connsiteX5" fmla="*/ 315046 w 4049486"/>
              <a:gd name="connsiteY5" fmla="*/ 806823 h 1283233"/>
              <a:gd name="connsiteX6" fmla="*/ 338098 w 4049486"/>
              <a:gd name="connsiteY6" fmla="*/ 783771 h 1283233"/>
              <a:gd name="connsiteX7" fmla="*/ 437990 w 4049486"/>
              <a:gd name="connsiteY7" fmla="*/ 699247 h 1283233"/>
              <a:gd name="connsiteX8" fmla="*/ 806824 w 4049486"/>
              <a:gd name="connsiteY8" fmla="*/ 461042 h 1283233"/>
              <a:gd name="connsiteX9" fmla="*/ 875980 w 4049486"/>
              <a:gd name="connsiteY9" fmla="*/ 430306 h 1283233"/>
              <a:gd name="connsiteX10" fmla="*/ 1021977 w 4049486"/>
              <a:gd name="connsiteY10" fmla="*/ 345781 h 1283233"/>
              <a:gd name="connsiteX11" fmla="*/ 1060397 w 4049486"/>
              <a:gd name="connsiteY11" fmla="*/ 338097 h 1283233"/>
              <a:gd name="connsiteX12" fmla="*/ 1244814 w 4049486"/>
              <a:gd name="connsiteY12" fmla="*/ 268941 h 1283233"/>
              <a:gd name="connsiteX13" fmla="*/ 1313970 w 4049486"/>
              <a:gd name="connsiteY13" fmla="*/ 230521 h 1283233"/>
              <a:gd name="connsiteX14" fmla="*/ 1398494 w 4049486"/>
              <a:gd name="connsiteY14" fmla="*/ 207469 h 1283233"/>
              <a:gd name="connsiteX15" fmla="*/ 1605963 w 4049486"/>
              <a:gd name="connsiteY15" fmla="*/ 122944 h 1283233"/>
              <a:gd name="connsiteX16" fmla="*/ 1652067 w 4049486"/>
              <a:gd name="connsiteY16" fmla="*/ 107576 h 1283233"/>
              <a:gd name="connsiteX17" fmla="*/ 1798064 w 4049486"/>
              <a:gd name="connsiteY17" fmla="*/ 69156 h 1283233"/>
              <a:gd name="connsiteX18" fmla="*/ 1897957 w 4049486"/>
              <a:gd name="connsiteY18" fmla="*/ 53788 h 1283233"/>
              <a:gd name="connsiteX19" fmla="*/ 2020901 w 4049486"/>
              <a:gd name="connsiteY19" fmla="*/ 23052 h 1283233"/>
              <a:gd name="connsiteX20" fmla="*/ 2097741 w 4049486"/>
              <a:gd name="connsiteY20" fmla="*/ 15368 h 1283233"/>
              <a:gd name="connsiteX21" fmla="*/ 2236054 w 4049486"/>
              <a:gd name="connsiteY21" fmla="*/ 0 h 1283233"/>
              <a:gd name="connsiteX22" fmla="*/ 2773936 w 4049486"/>
              <a:gd name="connsiteY22" fmla="*/ 7684 h 1283233"/>
              <a:gd name="connsiteX23" fmla="*/ 2843093 w 4049486"/>
              <a:gd name="connsiteY23" fmla="*/ 15368 h 1283233"/>
              <a:gd name="connsiteX24" fmla="*/ 3173506 w 4049486"/>
              <a:gd name="connsiteY24" fmla="*/ 38420 h 1283233"/>
              <a:gd name="connsiteX25" fmla="*/ 3242662 w 4049486"/>
              <a:gd name="connsiteY25" fmla="*/ 53788 h 1283233"/>
              <a:gd name="connsiteX26" fmla="*/ 3273399 w 4049486"/>
              <a:gd name="connsiteY26" fmla="*/ 61472 h 1283233"/>
              <a:gd name="connsiteX27" fmla="*/ 3342555 w 4049486"/>
              <a:gd name="connsiteY27" fmla="*/ 84524 h 1283233"/>
              <a:gd name="connsiteX28" fmla="*/ 3380975 w 4049486"/>
              <a:gd name="connsiteY28" fmla="*/ 92208 h 1283233"/>
              <a:gd name="connsiteX29" fmla="*/ 3404027 w 4049486"/>
              <a:gd name="connsiteY29" fmla="*/ 99892 h 1283233"/>
              <a:gd name="connsiteX30" fmla="*/ 3557708 w 4049486"/>
              <a:gd name="connsiteY30" fmla="*/ 169048 h 1283233"/>
              <a:gd name="connsiteX31" fmla="*/ 3596128 w 4049486"/>
              <a:gd name="connsiteY31" fmla="*/ 199785 h 1283233"/>
              <a:gd name="connsiteX32" fmla="*/ 3688336 w 4049486"/>
              <a:gd name="connsiteY32" fmla="*/ 261257 h 1283233"/>
              <a:gd name="connsiteX33" fmla="*/ 3719072 w 4049486"/>
              <a:gd name="connsiteY33" fmla="*/ 291993 h 1283233"/>
              <a:gd name="connsiteX34" fmla="*/ 3772861 w 4049486"/>
              <a:gd name="connsiteY34" fmla="*/ 338097 h 1283233"/>
              <a:gd name="connsiteX35" fmla="*/ 3826649 w 4049486"/>
              <a:gd name="connsiteY35" fmla="*/ 414938 h 1283233"/>
              <a:gd name="connsiteX36" fmla="*/ 3857385 w 4049486"/>
              <a:gd name="connsiteY36" fmla="*/ 437990 h 1283233"/>
              <a:gd name="connsiteX37" fmla="*/ 3941909 w 4049486"/>
              <a:gd name="connsiteY37" fmla="*/ 545566 h 1283233"/>
              <a:gd name="connsiteX38" fmla="*/ 3964962 w 4049486"/>
              <a:gd name="connsiteY38" fmla="*/ 591670 h 1283233"/>
              <a:gd name="connsiteX39" fmla="*/ 3988014 w 4049486"/>
              <a:gd name="connsiteY39" fmla="*/ 653143 h 1283233"/>
              <a:gd name="connsiteX40" fmla="*/ 4011066 w 4049486"/>
              <a:gd name="connsiteY40" fmla="*/ 753035 h 1283233"/>
              <a:gd name="connsiteX41" fmla="*/ 4034118 w 4049486"/>
              <a:gd name="connsiteY41" fmla="*/ 845243 h 1283233"/>
              <a:gd name="connsiteX42" fmla="*/ 4041802 w 4049486"/>
              <a:gd name="connsiteY42" fmla="*/ 914400 h 1283233"/>
              <a:gd name="connsiteX43" fmla="*/ 4049486 w 4049486"/>
              <a:gd name="connsiteY43" fmla="*/ 937452 h 1283233"/>
              <a:gd name="connsiteX44" fmla="*/ 4041802 w 4049486"/>
              <a:gd name="connsiteY44" fmla="*/ 1152605 h 1283233"/>
              <a:gd name="connsiteX45" fmla="*/ 4018750 w 4049486"/>
              <a:gd name="connsiteY45" fmla="*/ 1221761 h 1283233"/>
              <a:gd name="connsiteX46" fmla="*/ 4011066 w 4049486"/>
              <a:gd name="connsiteY46" fmla="*/ 1244813 h 1283233"/>
              <a:gd name="connsiteX47" fmla="*/ 3988014 w 4049486"/>
              <a:gd name="connsiteY47" fmla="*/ 1283233 h 128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049486" h="1283233">
                <a:moveTo>
                  <a:pt x="0" y="1198709"/>
                </a:moveTo>
                <a:cubicBezTo>
                  <a:pt x="10245" y="1180780"/>
                  <a:pt x="18894" y="1161838"/>
                  <a:pt x="30736" y="1144921"/>
                </a:cubicBezTo>
                <a:cubicBezTo>
                  <a:pt x="119581" y="1018000"/>
                  <a:pt x="-2604" y="1213634"/>
                  <a:pt x="69157" y="1098817"/>
                </a:cubicBezTo>
                <a:cubicBezTo>
                  <a:pt x="81151" y="1079626"/>
                  <a:pt x="109351" y="1029455"/>
                  <a:pt x="122945" y="1014292"/>
                </a:cubicBezTo>
                <a:cubicBezTo>
                  <a:pt x="177364" y="953593"/>
                  <a:pt x="243081" y="902776"/>
                  <a:pt x="291994" y="837559"/>
                </a:cubicBezTo>
                <a:cubicBezTo>
                  <a:pt x="299678" y="827314"/>
                  <a:pt x="306712" y="816547"/>
                  <a:pt x="315046" y="806823"/>
                </a:cubicBezTo>
                <a:cubicBezTo>
                  <a:pt x="322118" y="798572"/>
                  <a:pt x="329920" y="790927"/>
                  <a:pt x="338098" y="783771"/>
                </a:cubicBezTo>
                <a:cubicBezTo>
                  <a:pt x="370924" y="755048"/>
                  <a:pt x="402064" y="723983"/>
                  <a:pt x="437990" y="699247"/>
                </a:cubicBezTo>
                <a:cubicBezTo>
                  <a:pt x="558536" y="616248"/>
                  <a:pt x="673082" y="520483"/>
                  <a:pt x="806824" y="461042"/>
                </a:cubicBezTo>
                <a:cubicBezTo>
                  <a:pt x="829876" y="450797"/>
                  <a:pt x="853744" y="442218"/>
                  <a:pt x="875980" y="430306"/>
                </a:cubicBezTo>
                <a:cubicBezTo>
                  <a:pt x="925548" y="403751"/>
                  <a:pt x="971681" y="370929"/>
                  <a:pt x="1021977" y="345781"/>
                </a:cubicBezTo>
                <a:cubicBezTo>
                  <a:pt x="1033658" y="339940"/>
                  <a:pt x="1048050" y="342355"/>
                  <a:pt x="1060397" y="338097"/>
                </a:cubicBezTo>
                <a:cubicBezTo>
                  <a:pt x="1122463" y="316695"/>
                  <a:pt x="1184376" y="294581"/>
                  <a:pt x="1244814" y="268941"/>
                </a:cubicBezTo>
                <a:cubicBezTo>
                  <a:pt x="1269090" y="258642"/>
                  <a:pt x="1289486" y="240315"/>
                  <a:pt x="1313970" y="230521"/>
                </a:cubicBezTo>
                <a:cubicBezTo>
                  <a:pt x="1341085" y="219675"/>
                  <a:pt x="1371091" y="217565"/>
                  <a:pt x="1398494" y="207469"/>
                </a:cubicBezTo>
                <a:cubicBezTo>
                  <a:pt x="1468565" y="181653"/>
                  <a:pt x="1536484" y="150315"/>
                  <a:pt x="1605963" y="122944"/>
                </a:cubicBezTo>
                <a:cubicBezTo>
                  <a:pt x="1621035" y="117007"/>
                  <a:pt x="1636468" y="111944"/>
                  <a:pt x="1652067" y="107576"/>
                </a:cubicBezTo>
                <a:cubicBezTo>
                  <a:pt x="1700526" y="94008"/>
                  <a:pt x="1749131" y="80900"/>
                  <a:pt x="1798064" y="69156"/>
                </a:cubicBezTo>
                <a:cubicBezTo>
                  <a:pt x="1850829" y="56493"/>
                  <a:pt x="1841770" y="66002"/>
                  <a:pt x="1897957" y="53788"/>
                </a:cubicBezTo>
                <a:cubicBezTo>
                  <a:pt x="1939235" y="44814"/>
                  <a:pt x="1979419" y="31029"/>
                  <a:pt x="2020901" y="23052"/>
                </a:cubicBezTo>
                <a:cubicBezTo>
                  <a:pt x="2046179" y="18191"/>
                  <a:pt x="2072146" y="18110"/>
                  <a:pt x="2097741" y="15368"/>
                </a:cubicBezTo>
                <a:lnTo>
                  <a:pt x="2236054" y="0"/>
                </a:lnTo>
                <a:lnTo>
                  <a:pt x="2773936" y="7684"/>
                </a:lnTo>
                <a:cubicBezTo>
                  <a:pt x="2797123" y="8271"/>
                  <a:pt x="2819984" y="13387"/>
                  <a:pt x="2843093" y="15368"/>
                </a:cubicBezTo>
                <a:cubicBezTo>
                  <a:pt x="3006836" y="29403"/>
                  <a:pt x="3028139" y="29869"/>
                  <a:pt x="3173506" y="38420"/>
                </a:cubicBezTo>
                <a:lnTo>
                  <a:pt x="3242662" y="53788"/>
                </a:lnTo>
                <a:cubicBezTo>
                  <a:pt x="3252953" y="56163"/>
                  <a:pt x="3263305" y="58366"/>
                  <a:pt x="3273399" y="61472"/>
                </a:cubicBezTo>
                <a:cubicBezTo>
                  <a:pt x="3296623" y="68618"/>
                  <a:pt x="3319191" y="77849"/>
                  <a:pt x="3342555" y="84524"/>
                </a:cubicBezTo>
                <a:cubicBezTo>
                  <a:pt x="3355113" y="88112"/>
                  <a:pt x="3368305" y="89040"/>
                  <a:pt x="3380975" y="92208"/>
                </a:cubicBezTo>
                <a:cubicBezTo>
                  <a:pt x="3388833" y="94172"/>
                  <a:pt x="3396599" y="96662"/>
                  <a:pt x="3404027" y="99892"/>
                </a:cubicBezTo>
                <a:cubicBezTo>
                  <a:pt x="3455543" y="122290"/>
                  <a:pt x="3513843" y="133955"/>
                  <a:pt x="3557708" y="169048"/>
                </a:cubicBezTo>
                <a:cubicBezTo>
                  <a:pt x="3570515" y="179294"/>
                  <a:pt x="3582692" y="190380"/>
                  <a:pt x="3596128" y="199785"/>
                </a:cubicBezTo>
                <a:cubicBezTo>
                  <a:pt x="3662651" y="246352"/>
                  <a:pt x="3608809" y="196189"/>
                  <a:pt x="3688336" y="261257"/>
                </a:cubicBezTo>
                <a:cubicBezTo>
                  <a:pt x="3699550" y="270432"/>
                  <a:pt x="3708351" y="282247"/>
                  <a:pt x="3719072" y="291993"/>
                </a:cubicBezTo>
                <a:cubicBezTo>
                  <a:pt x="3736545" y="307878"/>
                  <a:pt x="3757311" y="320325"/>
                  <a:pt x="3772861" y="338097"/>
                </a:cubicBezTo>
                <a:cubicBezTo>
                  <a:pt x="3793449" y="361627"/>
                  <a:pt x="3801637" y="396179"/>
                  <a:pt x="3826649" y="414938"/>
                </a:cubicBezTo>
                <a:cubicBezTo>
                  <a:pt x="3836894" y="422622"/>
                  <a:pt x="3849113" y="428214"/>
                  <a:pt x="3857385" y="437990"/>
                </a:cubicBezTo>
                <a:cubicBezTo>
                  <a:pt x="4003756" y="610974"/>
                  <a:pt x="3850010" y="453667"/>
                  <a:pt x="3941909" y="545566"/>
                </a:cubicBezTo>
                <a:cubicBezTo>
                  <a:pt x="3967765" y="623125"/>
                  <a:pt x="3927713" y="509721"/>
                  <a:pt x="3964962" y="591670"/>
                </a:cubicBezTo>
                <a:cubicBezTo>
                  <a:pt x="3974018" y="611593"/>
                  <a:pt x="3980330" y="632652"/>
                  <a:pt x="3988014" y="653143"/>
                </a:cubicBezTo>
                <a:cubicBezTo>
                  <a:pt x="4005851" y="778000"/>
                  <a:pt x="3982939" y="640527"/>
                  <a:pt x="4011066" y="753035"/>
                </a:cubicBezTo>
                <a:cubicBezTo>
                  <a:pt x="4042107" y="877201"/>
                  <a:pt x="3992306" y="719808"/>
                  <a:pt x="4034118" y="845243"/>
                </a:cubicBezTo>
                <a:cubicBezTo>
                  <a:pt x="4036679" y="868295"/>
                  <a:pt x="4037989" y="891521"/>
                  <a:pt x="4041802" y="914400"/>
                </a:cubicBezTo>
                <a:cubicBezTo>
                  <a:pt x="4043134" y="922389"/>
                  <a:pt x="4049486" y="929352"/>
                  <a:pt x="4049486" y="937452"/>
                </a:cubicBezTo>
                <a:cubicBezTo>
                  <a:pt x="4049486" y="1009215"/>
                  <a:pt x="4046016" y="1080965"/>
                  <a:pt x="4041802" y="1152605"/>
                </a:cubicBezTo>
                <a:cubicBezTo>
                  <a:pt x="4037998" y="1217275"/>
                  <a:pt x="4039561" y="1180140"/>
                  <a:pt x="4018750" y="1221761"/>
                </a:cubicBezTo>
                <a:cubicBezTo>
                  <a:pt x="4015128" y="1229006"/>
                  <a:pt x="4014688" y="1237568"/>
                  <a:pt x="4011066" y="1244813"/>
                </a:cubicBezTo>
                <a:cubicBezTo>
                  <a:pt x="4004387" y="1258171"/>
                  <a:pt x="3988014" y="1283233"/>
                  <a:pt x="3988014" y="128323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8C775C0-3B0D-4862-A8A2-467FACF4545C}"/>
              </a:ext>
            </a:extLst>
          </p:cNvPr>
          <p:cNvSpPr/>
          <p:nvPr/>
        </p:nvSpPr>
        <p:spPr>
          <a:xfrm>
            <a:off x="4326691" y="4014758"/>
            <a:ext cx="1617488" cy="455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CAM Crossbar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3CDB78D-5F36-4EFB-83DB-249FB74B1CC9}"/>
              </a:ext>
            </a:extLst>
          </p:cNvPr>
          <p:cNvSpPr/>
          <p:nvPr/>
        </p:nvSpPr>
        <p:spPr>
          <a:xfrm>
            <a:off x="7079495" y="6166688"/>
            <a:ext cx="1617488" cy="455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MAC Crossbar</a:t>
            </a:r>
          </a:p>
        </p:txBody>
      </p:sp>
    </p:spTree>
    <p:extLst>
      <p:ext uri="{BB962C8B-B14F-4D97-AF65-F5344CB8AC3E}">
        <p14:creationId xmlns:p14="http://schemas.microsoft.com/office/powerpoint/2010/main" val="3414190790"/>
      </p:ext>
    </p:extLst>
  </p:cSld>
  <p:clrMapOvr>
    <a:masterClrMapping/>
  </p:clrMapOvr>
</p:sld>
</file>

<file path=ppt/theme/theme1.xml><?xml version="1.0" encoding="utf-8"?>
<a:theme xmlns:a="http://schemas.openxmlformats.org/drawingml/2006/main" name="2016-VI主题">
  <a:themeElements>
    <a:clrScheme name="VI统一色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C8161E"/>
      </a:accent1>
      <a:accent2>
        <a:srgbClr val="F08300"/>
      </a:accent2>
      <a:accent3>
        <a:srgbClr val="FDD000"/>
      </a:accent3>
      <a:accent4>
        <a:srgbClr val="338D27"/>
      </a:accent4>
      <a:accent5>
        <a:srgbClr val="0086D1"/>
      </a:accent5>
      <a:accent6>
        <a:srgbClr val="004098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" id="{5AE3302E-EAD3-4AF6-9B05-44D5CA6E31FB}" vid="{55D1CDEE-FEEF-4D3E-ACCF-BFCE645E4B0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</Template>
  <TotalTime>2398</TotalTime>
  <Words>285</Words>
  <Application>Microsoft Office PowerPoint</Application>
  <PresentationFormat>全屏显示(4:3)</PresentationFormat>
  <Paragraphs>47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等线 Light</vt:lpstr>
      <vt:lpstr>微软雅黑</vt:lpstr>
      <vt:lpstr>Arial</vt:lpstr>
      <vt:lpstr>Calibri</vt:lpstr>
      <vt:lpstr>Times New Roman</vt:lpstr>
      <vt:lpstr>2016-VI主题</vt:lpstr>
      <vt:lpstr>GaaS-X: Graph Analytics Accelerator Supporting Sparse Data Representation using Crossbar Architectures</vt:lpstr>
      <vt:lpstr>Graph analytics applications存在的问题</vt:lpstr>
      <vt:lpstr>图神经网络</vt:lpstr>
      <vt:lpstr>图神经网络</vt:lpstr>
      <vt:lpstr>PowerPoint 演示文稿</vt:lpstr>
      <vt:lpstr>PowerPoint 演示文稿</vt:lpstr>
      <vt:lpstr>Graph Traversal/Matrix-Vector Multiplication </vt:lpstr>
      <vt:lpstr>推荐系统</vt:lpstr>
      <vt:lpstr>推荐系统</vt:lpstr>
      <vt:lpstr>推荐系统</vt:lpstr>
      <vt:lpstr>EVALUATION</vt:lpstr>
      <vt:lpstr>EVALUATION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刘 方鑫</cp:lastModifiedBy>
  <cp:revision>130</cp:revision>
  <dcterms:created xsi:type="dcterms:W3CDTF">2016-01-21T16:32:22Z</dcterms:created>
  <dcterms:modified xsi:type="dcterms:W3CDTF">2020-08-04T16:32:42Z</dcterms:modified>
</cp:coreProperties>
</file>