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1" r:id="rId5"/>
    <p:sldId id="277" r:id="rId6"/>
    <p:sldId id="280" r:id="rId7"/>
    <p:sldId id="284" r:id="rId8"/>
    <p:sldId id="281" r:id="rId9"/>
    <p:sldId id="285" r:id="rId10"/>
    <p:sldId id="282" r:id="rId11"/>
    <p:sldId id="283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956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114030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2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95EAD-81F4-4CC0-81F8-ABD10EE2FC0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3970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7108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95EAD-81F4-4CC0-81F8-ABD10EE2FC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58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22635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95EAD-81F4-4CC0-81F8-ABD10EE2FC0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272405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499" y="5245247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59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6" y="3608990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945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917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64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95EAD-81F4-4CC0-81F8-ABD10EE2FC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28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24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1813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5170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2065967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1673352"/>
            <a:ext cx="1112056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551291" y="863021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4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81E28-A5AD-4610-A999-4C023374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6" y="4404914"/>
            <a:ext cx="11975435" cy="899510"/>
          </a:xfrm>
        </p:spPr>
        <p:txBody>
          <a:bodyPr/>
          <a:lstStyle/>
          <a:p>
            <a:pPr latinLnBrk="1"/>
            <a:r>
              <a:rPr lang="en-US" altLang="zh-CN" dirty="0"/>
              <a:t>CAP’NN: Class-Aware Personalized Neural Network Inference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2835C754-9043-4F9E-BAB3-D3C12FFB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807" y="5734816"/>
            <a:ext cx="10515600" cy="604299"/>
          </a:xfrm>
        </p:spPr>
        <p:txBody>
          <a:bodyPr/>
          <a:lstStyle/>
          <a:p>
            <a:r>
              <a:rPr lang="en-US" altLang="zh-CN" dirty="0"/>
              <a:t>DAC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73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7A0AD0-369F-46C9-A917-B45039F8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DISCUSSION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7A9FFE-9F42-491C-9086-CB740910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75" y="2243285"/>
            <a:ext cx="6219048" cy="23714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8035CA2-BF69-4986-B380-E78A3E2D7A86}"/>
              </a:ext>
            </a:extLst>
          </p:cNvPr>
          <p:cNvSpPr/>
          <p:nvPr/>
        </p:nvSpPr>
        <p:spPr>
          <a:xfrm>
            <a:off x="808383" y="4937067"/>
            <a:ext cx="9837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As can be seen, CAP’NN can achieve energy savings of up to 44% relative to the original model. </a:t>
            </a:r>
          </a:p>
        </p:txBody>
      </p:sp>
    </p:spTree>
    <p:extLst>
      <p:ext uri="{BB962C8B-B14F-4D97-AF65-F5344CB8AC3E}">
        <p14:creationId xmlns:p14="http://schemas.microsoft.com/office/powerpoint/2010/main" val="31668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7A0AD0-369F-46C9-A917-B45039F8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DISCUSSION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B27E79-654F-4939-9F25-806D2CDE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12" y="1652268"/>
            <a:ext cx="6428571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0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CA0B29-50E5-4181-8CD1-1B286200E4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逻辑：从单纯的根据数值的大小减去无效神经元</a:t>
            </a:r>
            <a:r>
              <a:rPr lang="en-US" altLang="zh-CN" dirty="0"/>
              <a:t>-&gt;</a:t>
            </a:r>
            <a:r>
              <a:rPr lang="zh-CN" altLang="en-US" dirty="0"/>
              <a:t>基于用户的数据进一步减去无效的神经元</a:t>
            </a:r>
            <a:r>
              <a:rPr lang="en-US" altLang="zh-CN" dirty="0"/>
              <a:t>-&gt;</a:t>
            </a:r>
            <a:r>
              <a:rPr lang="zh-CN" altLang="en-US" dirty="0"/>
              <a:t>基于用户的数据减去最后一层的神经元。</a:t>
            </a:r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依赖于阈值的剪枝工作的参数怎么设计和调整（</a:t>
            </a:r>
            <a:r>
              <a:rPr lang="en-US" altLang="zh-CN" dirty="0"/>
              <a:t>firing matrix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zh-CN" altLang="en-US" dirty="0"/>
              <a:t>实验的设计：在训练集上训练，在测试集上测试，没有完全模拟出来端云数据之间的差异性。</a:t>
            </a:r>
            <a:endParaRPr lang="en-US" altLang="zh-CN" dirty="0"/>
          </a:p>
          <a:p>
            <a:pPr lvl="1"/>
            <a:r>
              <a:rPr lang="zh-CN" altLang="en-US" dirty="0"/>
              <a:t>将数据的分布上传到网上，数据隐私。</a:t>
            </a:r>
            <a:endParaRPr lang="en-US" altLang="zh-CN" dirty="0"/>
          </a:p>
          <a:p>
            <a:r>
              <a:rPr lang="zh-CN" altLang="en-US" dirty="0"/>
              <a:t>收获：</a:t>
            </a:r>
            <a:endParaRPr lang="en-US" altLang="zh-CN" dirty="0"/>
          </a:p>
          <a:p>
            <a:pPr lvl="1"/>
            <a:r>
              <a:rPr lang="zh-CN" altLang="en-US" dirty="0"/>
              <a:t>实验关于能耗的部分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B6C7CE-3E2D-4176-BF90-B2F2887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</a:p>
        </p:txBody>
      </p:sp>
    </p:spTree>
    <p:extLst>
      <p:ext uri="{BB962C8B-B14F-4D97-AF65-F5344CB8AC3E}">
        <p14:creationId xmlns:p14="http://schemas.microsoft.com/office/powerpoint/2010/main" val="293001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14710FC-4627-4763-AC29-62D291B9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&amp; Motivation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302CE6-DA6E-4DE9-8D0E-0F4A5278E6E1}"/>
              </a:ext>
            </a:extLst>
          </p:cNvPr>
          <p:cNvSpPr txBox="1"/>
          <p:nvPr/>
        </p:nvSpPr>
        <p:spPr>
          <a:xfrm>
            <a:off x="447446" y="2165944"/>
            <a:ext cx="11162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Larger models + larger data-&gt;better accuracy, limit on memory and computation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Prune: Cloud Training, edge inference.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individual user only encounters a tiny fraction of the trained classes -&gt; trained models for all classes is not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910FB8-DB9C-4164-AA4F-0317DA7DF1C7}"/>
              </a:ext>
            </a:extLst>
          </p:cNvPr>
          <p:cNvSpPr txBox="1"/>
          <p:nvPr/>
        </p:nvSpPr>
        <p:spPr>
          <a:xfrm>
            <a:off x="447446" y="4809726"/>
            <a:ext cx="11162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simply retraining bespoke neural network models for every user is not cost-effective -&gt; a personalized inference framework -&gt; prune the trained model based on edge data -&gt; smaller and personalized model -&gt; minimize the memory and computation overheads on the local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1DFFC3-FA0A-4043-B26D-D7DC57718ED0}"/>
              </a:ext>
            </a:extLst>
          </p:cNvPr>
          <p:cNvSpPr/>
          <p:nvPr/>
        </p:nvSpPr>
        <p:spPr>
          <a:xfrm>
            <a:off x="514558" y="1796612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4E3BBB-4B64-4B6E-BA86-69B9A532D8B4}"/>
              </a:ext>
            </a:extLst>
          </p:cNvPr>
          <p:cNvSpPr/>
          <p:nvPr/>
        </p:nvSpPr>
        <p:spPr>
          <a:xfrm>
            <a:off x="447446" y="4381935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Motivation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62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7A0AD0-369F-46C9-A917-B45039F8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6B4F2B-E86D-4A05-86D2-28A82CBACC03}"/>
              </a:ext>
            </a:extLst>
          </p:cNvPr>
          <p:cNvSpPr/>
          <p:nvPr/>
        </p:nvSpPr>
        <p:spPr>
          <a:xfrm>
            <a:off x="725812" y="5296005"/>
            <a:ext cx="10618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Effectual Neurons</a:t>
            </a:r>
            <a:r>
              <a:rPr lang="en-US" altLang="zh-CN" dirty="0"/>
              <a:t>: neurons that are active for edge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Miseffectual</a:t>
            </a:r>
            <a:r>
              <a:rPr lang="en-US" altLang="zh-CN" b="1" dirty="0"/>
              <a:t> Neurons </a:t>
            </a:r>
            <a:r>
              <a:rPr lang="en-US" altLang="zh-CN" dirty="0"/>
              <a:t>: neurons that are useful but non-active for edge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Ineffectual Neurons</a:t>
            </a:r>
            <a:r>
              <a:rPr lang="en-US" altLang="zh-CN" dirty="0"/>
              <a:t>: neurons that have low contribution to the final classification.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530C13C-2C0A-4033-9039-DB620DA93C9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7029" y="1445094"/>
            <a:ext cx="8751624" cy="344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7A0AD0-369F-46C9-A917-B45039F8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</a:t>
            </a:r>
            <a:endParaRPr lang="zh-CN" altLang="en-US" dirty="0"/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D66BE38B-9932-48EE-8DE0-6930B86DE2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0112" y="1707830"/>
            <a:ext cx="11162884" cy="3929572"/>
          </a:xfrm>
        </p:spPr>
        <p:txBody>
          <a:bodyPr>
            <a:normAutofit/>
          </a:bodyPr>
          <a:lstStyle/>
          <a:p>
            <a:r>
              <a:rPr lang="en-US" altLang="zh-CN" b="1" dirty="0"/>
              <a:t>CAP’NN-Basic pruning (CAP’NN-B) : </a:t>
            </a:r>
            <a:r>
              <a:rPr lang="en-US" altLang="zh-CN" sz="1800" dirty="0"/>
              <a:t>uses the class-specific firing rates -&gt; first find a subset of neurons to be pruned for each output class while maintaining the per-class accuracy degradation below a threshold-&gt;The neurons that get pruned are thus ineffectual for a user-specified subset of classes.</a:t>
            </a:r>
          </a:p>
          <a:p>
            <a:r>
              <a:rPr lang="en-US" altLang="zh-CN" b="1" dirty="0"/>
              <a:t>CAP’NN-Weighted pruning(CAP’NN-W): </a:t>
            </a:r>
            <a:r>
              <a:rPr lang="en-US" altLang="zh-CN" sz="1800" dirty="0"/>
              <a:t>considers the likelihood of encountering each class -&gt; estimate an effective firing rate for each neuron -&gt; extends this to account for the expected per-class usage for each individual user, leading to more aggressive pruning. </a:t>
            </a:r>
          </a:p>
          <a:p>
            <a:r>
              <a:rPr lang="en-US" altLang="zh-CN" b="1" dirty="0"/>
              <a:t>CAP’NN-</a:t>
            </a:r>
            <a:r>
              <a:rPr lang="en-US" altLang="zh-CN" b="1" dirty="0" err="1"/>
              <a:t>Miseffectual</a:t>
            </a:r>
            <a:r>
              <a:rPr lang="en-US" altLang="zh-CN" b="1" dirty="0"/>
              <a:t> pruning (CAP’NN-M) :</a:t>
            </a:r>
            <a:r>
              <a:rPr lang="en-US" altLang="zh-CN" sz="1800" dirty="0"/>
              <a:t>enables pruning of </a:t>
            </a:r>
            <a:r>
              <a:rPr lang="en-US" altLang="zh-CN" sz="1800" dirty="0" err="1"/>
              <a:t>miseffectual</a:t>
            </a:r>
            <a:r>
              <a:rPr lang="en-US" altLang="zh-CN" sz="1800" dirty="0"/>
              <a:t> neurons in addition to the ineffectual ones already pruned by CAP’NN-W -&gt; identifies and prunes neurons that work against the correct classification of the user classes.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321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7A0AD0-369F-46C9-A917-B45039F8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</a:t>
            </a:r>
            <a:endParaRPr lang="zh-CN" altLang="en-US" dirty="0"/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6C7035E6-1775-4203-B43C-2E96380C038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70415" y="1551600"/>
            <a:ext cx="4293514" cy="50723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F925CB-B132-4F87-ABC5-AB6676FB8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488" y="2273629"/>
            <a:ext cx="6076190" cy="1323810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F40A0075-5516-4CB4-AC2E-2DE5ED316535}"/>
              </a:ext>
            </a:extLst>
          </p:cNvPr>
          <p:cNvSpPr txBox="1">
            <a:spLocks/>
          </p:cNvSpPr>
          <p:nvPr/>
        </p:nvSpPr>
        <p:spPr>
          <a:xfrm>
            <a:off x="4904170" y="4087769"/>
            <a:ext cx="6257508" cy="392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CAP’NN-Basic pruning (CAP’NN-B) :  </a:t>
            </a:r>
            <a:r>
              <a:rPr lang="en-US" altLang="zh-CN" sz="1800" dirty="0"/>
              <a:t>prune the ineffectual neurons-&gt; not consider the preference of users.</a:t>
            </a:r>
          </a:p>
          <a:p>
            <a:r>
              <a:rPr lang="en-US" altLang="zh-CN" sz="1800" dirty="0"/>
              <a:t>a one-time process </a:t>
            </a:r>
            <a:r>
              <a:rPr lang="en-US" altLang="zh-CN" sz="1800" dirty="0" err="1"/>
              <a:t>offine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492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7A0AD0-369F-46C9-A917-B45039F8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</a:t>
            </a:r>
            <a:endParaRPr lang="zh-CN" altLang="en-US" dirty="0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F40A0075-5516-4CB4-AC2E-2DE5ED316535}"/>
              </a:ext>
            </a:extLst>
          </p:cNvPr>
          <p:cNvSpPr txBox="1">
            <a:spLocks/>
          </p:cNvSpPr>
          <p:nvPr/>
        </p:nvSpPr>
        <p:spPr>
          <a:xfrm>
            <a:off x="5776708" y="4132207"/>
            <a:ext cx="6257508" cy="392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CAP’NN-Weighted pruning(CAP’NN-W): </a:t>
            </a:r>
            <a:r>
              <a:rPr lang="en-US" altLang="zh-CN" sz="1800" dirty="0"/>
              <a:t>prune ineffectual neurons&gt; considering the preference of users.</a:t>
            </a:r>
          </a:p>
          <a:p>
            <a:r>
              <a:rPr lang="en-US" altLang="zh-CN" sz="1800" dirty="0"/>
              <a:t>a many-time process online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E63749-369C-4325-BB75-76D287FD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8" y="1671458"/>
            <a:ext cx="5512744" cy="49214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1F765F-781F-408A-8430-4F9741EC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148" y="1395479"/>
            <a:ext cx="6276190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1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7A0AD0-369F-46C9-A917-B45039F8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</a:t>
            </a:r>
            <a:endParaRPr lang="zh-CN" altLang="en-US" dirty="0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F40A0075-5516-4CB4-AC2E-2DE5ED316535}"/>
              </a:ext>
            </a:extLst>
          </p:cNvPr>
          <p:cNvSpPr txBox="1">
            <a:spLocks/>
          </p:cNvSpPr>
          <p:nvPr/>
        </p:nvSpPr>
        <p:spPr>
          <a:xfrm>
            <a:off x="399363" y="1952828"/>
            <a:ext cx="10917385" cy="392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CAP’NN-</a:t>
            </a:r>
            <a:r>
              <a:rPr lang="en-US" altLang="zh-CN" b="1" dirty="0" err="1"/>
              <a:t>Miseffectual</a:t>
            </a:r>
            <a:r>
              <a:rPr lang="en-US" altLang="zh-CN" b="1" dirty="0"/>
              <a:t> pruning (CAP’NN-M) :</a:t>
            </a:r>
          </a:p>
          <a:p>
            <a:pPr lvl="1"/>
            <a:r>
              <a:rPr lang="en-US" altLang="zh-CN" dirty="0"/>
              <a:t>The final layer(dense)</a:t>
            </a:r>
          </a:p>
          <a:p>
            <a:pPr lvl="1"/>
            <a:r>
              <a:rPr lang="en-US" altLang="zh-CN" dirty="0"/>
              <a:t>a one-time process offline</a:t>
            </a:r>
          </a:p>
          <a:p>
            <a:pPr lvl="1"/>
            <a:r>
              <a:rPr lang="en-US" altLang="zh-CN" dirty="0"/>
              <a:t>Steps:</a:t>
            </a:r>
          </a:p>
          <a:p>
            <a:pPr lvl="2"/>
            <a:r>
              <a:rPr lang="en-US" altLang="zh-CN" dirty="0"/>
              <a:t> Finding Top Confusing Classes :identify the top-5 classes that have the highest probability of being triggered during inference.</a:t>
            </a:r>
          </a:p>
          <a:p>
            <a:pPr lvl="2"/>
            <a:r>
              <a:rPr lang="en-US" altLang="zh-CN" dirty="0"/>
              <a:t> Finding </a:t>
            </a:r>
            <a:r>
              <a:rPr lang="en-US" altLang="zh-CN" dirty="0" err="1"/>
              <a:t>Miseffectual</a:t>
            </a:r>
            <a:r>
              <a:rPr lang="en-US" altLang="zh-CN" dirty="0"/>
              <a:t> Neurons for Top Confusing Classes: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01921E-EE75-4950-90D5-FA4515AA3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868" y="4228180"/>
            <a:ext cx="2438095" cy="6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9B16AE-95F6-4E4E-AD02-A8AC8DB1F9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66238" y="5215733"/>
            <a:ext cx="7371595" cy="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1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7A0AD0-369F-46C9-A917-B45039F8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DISCUSSION</a:t>
            </a:r>
            <a:endParaRPr lang="zh-CN" altLang="en-US" dirty="0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F40A0075-5516-4CB4-AC2E-2DE5ED316535}"/>
              </a:ext>
            </a:extLst>
          </p:cNvPr>
          <p:cNvSpPr txBox="1">
            <a:spLocks/>
          </p:cNvSpPr>
          <p:nvPr/>
        </p:nvSpPr>
        <p:spPr>
          <a:xfrm>
            <a:off x="237299" y="1551600"/>
            <a:ext cx="10523465" cy="392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VGG-16: </a:t>
            </a:r>
            <a:r>
              <a:rPr lang="en-US" altLang="zh-CN" dirty="0"/>
              <a:t>13 convolutional layers and 3 fully connected layers + </a:t>
            </a:r>
            <a:r>
              <a:rPr lang="en-US" altLang="zh-CN" b="1" dirty="0"/>
              <a:t>ImageNet (2012)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CBEB09-6F47-4B52-8BAD-352F4AF5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472"/>
            <a:ext cx="11821585" cy="47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7A0AD0-369F-46C9-A917-B45039F8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DISCUSSION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1F6EAB-B3C4-4228-9825-B0463530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01" y="1893842"/>
            <a:ext cx="6466940" cy="37016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C66AAB-D25E-48E5-8619-73450E1F2F37}"/>
              </a:ext>
            </a:extLst>
          </p:cNvPr>
          <p:cNvSpPr/>
          <p:nvPr/>
        </p:nvSpPr>
        <p:spPr>
          <a:xfrm>
            <a:off x="7516535" y="3013556"/>
            <a:ext cx="37498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A higher K increases the relative model size because it makes the pruning more conservative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100 user-specified classes, the relative model size is 90% of the original model, so small K is better.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717693"/>
      </p:ext>
    </p:extLst>
  </p:cSld>
  <p:clrMapOvr>
    <a:masterClrMapping/>
  </p:clrMapOvr>
</p:sld>
</file>

<file path=ppt/theme/theme1.xml><?xml version="1.0" encoding="utf-8"?>
<a:theme xmlns:a="http://schemas.openxmlformats.org/drawingml/2006/main" name="SJTU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" id="{6B5724E0-D468-4181-888C-D5797C5A5619}" vid="{59C5D570-4070-4C8C-B6D6-2C712120B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</Template>
  <TotalTime>8186</TotalTime>
  <Words>552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Calibri</vt:lpstr>
      <vt:lpstr>SJTU</vt:lpstr>
      <vt:lpstr>CAP’NN: Class-Aware Personalized Neural Network Inference</vt:lpstr>
      <vt:lpstr>Background &amp; Motivation</vt:lpstr>
      <vt:lpstr>Overview</vt:lpstr>
      <vt:lpstr>Detail</vt:lpstr>
      <vt:lpstr>Detail</vt:lpstr>
      <vt:lpstr>Detail</vt:lpstr>
      <vt:lpstr>Detail</vt:lpstr>
      <vt:lpstr>RESULTS AND DISCUSSION</vt:lpstr>
      <vt:lpstr>RESULTS AND DISCUSSION</vt:lpstr>
      <vt:lpstr>RESULTS AND DISCUSSION</vt:lpstr>
      <vt:lpstr>RESULTS AND DISCUSSION</vt:lpstr>
      <vt:lpstr>收获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PatDNN: Achieving Real-Time DNN Execution on Mobile Devices with Pattern-based Weight Pruning </dc:title>
  <dc:creator>Yunkun Liao</dc:creator>
  <cp:lastModifiedBy>李 甜</cp:lastModifiedBy>
  <cp:revision>233</cp:revision>
  <dcterms:created xsi:type="dcterms:W3CDTF">2020-04-16T12:53:46Z</dcterms:created>
  <dcterms:modified xsi:type="dcterms:W3CDTF">2020-07-29T01:17:06Z</dcterms:modified>
</cp:coreProperties>
</file>