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D3BF-B2D4-4A2C-AE73-AB9CE666E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255678-7BE1-45BD-BD1C-42866E547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23128-1442-474A-82F9-5AC4BDEC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15383-7C39-40CE-A557-B093EF07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3439B-E9F3-4BA9-8178-DA5392ED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311A-4046-4613-8E3D-38E0C057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0FCA3-8406-4E14-83B5-10B01380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95B3-B69E-4123-A65D-F6A0974A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1052-EC56-449B-97C1-2CCADB8F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A4A0D-91E2-48CE-9961-A21FDAE2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8701D9-C27C-4A2A-9DAD-4B08375BC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B1C74-0D90-44BC-B18B-A9DB181D6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0BF1F-A3A1-460E-9662-E981EEA3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8B02-09A4-4D5B-A78B-79422A58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864CD-57C6-4C04-AB51-E3AF7598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771D5-972F-4733-AC5C-27F801A0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A292A-162A-4558-BB6B-69D05C46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7EC32-A195-4097-A1F1-B3CA2079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73F76-6BBA-47D8-8A45-65A50EB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780FE-221F-4EF9-A6A8-324B0125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05F28-4AC1-498E-B03F-606362CD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8F8E1-7B67-4FAF-94AB-39D4A1C6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63399-3A56-46D4-83C4-FAA07D06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86D06-A0F8-4699-96A8-14BDC4EB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78A92-044C-4EA4-B6B3-937692B5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F46FF-804F-48DA-9F9B-91CCE5B7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1D82-66EC-44BB-BF6B-6265AD967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C0742-ED0A-4CD7-BDE9-92826878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1D9BF-F65C-498D-A3D1-002A2897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B38F8-8E8E-488A-AEE8-28D52B57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C5D08-AB80-4663-92F7-D24FEAB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0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9F93-CE4A-43B0-B33C-E4D1CD02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81A31-52C8-407B-9CF5-E45583F5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63E7F-0161-4C1E-A93B-FE9A6D4BB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016CD5-7A9E-4BE4-9C13-594907A24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5A0786-F688-4C86-8727-76265B772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EC028F-C10F-4F4D-96C0-F4F1431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CBA85-D882-44F6-B377-71F16A91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70AC9-482A-4BB9-BDBA-C4C62877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1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78F9A-D7B5-46DB-AB48-E6862614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CE376A-FEF7-4E75-9151-76DC6828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BE748-2136-4ADC-8E3C-92E03300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6DCD1-C349-4883-9F70-4010AD6D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D198E4-B09A-402B-8FCE-EDC9DF97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2FFF0-5ED2-4BC9-90CE-006EA635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BF6FE-5E76-4F18-8400-305A5282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4D1C2-FD1D-4FFA-802A-6EEDDC51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13188-659B-424D-977C-100D4C34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A79F0-4041-4B74-8324-8E47E1F4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4C800-FB3D-4079-889B-1D663BBE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2FCCB-CC69-487A-BF47-459FFBA3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47B62-91A8-4652-9C17-01B657CD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E39B0-9186-4532-9B5C-3F4C636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E4DCED-8265-451B-BD00-96646FBBC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846D7-1459-4309-B861-599F8C3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6C349-8E8B-4CC8-B600-E04AC70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0248C-1BD0-46D4-9BFC-8C5DEE80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9DCB1-6B74-42AB-94F1-129F3340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45BF24-F978-4EA6-8F18-8F21D3FC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50AFC-2F10-45A9-8DAC-956CCFAD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FFA2B-A7DA-4CC6-9504-560226AB4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8540-2E63-4855-949D-BA9F3B3F86A8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883B-8EB2-4398-8ED5-01754CC8C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B7857-42AA-4D8F-8711-514349947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F4FE-884C-43B3-9388-88C29C07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CEE8-D0D8-418D-90DD-C81C9502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5" y="1388978"/>
            <a:ext cx="10266947" cy="181885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Exploration of Alternative GPU Implementations of the Pair-HMMs Forward Algorithm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9B596-FB33-4119-8CFA-5027FB184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5016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Shanshan Ren,</a:t>
            </a:r>
            <a:r>
              <a:rPr lang="zh-CN" altLang="en-US" dirty="0"/>
              <a:t> </a:t>
            </a:r>
            <a:r>
              <a:rPr lang="en-US" altLang="zh-CN" dirty="0"/>
              <a:t>Koen Bertel, Zaid Al-Ars</a:t>
            </a:r>
            <a:endParaRPr lang="en-US" altLang="zh-CN" sz="2000" dirty="0"/>
          </a:p>
          <a:p>
            <a:r>
              <a:rPr lang="en-US" altLang="zh-CN" sz="2000" dirty="0"/>
              <a:t>2016 IEEE International Conference on Bioinformatics and Biomedicine (BIBM)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607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8A8A3-42DF-474F-84DF-157611FC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Intra-task Parallelization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A2147-7DB0-4806-AE7C-D909B28C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Synchronization function: </a:t>
            </a:r>
          </a:p>
          <a:p>
            <a:pPr marL="0" indent="0">
              <a:buNone/>
            </a:pPr>
            <a:r>
              <a:rPr lang="en-US" altLang="zh-CN" dirty="0"/>
              <a:t>	threads stall and wait, lower GPU utilization efficiency</a:t>
            </a:r>
          </a:p>
          <a:p>
            <a:r>
              <a:rPr lang="en-US" altLang="zh-CN" dirty="0"/>
              <a:t>Reduce calls:</a:t>
            </a:r>
          </a:p>
          <a:p>
            <a:pPr marL="0" indent="0">
              <a:buNone/>
            </a:pPr>
            <a:r>
              <a:rPr lang="en-US" altLang="zh-CN" b="1" dirty="0"/>
              <a:t>	Warp-based implementation</a:t>
            </a:r>
          </a:p>
          <a:p>
            <a:pPr marL="0" indent="0">
              <a:buNone/>
            </a:pPr>
            <a:r>
              <a:rPr lang="en-US" altLang="zh-CN" b="1" dirty="0"/>
              <a:t>	Tile-based Implementation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D6269-0915-43B3-B72E-693EE940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Warp-based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1B45A-0125-4A79-8C87-E7F1CD9C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/>
          <a:lstStyle/>
          <a:p>
            <a:r>
              <a:rPr lang="en-US" altLang="zh-CN" dirty="0"/>
              <a:t>Threads in the same warp execute the same instruction at the same time –</a:t>
            </a:r>
            <a:r>
              <a:rPr lang="en-US" altLang="zh-CN" b="1" dirty="0"/>
              <a:t>Synchronize!</a:t>
            </a:r>
          </a:p>
          <a:p>
            <a:r>
              <a:rPr lang="en-US" altLang="zh-CN" b="1" dirty="0"/>
              <a:t>Shuffle instruction </a:t>
            </a:r>
            <a:r>
              <a:rPr lang="en-US" altLang="zh-CN" dirty="0"/>
              <a:t>instead of shared memory for data exchange among threads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Block size: 32, usually &lt; length of the read sequence, </a:t>
            </a:r>
            <a:r>
              <a:rPr lang="en-US" altLang="zh-CN" b="1" dirty="0"/>
              <a:t>Multiple Pass</a:t>
            </a:r>
          </a:p>
          <a:p>
            <a:pPr marL="0" indent="0">
              <a:buNone/>
            </a:pPr>
            <a:r>
              <a:rPr lang="en-US" altLang="zh-CN" dirty="0"/>
              <a:t>   Shared memory between path</a:t>
            </a:r>
          </a:p>
          <a:p>
            <a:pPr marL="0" indent="0">
              <a:buNone/>
            </a:pPr>
            <a:r>
              <a:rPr lang="en-US" altLang="zh-CN" dirty="0"/>
              <a:t>   small block size</a:t>
            </a:r>
            <a:r>
              <a:rPr lang="zh-CN" altLang="en-US" dirty="0"/>
              <a:t>→ </a:t>
            </a:r>
            <a:r>
              <a:rPr lang="en-US" altLang="zh-CN" dirty="0"/>
              <a:t>cannot fully utilize the resources</a:t>
            </a:r>
          </a:p>
          <a:p>
            <a:pPr marL="0" indent="0">
              <a:buNone/>
            </a:pPr>
            <a:r>
              <a:rPr lang="en-US" altLang="zh-CN" b="1" dirty="0"/>
              <a:t>   Improved Warp-based Implementation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36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7BCE-4958-4C96-97F5-BAB8195F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Improved Warp-based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B9ECF-6D98-4B0B-81BA-16313AB8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 Size 128, 4 warps in each block</a:t>
            </a:r>
          </a:p>
          <a:p>
            <a:r>
              <a:rPr lang="en-US" altLang="zh-CN" dirty="0"/>
              <a:t>Each 32 threads implements PFA independently</a:t>
            </a:r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r>
              <a:rPr lang="en-US" altLang="zh-CN" dirty="0"/>
              <a:t>Global memory </a:t>
            </a:r>
            <a:r>
              <a:rPr lang="zh-CN" altLang="en-US" dirty="0"/>
              <a:t>→ </a:t>
            </a:r>
            <a:r>
              <a:rPr lang="en-US" altLang="zh-CN" dirty="0"/>
              <a:t>large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69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EC904-AE60-4434-8070-406D770C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Tile-based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1D038-A337-4F19-8BC5-0DAD0B06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与</a:t>
            </a:r>
            <a:r>
              <a:rPr lang="en-US" altLang="zh-CN" sz="2400" dirty="0"/>
              <a:t>Inter</a:t>
            </a:r>
            <a:r>
              <a:rPr lang="zh-CN" altLang="en-US" sz="2400" dirty="0"/>
              <a:t>对比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Reduce memory accesses</a:t>
            </a:r>
          </a:p>
          <a:p>
            <a:r>
              <a:rPr lang="en-US" altLang="zh-CN" sz="2400" b="1" dirty="0"/>
              <a:t>Reduce synchronization function calls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</a:t>
            </a:r>
            <a:r>
              <a:rPr lang="en-US" altLang="zh-CN" sz="2400" dirty="0"/>
              <a:t>naïve</a:t>
            </a:r>
            <a:r>
              <a:rPr lang="zh-CN" altLang="en-US" sz="2400" dirty="0"/>
              <a:t>对比</a:t>
            </a:r>
            <a:r>
              <a:rPr lang="en-US" altLang="zh-CN" sz="2400" dirty="0"/>
              <a:t>: for each step &amp; thread</a:t>
            </a:r>
          </a:p>
          <a:p>
            <a:r>
              <a:rPr lang="en-US" altLang="zh-CN" sz="2400" dirty="0"/>
              <a:t>Value of element in each column</a:t>
            </a:r>
          </a:p>
          <a:p>
            <a:r>
              <a:rPr lang="en-US" altLang="zh-CN" sz="2400" b="1" dirty="0"/>
              <a:t>Value of elements in one tile in each column</a:t>
            </a:r>
          </a:p>
          <a:p>
            <a:r>
              <a:rPr lang="en-US" altLang="zh-CN" sz="2400" dirty="0"/>
              <a:t>m+n-1 synchronizations</a:t>
            </a:r>
          </a:p>
          <a:p>
            <a:r>
              <a:rPr lang="en-US" altLang="zh-CN" sz="2400" b="1" dirty="0" err="1"/>
              <a:t>m+n</a:t>
            </a:r>
            <a:r>
              <a:rPr lang="en-US" altLang="zh-CN" sz="2400" b="1" dirty="0"/>
              <a:t>/k-1 synchronizations </a:t>
            </a:r>
          </a:p>
          <a:p>
            <a:r>
              <a:rPr lang="en-US" altLang="zh-CN" sz="2400" dirty="0"/>
              <a:t>Increase steps: m=4, n=6; 9 vs </a:t>
            </a:r>
            <a:r>
              <a:rPr lang="en-US" altLang="zh-CN" sz="2400" b="1" dirty="0"/>
              <a:t>12</a:t>
            </a:r>
          </a:p>
          <a:p>
            <a:endParaRPr lang="en-US" altLang="zh-CN" sz="2400" b="1" dirty="0"/>
          </a:p>
          <a:p>
            <a:r>
              <a:rPr lang="en-US" altLang="zh-CN" sz="2400" dirty="0"/>
              <a:t>More vectors in the shared memory for data exchange </a:t>
            </a:r>
          </a:p>
          <a:p>
            <a:pPr marL="0" indent="0">
              <a:buNone/>
            </a:pPr>
            <a:r>
              <a:rPr lang="en-US" altLang="zh-CN" sz="2400" dirty="0"/>
              <a:t>    between threads</a:t>
            </a:r>
          </a:p>
          <a:p>
            <a:r>
              <a:rPr lang="en-US" altLang="zh-CN" sz="2400" dirty="0"/>
              <a:t>Scarce shared memory </a:t>
            </a:r>
            <a:r>
              <a:rPr lang="zh-CN" altLang="en-US" sz="2400" dirty="0"/>
              <a:t>→ </a:t>
            </a:r>
            <a:r>
              <a:rPr lang="en-US" altLang="zh-CN" sz="2400" dirty="0"/>
              <a:t>limited tile size</a:t>
            </a:r>
          </a:p>
          <a:p>
            <a:endParaRPr lang="en-US" altLang="zh-CN" sz="2400" b="1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B4F9F63E-F848-4AB7-B1BE-D55E0333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82" y="921126"/>
            <a:ext cx="4884843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D386E-3D7E-4868-82B8-95BF1C39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Intra-task Drawback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DB776-73FA-4A09-8087-A451C04D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 fully utilize the resources</a:t>
            </a:r>
          </a:p>
          <a:p>
            <a:r>
              <a:rPr lang="en-US" altLang="zh-CN" dirty="0"/>
              <a:t>Figure 4(a) Idle threads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2A93-07AD-4A09-9B76-37A042FA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3BCFD42F-0596-44CD-A772-94CF9451A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750882"/>
            <a:ext cx="5578323" cy="1272650"/>
          </a:xfrm>
        </p:spPr>
      </p:pic>
      <p:pic>
        <p:nvPicPr>
          <p:cNvPr id="9" name="图片 8" descr="地图的截图&#10;&#10;描述已自动生成">
            <a:extLst>
              <a:ext uri="{FF2B5EF4-FFF2-40B4-BE49-F238E27FC236}">
                <a16:creationId xmlns:a16="http://schemas.microsoft.com/office/drawing/2014/main" id="{CF5C2C42-7D8F-45B8-81EA-93A41D12B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0" y="2076445"/>
            <a:ext cx="5547841" cy="4419983"/>
          </a:xfrm>
          <a:prstGeom prst="rect">
            <a:avLst/>
          </a:prstGeom>
        </p:spPr>
      </p:pic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7293A3C0-3844-404A-BB77-2CA6C0135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1" y="2023532"/>
            <a:ext cx="556308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7EB8-EE04-4E49-9F96-05D8CA0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dirty="0"/>
          </a:p>
        </p:txBody>
      </p:sp>
      <p:pic>
        <p:nvPicPr>
          <p:cNvPr id="5" name="内容占位符 4" descr="地图的截图&#10;&#10;描述已自动生成">
            <a:extLst>
              <a:ext uri="{FF2B5EF4-FFF2-40B4-BE49-F238E27FC236}">
                <a16:creationId xmlns:a16="http://schemas.microsoft.com/office/drawing/2014/main" id="{6A92401B-41B2-4DB8-8023-CB3BFEF14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43" y="1383665"/>
            <a:ext cx="6346313" cy="4993820"/>
          </a:xfrm>
        </p:spPr>
      </p:pic>
    </p:spTree>
    <p:extLst>
      <p:ext uri="{BB962C8B-B14F-4D97-AF65-F5344CB8AC3E}">
        <p14:creationId xmlns:p14="http://schemas.microsoft.com/office/powerpoint/2010/main" val="156022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2F28D-E8CC-4F8F-AEE4-9C3532FD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975B96EF-532A-4D89-9F63-E3CE8BC84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58" y="1947894"/>
            <a:ext cx="6431084" cy="27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088F-C4FF-4BDF-841A-738C1610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1E9D-74FB-4495-8670-7D0BBA85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Gene: A T C G, </a:t>
            </a:r>
            <a:r>
              <a:rPr lang="zh-CN" altLang="en-US" dirty="0"/>
              <a:t>碱基对</a:t>
            </a:r>
            <a:r>
              <a:rPr lang="en-US" altLang="zh-CN" dirty="0"/>
              <a:t>bp (base pair)</a:t>
            </a:r>
          </a:p>
          <a:p>
            <a:r>
              <a:rPr lang="zh-CN" altLang="en-US" dirty="0"/>
              <a:t>人与人的基因序列中</a:t>
            </a:r>
            <a:r>
              <a:rPr lang="en-US" altLang="zh-CN" dirty="0"/>
              <a:t>99.9%</a:t>
            </a:r>
            <a:r>
              <a:rPr lang="zh-CN" altLang="en-US" dirty="0"/>
              <a:t>相同</a:t>
            </a:r>
            <a:r>
              <a:rPr lang="en-US" altLang="zh-CN" dirty="0"/>
              <a:t>	30</a:t>
            </a:r>
            <a:r>
              <a:rPr lang="zh-CN" altLang="en-US" dirty="0"/>
              <a:t>亿</a:t>
            </a:r>
            <a:r>
              <a:rPr lang="en-US" altLang="zh-CN" dirty="0"/>
              <a:t>-300</a:t>
            </a:r>
            <a:r>
              <a:rPr lang="zh-CN" altLang="en-US" dirty="0"/>
              <a:t>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SNP: single nucleotide polymorphism </a:t>
            </a:r>
            <a:r>
              <a:rPr lang="zh-CN" altLang="en-US" dirty="0"/>
              <a:t>单核苷酸多态性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转换</a:t>
            </a:r>
            <a:r>
              <a:rPr lang="en-US" altLang="zh-CN" dirty="0"/>
              <a:t>(transition)</a:t>
            </a:r>
            <a:r>
              <a:rPr lang="zh-CN" altLang="en-US" dirty="0"/>
              <a:t>或颠换</a:t>
            </a:r>
            <a:r>
              <a:rPr lang="en-US" altLang="zh-CN" dirty="0"/>
              <a:t>(transversion)</a:t>
            </a:r>
          </a:p>
          <a:p>
            <a:pPr marL="0" indent="0">
              <a:buNone/>
            </a:pPr>
            <a:r>
              <a:rPr lang="en-US" altLang="zh-CN" dirty="0"/>
              <a:t>2. INDEL: </a:t>
            </a:r>
            <a:r>
              <a:rPr lang="zh-CN" altLang="en-US" dirty="0"/>
              <a:t>插入</a:t>
            </a:r>
            <a:r>
              <a:rPr lang="en-US" altLang="zh-CN" dirty="0"/>
              <a:t>(Insertion) and </a:t>
            </a:r>
            <a:r>
              <a:rPr lang="zh-CN" altLang="en-US" dirty="0"/>
              <a:t>缺失</a:t>
            </a:r>
            <a:r>
              <a:rPr lang="en-US" altLang="zh-CN" dirty="0"/>
              <a:t>(Deletion)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Next-Generation Sequencing (NGS):</a:t>
            </a:r>
            <a:r>
              <a:rPr lang="zh-CN" altLang="en-US" dirty="0"/>
              <a:t> 高通量，短序列，高精度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8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76A5-85FB-4E34-A84A-3C76A5D9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Pair-HMMs Forward Algorithm (PFA)</a:t>
            </a:r>
            <a:endParaRPr lang="zh-CN" altLang="en-US" dirty="0"/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3BF77EE9-F7D9-4035-8313-B2C1D6220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4" y="1690688"/>
            <a:ext cx="5491356" cy="2850832"/>
          </a:xfrm>
        </p:spPr>
      </p:pic>
      <p:pic>
        <p:nvPicPr>
          <p:cNvPr id="7" name="图片 6" descr="电脑屏幕的照片&#10;&#10;描述已自动生成">
            <a:extLst>
              <a:ext uri="{FF2B5EF4-FFF2-40B4-BE49-F238E27FC236}">
                <a16:creationId xmlns:a16="http://schemas.microsoft.com/office/drawing/2014/main" id="{7021A8DB-5856-476D-A737-2E6F48E6E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4" y="4657325"/>
            <a:ext cx="5407816" cy="11913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1D74E8-3AD7-420C-BC58-C93417D6A1F2}"/>
              </a:ext>
            </a:extLst>
          </p:cNvPr>
          <p:cNvSpPr txBox="1"/>
          <p:nvPr/>
        </p:nvSpPr>
        <p:spPr>
          <a:xfrm>
            <a:off x="7620000" y="1869440"/>
            <a:ext cx="391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Calculate the overall alignment probability of two sequences</a:t>
            </a:r>
          </a:p>
          <a:p>
            <a:endParaRPr lang="en-US" altLang="zh-CN" b="1" dirty="0"/>
          </a:p>
          <a:p>
            <a:r>
              <a:rPr lang="en-US" altLang="zh-CN" b="1" dirty="0"/>
              <a:t>m</a:t>
            </a:r>
            <a:r>
              <a:rPr lang="en-US" altLang="zh-CN" dirty="0"/>
              <a:t>: length of sequence R</a:t>
            </a:r>
          </a:p>
          <a:p>
            <a:r>
              <a:rPr lang="en-US" altLang="zh-CN" b="1" dirty="0"/>
              <a:t>n</a:t>
            </a:r>
            <a:r>
              <a:rPr lang="en-US" altLang="zh-CN" dirty="0"/>
              <a:t>: length of sequence H</a:t>
            </a:r>
          </a:p>
          <a:p>
            <a:r>
              <a:rPr lang="en-US" altLang="zh-CN" b="1" dirty="0" err="1"/>
              <a:t>M</a:t>
            </a:r>
            <a:r>
              <a:rPr lang="en-US" altLang="zh-CN" sz="1600" b="1" dirty="0" err="1"/>
              <a:t>i,j</a:t>
            </a:r>
            <a:r>
              <a:rPr lang="en-US" altLang="zh-CN" dirty="0"/>
              <a:t>: overall alignment probability of R1…Ri and H1…</a:t>
            </a:r>
            <a:r>
              <a:rPr lang="en-US" altLang="zh-CN" dirty="0" err="1"/>
              <a:t>Hj</a:t>
            </a:r>
            <a:endParaRPr lang="en-US" altLang="zh-CN" dirty="0"/>
          </a:p>
          <a:p>
            <a:r>
              <a:rPr lang="en-US" altLang="zh-CN" b="1" dirty="0" err="1"/>
              <a:t>Iij</a:t>
            </a:r>
            <a:r>
              <a:rPr lang="en-US" altLang="zh-CN" dirty="0"/>
              <a:t>: Ri aligned to gap</a:t>
            </a:r>
          </a:p>
          <a:p>
            <a:r>
              <a:rPr lang="en-US" altLang="zh-CN" b="1" dirty="0" err="1"/>
              <a:t>Dij</a:t>
            </a:r>
            <a:r>
              <a:rPr lang="en-US" altLang="zh-CN" dirty="0"/>
              <a:t>: </a:t>
            </a:r>
            <a:r>
              <a:rPr lang="en-US" altLang="zh-CN" dirty="0" err="1"/>
              <a:t>Hj</a:t>
            </a:r>
            <a:r>
              <a:rPr lang="en-US" altLang="zh-CN" dirty="0"/>
              <a:t> aligned to gap</a:t>
            </a:r>
          </a:p>
          <a:p>
            <a:endParaRPr lang="en-US" altLang="zh-CN" dirty="0"/>
          </a:p>
          <a:p>
            <a:r>
              <a:rPr lang="en-US" altLang="zh-CN" b="1" dirty="0" err="1"/>
              <a:t>λi,j</a:t>
            </a:r>
            <a:r>
              <a:rPr lang="en-US" altLang="zh-CN" dirty="0"/>
              <a:t>: emission probability</a:t>
            </a:r>
          </a:p>
          <a:p>
            <a:r>
              <a:rPr lang="en-US" altLang="zh-CN" dirty="0"/>
              <a:t>transmission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7055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B62B5-7FA4-4F22-AF3D-A57B5213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Pair-HMMs Forward Algorithm (PFA)</a:t>
            </a:r>
            <a:endParaRPr lang="zh-CN" altLang="en-US" dirty="0"/>
          </a:p>
        </p:txBody>
      </p:sp>
      <p:pic>
        <p:nvPicPr>
          <p:cNvPr id="6" name="内容占位符 5" descr="手机屏幕截图&#10;&#10;描述已自动生成">
            <a:extLst>
              <a:ext uri="{FF2B5EF4-FFF2-40B4-BE49-F238E27FC236}">
                <a16:creationId xmlns:a16="http://schemas.microsoft.com/office/drawing/2014/main" id="{3939FD4A-4D8D-48C9-9D6F-9FBDE7C18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52" y="1690688"/>
            <a:ext cx="7219296" cy="3795712"/>
          </a:xfrm>
        </p:spPr>
      </p:pic>
    </p:spTree>
    <p:extLst>
      <p:ext uri="{BB962C8B-B14F-4D97-AF65-F5344CB8AC3E}">
        <p14:creationId xmlns:p14="http://schemas.microsoft.com/office/powerpoint/2010/main" val="128586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7D8E-8621-4DF7-AEDC-77F12B25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Pair-HMMs Forward Algorithm (PFA)</a:t>
            </a:r>
            <a:endParaRPr lang="zh-CN" altLang="en-US" dirty="0"/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32D1330B-FA4B-43EF-9D40-F1E030B2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540725" cy="427236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2E5942-3E91-4BD1-85C3-6176C7F82D26}"/>
              </a:ext>
            </a:extLst>
          </p:cNvPr>
          <p:cNvSpPr txBox="1"/>
          <p:nvPr/>
        </p:nvSpPr>
        <p:spPr>
          <a:xfrm>
            <a:off x="6930189" y="1690687"/>
            <a:ext cx="4924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Two-layer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3 matrices: </a:t>
            </a:r>
            <a:r>
              <a:rPr lang="en-US" altLang="zh-CN" sz="2800" b="1" i="1" dirty="0"/>
              <a:t>M, I,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0(</a:t>
            </a:r>
            <a:r>
              <a:rPr lang="en-US" altLang="zh-CN" sz="2800" b="1" i="1" dirty="0" err="1"/>
              <a:t>mn</a:t>
            </a:r>
            <a:r>
              <a:rPr lang="en-US" altLang="zh-CN" sz="2800" b="1" i="1" dirty="0"/>
              <a:t>)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949CF4EF-5D3C-4F30-B50E-D52958270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89" y="3021930"/>
            <a:ext cx="4628363" cy="25360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596215-31CA-4712-A221-9FB38CF21210}"/>
              </a:ext>
            </a:extLst>
          </p:cNvPr>
          <p:cNvSpPr txBox="1"/>
          <p:nvPr/>
        </p:nvSpPr>
        <p:spPr>
          <a:xfrm>
            <a:off x="8329419" y="5504268"/>
            <a:ext cx="21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Inherent Parallelism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59496-76F0-4636-B87B-70657891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Two Acceleration Methods on GPUs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6C79D-FFB6-4EF6-9A2F-94F1CAB1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1825"/>
            <a:ext cx="11003280" cy="483425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Inter-task Implementation</a:t>
            </a:r>
          </a:p>
          <a:p>
            <a:pPr marL="0" indent="0">
              <a:buNone/>
            </a:pPr>
            <a:r>
              <a:rPr lang="en-US" altLang="zh-CN" dirty="0"/>
              <a:t>	Map algorithm to a single thread</a:t>
            </a:r>
          </a:p>
          <a:p>
            <a:pPr marL="0" indent="0">
              <a:buNone/>
            </a:pPr>
            <a:r>
              <a:rPr lang="en-US" altLang="zh-CN" dirty="0"/>
              <a:t>	Parallel copies and independent threads</a:t>
            </a:r>
          </a:p>
          <a:p>
            <a:pPr marL="0" indent="0">
              <a:buNone/>
            </a:pPr>
            <a:r>
              <a:rPr lang="en-US" altLang="zh-CN" dirty="0"/>
              <a:t>	Coarse-grained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Intra-task Parallelization</a:t>
            </a:r>
          </a:p>
          <a:p>
            <a:pPr marL="0" indent="0">
              <a:buNone/>
            </a:pPr>
            <a:r>
              <a:rPr lang="en-US" altLang="zh-CN" dirty="0"/>
              <a:t>	Inherent Parallelism</a:t>
            </a:r>
          </a:p>
          <a:p>
            <a:pPr marL="0" indent="0">
              <a:buNone/>
            </a:pPr>
            <a:r>
              <a:rPr lang="en-US" altLang="zh-CN" dirty="0"/>
              <a:t>	map algorithm to a block</a:t>
            </a:r>
          </a:p>
          <a:p>
            <a:pPr marL="0" indent="0">
              <a:buNone/>
            </a:pPr>
            <a:r>
              <a:rPr lang="en-US" altLang="zh-CN" dirty="0"/>
              <a:t>	a single copy</a:t>
            </a:r>
          </a:p>
          <a:p>
            <a:pPr marL="0" indent="0">
              <a:buNone/>
            </a:pPr>
            <a:r>
              <a:rPr lang="en-US" altLang="zh-CN" dirty="0"/>
              <a:t>	O(m + n)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607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2E81-4BB3-4BA2-BD4E-E02D129B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Inter-task Implementation</a:t>
            </a:r>
            <a:endParaRPr lang="zh-CN" altLang="en-US" b="1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6536402C-291F-4E1D-BB8B-96AFFF254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" y="2023490"/>
            <a:ext cx="6057947" cy="4453193"/>
          </a:xfr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2D7E5B2-2B8C-437B-9DDA-3A90C8125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45" y="2031179"/>
            <a:ext cx="5833502" cy="44616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5607316-C99F-4ED2-9310-91410DDC9801}"/>
              </a:ext>
            </a:extLst>
          </p:cNvPr>
          <p:cNvSpPr txBox="1"/>
          <p:nvPr/>
        </p:nvSpPr>
        <p:spPr>
          <a:xfrm>
            <a:off x="1973580" y="1654158"/>
            <a:ext cx="264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Naïve Implementation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0304F1-7903-42FA-9E7B-F3520DAF2075}"/>
              </a:ext>
            </a:extLst>
          </p:cNvPr>
          <p:cNvSpPr txBox="1"/>
          <p:nvPr/>
        </p:nvSpPr>
        <p:spPr>
          <a:xfrm>
            <a:off x="7720888" y="1654158"/>
            <a:ext cx="303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Tile-based Implementation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905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5970-AA5A-4D63-9E4B-C4856CD6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Tile-based Implementation vs Naïve Implementation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7AE68-D168-4FFC-9982-6367ACC8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6 global memory access </a:t>
            </a:r>
            <a:r>
              <a:rPr lang="zh-CN" altLang="en-US" dirty="0"/>
              <a:t>→ </a:t>
            </a:r>
            <a:r>
              <a:rPr lang="en-US" altLang="zh-CN" dirty="0"/>
              <a:t>3 global memory access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6*m*n </a:t>
            </a:r>
            <a:r>
              <a:rPr lang="zh-CN" altLang="en-US" dirty="0"/>
              <a:t>→</a:t>
            </a:r>
            <a:r>
              <a:rPr lang="en-US" altLang="zh-CN" dirty="0"/>
              <a:t> 6*m*n/k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More registers and shared memory</a:t>
            </a:r>
          </a:p>
          <a:p>
            <a:pPr marL="0" indent="0">
              <a:buNone/>
            </a:pPr>
            <a:r>
              <a:rPr lang="en-US" altLang="zh-CN" dirty="0"/>
              <a:t>	scarce </a:t>
            </a:r>
            <a:r>
              <a:rPr lang="zh-CN" altLang="en-US" dirty="0"/>
              <a:t>→ </a:t>
            </a:r>
            <a:r>
              <a:rPr lang="en-US" altLang="zh-CN" dirty="0"/>
              <a:t>limited tile size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Tile size k=1 naïve implementation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626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A0C2-D67F-4D95-ADF8-CDA41269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Intra-task Parallelization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56095-3C7B-477B-A802-224C109C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28920" cy="4486275"/>
          </a:xfrm>
        </p:spPr>
        <p:txBody>
          <a:bodyPr/>
          <a:lstStyle/>
          <a:p>
            <a:r>
              <a:rPr lang="en-US" altLang="zh-CN" dirty="0"/>
              <a:t>Inherent Parallelism: all threads in the same block parallel</a:t>
            </a:r>
          </a:p>
          <a:p>
            <a:r>
              <a:rPr lang="en-US" altLang="zh-CN" dirty="0"/>
              <a:t>Synchronization function after each step</a:t>
            </a:r>
          </a:p>
          <a:p>
            <a:r>
              <a:rPr lang="en-US" altLang="zh-CN" dirty="0"/>
              <a:t>m+n-1 steps/synchronizations</a:t>
            </a:r>
          </a:p>
          <a:p>
            <a:pPr marL="0" indent="0">
              <a:buNone/>
            </a:pPr>
            <a:r>
              <a:rPr lang="en-US" altLang="zh-CN" dirty="0"/>
              <a:t>(a):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marL="0" indent="0">
              <a:buNone/>
            </a:pPr>
            <a:r>
              <a:rPr lang="en-US" altLang="zh-CN" dirty="0"/>
              <a:t>(b): global memory between pass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EAB1534-D8BA-4B47-AB7A-10C7A18A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48" y="822959"/>
            <a:ext cx="5576952" cy="5848557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FDB37C3C-3623-4BC6-A9B0-3ADE252D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58" y="4956050"/>
            <a:ext cx="3283702" cy="17992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FA099D-9482-468B-A2A1-A695F5CA7DB3}"/>
              </a:ext>
            </a:extLst>
          </p:cNvPr>
          <p:cNvSpPr txBox="1"/>
          <p:nvPr/>
        </p:nvSpPr>
        <p:spPr>
          <a:xfrm>
            <a:off x="844453" y="1321356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Naïve Implementation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21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389</Words>
  <Application>Microsoft Office PowerPoint</Application>
  <PresentationFormat>宽屏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Exploration of Alternative GPU Implementations of the Pair-HMMs Forward Algorithm</vt:lpstr>
      <vt:lpstr>Background</vt:lpstr>
      <vt:lpstr>Pair-HMMs Forward Algorithm (PFA)</vt:lpstr>
      <vt:lpstr>Pair-HMMs Forward Algorithm (PFA)</vt:lpstr>
      <vt:lpstr>Pair-HMMs Forward Algorithm (PFA)</vt:lpstr>
      <vt:lpstr>Two Acceleration Methods on GPUs</vt:lpstr>
      <vt:lpstr>Inter-task Implementation</vt:lpstr>
      <vt:lpstr>Tile-based Implementation vs Naïve Implementation</vt:lpstr>
      <vt:lpstr>Intra-task Parallelization</vt:lpstr>
      <vt:lpstr>Intra-task Parallelization</vt:lpstr>
      <vt:lpstr>Warp-based implementation</vt:lpstr>
      <vt:lpstr>Improved Warp-based Implementation</vt:lpstr>
      <vt:lpstr>Tile-based Implementation</vt:lpstr>
      <vt:lpstr>Intra-task Drawback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Alternative GPU Implementations of the Pair-HMMs Forward Algorithm</dc:title>
  <dc:creator>Zhihan Xu (student)</dc:creator>
  <cp:lastModifiedBy>Zhihan Xu (student)</cp:lastModifiedBy>
  <cp:revision>41</cp:revision>
  <dcterms:created xsi:type="dcterms:W3CDTF">2020-08-25T16:33:42Z</dcterms:created>
  <dcterms:modified xsi:type="dcterms:W3CDTF">2020-08-26T03:07:11Z</dcterms:modified>
</cp:coreProperties>
</file>