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3" r:id="rId3"/>
    <p:sldId id="257" r:id="rId4"/>
    <p:sldId id="258" r:id="rId5"/>
    <p:sldId id="279" r:id="rId6"/>
    <p:sldId id="260" r:id="rId7"/>
    <p:sldId id="262" r:id="rId8"/>
    <p:sldId id="264" r:id="rId9"/>
    <p:sldId id="265" r:id="rId10"/>
    <p:sldId id="280" r:id="rId11"/>
    <p:sldId id="261" r:id="rId12"/>
    <p:sldId id="266" r:id="rId13"/>
    <p:sldId id="267" r:id="rId14"/>
    <p:sldId id="268" r:id="rId15"/>
    <p:sldId id="269" r:id="rId16"/>
    <p:sldId id="272" r:id="rId17"/>
    <p:sldId id="276" r:id="rId18"/>
    <p:sldId id="273" r:id="rId19"/>
    <p:sldId id="274" r:id="rId20"/>
    <p:sldId id="275" r:id="rId21"/>
    <p:sldId id="277" r:id="rId22"/>
    <p:sldId id="278" r:id="rId23"/>
    <p:sldId id="271" r:id="rId24"/>
    <p:sldId id="27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C892A-AAFA-4713-8A55-D8B21D005F36}" type="datetimeFigureOut">
              <a:rPr lang="zh-CN" altLang="en-US" smtClean="0"/>
              <a:t>2020/10/21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F755A-ABDF-4822-A320-0D0BF3B16932}" type="slidenum">
              <a:rPr lang="zh-CN" altLang="en-US" smtClean="0"/>
              <a:t>‹#›</a:t>
            </a:fld>
            <a:endParaRPr lang="zh-CN" altLang="en-US"/>
          </a:p>
        </p:txBody>
      </p:sp>
    </p:spTree>
    <p:extLst>
      <p:ext uri="{BB962C8B-B14F-4D97-AF65-F5344CB8AC3E}">
        <p14:creationId xmlns:p14="http://schemas.microsoft.com/office/powerpoint/2010/main" val="1174777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DF755A-ABDF-4822-A320-0D0BF3B16932}" type="slidenum">
              <a:rPr lang="zh-CN" altLang="en-US" smtClean="0"/>
              <a:t>5</a:t>
            </a:fld>
            <a:endParaRPr lang="zh-CN" altLang="en-US"/>
          </a:p>
        </p:txBody>
      </p:sp>
    </p:spTree>
    <p:extLst>
      <p:ext uri="{BB962C8B-B14F-4D97-AF65-F5344CB8AC3E}">
        <p14:creationId xmlns:p14="http://schemas.microsoft.com/office/powerpoint/2010/main" val="3433351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 the night of January 31 to February 1 of the year 1953, a set of rare conditions occurred in the North Sea, leading to a “perfect storm” scenario. On the coast of Netherlands, the waves</a:t>
            </a:r>
          </a:p>
          <a:p>
            <a:r>
              <a:rPr lang="en-US" altLang="zh-CN" dirty="0"/>
              <a:t>generated overwhelmed the dikes, causing extensive flooding. The flooding led to the death of 1800+ people in the Netherlands alone. Statisticians devised an elegant theory for the study of such rare events</a:t>
            </a:r>
            <a:endParaRPr lang="zh-CN" altLang="en-US" dirty="0"/>
          </a:p>
        </p:txBody>
      </p:sp>
      <p:sp>
        <p:nvSpPr>
          <p:cNvPr id="4" name="灯片编号占位符 3"/>
          <p:cNvSpPr>
            <a:spLocks noGrp="1"/>
          </p:cNvSpPr>
          <p:nvPr>
            <p:ph type="sldNum" sz="quarter" idx="5"/>
          </p:nvPr>
        </p:nvSpPr>
        <p:spPr/>
        <p:txBody>
          <a:bodyPr/>
          <a:lstStyle/>
          <a:p>
            <a:fld id="{7EDF755A-ABDF-4822-A320-0D0BF3B16932}" type="slidenum">
              <a:rPr lang="zh-CN" altLang="en-US" smtClean="0"/>
              <a:t>7</a:t>
            </a:fld>
            <a:endParaRPr lang="zh-CN" altLang="en-US"/>
          </a:p>
        </p:txBody>
      </p:sp>
    </p:spTree>
    <p:extLst>
      <p:ext uri="{BB962C8B-B14F-4D97-AF65-F5344CB8AC3E}">
        <p14:creationId xmlns:p14="http://schemas.microsoft.com/office/powerpoint/2010/main" val="103379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DF755A-ABDF-4822-A320-0D0BF3B16932}" type="slidenum">
              <a:rPr lang="zh-CN" altLang="en-US" smtClean="0"/>
              <a:t>8</a:t>
            </a:fld>
            <a:endParaRPr lang="zh-CN" altLang="en-US"/>
          </a:p>
        </p:txBody>
      </p:sp>
    </p:spTree>
    <p:extLst>
      <p:ext uri="{BB962C8B-B14F-4D97-AF65-F5344CB8AC3E}">
        <p14:creationId xmlns:p14="http://schemas.microsoft.com/office/powerpoint/2010/main" val="2912203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DF755A-ABDF-4822-A320-0D0BF3B16932}" type="slidenum">
              <a:rPr lang="zh-CN" altLang="en-US" smtClean="0"/>
              <a:t>10</a:t>
            </a:fld>
            <a:endParaRPr lang="zh-CN" altLang="en-US"/>
          </a:p>
        </p:txBody>
      </p:sp>
    </p:spTree>
    <p:extLst>
      <p:ext uri="{BB962C8B-B14F-4D97-AF65-F5344CB8AC3E}">
        <p14:creationId xmlns:p14="http://schemas.microsoft.com/office/powerpoint/2010/main" val="2471700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REPEN in deep anomaly detection with limited labeled data, DSVDD in feature learning for anomaly detection, </a:t>
            </a:r>
            <a:r>
              <a:rPr lang="en-US" altLang="zh-CN" dirty="0" err="1"/>
              <a:t>FSNet</a:t>
            </a:r>
            <a:r>
              <a:rPr lang="en-US" altLang="zh-CN" dirty="0"/>
              <a:t> in </a:t>
            </a:r>
            <a:r>
              <a:rPr lang="en-US" altLang="zh-CN" dirty="0" err="1"/>
              <a:t>fewshot</a:t>
            </a:r>
            <a:r>
              <a:rPr lang="en-US" altLang="zh-CN" dirty="0"/>
              <a:t> classification, and </a:t>
            </a:r>
            <a:r>
              <a:rPr lang="en-US" altLang="zh-CN" dirty="0" err="1"/>
              <a:t>iForest</a:t>
            </a:r>
            <a:r>
              <a:rPr lang="en-US" altLang="zh-CN" dirty="0"/>
              <a:t> in unsupervised anomaly detection.</a:t>
            </a:r>
          </a:p>
          <a:p>
            <a:r>
              <a:rPr lang="en-US" altLang="zh-CN" dirty="0"/>
              <a:t>Isolation Forests (IF) [ 10 ], </a:t>
            </a:r>
            <a:r>
              <a:rPr lang="en-US" altLang="zh-CN" dirty="0" err="1"/>
              <a:t>autoen</a:t>
            </a:r>
            <a:r>
              <a:rPr lang="en-US" altLang="zh-CN" dirty="0"/>
              <a:t>-coders (AE), LSTM-VAE: </a:t>
            </a:r>
            <a:r>
              <a:rPr lang="en-US" altLang="zh-CN" sz="1200" b="0" i="0" kern="1200" dirty="0">
                <a:solidFill>
                  <a:schemeClr val="tx1"/>
                </a:solidFill>
                <a:effectLst/>
                <a:latin typeface="+mn-lt"/>
                <a:ea typeface="+mn-ea"/>
                <a:cs typeface="+mn-cs"/>
              </a:rPr>
              <a:t>Variational Auto-Encode</a:t>
            </a:r>
            <a:r>
              <a:rPr lang="en-US" altLang="zh-CN" dirty="0"/>
              <a:t>, DAGMM: Deep autoencoding Gaussian mixture model for unsupervised anomaly detection, </a:t>
            </a:r>
            <a:r>
              <a:rPr lang="en-US" altLang="zh-CN" dirty="0" err="1"/>
              <a:t>OmniAnomaly</a:t>
            </a:r>
            <a:r>
              <a:rPr lang="en-US" altLang="zh-CN" dirty="0"/>
              <a:t>: Robust anomaly detection for multivariate time series through stochastic recurrent neural network.</a:t>
            </a:r>
            <a:endParaRPr lang="zh-CN" altLang="en-US" dirty="0"/>
          </a:p>
        </p:txBody>
      </p:sp>
      <p:sp>
        <p:nvSpPr>
          <p:cNvPr id="4" name="灯片编号占位符 3"/>
          <p:cNvSpPr>
            <a:spLocks noGrp="1"/>
          </p:cNvSpPr>
          <p:nvPr>
            <p:ph type="sldNum" sz="quarter" idx="5"/>
          </p:nvPr>
        </p:nvSpPr>
        <p:spPr/>
        <p:txBody>
          <a:bodyPr/>
          <a:lstStyle/>
          <a:p>
            <a:fld id="{7EDF755A-ABDF-4822-A320-0D0BF3B16932}" type="slidenum">
              <a:rPr lang="zh-CN" altLang="en-US" smtClean="0"/>
              <a:t>22</a:t>
            </a:fld>
            <a:endParaRPr lang="zh-CN" altLang="en-US"/>
          </a:p>
        </p:txBody>
      </p:sp>
    </p:spTree>
    <p:extLst>
      <p:ext uri="{BB962C8B-B14F-4D97-AF65-F5344CB8AC3E}">
        <p14:creationId xmlns:p14="http://schemas.microsoft.com/office/powerpoint/2010/main" val="4063788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EECE4-8CE4-4DE9-ACC8-5F4FEEB966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D7F2BB9-32F7-4988-981E-17F3A411FC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8F427FD-4CF3-4C87-8F36-6AEE72646B1D}"/>
              </a:ext>
            </a:extLst>
          </p:cNvPr>
          <p:cNvSpPr>
            <a:spLocks noGrp="1"/>
          </p:cNvSpPr>
          <p:nvPr>
            <p:ph type="dt" sz="half" idx="10"/>
          </p:nvPr>
        </p:nvSpPr>
        <p:spPr/>
        <p:txBody>
          <a:bodyPr/>
          <a:lstStyle/>
          <a:p>
            <a:fld id="{2FC06FCE-68F9-4578-8FC4-CBD201A10B0E}"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05EB1F3E-D462-456F-95AA-5A5F7E42AE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EC6889-047A-4447-A81A-9A4ADECDC283}"/>
              </a:ext>
            </a:extLst>
          </p:cNvPr>
          <p:cNvSpPr>
            <a:spLocks noGrp="1"/>
          </p:cNvSpPr>
          <p:nvPr>
            <p:ph type="sldNum" sz="quarter" idx="12"/>
          </p:nvPr>
        </p:nvSpPr>
        <p:spPr/>
        <p:txBody>
          <a:bodyPr/>
          <a:lstStyle/>
          <a:p>
            <a:fld id="{A14A523F-EA00-4A7C-B104-C21C9E7C9D5E}" type="slidenum">
              <a:rPr lang="zh-CN" altLang="en-US" smtClean="0"/>
              <a:t>‹#›</a:t>
            </a:fld>
            <a:endParaRPr lang="zh-CN" altLang="en-US"/>
          </a:p>
        </p:txBody>
      </p:sp>
    </p:spTree>
    <p:extLst>
      <p:ext uri="{BB962C8B-B14F-4D97-AF65-F5344CB8AC3E}">
        <p14:creationId xmlns:p14="http://schemas.microsoft.com/office/powerpoint/2010/main" val="81106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BE7B1-6760-4AD4-AAE2-DCBFF5CB1A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B45938-7739-4240-A320-A5BE44480EF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E992DB-B1ED-4DDD-A53C-F5DBE0023055}"/>
              </a:ext>
            </a:extLst>
          </p:cNvPr>
          <p:cNvSpPr>
            <a:spLocks noGrp="1"/>
          </p:cNvSpPr>
          <p:nvPr>
            <p:ph type="dt" sz="half" idx="10"/>
          </p:nvPr>
        </p:nvSpPr>
        <p:spPr/>
        <p:txBody>
          <a:bodyPr/>
          <a:lstStyle/>
          <a:p>
            <a:fld id="{2FC06FCE-68F9-4578-8FC4-CBD201A10B0E}"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BACBA310-9B6B-4FED-BE69-35EEA3472A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AAA8F4-3AE3-4F47-9157-5CD668A8822E}"/>
              </a:ext>
            </a:extLst>
          </p:cNvPr>
          <p:cNvSpPr>
            <a:spLocks noGrp="1"/>
          </p:cNvSpPr>
          <p:nvPr>
            <p:ph type="sldNum" sz="quarter" idx="12"/>
          </p:nvPr>
        </p:nvSpPr>
        <p:spPr/>
        <p:txBody>
          <a:bodyPr/>
          <a:lstStyle/>
          <a:p>
            <a:fld id="{A14A523F-EA00-4A7C-B104-C21C9E7C9D5E}" type="slidenum">
              <a:rPr lang="zh-CN" altLang="en-US" smtClean="0"/>
              <a:t>‹#›</a:t>
            </a:fld>
            <a:endParaRPr lang="zh-CN" altLang="en-US"/>
          </a:p>
        </p:txBody>
      </p:sp>
    </p:spTree>
    <p:extLst>
      <p:ext uri="{BB962C8B-B14F-4D97-AF65-F5344CB8AC3E}">
        <p14:creationId xmlns:p14="http://schemas.microsoft.com/office/powerpoint/2010/main" val="206796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BB6765-93C4-4111-A633-E9266F324E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DDD9A9B-5D92-4B53-A87C-23E9E62C44A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5F6430-8A21-4546-B1DE-79E853B44E68}"/>
              </a:ext>
            </a:extLst>
          </p:cNvPr>
          <p:cNvSpPr>
            <a:spLocks noGrp="1"/>
          </p:cNvSpPr>
          <p:nvPr>
            <p:ph type="dt" sz="half" idx="10"/>
          </p:nvPr>
        </p:nvSpPr>
        <p:spPr/>
        <p:txBody>
          <a:bodyPr/>
          <a:lstStyle/>
          <a:p>
            <a:fld id="{2FC06FCE-68F9-4578-8FC4-CBD201A10B0E}"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29810004-3F61-4741-9933-873146C551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C0D5D2-14BE-4B03-8B23-30D81B67A2F9}"/>
              </a:ext>
            </a:extLst>
          </p:cNvPr>
          <p:cNvSpPr>
            <a:spLocks noGrp="1"/>
          </p:cNvSpPr>
          <p:nvPr>
            <p:ph type="sldNum" sz="quarter" idx="12"/>
          </p:nvPr>
        </p:nvSpPr>
        <p:spPr/>
        <p:txBody>
          <a:bodyPr/>
          <a:lstStyle/>
          <a:p>
            <a:fld id="{A14A523F-EA00-4A7C-B104-C21C9E7C9D5E}" type="slidenum">
              <a:rPr lang="zh-CN" altLang="en-US" smtClean="0"/>
              <a:t>‹#›</a:t>
            </a:fld>
            <a:endParaRPr lang="zh-CN" altLang="en-US"/>
          </a:p>
        </p:txBody>
      </p:sp>
    </p:spTree>
    <p:extLst>
      <p:ext uri="{BB962C8B-B14F-4D97-AF65-F5344CB8AC3E}">
        <p14:creationId xmlns:p14="http://schemas.microsoft.com/office/powerpoint/2010/main" val="268461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4768D-AF88-4E0B-BD06-D801AF26F5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C412EF-84D4-432A-B501-26CC2B5B7DE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A1EA90-40E5-46CC-9174-643F7069E86D}"/>
              </a:ext>
            </a:extLst>
          </p:cNvPr>
          <p:cNvSpPr>
            <a:spLocks noGrp="1"/>
          </p:cNvSpPr>
          <p:nvPr>
            <p:ph type="dt" sz="half" idx="10"/>
          </p:nvPr>
        </p:nvSpPr>
        <p:spPr/>
        <p:txBody>
          <a:bodyPr/>
          <a:lstStyle/>
          <a:p>
            <a:fld id="{2FC06FCE-68F9-4578-8FC4-CBD201A10B0E}"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AAF6FE76-5406-43F7-83A1-4E7C827B25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3B7283-F07B-46A3-A844-93345117C2F9}"/>
              </a:ext>
            </a:extLst>
          </p:cNvPr>
          <p:cNvSpPr>
            <a:spLocks noGrp="1"/>
          </p:cNvSpPr>
          <p:nvPr>
            <p:ph type="sldNum" sz="quarter" idx="12"/>
          </p:nvPr>
        </p:nvSpPr>
        <p:spPr/>
        <p:txBody>
          <a:bodyPr/>
          <a:lstStyle/>
          <a:p>
            <a:fld id="{A14A523F-EA00-4A7C-B104-C21C9E7C9D5E}" type="slidenum">
              <a:rPr lang="zh-CN" altLang="en-US" smtClean="0"/>
              <a:t>‹#›</a:t>
            </a:fld>
            <a:endParaRPr lang="zh-CN" altLang="en-US"/>
          </a:p>
        </p:txBody>
      </p:sp>
    </p:spTree>
    <p:extLst>
      <p:ext uri="{BB962C8B-B14F-4D97-AF65-F5344CB8AC3E}">
        <p14:creationId xmlns:p14="http://schemas.microsoft.com/office/powerpoint/2010/main" val="131255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9DBB2-EDE0-4197-96B4-D6C1D8746E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B36458-3AF2-4EA4-8BD9-145D62A0B8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87309C2-ABFE-417A-A648-45D82CD93D61}"/>
              </a:ext>
            </a:extLst>
          </p:cNvPr>
          <p:cNvSpPr>
            <a:spLocks noGrp="1"/>
          </p:cNvSpPr>
          <p:nvPr>
            <p:ph type="dt" sz="half" idx="10"/>
          </p:nvPr>
        </p:nvSpPr>
        <p:spPr/>
        <p:txBody>
          <a:bodyPr/>
          <a:lstStyle/>
          <a:p>
            <a:fld id="{2FC06FCE-68F9-4578-8FC4-CBD201A10B0E}"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69A509F9-BC08-4F01-8045-2B3D41B7DD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B9050D-9E87-45D1-B033-C86B3F75C472}"/>
              </a:ext>
            </a:extLst>
          </p:cNvPr>
          <p:cNvSpPr>
            <a:spLocks noGrp="1"/>
          </p:cNvSpPr>
          <p:nvPr>
            <p:ph type="sldNum" sz="quarter" idx="12"/>
          </p:nvPr>
        </p:nvSpPr>
        <p:spPr/>
        <p:txBody>
          <a:bodyPr/>
          <a:lstStyle/>
          <a:p>
            <a:fld id="{A14A523F-EA00-4A7C-B104-C21C9E7C9D5E}" type="slidenum">
              <a:rPr lang="zh-CN" altLang="en-US" smtClean="0"/>
              <a:t>‹#›</a:t>
            </a:fld>
            <a:endParaRPr lang="zh-CN" altLang="en-US"/>
          </a:p>
        </p:txBody>
      </p:sp>
    </p:spTree>
    <p:extLst>
      <p:ext uri="{BB962C8B-B14F-4D97-AF65-F5344CB8AC3E}">
        <p14:creationId xmlns:p14="http://schemas.microsoft.com/office/powerpoint/2010/main" val="143375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3EA23-C0E9-4735-AB2A-4BEC293759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1194EA-E0E7-4211-9DE5-87592E67D3F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C2E39B0-1B2B-46F4-BCD1-70BB71D90D9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F0A266F-C1C4-4342-847E-33ED25DE8BFE}"/>
              </a:ext>
            </a:extLst>
          </p:cNvPr>
          <p:cNvSpPr>
            <a:spLocks noGrp="1"/>
          </p:cNvSpPr>
          <p:nvPr>
            <p:ph type="dt" sz="half" idx="10"/>
          </p:nvPr>
        </p:nvSpPr>
        <p:spPr/>
        <p:txBody>
          <a:bodyPr/>
          <a:lstStyle/>
          <a:p>
            <a:fld id="{2FC06FCE-68F9-4578-8FC4-CBD201A10B0E}" type="datetimeFigureOut">
              <a:rPr lang="zh-CN" altLang="en-US" smtClean="0"/>
              <a:t>2020/10/21</a:t>
            </a:fld>
            <a:endParaRPr lang="zh-CN" altLang="en-US"/>
          </a:p>
        </p:txBody>
      </p:sp>
      <p:sp>
        <p:nvSpPr>
          <p:cNvPr id="6" name="页脚占位符 5">
            <a:extLst>
              <a:ext uri="{FF2B5EF4-FFF2-40B4-BE49-F238E27FC236}">
                <a16:creationId xmlns:a16="http://schemas.microsoft.com/office/drawing/2014/main" id="{8B60BF6B-9418-4287-BBA5-F490EB42A4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395B8B-0E0C-48DF-AB14-4B185B4BAA30}"/>
              </a:ext>
            </a:extLst>
          </p:cNvPr>
          <p:cNvSpPr>
            <a:spLocks noGrp="1"/>
          </p:cNvSpPr>
          <p:nvPr>
            <p:ph type="sldNum" sz="quarter" idx="12"/>
          </p:nvPr>
        </p:nvSpPr>
        <p:spPr/>
        <p:txBody>
          <a:bodyPr/>
          <a:lstStyle/>
          <a:p>
            <a:fld id="{A14A523F-EA00-4A7C-B104-C21C9E7C9D5E}" type="slidenum">
              <a:rPr lang="zh-CN" altLang="en-US" smtClean="0"/>
              <a:t>‹#›</a:t>
            </a:fld>
            <a:endParaRPr lang="zh-CN" altLang="en-US"/>
          </a:p>
        </p:txBody>
      </p:sp>
    </p:spTree>
    <p:extLst>
      <p:ext uri="{BB962C8B-B14F-4D97-AF65-F5344CB8AC3E}">
        <p14:creationId xmlns:p14="http://schemas.microsoft.com/office/powerpoint/2010/main" val="249833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61A7B-6761-4509-87A7-6AE3CC50F53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3A23380-6374-4DF2-849B-CE35D3F54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6273D94-55FC-4461-847F-4CA50ACF322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C99FB24-D514-475B-B497-0A3721CB3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509AEC5-0CD2-4D93-9AD7-3922C666DF1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FF85A40-EE0E-4252-B4F1-FB0F696F7FBD}"/>
              </a:ext>
            </a:extLst>
          </p:cNvPr>
          <p:cNvSpPr>
            <a:spLocks noGrp="1"/>
          </p:cNvSpPr>
          <p:nvPr>
            <p:ph type="dt" sz="half" idx="10"/>
          </p:nvPr>
        </p:nvSpPr>
        <p:spPr/>
        <p:txBody>
          <a:bodyPr/>
          <a:lstStyle/>
          <a:p>
            <a:fld id="{2FC06FCE-68F9-4578-8FC4-CBD201A10B0E}" type="datetimeFigureOut">
              <a:rPr lang="zh-CN" altLang="en-US" smtClean="0"/>
              <a:t>2020/10/21</a:t>
            </a:fld>
            <a:endParaRPr lang="zh-CN" altLang="en-US"/>
          </a:p>
        </p:txBody>
      </p:sp>
      <p:sp>
        <p:nvSpPr>
          <p:cNvPr id="8" name="页脚占位符 7">
            <a:extLst>
              <a:ext uri="{FF2B5EF4-FFF2-40B4-BE49-F238E27FC236}">
                <a16:creationId xmlns:a16="http://schemas.microsoft.com/office/drawing/2014/main" id="{88963747-0489-4A35-92E0-A00BF66DB5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27D1E52-A1E3-4E0C-AFBF-850ECFCFEA45}"/>
              </a:ext>
            </a:extLst>
          </p:cNvPr>
          <p:cNvSpPr>
            <a:spLocks noGrp="1"/>
          </p:cNvSpPr>
          <p:nvPr>
            <p:ph type="sldNum" sz="quarter" idx="12"/>
          </p:nvPr>
        </p:nvSpPr>
        <p:spPr/>
        <p:txBody>
          <a:bodyPr/>
          <a:lstStyle/>
          <a:p>
            <a:fld id="{A14A523F-EA00-4A7C-B104-C21C9E7C9D5E}" type="slidenum">
              <a:rPr lang="zh-CN" altLang="en-US" smtClean="0"/>
              <a:t>‹#›</a:t>
            </a:fld>
            <a:endParaRPr lang="zh-CN" altLang="en-US"/>
          </a:p>
        </p:txBody>
      </p:sp>
    </p:spTree>
    <p:extLst>
      <p:ext uri="{BB962C8B-B14F-4D97-AF65-F5344CB8AC3E}">
        <p14:creationId xmlns:p14="http://schemas.microsoft.com/office/powerpoint/2010/main" val="3272735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60873-BD69-46C2-84ED-29BF451C53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6CE5DF-773C-4BDA-972A-050E05367DBA}"/>
              </a:ext>
            </a:extLst>
          </p:cNvPr>
          <p:cNvSpPr>
            <a:spLocks noGrp="1"/>
          </p:cNvSpPr>
          <p:nvPr>
            <p:ph type="dt" sz="half" idx="10"/>
          </p:nvPr>
        </p:nvSpPr>
        <p:spPr/>
        <p:txBody>
          <a:bodyPr/>
          <a:lstStyle/>
          <a:p>
            <a:fld id="{2FC06FCE-68F9-4578-8FC4-CBD201A10B0E}" type="datetimeFigureOut">
              <a:rPr lang="zh-CN" altLang="en-US" smtClean="0"/>
              <a:t>2020/10/21</a:t>
            </a:fld>
            <a:endParaRPr lang="zh-CN" altLang="en-US"/>
          </a:p>
        </p:txBody>
      </p:sp>
      <p:sp>
        <p:nvSpPr>
          <p:cNvPr id="4" name="页脚占位符 3">
            <a:extLst>
              <a:ext uri="{FF2B5EF4-FFF2-40B4-BE49-F238E27FC236}">
                <a16:creationId xmlns:a16="http://schemas.microsoft.com/office/drawing/2014/main" id="{ADA1E686-3B69-4F73-B3DF-5348DE663F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DFE4C5-2A00-48F7-8544-3C444E4E64E4}"/>
              </a:ext>
            </a:extLst>
          </p:cNvPr>
          <p:cNvSpPr>
            <a:spLocks noGrp="1"/>
          </p:cNvSpPr>
          <p:nvPr>
            <p:ph type="sldNum" sz="quarter" idx="12"/>
          </p:nvPr>
        </p:nvSpPr>
        <p:spPr/>
        <p:txBody>
          <a:bodyPr/>
          <a:lstStyle/>
          <a:p>
            <a:fld id="{A14A523F-EA00-4A7C-B104-C21C9E7C9D5E}" type="slidenum">
              <a:rPr lang="zh-CN" altLang="en-US" smtClean="0"/>
              <a:t>‹#›</a:t>
            </a:fld>
            <a:endParaRPr lang="zh-CN" altLang="en-US"/>
          </a:p>
        </p:txBody>
      </p:sp>
    </p:spTree>
    <p:extLst>
      <p:ext uri="{BB962C8B-B14F-4D97-AF65-F5344CB8AC3E}">
        <p14:creationId xmlns:p14="http://schemas.microsoft.com/office/powerpoint/2010/main" val="326965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32F71BB-0699-4EFD-8275-4F6294DAE48D}"/>
              </a:ext>
            </a:extLst>
          </p:cNvPr>
          <p:cNvSpPr>
            <a:spLocks noGrp="1"/>
          </p:cNvSpPr>
          <p:nvPr>
            <p:ph type="dt" sz="half" idx="10"/>
          </p:nvPr>
        </p:nvSpPr>
        <p:spPr/>
        <p:txBody>
          <a:bodyPr/>
          <a:lstStyle/>
          <a:p>
            <a:fld id="{2FC06FCE-68F9-4578-8FC4-CBD201A10B0E}" type="datetimeFigureOut">
              <a:rPr lang="zh-CN" altLang="en-US" smtClean="0"/>
              <a:t>2020/10/21</a:t>
            </a:fld>
            <a:endParaRPr lang="zh-CN" altLang="en-US"/>
          </a:p>
        </p:txBody>
      </p:sp>
      <p:sp>
        <p:nvSpPr>
          <p:cNvPr id="3" name="页脚占位符 2">
            <a:extLst>
              <a:ext uri="{FF2B5EF4-FFF2-40B4-BE49-F238E27FC236}">
                <a16:creationId xmlns:a16="http://schemas.microsoft.com/office/drawing/2014/main" id="{246600A7-0BA5-43D3-B59D-480FE1DACF1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701828-2005-4D5E-867F-535567A1E009}"/>
              </a:ext>
            </a:extLst>
          </p:cNvPr>
          <p:cNvSpPr>
            <a:spLocks noGrp="1"/>
          </p:cNvSpPr>
          <p:nvPr>
            <p:ph type="sldNum" sz="quarter" idx="12"/>
          </p:nvPr>
        </p:nvSpPr>
        <p:spPr/>
        <p:txBody>
          <a:bodyPr/>
          <a:lstStyle/>
          <a:p>
            <a:fld id="{A14A523F-EA00-4A7C-B104-C21C9E7C9D5E}" type="slidenum">
              <a:rPr lang="zh-CN" altLang="en-US" smtClean="0"/>
              <a:t>‹#›</a:t>
            </a:fld>
            <a:endParaRPr lang="zh-CN" altLang="en-US"/>
          </a:p>
        </p:txBody>
      </p:sp>
    </p:spTree>
    <p:extLst>
      <p:ext uri="{BB962C8B-B14F-4D97-AF65-F5344CB8AC3E}">
        <p14:creationId xmlns:p14="http://schemas.microsoft.com/office/powerpoint/2010/main" val="3868285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7A7C6-272F-478A-B34A-6ECE9FA649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6AE45F7-8B42-4F2A-8D26-E5843FAE79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153884C-BF42-489C-B1B8-44ECB6D66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9E1DB27-36EC-4EAD-B164-C56DC5C3A9CD}"/>
              </a:ext>
            </a:extLst>
          </p:cNvPr>
          <p:cNvSpPr>
            <a:spLocks noGrp="1"/>
          </p:cNvSpPr>
          <p:nvPr>
            <p:ph type="dt" sz="half" idx="10"/>
          </p:nvPr>
        </p:nvSpPr>
        <p:spPr/>
        <p:txBody>
          <a:bodyPr/>
          <a:lstStyle/>
          <a:p>
            <a:fld id="{2FC06FCE-68F9-4578-8FC4-CBD201A10B0E}" type="datetimeFigureOut">
              <a:rPr lang="zh-CN" altLang="en-US" smtClean="0"/>
              <a:t>2020/10/21</a:t>
            </a:fld>
            <a:endParaRPr lang="zh-CN" altLang="en-US"/>
          </a:p>
        </p:txBody>
      </p:sp>
      <p:sp>
        <p:nvSpPr>
          <p:cNvPr id="6" name="页脚占位符 5">
            <a:extLst>
              <a:ext uri="{FF2B5EF4-FFF2-40B4-BE49-F238E27FC236}">
                <a16:creationId xmlns:a16="http://schemas.microsoft.com/office/drawing/2014/main" id="{C96520F6-B67C-4B5D-B231-484EE0ACD5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4094CC-AF4A-4137-9DD6-305B5CF61224}"/>
              </a:ext>
            </a:extLst>
          </p:cNvPr>
          <p:cNvSpPr>
            <a:spLocks noGrp="1"/>
          </p:cNvSpPr>
          <p:nvPr>
            <p:ph type="sldNum" sz="quarter" idx="12"/>
          </p:nvPr>
        </p:nvSpPr>
        <p:spPr/>
        <p:txBody>
          <a:bodyPr/>
          <a:lstStyle/>
          <a:p>
            <a:fld id="{A14A523F-EA00-4A7C-B104-C21C9E7C9D5E}" type="slidenum">
              <a:rPr lang="zh-CN" altLang="en-US" smtClean="0"/>
              <a:t>‹#›</a:t>
            </a:fld>
            <a:endParaRPr lang="zh-CN" altLang="en-US"/>
          </a:p>
        </p:txBody>
      </p:sp>
    </p:spTree>
    <p:extLst>
      <p:ext uri="{BB962C8B-B14F-4D97-AF65-F5344CB8AC3E}">
        <p14:creationId xmlns:p14="http://schemas.microsoft.com/office/powerpoint/2010/main" val="212458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ACD5C-554A-40C7-91D8-0BEA94C715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4C1519E-D76E-4958-A907-FBE566AE02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5A14767-206B-430D-ABCA-CA79D5896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A2862D1-6B4E-40D9-A24D-2C6B1E4D3382}"/>
              </a:ext>
            </a:extLst>
          </p:cNvPr>
          <p:cNvSpPr>
            <a:spLocks noGrp="1"/>
          </p:cNvSpPr>
          <p:nvPr>
            <p:ph type="dt" sz="half" idx="10"/>
          </p:nvPr>
        </p:nvSpPr>
        <p:spPr/>
        <p:txBody>
          <a:bodyPr/>
          <a:lstStyle/>
          <a:p>
            <a:fld id="{2FC06FCE-68F9-4578-8FC4-CBD201A10B0E}" type="datetimeFigureOut">
              <a:rPr lang="zh-CN" altLang="en-US" smtClean="0"/>
              <a:t>2020/10/21</a:t>
            </a:fld>
            <a:endParaRPr lang="zh-CN" altLang="en-US"/>
          </a:p>
        </p:txBody>
      </p:sp>
      <p:sp>
        <p:nvSpPr>
          <p:cNvPr id="6" name="页脚占位符 5">
            <a:extLst>
              <a:ext uri="{FF2B5EF4-FFF2-40B4-BE49-F238E27FC236}">
                <a16:creationId xmlns:a16="http://schemas.microsoft.com/office/drawing/2014/main" id="{423CF44A-677B-4214-9C35-6F51F17902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BAE4F6-8475-4BA3-85DC-08E2E03BAD57}"/>
              </a:ext>
            </a:extLst>
          </p:cNvPr>
          <p:cNvSpPr>
            <a:spLocks noGrp="1"/>
          </p:cNvSpPr>
          <p:nvPr>
            <p:ph type="sldNum" sz="quarter" idx="12"/>
          </p:nvPr>
        </p:nvSpPr>
        <p:spPr/>
        <p:txBody>
          <a:bodyPr/>
          <a:lstStyle/>
          <a:p>
            <a:fld id="{A14A523F-EA00-4A7C-B104-C21C9E7C9D5E}" type="slidenum">
              <a:rPr lang="zh-CN" altLang="en-US" smtClean="0"/>
              <a:t>‹#›</a:t>
            </a:fld>
            <a:endParaRPr lang="zh-CN" altLang="en-US"/>
          </a:p>
        </p:txBody>
      </p:sp>
    </p:spTree>
    <p:extLst>
      <p:ext uri="{BB962C8B-B14F-4D97-AF65-F5344CB8AC3E}">
        <p14:creationId xmlns:p14="http://schemas.microsoft.com/office/powerpoint/2010/main" val="151953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5797C7B-4112-43DC-BCF9-D9388B717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13B79BD-542D-412B-99EB-1062B6C1BD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68D3F2-9F00-47E8-887E-581EC9C37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06FCE-68F9-4578-8FC4-CBD201A10B0E}"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46132821-B847-4BD3-B237-73DB84587E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82AB45-28B1-4CED-B40E-7DE9C539E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A523F-EA00-4A7C-B104-C21C9E7C9D5E}" type="slidenum">
              <a:rPr lang="zh-CN" altLang="en-US" smtClean="0"/>
              <a:t>‹#›</a:t>
            </a:fld>
            <a:endParaRPr lang="zh-CN" altLang="en-US"/>
          </a:p>
        </p:txBody>
      </p:sp>
    </p:spTree>
    <p:extLst>
      <p:ext uri="{BB962C8B-B14F-4D97-AF65-F5344CB8AC3E}">
        <p14:creationId xmlns:p14="http://schemas.microsoft.com/office/powerpoint/2010/main" val="376840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46516-22D3-466F-88D4-D0BFDD62A6A4}"/>
              </a:ext>
            </a:extLst>
          </p:cNvPr>
          <p:cNvSpPr>
            <a:spLocks noGrp="1"/>
          </p:cNvSpPr>
          <p:nvPr>
            <p:ph type="ctrTitle"/>
          </p:nvPr>
        </p:nvSpPr>
        <p:spPr>
          <a:xfrm>
            <a:off x="1524000" y="1122363"/>
            <a:ext cx="9144000" cy="2058499"/>
          </a:xfrm>
        </p:spPr>
        <p:txBody>
          <a:bodyPr/>
          <a:lstStyle/>
          <a:p>
            <a:r>
              <a:rPr lang="en-US" altLang="zh-CN" dirty="0"/>
              <a:t>Anomaly detection</a:t>
            </a:r>
            <a:endParaRPr lang="zh-CN" altLang="en-US" dirty="0"/>
          </a:p>
        </p:txBody>
      </p:sp>
      <p:sp>
        <p:nvSpPr>
          <p:cNvPr id="3" name="副标题 2">
            <a:extLst>
              <a:ext uri="{FF2B5EF4-FFF2-40B4-BE49-F238E27FC236}">
                <a16:creationId xmlns:a16="http://schemas.microsoft.com/office/drawing/2014/main" id="{7B28BF49-DB56-4AB9-AFFF-D8428685A254}"/>
              </a:ext>
            </a:extLst>
          </p:cNvPr>
          <p:cNvSpPr>
            <a:spLocks noGrp="1"/>
          </p:cNvSpPr>
          <p:nvPr>
            <p:ph type="subTitle" idx="1"/>
          </p:nvPr>
        </p:nvSpPr>
        <p:spPr>
          <a:xfrm>
            <a:off x="1524000" y="3806092"/>
            <a:ext cx="9144000" cy="1451708"/>
          </a:xfrm>
        </p:spPr>
        <p:txBody>
          <a:bodyPr/>
          <a:lstStyle/>
          <a:p>
            <a:r>
              <a:rPr lang="zh-CN" altLang="en-US" dirty="0"/>
              <a:t>孙肖仪</a:t>
            </a:r>
            <a:endParaRPr lang="en-US" altLang="zh-CN" dirty="0"/>
          </a:p>
          <a:p>
            <a:r>
              <a:rPr lang="en-US" altLang="zh-CN" dirty="0"/>
              <a:t>2020.10</a:t>
            </a:r>
            <a:endParaRPr lang="zh-CN" altLang="en-US" dirty="0"/>
          </a:p>
        </p:txBody>
      </p:sp>
    </p:spTree>
    <p:extLst>
      <p:ext uri="{BB962C8B-B14F-4D97-AF65-F5344CB8AC3E}">
        <p14:creationId xmlns:p14="http://schemas.microsoft.com/office/powerpoint/2010/main" val="365036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4D9AB-0302-48D5-9CF6-13B5C89EB07A}"/>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AFAB7D07-EEAC-4FC3-9349-4EE6E7FAA176}"/>
              </a:ext>
            </a:extLst>
          </p:cNvPr>
          <p:cNvSpPr>
            <a:spLocks noGrp="1"/>
          </p:cNvSpPr>
          <p:nvPr>
            <p:ph idx="1"/>
          </p:nvPr>
        </p:nvSpPr>
        <p:spPr/>
        <p:txBody>
          <a:bodyPr>
            <a:normAutofit lnSpcReduction="10000"/>
          </a:bodyPr>
          <a:lstStyle/>
          <a:p>
            <a:r>
              <a:rPr lang="en-US" altLang="zh-CN" dirty="0"/>
              <a:t>Unsupervised anomaly detection methods</a:t>
            </a:r>
          </a:p>
          <a:p>
            <a:pPr lvl="1"/>
            <a:r>
              <a:rPr lang="en-US" altLang="zh-CN" dirty="0"/>
              <a:t>Prediction Models: </a:t>
            </a:r>
          </a:p>
          <a:p>
            <a:pPr lvl="2"/>
            <a:r>
              <a:rPr lang="en-US" altLang="zh-CN" dirty="0"/>
              <a:t>one-class SVM,</a:t>
            </a:r>
          </a:p>
          <a:p>
            <a:pPr lvl="2"/>
            <a:r>
              <a:rPr lang="en-US" altLang="zh-CN" dirty="0"/>
              <a:t>isolation forest</a:t>
            </a:r>
          </a:p>
          <a:p>
            <a:pPr lvl="2"/>
            <a:endParaRPr lang="en-US" altLang="zh-CN" dirty="0"/>
          </a:p>
          <a:p>
            <a:pPr lvl="1"/>
            <a:r>
              <a:rPr lang="en-US" altLang="zh-CN" dirty="0"/>
              <a:t>Statistic methods</a:t>
            </a:r>
          </a:p>
          <a:p>
            <a:pPr lvl="2"/>
            <a:r>
              <a:rPr lang="en-US" altLang="zh-CN" dirty="0"/>
              <a:t>Extreme value theory</a:t>
            </a:r>
          </a:p>
          <a:p>
            <a:pPr marL="457200" lvl="1" indent="0">
              <a:buNone/>
            </a:pPr>
            <a:endParaRPr lang="en-US" altLang="zh-CN" dirty="0"/>
          </a:p>
          <a:p>
            <a:pPr lvl="1"/>
            <a:r>
              <a:rPr lang="en-US" altLang="zh-CN" dirty="0"/>
              <a:t>Reconstruction error :</a:t>
            </a:r>
          </a:p>
          <a:p>
            <a:pPr lvl="2"/>
            <a:r>
              <a:rPr lang="en-US" altLang="zh-CN" dirty="0" err="1"/>
              <a:t>AutoEncoder</a:t>
            </a:r>
            <a:r>
              <a:rPr lang="en-US" altLang="zh-CN" dirty="0"/>
              <a:t> (AE)</a:t>
            </a:r>
          </a:p>
          <a:p>
            <a:pPr lvl="2"/>
            <a:r>
              <a:rPr lang="en-US" altLang="zh-CN" dirty="0"/>
              <a:t>Variational </a:t>
            </a:r>
            <a:r>
              <a:rPr lang="en-US" altLang="zh-CN" dirty="0" err="1"/>
              <a:t>AutoEncoder</a:t>
            </a:r>
            <a:r>
              <a:rPr lang="en-US" altLang="zh-CN" dirty="0"/>
              <a:t> (VAE)</a:t>
            </a:r>
          </a:p>
          <a:p>
            <a:pPr lvl="2"/>
            <a:r>
              <a:rPr lang="en-US" altLang="zh-CN" dirty="0"/>
              <a:t>Generative Adversarial Networks (GAN)</a:t>
            </a:r>
            <a:endParaRPr lang="zh-CN" altLang="en-US" dirty="0"/>
          </a:p>
        </p:txBody>
      </p:sp>
    </p:spTree>
    <p:extLst>
      <p:ext uri="{BB962C8B-B14F-4D97-AF65-F5344CB8AC3E}">
        <p14:creationId xmlns:p14="http://schemas.microsoft.com/office/powerpoint/2010/main" val="2746413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4A797-6EC3-48C1-BCBF-5C7ED6E8773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17FFC5BF-908B-4732-9003-0EFA2DC74313}"/>
              </a:ext>
            </a:extLst>
          </p:cNvPr>
          <p:cNvSpPr>
            <a:spLocks noGrp="1"/>
          </p:cNvSpPr>
          <p:nvPr>
            <p:ph idx="1"/>
          </p:nvPr>
        </p:nvSpPr>
        <p:spPr/>
        <p:txBody>
          <a:bodyPr/>
          <a:lstStyle/>
          <a:p>
            <a:r>
              <a:rPr lang="en-US" altLang="zh-CN" dirty="0" err="1"/>
              <a:t>AutoEncoder</a:t>
            </a:r>
            <a:endParaRPr lang="en-US" altLang="zh-CN" dirty="0"/>
          </a:p>
          <a:p>
            <a:pPr lvl="1"/>
            <a:r>
              <a:rPr lang="en-US" altLang="zh-CN" sz="2000" dirty="0" err="1"/>
              <a:t>AutoEncode</a:t>
            </a:r>
            <a:r>
              <a:rPr lang="en-US" altLang="zh-CN" sz="2000" dirty="0"/>
              <a:t> the normal samples, anomaly samples are not learned</a:t>
            </a:r>
          </a:p>
          <a:p>
            <a:pPr lvl="1"/>
            <a:r>
              <a:rPr lang="en-US" altLang="zh-CN" sz="2000" dirty="0"/>
              <a:t>Compare the input and output, anomaly samples have high reconstruction error </a:t>
            </a:r>
            <a:endParaRPr lang="zh-CN" altLang="en-US" sz="2000" dirty="0"/>
          </a:p>
        </p:txBody>
      </p:sp>
      <p:grpSp>
        <p:nvGrpSpPr>
          <p:cNvPr id="5" name="组合 4">
            <a:extLst>
              <a:ext uri="{FF2B5EF4-FFF2-40B4-BE49-F238E27FC236}">
                <a16:creationId xmlns:a16="http://schemas.microsoft.com/office/drawing/2014/main" id="{E59F6B83-23E8-4C01-85F0-281A832D89A1}"/>
              </a:ext>
            </a:extLst>
          </p:cNvPr>
          <p:cNvGrpSpPr/>
          <p:nvPr/>
        </p:nvGrpSpPr>
        <p:grpSpPr>
          <a:xfrm>
            <a:off x="2860430" y="3295880"/>
            <a:ext cx="4307789" cy="3196995"/>
            <a:chOff x="2860430" y="3295880"/>
            <a:chExt cx="4307789" cy="3196995"/>
          </a:xfrm>
        </p:grpSpPr>
        <p:pic>
          <p:nvPicPr>
            <p:cNvPr id="6" name="图片 5">
              <a:extLst>
                <a:ext uri="{FF2B5EF4-FFF2-40B4-BE49-F238E27FC236}">
                  <a16:creationId xmlns:a16="http://schemas.microsoft.com/office/drawing/2014/main" id="{14851BA6-C9EC-498B-99B8-34232A2E2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430" y="3295880"/>
              <a:ext cx="4307789" cy="3196995"/>
            </a:xfrm>
            <a:prstGeom prst="rect">
              <a:avLst/>
            </a:prstGeom>
          </p:spPr>
        </p:pic>
        <p:sp>
          <p:nvSpPr>
            <p:cNvPr id="4" name="矩形 3">
              <a:extLst>
                <a:ext uri="{FF2B5EF4-FFF2-40B4-BE49-F238E27FC236}">
                  <a16:creationId xmlns:a16="http://schemas.microsoft.com/office/drawing/2014/main" id="{ACC4F6DD-B67F-4929-9FF3-9A19108B4CD3}"/>
                </a:ext>
              </a:extLst>
            </p:cNvPr>
            <p:cNvSpPr/>
            <p:nvPr/>
          </p:nvSpPr>
          <p:spPr>
            <a:xfrm>
              <a:off x="3024554" y="6176963"/>
              <a:ext cx="562708" cy="192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extLst>
      <p:ext uri="{BB962C8B-B14F-4D97-AF65-F5344CB8AC3E}">
        <p14:creationId xmlns:p14="http://schemas.microsoft.com/office/powerpoint/2010/main" val="61447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25E6C-2ED8-4806-9741-E2BF98AA280E}"/>
              </a:ext>
            </a:extLst>
          </p:cNvPr>
          <p:cNvSpPr>
            <a:spLocks noGrp="1"/>
          </p:cNvSpPr>
          <p:nvPr>
            <p:ph type="title"/>
          </p:nvPr>
        </p:nvSpPr>
        <p:spPr/>
        <p:txBody>
          <a:bodyPr>
            <a:normAutofit/>
          </a:bodyPr>
          <a:lstStyle/>
          <a:p>
            <a:r>
              <a:rPr lang="en-US" altLang="zh-CN" sz="3600" dirty="0"/>
              <a:t>Deep Anomaly Detection with Deviation Networks</a:t>
            </a:r>
            <a:endParaRPr lang="zh-CN" altLang="en-US" sz="3600" dirty="0"/>
          </a:p>
        </p:txBody>
      </p:sp>
      <p:sp>
        <p:nvSpPr>
          <p:cNvPr id="3" name="内容占位符 2">
            <a:extLst>
              <a:ext uri="{FF2B5EF4-FFF2-40B4-BE49-F238E27FC236}">
                <a16:creationId xmlns:a16="http://schemas.microsoft.com/office/drawing/2014/main" id="{2C4C432D-C290-41FA-BAE4-ED010F3C6952}"/>
              </a:ext>
            </a:extLst>
          </p:cNvPr>
          <p:cNvSpPr>
            <a:spLocks noGrp="1"/>
          </p:cNvSpPr>
          <p:nvPr>
            <p:ph idx="1"/>
          </p:nvPr>
        </p:nvSpPr>
        <p:spPr/>
        <p:txBody>
          <a:bodyPr/>
          <a:lstStyle/>
          <a:p>
            <a:r>
              <a:rPr lang="en-US" altLang="zh-CN" dirty="0"/>
              <a:t>Introduction</a:t>
            </a:r>
          </a:p>
          <a:p>
            <a:pPr lvl="1"/>
            <a:r>
              <a:rPr lang="en-US" altLang="zh-CN" dirty="0"/>
              <a:t>a limited number of labeled anomalies is often available in many real-world anomaly detection applications</a:t>
            </a:r>
          </a:p>
          <a:p>
            <a:pPr lvl="1"/>
            <a:endParaRPr lang="en-US" altLang="zh-CN" dirty="0"/>
          </a:p>
          <a:p>
            <a:pPr lvl="1"/>
            <a:r>
              <a:rPr lang="en-US" altLang="zh-CN" dirty="0"/>
              <a:t>This work leverages multiple to dozens of labeled anomalies, accounting for only 0.005%-1% of all training data objects and 0.08%-6% of all anomalies per data set</a:t>
            </a:r>
            <a:endParaRPr lang="zh-CN" altLang="en-US" dirty="0"/>
          </a:p>
        </p:txBody>
      </p:sp>
    </p:spTree>
    <p:extLst>
      <p:ext uri="{BB962C8B-B14F-4D97-AF65-F5344CB8AC3E}">
        <p14:creationId xmlns:p14="http://schemas.microsoft.com/office/powerpoint/2010/main" val="1022034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4D166-7DEB-4C99-A8E2-242970348C9C}"/>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C3C786EE-1419-4873-9A59-A6D054667522}"/>
              </a:ext>
            </a:extLst>
          </p:cNvPr>
          <p:cNvSpPr>
            <a:spLocks noGrp="1"/>
          </p:cNvSpPr>
          <p:nvPr>
            <p:ph idx="1"/>
          </p:nvPr>
        </p:nvSpPr>
        <p:spPr/>
        <p:txBody>
          <a:bodyPr/>
          <a:lstStyle/>
          <a:p>
            <a:r>
              <a:rPr lang="en-US" altLang="zh-CN" dirty="0"/>
              <a:t>Framework</a:t>
            </a:r>
          </a:p>
          <a:p>
            <a:pPr lvl="1"/>
            <a:r>
              <a:rPr lang="en-US" altLang="zh-CN" sz="2000" dirty="0"/>
              <a:t>an anomaly scoring network to yield a scalar anomaly score for every X</a:t>
            </a:r>
          </a:p>
          <a:p>
            <a:pPr lvl="1"/>
            <a:r>
              <a:rPr lang="en-US" altLang="zh-CN" sz="2000" dirty="0"/>
              <a:t>reference score generator to generate another scalar score termed as reference score</a:t>
            </a:r>
          </a:p>
          <a:p>
            <a:pPr lvl="1"/>
            <a:r>
              <a:rPr lang="en-US" altLang="zh-CN" sz="2000" dirty="0"/>
              <a:t>optimize the anomaly scores with </a:t>
            </a:r>
            <a:r>
              <a:rPr lang="en-US" altLang="zh-CN" sz="2000" dirty="0" err="1"/>
              <a:t>u</a:t>
            </a:r>
            <a:r>
              <a:rPr lang="en-US" altLang="zh-CN" sz="1000" dirty="0" err="1"/>
              <a:t>R</a:t>
            </a:r>
            <a:r>
              <a:rPr lang="en-US" altLang="zh-CN" sz="2000" dirty="0"/>
              <a:t> </a:t>
            </a:r>
            <a:endParaRPr lang="zh-CN" altLang="en-US" sz="2000" dirty="0"/>
          </a:p>
        </p:txBody>
      </p:sp>
      <p:pic>
        <p:nvPicPr>
          <p:cNvPr id="5" name="图片 4">
            <a:extLst>
              <a:ext uri="{FF2B5EF4-FFF2-40B4-BE49-F238E27FC236}">
                <a16:creationId xmlns:a16="http://schemas.microsoft.com/office/drawing/2014/main" id="{9FDF3D47-6687-456E-A43B-23679D85ECB7}"/>
              </a:ext>
            </a:extLst>
          </p:cNvPr>
          <p:cNvPicPr>
            <a:picLocks noChangeAspect="1"/>
          </p:cNvPicPr>
          <p:nvPr/>
        </p:nvPicPr>
        <p:blipFill>
          <a:blip r:embed="rId2"/>
          <a:stretch>
            <a:fillRect/>
          </a:stretch>
        </p:blipFill>
        <p:spPr>
          <a:xfrm>
            <a:off x="3071446" y="3429000"/>
            <a:ext cx="3982427" cy="3231455"/>
          </a:xfrm>
          <a:prstGeom prst="rect">
            <a:avLst/>
          </a:prstGeom>
        </p:spPr>
      </p:pic>
    </p:spTree>
    <p:extLst>
      <p:ext uri="{BB962C8B-B14F-4D97-AF65-F5344CB8AC3E}">
        <p14:creationId xmlns:p14="http://schemas.microsoft.com/office/powerpoint/2010/main" val="372321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A39A6-FA2C-44B8-A33B-00C756CC280C}"/>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FE237DD2-81FB-45BA-B480-AD13BA769E36}"/>
              </a:ext>
            </a:extLst>
          </p:cNvPr>
          <p:cNvSpPr>
            <a:spLocks noGrp="1"/>
          </p:cNvSpPr>
          <p:nvPr>
            <p:ph idx="1"/>
          </p:nvPr>
        </p:nvSpPr>
        <p:spPr/>
        <p:txBody>
          <a:bodyPr/>
          <a:lstStyle/>
          <a:p>
            <a:r>
              <a:rPr lang="en-US" altLang="zh-CN" dirty="0"/>
              <a:t>Gaussian Prior-based Reference Scores</a:t>
            </a:r>
          </a:p>
          <a:p>
            <a:pPr lvl="1"/>
            <a:r>
              <a:rPr lang="en-US" altLang="zh-CN" dirty="0"/>
              <a:t>extensive results show that Gaussian distribution fits the anomaly scores very well in a range of data sets.</a:t>
            </a:r>
          </a:p>
          <a:p>
            <a:pPr lvl="1"/>
            <a:endParaRPr lang="en-US" altLang="zh-CN" dirty="0"/>
          </a:p>
          <a:p>
            <a:pPr lvl="1"/>
            <a:r>
              <a:rPr lang="en-US" altLang="zh-CN" dirty="0"/>
              <a:t>set µ = 0 and σ = 1 in the experiments</a:t>
            </a:r>
            <a:endParaRPr lang="zh-CN" altLang="en-US" dirty="0"/>
          </a:p>
        </p:txBody>
      </p:sp>
      <p:pic>
        <p:nvPicPr>
          <p:cNvPr id="4" name="图片 3">
            <a:extLst>
              <a:ext uri="{FF2B5EF4-FFF2-40B4-BE49-F238E27FC236}">
                <a16:creationId xmlns:a16="http://schemas.microsoft.com/office/drawing/2014/main" id="{15F9CE8B-DA26-4956-BF74-C224AC353709}"/>
              </a:ext>
            </a:extLst>
          </p:cNvPr>
          <p:cNvPicPr>
            <a:picLocks noChangeAspect="1"/>
          </p:cNvPicPr>
          <p:nvPr/>
        </p:nvPicPr>
        <p:blipFill>
          <a:blip r:embed="rId2"/>
          <a:stretch>
            <a:fillRect/>
          </a:stretch>
        </p:blipFill>
        <p:spPr>
          <a:xfrm>
            <a:off x="1557704" y="3935535"/>
            <a:ext cx="2933700" cy="1409700"/>
          </a:xfrm>
          <a:prstGeom prst="rect">
            <a:avLst/>
          </a:prstGeom>
        </p:spPr>
      </p:pic>
    </p:spTree>
    <p:extLst>
      <p:ext uri="{BB962C8B-B14F-4D97-AF65-F5344CB8AC3E}">
        <p14:creationId xmlns:p14="http://schemas.microsoft.com/office/powerpoint/2010/main" val="1950198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D8702-413E-4739-A7C9-8E78FB683B51}"/>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CF0CCC37-0437-40BE-8B9C-4015A579447B}"/>
              </a:ext>
            </a:extLst>
          </p:cNvPr>
          <p:cNvSpPr>
            <a:spLocks noGrp="1"/>
          </p:cNvSpPr>
          <p:nvPr>
            <p:ph idx="1"/>
          </p:nvPr>
        </p:nvSpPr>
        <p:spPr/>
        <p:txBody>
          <a:bodyPr/>
          <a:lstStyle/>
          <a:p>
            <a:r>
              <a:rPr lang="en-US" altLang="zh-CN" dirty="0"/>
              <a:t>Z-Score-based Deviation Loss</a:t>
            </a:r>
          </a:p>
          <a:p>
            <a:pPr lvl="1"/>
            <a:r>
              <a:rPr lang="en-US" altLang="zh-CN" dirty="0"/>
              <a:t> deviation loss function:</a:t>
            </a:r>
          </a:p>
          <a:p>
            <a:pPr lvl="1"/>
            <a:endParaRPr lang="en-US" altLang="zh-CN" dirty="0"/>
          </a:p>
          <a:p>
            <a:pPr lvl="1"/>
            <a:endParaRPr lang="en-US" altLang="zh-CN" dirty="0"/>
          </a:p>
          <a:p>
            <a:pPr lvl="1"/>
            <a:endParaRPr lang="en-US" altLang="zh-CN" dirty="0"/>
          </a:p>
          <a:p>
            <a:pPr lvl="1"/>
            <a:endParaRPr lang="en-US" altLang="zh-CN" dirty="0"/>
          </a:p>
          <a:p>
            <a:pPr lvl="1"/>
            <a:r>
              <a:rPr lang="en-US" altLang="zh-CN" dirty="0"/>
              <a:t>scores of anomalies statistically significantly deviate from µR in the upper tail </a:t>
            </a:r>
          </a:p>
          <a:p>
            <a:pPr lvl="1"/>
            <a:r>
              <a:rPr lang="en-US" altLang="zh-CN" dirty="0"/>
              <a:t>at the same time having the scores of normal objects as close as possible to µR </a:t>
            </a:r>
          </a:p>
          <a:p>
            <a:pPr lvl="1"/>
            <a:endParaRPr lang="zh-CN" altLang="en-US" dirty="0"/>
          </a:p>
        </p:txBody>
      </p:sp>
      <p:pic>
        <p:nvPicPr>
          <p:cNvPr id="4" name="图片 3">
            <a:extLst>
              <a:ext uri="{FF2B5EF4-FFF2-40B4-BE49-F238E27FC236}">
                <a16:creationId xmlns:a16="http://schemas.microsoft.com/office/drawing/2014/main" id="{4907CB81-394B-4D16-8CCB-BAA894C98178}"/>
              </a:ext>
            </a:extLst>
          </p:cNvPr>
          <p:cNvPicPr>
            <a:picLocks noChangeAspect="1"/>
          </p:cNvPicPr>
          <p:nvPr/>
        </p:nvPicPr>
        <p:blipFill>
          <a:blip r:embed="rId2"/>
          <a:stretch>
            <a:fillRect/>
          </a:stretch>
        </p:blipFill>
        <p:spPr>
          <a:xfrm>
            <a:off x="1577242" y="2609850"/>
            <a:ext cx="2385158" cy="743201"/>
          </a:xfrm>
          <a:prstGeom prst="rect">
            <a:avLst/>
          </a:prstGeom>
        </p:spPr>
      </p:pic>
      <p:pic>
        <p:nvPicPr>
          <p:cNvPr id="5" name="图片 4">
            <a:extLst>
              <a:ext uri="{FF2B5EF4-FFF2-40B4-BE49-F238E27FC236}">
                <a16:creationId xmlns:a16="http://schemas.microsoft.com/office/drawing/2014/main" id="{10A696FB-4A7B-4CA0-A4D3-249974C05A20}"/>
              </a:ext>
            </a:extLst>
          </p:cNvPr>
          <p:cNvPicPr>
            <a:picLocks noChangeAspect="1"/>
          </p:cNvPicPr>
          <p:nvPr/>
        </p:nvPicPr>
        <p:blipFill>
          <a:blip r:embed="rId3"/>
          <a:stretch>
            <a:fillRect/>
          </a:stretch>
        </p:blipFill>
        <p:spPr>
          <a:xfrm>
            <a:off x="1631952" y="3306161"/>
            <a:ext cx="5628543" cy="461917"/>
          </a:xfrm>
          <a:prstGeom prst="rect">
            <a:avLst/>
          </a:prstGeom>
        </p:spPr>
      </p:pic>
    </p:spTree>
    <p:extLst>
      <p:ext uri="{BB962C8B-B14F-4D97-AF65-F5344CB8AC3E}">
        <p14:creationId xmlns:p14="http://schemas.microsoft.com/office/powerpoint/2010/main" val="215470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AFA74-2D8E-472E-A8B7-B6F73EA136E9}"/>
              </a:ext>
            </a:extLst>
          </p:cNvPr>
          <p:cNvSpPr>
            <a:spLocks noGrp="1"/>
          </p:cNvSpPr>
          <p:nvPr>
            <p:ph type="title"/>
          </p:nvPr>
        </p:nvSpPr>
        <p:spPr/>
        <p:txBody>
          <a:bodyPr>
            <a:normAutofit/>
          </a:bodyPr>
          <a:lstStyle/>
          <a:p>
            <a:r>
              <a:rPr lang="en-US" altLang="zh-CN" dirty="0"/>
              <a:t>USAD : Unsupervised Anomaly Detection on Multivariate Time Series</a:t>
            </a:r>
            <a:endParaRPr lang="zh-CN" altLang="en-US" dirty="0"/>
          </a:p>
        </p:txBody>
      </p:sp>
      <p:sp>
        <p:nvSpPr>
          <p:cNvPr id="3" name="内容占位符 2">
            <a:extLst>
              <a:ext uri="{FF2B5EF4-FFF2-40B4-BE49-F238E27FC236}">
                <a16:creationId xmlns:a16="http://schemas.microsoft.com/office/drawing/2014/main" id="{B7AD6924-9BBB-4271-A04F-BB77B28989DC}"/>
              </a:ext>
            </a:extLst>
          </p:cNvPr>
          <p:cNvSpPr>
            <a:spLocks noGrp="1"/>
          </p:cNvSpPr>
          <p:nvPr>
            <p:ph idx="1"/>
          </p:nvPr>
        </p:nvSpPr>
        <p:spPr>
          <a:xfrm>
            <a:off x="838200" y="2008553"/>
            <a:ext cx="10515600" cy="4168409"/>
          </a:xfrm>
        </p:spPr>
        <p:txBody>
          <a:bodyPr/>
          <a:lstStyle/>
          <a:p>
            <a:r>
              <a:rPr lang="en-US" altLang="zh-CN" dirty="0"/>
              <a:t>Introduction</a:t>
            </a:r>
          </a:p>
          <a:p>
            <a:pPr lvl="1"/>
            <a:r>
              <a:rPr lang="en-US" altLang="zh-CN" dirty="0"/>
              <a:t>GAN training is not always easy, A production environment requires the development of robust methods that can be re-trained routinely.</a:t>
            </a:r>
          </a:p>
          <a:p>
            <a:pPr lvl="1"/>
            <a:endParaRPr lang="en-US" altLang="zh-CN" dirty="0"/>
          </a:p>
          <a:p>
            <a:pPr lvl="1"/>
            <a:r>
              <a:rPr lang="en-US" altLang="zh-CN" dirty="0"/>
              <a:t>This work propose a new method for multivariate time series based on an autoencoder architecture whose learning is inspired by GANs.</a:t>
            </a:r>
            <a:endParaRPr lang="zh-CN" altLang="en-US" dirty="0"/>
          </a:p>
        </p:txBody>
      </p:sp>
    </p:spTree>
    <p:extLst>
      <p:ext uri="{BB962C8B-B14F-4D97-AF65-F5344CB8AC3E}">
        <p14:creationId xmlns:p14="http://schemas.microsoft.com/office/powerpoint/2010/main" val="3362207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5C183-DB78-4666-90DE-FA0060CE46F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9A8FBD7-6F78-4995-B352-768865741252}"/>
              </a:ext>
            </a:extLst>
          </p:cNvPr>
          <p:cNvSpPr>
            <a:spLocks noGrp="1"/>
          </p:cNvSpPr>
          <p:nvPr>
            <p:ph idx="1"/>
          </p:nvPr>
        </p:nvSpPr>
        <p:spPr/>
        <p:txBody>
          <a:bodyPr/>
          <a:lstStyle/>
          <a:p>
            <a:r>
              <a:rPr lang="en-US" altLang="zh-CN" dirty="0"/>
              <a:t>GAN</a:t>
            </a:r>
            <a:endParaRPr lang="zh-CN" altLang="en-US" dirty="0"/>
          </a:p>
        </p:txBody>
      </p:sp>
      <p:pic>
        <p:nvPicPr>
          <p:cNvPr id="5" name="图片 4">
            <a:extLst>
              <a:ext uri="{FF2B5EF4-FFF2-40B4-BE49-F238E27FC236}">
                <a16:creationId xmlns:a16="http://schemas.microsoft.com/office/drawing/2014/main" id="{B5C9FF48-6B50-4212-A94C-AC89D8824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77" y="2393559"/>
            <a:ext cx="10515600" cy="3639733"/>
          </a:xfrm>
          <a:prstGeom prst="rect">
            <a:avLst/>
          </a:prstGeom>
        </p:spPr>
      </p:pic>
      <p:sp>
        <p:nvSpPr>
          <p:cNvPr id="4" name="矩形 3">
            <a:extLst>
              <a:ext uri="{FF2B5EF4-FFF2-40B4-BE49-F238E27FC236}">
                <a16:creationId xmlns:a16="http://schemas.microsoft.com/office/drawing/2014/main" id="{BB95C1A8-1B88-4935-B0C3-A98F1B4C1F17}"/>
              </a:ext>
            </a:extLst>
          </p:cNvPr>
          <p:cNvSpPr/>
          <p:nvPr/>
        </p:nvSpPr>
        <p:spPr>
          <a:xfrm>
            <a:off x="9151815" y="5634892"/>
            <a:ext cx="2454031" cy="542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AC9DA19-2590-4EEC-9B23-A11A8D06B5D3}"/>
              </a:ext>
            </a:extLst>
          </p:cNvPr>
          <p:cNvSpPr/>
          <p:nvPr/>
        </p:nvSpPr>
        <p:spPr>
          <a:xfrm>
            <a:off x="6096000" y="2489200"/>
            <a:ext cx="2454031" cy="542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7636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73827-633A-4451-BB9D-711AB426BE70}"/>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A5835673-1E0D-4037-ADDA-317BC3DC8B2A}"/>
              </a:ext>
            </a:extLst>
          </p:cNvPr>
          <p:cNvSpPr>
            <a:spLocks noGrp="1"/>
          </p:cNvSpPr>
          <p:nvPr>
            <p:ph idx="1"/>
          </p:nvPr>
        </p:nvSpPr>
        <p:spPr/>
        <p:txBody>
          <a:bodyPr/>
          <a:lstStyle/>
          <a:p>
            <a:r>
              <a:rPr lang="en-US" altLang="zh-CN" dirty="0"/>
              <a:t>Framework</a:t>
            </a:r>
            <a:endParaRPr lang="zh-CN" altLang="en-US" dirty="0"/>
          </a:p>
        </p:txBody>
      </p:sp>
      <p:pic>
        <p:nvPicPr>
          <p:cNvPr id="4" name="图片 3">
            <a:extLst>
              <a:ext uri="{FF2B5EF4-FFF2-40B4-BE49-F238E27FC236}">
                <a16:creationId xmlns:a16="http://schemas.microsoft.com/office/drawing/2014/main" id="{034E840C-2E54-452C-9C8D-895739D568E5}"/>
              </a:ext>
            </a:extLst>
          </p:cNvPr>
          <p:cNvPicPr>
            <a:picLocks noChangeAspect="1"/>
          </p:cNvPicPr>
          <p:nvPr/>
        </p:nvPicPr>
        <p:blipFill>
          <a:blip r:embed="rId2"/>
          <a:stretch>
            <a:fillRect/>
          </a:stretch>
        </p:blipFill>
        <p:spPr>
          <a:xfrm>
            <a:off x="764627" y="2639638"/>
            <a:ext cx="10630120" cy="3190639"/>
          </a:xfrm>
          <a:prstGeom prst="rect">
            <a:avLst/>
          </a:prstGeom>
        </p:spPr>
      </p:pic>
    </p:spTree>
    <p:extLst>
      <p:ext uri="{BB962C8B-B14F-4D97-AF65-F5344CB8AC3E}">
        <p14:creationId xmlns:p14="http://schemas.microsoft.com/office/powerpoint/2010/main" val="784967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18A80-D5F4-4DAF-A8B4-EFC0017F1542}"/>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75915335-867B-4C46-AA88-1BF7EFB20136}"/>
              </a:ext>
            </a:extLst>
          </p:cNvPr>
          <p:cNvSpPr>
            <a:spLocks noGrp="1"/>
          </p:cNvSpPr>
          <p:nvPr>
            <p:ph idx="1"/>
          </p:nvPr>
        </p:nvSpPr>
        <p:spPr/>
        <p:txBody>
          <a:bodyPr/>
          <a:lstStyle/>
          <a:p>
            <a:r>
              <a:rPr lang="en-US" altLang="zh-CN" dirty="0"/>
              <a:t>Phase 1: Autoencoder training</a:t>
            </a:r>
          </a:p>
          <a:p>
            <a:pPr marL="457200" lvl="1" indent="0">
              <a:buNone/>
            </a:pPr>
            <a:r>
              <a:rPr lang="en-US" altLang="zh-CN" dirty="0"/>
              <a:t> </a:t>
            </a:r>
          </a:p>
          <a:p>
            <a:pPr lvl="1"/>
            <a:r>
              <a:rPr lang="en-US" altLang="zh-CN" dirty="0"/>
              <a:t>the training objectives are:</a:t>
            </a:r>
          </a:p>
          <a:p>
            <a:pPr lvl="1"/>
            <a:endParaRPr lang="en-US" altLang="zh-CN" dirty="0"/>
          </a:p>
          <a:p>
            <a:r>
              <a:rPr lang="en-US" altLang="zh-CN" dirty="0"/>
              <a:t>Phase 2: Adversarial training</a:t>
            </a:r>
          </a:p>
          <a:p>
            <a:pPr lvl="1"/>
            <a:r>
              <a:rPr lang="en-US" altLang="zh-CN" sz="2000" dirty="0"/>
              <a:t>AE1 trains on whether or not it succeeds in fooling AE2</a:t>
            </a:r>
          </a:p>
          <a:p>
            <a:pPr lvl="1"/>
            <a:endParaRPr lang="en-US" altLang="zh-CN" dirty="0"/>
          </a:p>
          <a:p>
            <a:pPr lvl="1"/>
            <a:endParaRPr lang="en-US" altLang="zh-CN" dirty="0"/>
          </a:p>
          <a:p>
            <a:pPr lvl="1"/>
            <a:r>
              <a:rPr lang="en-US" altLang="zh-CN" sz="2000" dirty="0"/>
              <a:t>AE2 distinguishes the candidates reconstructed by AE1 from the real data </a:t>
            </a:r>
            <a:endParaRPr lang="zh-CN" altLang="en-US" sz="2000" dirty="0"/>
          </a:p>
        </p:txBody>
      </p:sp>
      <p:pic>
        <p:nvPicPr>
          <p:cNvPr id="4" name="图片 3">
            <a:extLst>
              <a:ext uri="{FF2B5EF4-FFF2-40B4-BE49-F238E27FC236}">
                <a16:creationId xmlns:a16="http://schemas.microsoft.com/office/drawing/2014/main" id="{F39A4C94-9077-4DCE-A12E-CEB2578BD6E7}"/>
              </a:ext>
            </a:extLst>
          </p:cNvPr>
          <p:cNvPicPr>
            <a:picLocks noChangeAspect="1"/>
          </p:cNvPicPr>
          <p:nvPr/>
        </p:nvPicPr>
        <p:blipFill>
          <a:blip r:embed="rId2"/>
          <a:stretch>
            <a:fillRect/>
          </a:stretch>
        </p:blipFill>
        <p:spPr>
          <a:xfrm>
            <a:off x="5337175" y="2540732"/>
            <a:ext cx="2533650" cy="666750"/>
          </a:xfrm>
          <a:prstGeom prst="rect">
            <a:avLst/>
          </a:prstGeom>
        </p:spPr>
      </p:pic>
      <p:pic>
        <p:nvPicPr>
          <p:cNvPr id="6" name="图片 5">
            <a:extLst>
              <a:ext uri="{FF2B5EF4-FFF2-40B4-BE49-F238E27FC236}">
                <a16:creationId xmlns:a16="http://schemas.microsoft.com/office/drawing/2014/main" id="{E90B8FAE-1AE7-4742-AF7F-76868B9F37FA}"/>
              </a:ext>
            </a:extLst>
          </p:cNvPr>
          <p:cNvPicPr>
            <a:picLocks noChangeAspect="1"/>
          </p:cNvPicPr>
          <p:nvPr/>
        </p:nvPicPr>
        <p:blipFill>
          <a:blip r:embed="rId3"/>
          <a:stretch>
            <a:fillRect/>
          </a:stretch>
        </p:blipFill>
        <p:spPr>
          <a:xfrm>
            <a:off x="1518871" y="4393468"/>
            <a:ext cx="3105150" cy="400050"/>
          </a:xfrm>
          <a:prstGeom prst="rect">
            <a:avLst/>
          </a:prstGeom>
        </p:spPr>
      </p:pic>
      <p:pic>
        <p:nvPicPr>
          <p:cNvPr id="7" name="图片 6">
            <a:extLst>
              <a:ext uri="{FF2B5EF4-FFF2-40B4-BE49-F238E27FC236}">
                <a16:creationId xmlns:a16="http://schemas.microsoft.com/office/drawing/2014/main" id="{E5B0DF6C-8C5F-4331-9E15-0CFE462C7C5E}"/>
              </a:ext>
            </a:extLst>
          </p:cNvPr>
          <p:cNvPicPr>
            <a:picLocks noChangeAspect="1"/>
          </p:cNvPicPr>
          <p:nvPr/>
        </p:nvPicPr>
        <p:blipFill>
          <a:blip r:embed="rId4"/>
          <a:stretch>
            <a:fillRect/>
          </a:stretch>
        </p:blipFill>
        <p:spPr>
          <a:xfrm>
            <a:off x="1518871" y="5545748"/>
            <a:ext cx="3086100" cy="361950"/>
          </a:xfrm>
          <a:prstGeom prst="rect">
            <a:avLst/>
          </a:prstGeom>
        </p:spPr>
      </p:pic>
    </p:spTree>
    <p:extLst>
      <p:ext uri="{BB962C8B-B14F-4D97-AF65-F5344CB8AC3E}">
        <p14:creationId xmlns:p14="http://schemas.microsoft.com/office/powerpoint/2010/main" val="298425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48D148A-EBA0-4D46-872B-A90A3A02FD02}"/>
              </a:ext>
            </a:extLst>
          </p:cNvPr>
          <p:cNvSpPr>
            <a:spLocks noGrp="1"/>
          </p:cNvSpPr>
          <p:nvPr>
            <p:ph idx="1"/>
          </p:nvPr>
        </p:nvSpPr>
        <p:spPr>
          <a:xfrm>
            <a:off x="838200" y="953477"/>
            <a:ext cx="10515600" cy="5223486"/>
          </a:xfrm>
        </p:spPr>
        <p:txBody>
          <a:bodyPr>
            <a:normAutofit/>
          </a:bodyPr>
          <a:lstStyle/>
          <a:p>
            <a:pPr algn="ctr"/>
            <a:r>
              <a:rPr lang="en-US" altLang="zh-CN" sz="2000" dirty="0"/>
              <a:t>Paper list</a:t>
            </a:r>
          </a:p>
          <a:p>
            <a:pPr algn="ctr"/>
            <a:endParaRPr lang="en-US" altLang="zh-CN" sz="2000" dirty="0"/>
          </a:p>
          <a:p>
            <a:r>
              <a:rPr lang="en-US" altLang="zh-CN" sz="2000" dirty="0"/>
              <a:t>KDD 2020: 	USAD : Unsupervised Anomaly Detection on Multivariate Time Series</a:t>
            </a:r>
          </a:p>
          <a:p>
            <a:endParaRPr lang="en-US" altLang="zh-CN" sz="2000" dirty="0"/>
          </a:p>
          <a:p>
            <a:r>
              <a:rPr lang="en-US" altLang="zh-CN" sz="2000" dirty="0"/>
              <a:t>KDD 2019:	Deep Anomaly Detection with Deviation Networks</a:t>
            </a:r>
          </a:p>
          <a:p>
            <a:endParaRPr lang="en-US" altLang="zh-CN" sz="2000" dirty="0"/>
          </a:p>
          <a:p>
            <a:r>
              <a:rPr lang="en-US" altLang="zh-CN" sz="2000" dirty="0"/>
              <a:t>KDD 2017:	Anomaly Detection in Streams with Extreme Value Theory</a:t>
            </a:r>
            <a:endParaRPr lang="zh-CN" altLang="en-US" sz="2000" dirty="0"/>
          </a:p>
        </p:txBody>
      </p:sp>
    </p:spTree>
    <p:extLst>
      <p:ext uri="{BB962C8B-B14F-4D97-AF65-F5344CB8AC3E}">
        <p14:creationId xmlns:p14="http://schemas.microsoft.com/office/powerpoint/2010/main" val="2344420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2E8A3-2EBE-4B0F-9F96-91A14CC4049C}"/>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ECAE972A-B973-4186-B38E-63D767CAB2B4}"/>
              </a:ext>
            </a:extLst>
          </p:cNvPr>
          <p:cNvSpPr>
            <a:spLocks noGrp="1"/>
          </p:cNvSpPr>
          <p:nvPr>
            <p:ph idx="1"/>
          </p:nvPr>
        </p:nvSpPr>
        <p:spPr/>
        <p:txBody>
          <a:bodyPr/>
          <a:lstStyle/>
          <a:p>
            <a:r>
              <a:rPr lang="en-US" altLang="zh-CN" dirty="0"/>
              <a:t>Inference</a:t>
            </a:r>
          </a:p>
          <a:p>
            <a:pPr lvl="1"/>
            <a:r>
              <a:rPr lang="en-US" altLang="zh-CN" dirty="0"/>
              <a:t>the anomaly score is defined as:</a:t>
            </a:r>
          </a:p>
          <a:p>
            <a:pPr lvl="1"/>
            <a:endParaRPr lang="en-US" altLang="zh-CN" dirty="0"/>
          </a:p>
          <a:p>
            <a:pPr lvl="1"/>
            <a:endParaRPr lang="en-US" altLang="zh-CN" dirty="0"/>
          </a:p>
          <a:p>
            <a:pPr lvl="1"/>
            <a:endParaRPr lang="en-US" altLang="zh-CN" dirty="0"/>
          </a:p>
          <a:p>
            <a:pPr lvl="1"/>
            <a:r>
              <a:rPr lang="el-GR" altLang="zh-CN" dirty="0"/>
              <a:t>α + β = 1</a:t>
            </a:r>
            <a:r>
              <a:rPr lang="en-US" altLang="zh-CN" dirty="0"/>
              <a:t>, If we α is greater than β , we reduce the number of true positives and false positives</a:t>
            </a:r>
            <a:endParaRPr lang="zh-CN" altLang="en-US" dirty="0"/>
          </a:p>
        </p:txBody>
      </p:sp>
      <p:pic>
        <p:nvPicPr>
          <p:cNvPr id="4" name="图片 3">
            <a:extLst>
              <a:ext uri="{FF2B5EF4-FFF2-40B4-BE49-F238E27FC236}">
                <a16:creationId xmlns:a16="http://schemas.microsoft.com/office/drawing/2014/main" id="{F524F829-034F-46C0-AD54-76EE37C169E9}"/>
              </a:ext>
            </a:extLst>
          </p:cNvPr>
          <p:cNvPicPr>
            <a:picLocks noChangeAspect="1"/>
          </p:cNvPicPr>
          <p:nvPr/>
        </p:nvPicPr>
        <p:blipFill>
          <a:blip r:embed="rId2"/>
          <a:stretch>
            <a:fillRect/>
          </a:stretch>
        </p:blipFill>
        <p:spPr>
          <a:xfrm>
            <a:off x="1574556" y="2781788"/>
            <a:ext cx="5010150" cy="419100"/>
          </a:xfrm>
          <a:prstGeom prst="rect">
            <a:avLst/>
          </a:prstGeom>
        </p:spPr>
      </p:pic>
    </p:spTree>
    <p:extLst>
      <p:ext uri="{BB962C8B-B14F-4D97-AF65-F5344CB8AC3E}">
        <p14:creationId xmlns:p14="http://schemas.microsoft.com/office/powerpoint/2010/main" val="2740556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85F71-1DC1-4045-8C5A-6E33193B2A0E}"/>
              </a:ext>
            </a:extLst>
          </p:cNvPr>
          <p:cNvSpPr>
            <a:spLocks noGrp="1"/>
          </p:cNvSpPr>
          <p:nvPr>
            <p:ph type="title"/>
          </p:nvPr>
        </p:nvSpPr>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01412AFE-2DBD-42B1-BBF5-00EEDA8E1DE9}"/>
              </a:ext>
            </a:extLst>
          </p:cNvPr>
          <p:cNvSpPr>
            <a:spLocks noGrp="1"/>
          </p:cNvSpPr>
          <p:nvPr>
            <p:ph idx="1"/>
          </p:nvPr>
        </p:nvSpPr>
        <p:spPr>
          <a:xfrm>
            <a:off x="838200" y="1492738"/>
            <a:ext cx="10515600" cy="4684225"/>
          </a:xfrm>
        </p:spPr>
        <p:txBody>
          <a:bodyPr>
            <a:normAutofit/>
          </a:bodyPr>
          <a:lstStyle/>
          <a:p>
            <a:r>
              <a:rPr lang="en-US" altLang="zh-CN" dirty="0"/>
              <a:t>Dataset</a:t>
            </a:r>
          </a:p>
          <a:p>
            <a:pPr lvl="1"/>
            <a:r>
              <a:rPr lang="en-US" altLang="zh-CN" dirty="0"/>
              <a:t>Extreme value theory</a:t>
            </a:r>
          </a:p>
          <a:p>
            <a:pPr lvl="2"/>
            <a:r>
              <a:rPr lang="en-US" altLang="zh-CN" dirty="0"/>
              <a:t>One dataset:  MAWI repository which contains daily network captures</a:t>
            </a:r>
          </a:p>
          <a:p>
            <a:pPr lvl="2"/>
            <a:endParaRPr lang="en-US" altLang="zh-CN" dirty="0"/>
          </a:p>
          <a:p>
            <a:pPr lvl="1"/>
            <a:r>
              <a:rPr lang="en-US" altLang="zh-CN" dirty="0"/>
              <a:t>Deviation Networks</a:t>
            </a:r>
          </a:p>
          <a:p>
            <a:pPr lvl="2"/>
            <a:r>
              <a:rPr lang="en-US" altLang="zh-CN" dirty="0"/>
              <a:t>Five data sets contain real anomalies, i.e., exceptionally exciting projects in donors, fraudulent credit card transactions in fraud, back door network attacks in back door, malicious URLs in URL, and hypothyroid patients in thyroid.</a:t>
            </a:r>
          </a:p>
          <a:p>
            <a:pPr lvl="2"/>
            <a:r>
              <a:rPr lang="en-US" altLang="zh-CN" dirty="0"/>
              <a:t>The other four datasets contain semantically real anomalies, i.e., they are rare or very different from the majority of data objects. </a:t>
            </a:r>
          </a:p>
          <a:p>
            <a:pPr lvl="2"/>
            <a:endParaRPr lang="en-US" altLang="zh-CN" dirty="0"/>
          </a:p>
          <a:p>
            <a:pPr lvl="1"/>
            <a:r>
              <a:rPr lang="en-US" altLang="zh-CN" dirty="0"/>
              <a:t>USAD</a:t>
            </a:r>
          </a:p>
          <a:p>
            <a:pPr lvl="1"/>
            <a:endParaRPr lang="en-US" altLang="zh-CN" dirty="0"/>
          </a:p>
          <a:p>
            <a:pPr lvl="1"/>
            <a:endParaRPr lang="zh-CN" altLang="en-US" dirty="0"/>
          </a:p>
        </p:txBody>
      </p:sp>
      <p:pic>
        <p:nvPicPr>
          <p:cNvPr id="4" name="图片 3">
            <a:extLst>
              <a:ext uri="{FF2B5EF4-FFF2-40B4-BE49-F238E27FC236}">
                <a16:creationId xmlns:a16="http://schemas.microsoft.com/office/drawing/2014/main" id="{7605F776-9E81-4079-B23C-97FDFD9F9CA6}"/>
              </a:ext>
            </a:extLst>
          </p:cNvPr>
          <p:cNvPicPr>
            <a:picLocks noChangeAspect="1"/>
          </p:cNvPicPr>
          <p:nvPr/>
        </p:nvPicPr>
        <p:blipFill>
          <a:blip r:embed="rId2"/>
          <a:stretch>
            <a:fillRect/>
          </a:stretch>
        </p:blipFill>
        <p:spPr>
          <a:xfrm>
            <a:off x="2665047" y="5180475"/>
            <a:ext cx="4148992" cy="1677525"/>
          </a:xfrm>
          <a:prstGeom prst="rect">
            <a:avLst/>
          </a:prstGeom>
        </p:spPr>
      </p:pic>
    </p:spTree>
    <p:extLst>
      <p:ext uri="{BB962C8B-B14F-4D97-AF65-F5344CB8AC3E}">
        <p14:creationId xmlns:p14="http://schemas.microsoft.com/office/powerpoint/2010/main" val="1665167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BBC65-A449-4F78-9F33-39528C82FB50}"/>
              </a:ext>
            </a:extLst>
          </p:cNvPr>
          <p:cNvSpPr>
            <a:spLocks noGrp="1"/>
          </p:cNvSpPr>
          <p:nvPr>
            <p:ph type="title"/>
          </p:nvPr>
        </p:nvSpPr>
        <p:spPr>
          <a:xfrm>
            <a:off x="838200" y="365126"/>
            <a:ext cx="10515600" cy="1053772"/>
          </a:xfrm>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C1BBA793-CBF5-4F7D-9464-2AF9D8B88052}"/>
              </a:ext>
            </a:extLst>
          </p:cNvPr>
          <p:cNvSpPr>
            <a:spLocks noGrp="1"/>
          </p:cNvSpPr>
          <p:nvPr>
            <p:ph idx="1"/>
          </p:nvPr>
        </p:nvSpPr>
        <p:spPr>
          <a:xfrm>
            <a:off x="838200" y="1568669"/>
            <a:ext cx="10515600" cy="4608294"/>
          </a:xfrm>
        </p:spPr>
        <p:txBody>
          <a:bodyPr/>
          <a:lstStyle/>
          <a:p>
            <a:r>
              <a:rPr lang="en-US" altLang="zh-CN" dirty="0"/>
              <a:t>Deviation Networks</a:t>
            </a:r>
          </a:p>
          <a:p>
            <a:endParaRPr lang="en-US" altLang="zh-CN" dirty="0"/>
          </a:p>
          <a:p>
            <a:endParaRPr lang="en-US" altLang="zh-CN" dirty="0"/>
          </a:p>
          <a:p>
            <a:endParaRPr lang="en-US" altLang="zh-CN" dirty="0"/>
          </a:p>
          <a:p>
            <a:pPr marL="0" indent="0">
              <a:buNone/>
            </a:pPr>
            <a:endParaRPr lang="en-US" altLang="zh-CN" dirty="0"/>
          </a:p>
          <a:p>
            <a:r>
              <a:rPr lang="en-US" altLang="zh-CN" dirty="0"/>
              <a:t>USAD</a:t>
            </a:r>
            <a:endParaRPr lang="zh-CN" altLang="en-US" dirty="0"/>
          </a:p>
        </p:txBody>
      </p:sp>
      <p:pic>
        <p:nvPicPr>
          <p:cNvPr id="4" name="图片 3">
            <a:extLst>
              <a:ext uri="{FF2B5EF4-FFF2-40B4-BE49-F238E27FC236}">
                <a16:creationId xmlns:a16="http://schemas.microsoft.com/office/drawing/2014/main" id="{B31DA907-8E64-4EA7-8F8D-02766E994D29}"/>
              </a:ext>
            </a:extLst>
          </p:cNvPr>
          <p:cNvPicPr>
            <a:picLocks noChangeAspect="1"/>
          </p:cNvPicPr>
          <p:nvPr/>
        </p:nvPicPr>
        <p:blipFill>
          <a:blip r:embed="rId3"/>
          <a:stretch>
            <a:fillRect/>
          </a:stretch>
        </p:blipFill>
        <p:spPr>
          <a:xfrm>
            <a:off x="1095704" y="4651426"/>
            <a:ext cx="9202818" cy="1904511"/>
          </a:xfrm>
          <a:prstGeom prst="rect">
            <a:avLst/>
          </a:prstGeom>
        </p:spPr>
      </p:pic>
      <p:pic>
        <p:nvPicPr>
          <p:cNvPr id="5" name="图片 4">
            <a:extLst>
              <a:ext uri="{FF2B5EF4-FFF2-40B4-BE49-F238E27FC236}">
                <a16:creationId xmlns:a16="http://schemas.microsoft.com/office/drawing/2014/main" id="{5DA17D77-A79D-43E5-8963-019E58F34D39}"/>
              </a:ext>
            </a:extLst>
          </p:cNvPr>
          <p:cNvPicPr>
            <a:picLocks noChangeAspect="1"/>
          </p:cNvPicPr>
          <p:nvPr/>
        </p:nvPicPr>
        <p:blipFill>
          <a:blip r:embed="rId4"/>
          <a:stretch>
            <a:fillRect/>
          </a:stretch>
        </p:blipFill>
        <p:spPr>
          <a:xfrm>
            <a:off x="1095704" y="2012168"/>
            <a:ext cx="8439807" cy="1956101"/>
          </a:xfrm>
          <a:prstGeom prst="rect">
            <a:avLst/>
          </a:prstGeom>
        </p:spPr>
      </p:pic>
    </p:spTree>
    <p:extLst>
      <p:ext uri="{BB962C8B-B14F-4D97-AF65-F5344CB8AC3E}">
        <p14:creationId xmlns:p14="http://schemas.microsoft.com/office/powerpoint/2010/main" val="1160466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67FFD-57F9-4A2C-A948-FBBE35F89414}"/>
              </a:ext>
            </a:extLst>
          </p:cNvPr>
          <p:cNvSpPr>
            <a:spLocks noGrp="1"/>
          </p:cNvSpPr>
          <p:nvPr>
            <p:ph type="title"/>
          </p:nvPr>
        </p:nvSpPr>
        <p:spPr/>
        <p:txBody>
          <a:bodyPr/>
          <a:lstStyle/>
          <a:p>
            <a:r>
              <a:rPr lang="en-US" altLang="zh-CN" dirty="0"/>
              <a:t>To conclude</a:t>
            </a:r>
            <a:endParaRPr lang="zh-CN" altLang="en-US" dirty="0"/>
          </a:p>
        </p:txBody>
      </p:sp>
      <p:sp>
        <p:nvSpPr>
          <p:cNvPr id="3" name="内容占位符 2">
            <a:extLst>
              <a:ext uri="{FF2B5EF4-FFF2-40B4-BE49-F238E27FC236}">
                <a16:creationId xmlns:a16="http://schemas.microsoft.com/office/drawing/2014/main" id="{17CB6C17-14DF-4C3B-A477-7494C3BFB1E3}"/>
              </a:ext>
            </a:extLst>
          </p:cNvPr>
          <p:cNvSpPr>
            <a:spLocks noGrp="1"/>
          </p:cNvSpPr>
          <p:nvPr>
            <p:ph idx="1"/>
          </p:nvPr>
        </p:nvSpPr>
        <p:spPr/>
        <p:txBody>
          <a:bodyPr/>
          <a:lstStyle/>
          <a:p>
            <a:r>
              <a:rPr lang="en-US" altLang="zh-CN" dirty="0"/>
              <a:t>Strength</a:t>
            </a:r>
          </a:p>
          <a:p>
            <a:pPr lvl="1"/>
            <a:r>
              <a:rPr lang="en-US" altLang="zh-CN" dirty="0"/>
              <a:t>Extreme value theory</a:t>
            </a:r>
          </a:p>
          <a:p>
            <a:pPr lvl="2"/>
            <a:r>
              <a:rPr lang="en-US" altLang="zh-CN" dirty="0"/>
              <a:t>Easy to verify and use, can be adopted to deal with simple scene with one attribute</a:t>
            </a:r>
          </a:p>
          <a:p>
            <a:pPr lvl="2"/>
            <a:endParaRPr lang="en-US" altLang="zh-CN" dirty="0"/>
          </a:p>
          <a:p>
            <a:pPr lvl="1"/>
            <a:r>
              <a:rPr lang="en-US" altLang="zh-CN" dirty="0"/>
              <a:t>Deviation Networks</a:t>
            </a:r>
          </a:p>
          <a:p>
            <a:pPr lvl="2"/>
            <a:r>
              <a:rPr lang="en-US" altLang="zh-CN" dirty="0"/>
              <a:t>Change the classification problem to the regression problem</a:t>
            </a:r>
          </a:p>
          <a:p>
            <a:pPr lvl="3"/>
            <a:r>
              <a:rPr lang="en-US" altLang="zh-CN" dirty="0"/>
              <a:t>Is more easy to train/avoid the imbalance problem</a:t>
            </a:r>
          </a:p>
          <a:p>
            <a:pPr lvl="2"/>
            <a:r>
              <a:rPr lang="en-US" altLang="zh-CN" dirty="0"/>
              <a:t>Leverages the few labeled data</a:t>
            </a:r>
          </a:p>
          <a:p>
            <a:pPr lvl="2"/>
            <a:endParaRPr lang="en-US" altLang="zh-CN" dirty="0"/>
          </a:p>
          <a:p>
            <a:pPr lvl="1"/>
            <a:r>
              <a:rPr lang="en-US" altLang="zh-CN" dirty="0"/>
              <a:t>USAD</a:t>
            </a:r>
          </a:p>
          <a:p>
            <a:pPr lvl="2"/>
            <a:r>
              <a:rPr lang="en-US" altLang="zh-CN" dirty="0"/>
              <a:t>An interesting architecture to replace GAN</a:t>
            </a:r>
            <a:endParaRPr lang="zh-CN" altLang="en-US" dirty="0"/>
          </a:p>
        </p:txBody>
      </p:sp>
    </p:spTree>
    <p:extLst>
      <p:ext uri="{BB962C8B-B14F-4D97-AF65-F5344CB8AC3E}">
        <p14:creationId xmlns:p14="http://schemas.microsoft.com/office/powerpoint/2010/main" val="2523252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C791D-7C3E-454A-A1A5-C66FB551007B}"/>
              </a:ext>
            </a:extLst>
          </p:cNvPr>
          <p:cNvSpPr>
            <a:spLocks noGrp="1"/>
          </p:cNvSpPr>
          <p:nvPr>
            <p:ph type="title"/>
          </p:nvPr>
        </p:nvSpPr>
        <p:spPr/>
        <p:txBody>
          <a:bodyPr/>
          <a:lstStyle/>
          <a:p>
            <a:r>
              <a:rPr lang="en-US" altLang="zh-CN" dirty="0"/>
              <a:t>To conclude</a:t>
            </a:r>
            <a:endParaRPr lang="zh-CN" altLang="en-US" dirty="0"/>
          </a:p>
        </p:txBody>
      </p:sp>
      <p:sp>
        <p:nvSpPr>
          <p:cNvPr id="3" name="内容占位符 2">
            <a:extLst>
              <a:ext uri="{FF2B5EF4-FFF2-40B4-BE49-F238E27FC236}">
                <a16:creationId xmlns:a16="http://schemas.microsoft.com/office/drawing/2014/main" id="{8FD1E089-DC15-4AEC-8E7D-60E390E6C792}"/>
              </a:ext>
            </a:extLst>
          </p:cNvPr>
          <p:cNvSpPr>
            <a:spLocks noGrp="1"/>
          </p:cNvSpPr>
          <p:nvPr>
            <p:ph idx="1"/>
          </p:nvPr>
        </p:nvSpPr>
        <p:spPr/>
        <p:txBody>
          <a:bodyPr/>
          <a:lstStyle/>
          <a:p>
            <a:r>
              <a:rPr lang="en-US" altLang="zh-CN" dirty="0"/>
              <a:t>Weakness</a:t>
            </a:r>
          </a:p>
          <a:p>
            <a:pPr lvl="1"/>
            <a:r>
              <a:rPr lang="en-US" altLang="zh-CN" dirty="0"/>
              <a:t>Extreme value theory</a:t>
            </a:r>
          </a:p>
          <a:p>
            <a:pPr lvl="2"/>
            <a:r>
              <a:rPr lang="en-US" altLang="zh-CN" dirty="0"/>
              <a:t>Only target at one-dimension data, the bigger is more abnormal</a:t>
            </a:r>
          </a:p>
          <a:p>
            <a:pPr lvl="2"/>
            <a:endParaRPr lang="en-US" altLang="zh-CN" dirty="0"/>
          </a:p>
          <a:p>
            <a:pPr lvl="1"/>
            <a:r>
              <a:rPr lang="en-US" altLang="zh-CN" dirty="0"/>
              <a:t>Deviation Networks</a:t>
            </a:r>
          </a:p>
          <a:p>
            <a:pPr lvl="2"/>
            <a:r>
              <a:rPr lang="en-US" altLang="zh-CN" dirty="0"/>
              <a:t>The data X and the reference scores have no relationship</a:t>
            </a:r>
          </a:p>
          <a:p>
            <a:pPr lvl="3"/>
            <a:r>
              <a:rPr lang="en-US" altLang="zh-CN" dirty="0"/>
              <a:t>Two similar samples will not be referred to a close scores</a:t>
            </a:r>
          </a:p>
          <a:p>
            <a:pPr lvl="2"/>
            <a:r>
              <a:rPr lang="en-US" altLang="zh-CN" dirty="0"/>
              <a:t>The score distribution in man-made : related with data set</a:t>
            </a:r>
          </a:p>
          <a:p>
            <a:pPr lvl="2"/>
            <a:endParaRPr lang="en-US" altLang="zh-CN" dirty="0"/>
          </a:p>
          <a:p>
            <a:pPr lvl="1"/>
            <a:r>
              <a:rPr lang="en-US" altLang="zh-CN" dirty="0"/>
              <a:t>USAD</a:t>
            </a:r>
          </a:p>
          <a:p>
            <a:pPr lvl="2"/>
            <a:r>
              <a:rPr lang="en-US" altLang="zh-CN" dirty="0"/>
              <a:t>The loss function dubious, the algorithm has no mathematical proof</a:t>
            </a:r>
          </a:p>
          <a:p>
            <a:pPr lvl="2"/>
            <a:r>
              <a:rPr lang="en-US" altLang="zh-CN" dirty="0"/>
              <a:t>Why it is easier to train than GAN? No experiment comparison</a:t>
            </a:r>
          </a:p>
          <a:p>
            <a:pPr lvl="1"/>
            <a:endParaRPr lang="zh-CN" altLang="en-US" dirty="0"/>
          </a:p>
        </p:txBody>
      </p:sp>
    </p:spTree>
    <p:extLst>
      <p:ext uri="{BB962C8B-B14F-4D97-AF65-F5344CB8AC3E}">
        <p14:creationId xmlns:p14="http://schemas.microsoft.com/office/powerpoint/2010/main" val="345525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D29C5-7742-43F7-BF12-D3E35D023FD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DE518836-2407-4D51-A415-DE81CDEE07DD}"/>
              </a:ext>
            </a:extLst>
          </p:cNvPr>
          <p:cNvSpPr>
            <a:spLocks noGrp="1"/>
          </p:cNvSpPr>
          <p:nvPr>
            <p:ph idx="1"/>
          </p:nvPr>
        </p:nvSpPr>
        <p:spPr>
          <a:xfrm>
            <a:off x="838200" y="1825625"/>
            <a:ext cx="8548077" cy="4351338"/>
          </a:xfrm>
        </p:spPr>
        <p:txBody>
          <a:bodyPr/>
          <a:lstStyle/>
          <a:p>
            <a:r>
              <a:rPr lang="en-US" altLang="zh-CN" dirty="0"/>
              <a:t>What is anomaly detection?</a:t>
            </a:r>
          </a:p>
          <a:p>
            <a:pPr lvl="1"/>
            <a:r>
              <a:rPr lang="en-US" altLang="zh-CN" dirty="0"/>
              <a:t>Anomalies are referred to as data objects that deviate significantly from the majority of data objects</a:t>
            </a:r>
          </a:p>
          <a:p>
            <a:pPr lvl="1"/>
            <a:endParaRPr lang="en-US" altLang="zh-CN" dirty="0"/>
          </a:p>
          <a:p>
            <a:pPr lvl="1"/>
            <a:r>
              <a:rPr lang="en-US" altLang="zh-CN" dirty="0"/>
              <a:t>E.g. </a:t>
            </a:r>
          </a:p>
          <a:p>
            <a:pPr lvl="2"/>
            <a:r>
              <a:rPr lang="en-US" altLang="zh-CN" dirty="0"/>
              <a:t>network attacks in cybersecurity; </a:t>
            </a:r>
          </a:p>
          <a:p>
            <a:pPr lvl="2"/>
            <a:r>
              <a:rPr lang="en-US" altLang="zh-CN" dirty="0"/>
              <a:t>fraudulent transactions in finance; </a:t>
            </a:r>
          </a:p>
          <a:p>
            <a:pPr lvl="2"/>
            <a:r>
              <a:rPr lang="en-US" altLang="zh-CN" dirty="0"/>
              <a:t>unexpected behavior in IT service</a:t>
            </a:r>
          </a:p>
          <a:p>
            <a:pPr lvl="1"/>
            <a:endParaRPr lang="en-US" altLang="zh-CN" dirty="0"/>
          </a:p>
          <a:p>
            <a:endParaRPr lang="zh-CN" altLang="en-US" dirty="0"/>
          </a:p>
        </p:txBody>
      </p:sp>
      <p:pic>
        <p:nvPicPr>
          <p:cNvPr id="4" name="图片 3">
            <a:extLst>
              <a:ext uri="{FF2B5EF4-FFF2-40B4-BE49-F238E27FC236}">
                <a16:creationId xmlns:a16="http://schemas.microsoft.com/office/drawing/2014/main" id="{B069BA8A-0F04-49F0-9D6E-52C7A3337373}"/>
              </a:ext>
            </a:extLst>
          </p:cNvPr>
          <p:cNvPicPr>
            <a:picLocks noChangeAspect="1"/>
          </p:cNvPicPr>
          <p:nvPr/>
        </p:nvPicPr>
        <p:blipFill>
          <a:blip r:embed="rId2"/>
          <a:stretch>
            <a:fillRect/>
          </a:stretch>
        </p:blipFill>
        <p:spPr>
          <a:xfrm>
            <a:off x="9254288" y="2362994"/>
            <a:ext cx="2019160" cy="1951098"/>
          </a:xfrm>
          <a:prstGeom prst="rect">
            <a:avLst/>
          </a:prstGeom>
        </p:spPr>
      </p:pic>
    </p:spTree>
    <p:extLst>
      <p:ext uri="{BB962C8B-B14F-4D97-AF65-F5344CB8AC3E}">
        <p14:creationId xmlns:p14="http://schemas.microsoft.com/office/powerpoint/2010/main" val="330956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062F5-D531-4610-9071-90CAEE8778D1}"/>
              </a:ext>
            </a:extLst>
          </p:cNvPr>
          <p:cNvSpPr>
            <a:spLocks noGrp="1"/>
          </p:cNvSpPr>
          <p:nvPr>
            <p:ph type="title"/>
          </p:nvPr>
        </p:nvSpPr>
        <p:spPr/>
        <p:txBody>
          <a:bodyPr/>
          <a:lstStyle/>
          <a:p>
            <a:r>
              <a:rPr lang="en-US" altLang="zh-CN" dirty="0"/>
              <a:t>Background</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7A9659A-DB99-4036-A3F3-A1897DB2323D}"/>
                  </a:ext>
                </a:extLst>
              </p:cNvPr>
              <p:cNvSpPr>
                <a:spLocks noGrp="1"/>
              </p:cNvSpPr>
              <p:nvPr>
                <p:ph idx="1"/>
              </p:nvPr>
            </p:nvSpPr>
            <p:spPr/>
            <p:txBody>
              <a:bodyPr/>
              <a:lstStyle/>
              <a:p>
                <a:r>
                  <a:rPr lang="en-US" altLang="zh-CN"/>
                  <a:t>Difficulties </a:t>
                </a:r>
                <a:r>
                  <a:rPr lang="en-US" altLang="zh-CN" dirty="0"/>
                  <a:t>of anomaly detection</a:t>
                </a:r>
              </a:p>
              <a:p>
                <a:pPr lvl="1"/>
                <a:r>
                  <a:rPr lang="en-US" altLang="zh-CN" dirty="0"/>
                  <a:t>Difficult to obtain large amounts of labeled data;</a:t>
                </a:r>
              </a:p>
              <a:p>
                <a:pPr lvl="1"/>
                <a:r>
                  <a:rPr lang="en-US" altLang="zh-CN" dirty="0"/>
                  <a:t>Few anomaly samples, difficult for supervised learning;</a:t>
                </a:r>
              </a:p>
              <a:p>
                <a:pPr lvl="1"/>
                <a:r>
                  <a:rPr lang="en-US" altLang="zh-CN" dirty="0"/>
                  <a:t>Anomalies often demonstrate different anomalous behaviors;</a:t>
                </a:r>
              </a:p>
              <a:p>
                <a:pPr lvl="1"/>
                <a:endParaRPr lang="en-US" altLang="zh-CN" dirty="0"/>
              </a:p>
              <a:p>
                <a:r>
                  <a:rPr lang="en-US" altLang="zh-CN" dirty="0"/>
                  <a:t>Problem definition</a:t>
                </a:r>
              </a:p>
              <a:p>
                <a:pPr lvl="1"/>
                <a:r>
                  <a:rPr lang="en-US" altLang="zh-CN" dirty="0"/>
                  <a:t>Define a observed  time series data as </a:t>
                </a:r>
                <a14:m>
                  <m:oMath xmlns:m="http://schemas.openxmlformats.org/officeDocument/2006/math">
                    <m:r>
                      <a:rPr lang="en-US" altLang="zh-CN" i="1" dirty="0" smtClean="0">
                        <a:latin typeface="Cambria Math" panose="02040503050406030204" pitchFamily="18" charset="0"/>
                      </a:rPr>
                      <m:t>𝑇</m:t>
                    </m:r>
                  </m:oMath>
                </a14:m>
                <a:r>
                  <a:rPr lang="en-US" altLang="zh-CN" dirty="0"/>
                  <a:t> =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𝑚</m:t>
                        </m:r>
                      </m:sup>
                    </m:sSup>
                  </m:oMath>
                </a14:m>
                <a:endParaRPr lang="en-US" altLang="zh-CN" dirty="0"/>
              </a:p>
              <a:p>
                <a:pPr lvl="1"/>
                <a:endParaRPr lang="en-US" altLang="zh-CN" dirty="0"/>
              </a:p>
              <a:p>
                <a:pPr lvl="1"/>
                <a:r>
                  <a:rPr lang="en-US" altLang="zh-CN" dirty="0"/>
                  <a:t>learn an anomaly scoring function </a:t>
                </a:r>
                <a14:m>
                  <m:oMath xmlns:m="http://schemas.openxmlformats.org/officeDocument/2006/math">
                    <m:r>
                      <a:rPr lang="zh-CN" altLang="en-US" i="1" smtClean="0">
                        <a:latin typeface="Cambria Math" panose="02040503050406030204" pitchFamily="18" charset="0"/>
                      </a:rPr>
                      <m:t>𝜑</m:t>
                    </m:r>
                    <m:r>
                      <a:rPr lang="en-US" altLang="zh-CN" b="0" i="1" smtClean="0">
                        <a:latin typeface="Cambria Math" panose="02040503050406030204" pitchFamily="18" charset="0"/>
                      </a:rPr>
                      <m:t> :</m:t>
                    </m:r>
                    <m:r>
                      <a:rPr lang="en-US" altLang="zh-CN" b="0" i="1" smtClean="0">
                        <a:latin typeface="Cambria Math" panose="02040503050406030204" pitchFamily="18" charset="0"/>
                      </a:rPr>
                      <m:t>𝑇</m:t>
                    </m:r>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𝑅</m:t>
                    </m:r>
                  </m:oMath>
                </a14:m>
                <a:r>
                  <a:rPr lang="en-US" altLang="zh-CN" dirty="0"/>
                  <a:t>, R is anomaly score</a:t>
                </a:r>
                <a:endParaRPr lang="zh-CN" altLang="en-US" dirty="0"/>
              </a:p>
            </p:txBody>
          </p:sp>
        </mc:Choice>
        <mc:Fallback>
          <p:sp>
            <p:nvSpPr>
              <p:cNvPr id="3" name="内容占位符 2">
                <a:extLst>
                  <a:ext uri="{FF2B5EF4-FFF2-40B4-BE49-F238E27FC236}">
                    <a16:creationId xmlns:a16="http://schemas.microsoft.com/office/drawing/2014/main" id="{F7A9659A-DB99-4036-A3F3-A1897DB2323D}"/>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772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4D9AB-0302-48D5-9CF6-13B5C89EB07A}"/>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AFAB7D07-EEAC-4FC3-9349-4EE6E7FAA176}"/>
              </a:ext>
            </a:extLst>
          </p:cNvPr>
          <p:cNvSpPr>
            <a:spLocks noGrp="1"/>
          </p:cNvSpPr>
          <p:nvPr>
            <p:ph idx="1"/>
          </p:nvPr>
        </p:nvSpPr>
        <p:spPr/>
        <p:txBody>
          <a:bodyPr>
            <a:normAutofit lnSpcReduction="10000"/>
          </a:bodyPr>
          <a:lstStyle/>
          <a:p>
            <a:r>
              <a:rPr lang="en-US" altLang="zh-CN" dirty="0"/>
              <a:t>Unsupervised anomaly detection methods</a:t>
            </a:r>
          </a:p>
          <a:p>
            <a:pPr lvl="1"/>
            <a:r>
              <a:rPr lang="en-US" altLang="zh-CN" dirty="0"/>
              <a:t>Prediction Models: </a:t>
            </a:r>
          </a:p>
          <a:p>
            <a:pPr lvl="2"/>
            <a:r>
              <a:rPr lang="en-US" altLang="zh-CN" dirty="0"/>
              <a:t>one-class SVM,</a:t>
            </a:r>
          </a:p>
          <a:p>
            <a:pPr lvl="2"/>
            <a:r>
              <a:rPr lang="en-US" altLang="zh-CN" dirty="0"/>
              <a:t>isolation forest</a:t>
            </a:r>
          </a:p>
          <a:p>
            <a:pPr lvl="2"/>
            <a:endParaRPr lang="en-US" altLang="zh-CN" dirty="0"/>
          </a:p>
          <a:p>
            <a:pPr lvl="1"/>
            <a:r>
              <a:rPr lang="en-US" altLang="zh-CN" dirty="0"/>
              <a:t>Statistic methods</a:t>
            </a:r>
          </a:p>
          <a:p>
            <a:pPr lvl="2"/>
            <a:r>
              <a:rPr lang="en-US" altLang="zh-CN" dirty="0"/>
              <a:t>Extreme value theory</a:t>
            </a:r>
          </a:p>
          <a:p>
            <a:pPr marL="457200" lvl="1" indent="0">
              <a:buNone/>
            </a:pPr>
            <a:endParaRPr lang="en-US" altLang="zh-CN" dirty="0"/>
          </a:p>
          <a:p>
            <a:pPr lvl="1"/>
            <a:r>
              <a:rPr lang="en-US" altLang="zh-CN" dirty="0"/>
              <a:t>Reconstruction error :</a:t>
            </a:r>
          </a:p>
          <a:p>
            <a:pPr lvl="2"/>
            <a:r>
              <a:rPr lang="en-US" altLang="zh-CN" dirty="0" err="1"/>
              <a:t>AutoEncoder</a:t>
            </a:r>
            <a:r>
              <a:rPr lang="en-US" altLang="zh-CN" dirty="0"/>
              <a:t> (AE)</a:t>
            </a:r>
          </a:p>
          <a:p>
            <a:pPr lvl="2"/>
            <a:r>
              <a:rPr lang="en-US" altLang="zh-CN" dirty="0"/>
              <a:t>Variational </a:t>
            </a:r>
            <a:r>
              <a:rPr lang="en-US" altLang="zh-CN" dirty="0" err="1"/>
              <a:t>AutoEncoder</a:t>
            </a:r>
            <a:r>
              <a:rPr lang="en-US" altLang="zh-CN" dirty="0"/>
              <a:t> (VAE)</a:t>
            </a:r>
          </a:p>
          <a:p>
            <a:pPr lvl="2"/>
            <a:r>
              <a:rPr lang="en-US" altLang="zh-CN" dirty="0"/>
              <a:t>Generative Adversarial Networks (GAN)</a:t>
            </a:r>
            <a:endParaRPr lang="zh-CN" altLang="en-US" dirty="0"/>
          </a:p>
        </p:txBody>
      </p:sp>
    </p:spTree>
    <p:extLst>
      <p:ext uri="{BB962C8B-B14F-4D97-AF65-F5344CB8AC3E}">
        <p14:creationId xmlns:p14="http://schemas.microsoft.com/office/powerpoint/2010/main" val="32645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05330-46A5-4410-8C69-7EB9392F6644}"/>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B79DB5A0-1379-4CCD-BD7F-5B8A986BD02B}"/>
              </a:ext>
            </a:extLst>
          </p:cNvPr>
          <p:cNvSpPr>
            <a:spLocks noGrp="1"/>
          </p:cNvSpPr>
          <p:nvPr>
            <p:ph idx="1"/>
          </p:nvPr>
        </p:nvSpPr>
        <p:spPr/>
        <p:txBody>
          <a:bodyPr/>
          <a:lstStyle/>
          <a:p>
            <a:r>
              <a:rPr lang="en-US" altLang="zh-CN" dirty="0"/>
              <a:t>Isolation forest</a:t>
            </a:r>
          </a:p>
          <a:p>
            <a:pPr lvl="1"/>
            <a:r>
              <a:rPr lang="en-US" altLang="zh-CN" dirty="0"/>
              <a:t>Anomaly is </a:t>
            </a:r>
            <a:r>
              <a:rPr lang="en-US" altLang="zh-CN" b="1" dirty="0"/>
              <a:t>more likely to be separated</a:t>
            </a:r>
          </a:p>
          <a:p>
            <a:pPr lvl="1"/>
            <a:r>
              <a:rPr lang="en-US" altLang="zh-CN" dirty="0"/>
              <a:t>The shorter path in the decision tree has a higher anomaly score</a:t>
            </a:r>
          </a:p>
          <a:p>
            <a:endParaRPr lang="zh-CN" altLang="en-US" dirty="0"/>
          </a:p>
        </p:txBody>
      </p:sp>
      <p:pic>
        <p:nvPicPr>
          <p:cNvPr id="5" name="图片 4">
            <a:extLst>
              <a:ext uri="{FF2B5EF4-FFF2-40B4-BE49-F238E27FC236}">
                <a16:creationId xmlns:a16="http://schemas.microsoft.com/office/drawing/2014/main" id="{A744AE26-304B-41A9-813A-F5AFD4068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795" y="3226401"/>
            <a:ext cx="3902394" cy="3085499"/>
          </a:xfrm>
          <a:prstGeom prst="rect">
            <a:avLst/>
          </a:prstGeom>
        </p:spPr>
      </p:pic>
      <p:pic>
        <p:nvPicPr>
          <p:cNvPr id="7" name="图片 6">
            <a:extLst>
              <a:ext uri="{FF2B5EF4-FFF2-40B4-BE49-F238E27FC236}">
                <a16:creationId xmlns:a16="http://schemas.microsoft.com/office/drawing/2014/main" id="{B1631D82-BAF4-4163-ACF7-97A768CEF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3138135"/>
            <a:ext cx="3632199" cy="3354740"/>
          </a:xfrm>
          <a:prstGeom prst="rect">
            <a:avLst/>
          </a:prstGeom>
        </p:spPr>
      </p:pic>
    </p:spTree>
    <p:extLst>
      <p:ext uri="{BB962C8B-B14F-4D97-AF65-F5344CB8AC3E}">
        <p14:creationId xmlns:p14="http://schemas.microsoft.com/office/powerpoint/2010/main" val="419438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D2002-D7BA-4A03-8259-7475B23BE3E5}"/>
              </a:ext>
            </a:extLst>
          </p:cNvPr>
          <p:cNvSpPr>
            <a:spLocks noGrp="1"/>
          </p:cNvSpPr>
          <p:nvPr>
            <p:ph type="title"/>
          </p:nvPr>
        </p:nvSpPr>
        <p:spPr/>
        <p:txBody>
          <a:bodyPr>
            <a:normAutofit/>
          </a:bodyPr>
          <a:lstStyle/>
          <a:p>
            <a:r>
              <a:rPr lang="en-US" altLang="zh-CN" sz="3200" dirty="0"/>
              <a:t>Anomaly Detection in Streams with Extreme Value Theory</a:t>
            </a:r>
            <a:endParaRPr lang="zh-CN" altLang="en-US" sz="3200" dirty="0"/>
          </a:p>
        </p:txBody>
      </p:sp>
      <p:sp>
        <p:nvSpPr>
          <p:cNvPr id="3" name="内容占位符 2">
            <a:extLst>
              <a:ext uri="{FF2B5EF4-FFF2-40B4-BE49-F238E27FC236}">
                <a16:creationId xmlns:a16="http://schemas.microsoft.com/office/drawing/2014/main" id="{0AE7CEB7-318E-4A87-8BBE-14D6D45BCC3F}"/>
              </a:ext>
            </a:extLst>
          </p:cNvPr>
          <p:cNvSpPr>
            <a:spLocks noGrp="1"/>
          </p:cNvSpPr>
          <p:nvPr>
            <p:ph idx="1"/>
          </p:nvPr>
        </p:nvSpPr>
        <p:spPr/>
        <p:txBody>
          <a:bodyPr/>
          <a:lstStyle/>
          <a:p>
            <a:r>
              <a:rPr lang="en-US" altLang="zh-CN" dirty="0"/>
              <a:t>Introduction</a:t>
            </a:r>
          </a:p>
          <a:p>
            <a:pPr lvl="1"/>
            <a:r>
              <a:rPr lang="en-US" altLang="zh-CN" dirty="0"/>
              <a:t>This Extreme Value Theory was developed to study the law of extreme values in a distribution function after the following dramatic event</a:t>
            </a:r>
          </a:p>
          <a:p>
            <a:pPr lvl="1"/>
            <a:endParaRPr lang="en-US" altLang="zh-CN" dirty="0"/>
          </a:p>
          <a:p>
            <a:pPr lvl="1"/>
            <a:r>
              <a:rPr lang="en-US" altLang="zh-CN" dirty="0"/>
              <a:t>The distribution of the extreme values is almost independent of the distribution of the data</a:t>
            </a:r>
            <a:endParaRPr lang="zh-CN" altLang="en-US" dirty="0"/>
          </a:p>
        </p:txBody>
      </p:sp>
      <p:pic>
        <p:nvPicPr>
          <p:cNvPr id="4" name="图片 3">
            <a:extLst>
              <a:ext uri="{FF2B5EF4-FFF2-40B4-BE49-F238E27FC236}">
                <a16:creationId xmlns:a16="http://schemas.microsoft.com/office/drawing/2014/main" id="{0095236F-E319-4EFD-BD87-F9065BB0EF1A}"/>
              </a:ext>
            </a:extLst>
          </p:cNvPr>
          <p:cNvPicPr>
            <a:picLocks noChangeAspect="1"/>
          </p:cNvPicPr>
          <p:nvPr/>
        </p:nvPicPr>
        <p:blipFill>
          <a:blip r:embed="rId3"/>
          <a:stretch>
            <a:fillRect/>
          </a:stretch>
        </p:blipFill>
        <p:spPr>
          <a:xfrm>
            <a:off x="4204678" y="4259637"/>
            <a:ext cx="3446586" cy="2379532"/>
          </a:xfrm>
          <a:prstGeom prst="rect">
            <a:avLst/>
          </a:prstGeom>
        </p:spPr>
      </p:pic>
    </p:spTree>
    <p:extLst>
      <p:ext uri="{BB962C8B-B14F-4D97-AF65-F5344CB8AC3E}">
        <p14:creationId xmlns:p14="http://schemas.microsoft.com/office/powerpoint/2010/main" val="123846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FAFF4-64C2-4431-8589-6F7B5856A2ED}"/>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B915FB99-53AF-4162-B80D-17DF262E7230}"/>
              </a:ext>
            </a:extLst>
          </p:cNvPr>
          <p:cNvSpPr>
            <a:spLocks noGrp="1"/>
          </p:cNvSpPr>
          <p:nvPr>
            <p:ph idx="1"/>
          </p:nvPr>
        </p:nvSpPr>
        <p:spPr/>
        <p:txBody>
          <a:bodyPr/>
          <a:lstStyle/>
          <a:p>
            <a:r>
              <a:rPr lang="en-US" altLang="zh-CN" dirty="0"/>
              <a:t>Extreme value distributions</a:t>
            </a:r>
          </a:p>
          <a:p>
            <a:pPr lvl="1"/>
            <a:r>
              <a:rPr lang="en-US" altLang="zh-CN" dirty="0"/>
              <a:t>Form:</a:t>
            </a:r>
          </a:p>
          <a:p>
            <a:pPr lvl="1"/>
            <a:endParaRPr lang="en-US" altLang="zh-CN" dirty="0"/>
          </a:p>
          <a:p>
            <a:r>
              <a:rPr lang="en-US" altLang="zh-CN" dirty="0"/>
              <a:t>Peaks-Over-Threshold (POT) approach (second theorem in EVT)</a:t>
            </a:r>
          </a:p>
          <a:p>
            <a:pPr lvl="1"/>
            <a:endParaRPr lang="zh-CN" altLang="en-US" dirty="0"/>
          </a:p>
        </p:txBody>
      </p:sp>
      <p:pic>
        <p:nvPicPr>
          <p:cNvPr id="4" name="图片 3">
            <a:extLst>
              <a:ext uri="{FF2B5EF4-FFF2-40B4-BE49-F238E27FC236}">
                <a16:creationId xmlns:a16="http://schemas.microsoft.com/office/drawing/2014/main" id="{1D5A96AD-3F02-494D-8499-DB115B6368FE}"/>
              </a:ext>
            </a:extLst>
          </p:cNvPr>
          <p:cNvPicPr>
            <a:picLocks noChangeAspect="1"/>
          </p:cNvPicPr>
          <p:nvPr/>
        </p:nvPicPr>
        <p:blipFill>
          <a:blip r:embed="rId3"/>
          <a:stretch>
            <a:fillRect/>
          </a:stretch>
        </p:blipFill>
        <p:spPr>
          <a:xfrm>
            <a:off x="2506540" y="2224454"/>
            <a:ext cx="5162550" cy="533400"/>
          </a:xfrm>
          <a:prstGeom prst="rect">
            <a:avLst/>
          </a:prstGeom>
        </p:spPr>
      </p:pic>
      <p:pic>
        <p:nvPicPr>
          <p:cNvPr id="5" name="图片 4">
            <a:extLst>
              <a:ext uri="{FF2B5EF4-FFF2-40B4-BE49-F238E27FC236}">
                <a16:creationId xmlns:a16="http://schemas.microsoft.com/office/drawing/2014/main" id="{96EB2892-FD83-4DA8-B8BA-77D45A17E5C6}"/>
              </a:ext>
            </a:extLst>
          </p:cNvPr>
          <p:cNvPicPr>
            <a:picLocks noChangeAspect="1"/>
          </p:cNvPicPr>
          <p:nvPr/>
        </p:nvPicPr>
        <p:blipFill>
          <a:blip r:embed="rId4"/>
          <a:stretch>
            <a:fillRect/>
          </a:stretch>
        </p:blipFill>
        <p:spPr>
          <a:xfrm>
            <a:off x="1049460" y="4625975"/>
            <a:ext cx="5810250" cy="1866900"/>
          </a:xfrm>
          <a:prstGeom prst="rect">
            <a:avLst/>
          </a:prstGeom>
        </p:spPr>
      </p:pic>
      <p:pic>
        <p:nvPicPr>
          <p:cNvPr id="6" name="图片 5">
            <a:extLst>
              <a:ext uri="{FF2B5EF4-FFF2-40B4-BE49-F238E27FC236}">
                <a16:creationId xmlns:a16="http://schemas.microsoft.com/office/drawing/2014/main" id="{A9DBFADC-0E37-452E-98F0-BFA05C76321F}"/>
              </a:ext>
            </a:extLst>
          </p:cNvPr>
          <p:cNvPicPr>
            <a:picLocks noChangeAspect="1"/>
          </p:cNvPicPr>
          <p:nvPr/>
        </p:nvPicPr>
        <p:blipFill>
          <a:blip r:embed="rId5"/>
          <a:stretch>
            <a:fillRect/>
          </a:stretch>
        </p:blipFill>
        <p:spPr>
          <a:xfrm>
            <a:off x="1487366" y="3557828"/>
            <a:ext cx="4762500" cy="838200"/>
          </a:xfrm>
          <a:prstGeom prst="rect">
            <a:avLst/>
          </a:prstGeom>
        </p:spPr>
      </p:pic>
    </p:spTree>
    <p:extLst>
      <p:ext uri="{BB962C8B-B14F-4D97-AF65-F5344CB8AC3E}">
        <p14:creationId xmlns:p14="http://schemas.microsoft.com/office/powerpoint/2010/main" val="241508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672CF-B100-40E9-85E3-285FA76BC555}"/>
              </a:ext>
            </a:extLst>
          </p:cNvPr>
          <p:cNvSpPr>
            <a:spLocks noGrp="1"/>
          </p:cNvSpPr>
          <p:nvPr>
            <p:ph type="title"/>
          </p:nvPr>
        </p:nvSpPr>
        <p:spPr/>
        <p:txBody>
          <a:bodyPr/>
          <a:lstStyle/>
          <a:p>
            <a:r>
              <a:rPr lang="en-US" altLang="zh-CN" dirty="0"/>
              <a:t>Method</a:t>
            </a:r>
            <a:endParaRPr lang="zh-CN" altLang="en-US" dirty="0"/>
          </a:p>
        </p:txBody>
      </p:sp>
      <p:sp>
        <p:nvSpPr>
          <p:cNvPr id="3" name="内容占位符 2">
            <a:extLst>
              <a:ext uri="{FF2B5EF4-FFF2-40B4-BE49-F238E27FC236}">
                <a16:creationId xmlns:a16="http://schemas.microsoft.com/office/drawing/2014/main" id="{9CC1E123-926B-458F-856F-EB15534BF0DA}"/>
              </a:ext>
            </a:extLst>
          </p:cNvPr>
          <p:cNvSpPr>
            <a:spLocks noGrp="1"/>
          </p:cNvSpPr>
          <p:nvPr>
            <p:ph idx="1"/>
          </p:nvPr>
        </p:nvSpPr>
        <p:spPr/>
        <p:txBody>
          <a:bodyPr/>
          <a:lstStyle/>
          <a:p>
            <a:r>
              <a:rPr lang="en-US" altLang="zh-CN" dirty="0"/>
              <a:t>Finding anomalies in a stream</a:t>
            </a:r>
          </a:p>
          <a:p>
            <a:pPr lvl="1"/>
            <a:r>
              <a:rPr lang="en-US" altLang="zh-CN" dirty="0"/>
              <a:t>Suppose X that is bigger than </a:t>
            </a:r>
            <a:r>
              <a:rPr lang="en-US" altLang="zh-CN" dirty="0" err="1"/>
              <a:t>z</a:t>
            </a:r>
            <a:r>
              <a:rPr lang="en-US" altLang="zh-CN" sz="1200" dirty="0" err="1"/>
              <a:t>q</a:t>
            </a:r>
            <a:r>
              <a:rPr lang="en-US" altLang="zh-CN" dirty="0"/>
              <a:t> is an anomaly =&gt; to find out </a:t>
            </a:r>
            <a:r>
              <a:rPr lang="en-US" altLang="zh-CN" dirty="0" err="1"/>
              <a:t>z</a:t>
            </a:r>
            <a:r>
              <a:rPr lang="en-US" altLang="zh-CN" sz="1100" dirty="0" err="1"/>
              <a:t>q</a:t>
            </a:r>
            <a:endParaRPr lang="en-US" altLang="zh-CN" dirty="0"/>
          </a:p>
          <a:p>
            <a:pPr lvl="1"/>
            <a:r>
              <a:rPr lang="en-US" altLang="zh-CN" dirty="0"/>
              <a:t>Given a fixed risk q, such that </a:t>
            </a:r>
          </a:p>
          <a:p>
            <a:pPr lvl="1"/>
            <a:r>
              <a:rPr lang="en-US" altLang="zh-CN" dirty="0"/>
              <a:t>Maximum likelihood estimation to calculate parameters:</a:t>
            </a:r>
            <a:endParaRPr lang="zh-CN" altLang="en-US" dirty="0"/>
          </a:p>
        </p:txBody>
      </p:sp>
      <p:pic>
        <p:nvPicPr>
          <p:cNvPr id="4" name="图片 3">
            <a:extLst>
              <a:ext uri="{FF2B5EF4-FFF2-40B4-BE49-F238E27FC236}">
                <a16:creationId xmlns:a16="http://schemas.microsoft.com/office/drawing/2014/main" id="{341527F2-56A6-4896-AA2A-B4BEA0EBA4F1}"/>
              </a:ext>
            </a:extLst>
          </p:cNvPr>
          <p:cNvPicPr>
            <a:picLocks noChangeAspect="1"/>
          </p:cNvPicPr>
          <p:nvPr/>
        </p:nvPicPr>
        <p:blipFill>
          <a:blip r:embed="rId2"/>
          <a:stretch>
            <a:fillRect/>
          </a:stretch>
        </p:blipFill>
        <p:spPr>
          <a:xfrm>
            <a:off x="1122241" y="3722808"/>
            <a:ext cx="6305550" cy="2647950"/>
          </a:xfrm>
          <a:prstGeom prst="rect">
            <a:avLst/>
          </a:prstGeom>
        </p:spPr>
      </p:pic>
      <p:pic>
        <p:nvPicPr>
          <p:cNvPr id="6" name="图片 5">
            <a:extLst>
              <a:ext uri="{FF2B5EF4-FFF2-40B4-BE49-F238E27FC236}">
                <a16:creationId xmlns:a16="http://schemas.microsoft.com/office/drawing/2014/main" id="{F1F0B956-2337-4B26-A807-B4B93D14EEB5}"/>
              </a:ext>
            </a:extLst>
          </p:cNvPr>
          <p:cNvPicPr>
            <a:picLocks noChangeAspect="1"/>
          </p:cNvPicPr>
          <p:nvPr/>
        </p:nvPicPr>
        <p:blipFill>
          <a:blip r:embed="rId3"/>
          <a:stretch>
            <a:fillRect/>
          </a:stretch>
        </p:blipFill>
        <p:spPr>
          <a:xfrm>
            <a:off x="5601190" y="2739047"/>
            <a:ext cx="1333500" cy="304800"/>
          </a:xfrm>
          <a:prstGeom prst="rect">
            <a:avLst/>
          </a:prstGeom>
        </p:spPr>
      </p:pic>
      <p:pic>
        <p:nvPicPr>
          <p:cNvPr id="7" name="图片 6">
            <a:extLst>
              <a:ext uri="{FF2B5EF4-FFF2-40B4-BE49-F238E27FC236}">
                <a16:creationId xmlns:a16="http://schemas.microsoft.com/office/drawing/2014/main" id="{5B435A78-18DB-4282-AA91-C3ABE13EE0F1}"/>
              </a:ext>
            </a:extLst>
          </p:cNvPr>
          <p:cNvPicPr>
            <a:picLocks noChangeAspect="1"/>
          </p:cNvPicPr>
          <p:nvPr/>
        </p:nvPicPr>
        <p:blipFill>
          <a:blip r:embed="rId4"/>
          <a:stretch>
            <a:fillRect/>
          </a:stretch>
        </p:blipFill>
        <p:spPr>
          <a:xfrm>
            <a:off x="9011138" y="2919826"/>
            <a:ext cx="2631343" cy="700552"/>
          </a:xfrm>
          <a:prstGeom prst="rect">
            <a:avLst/>
          </a:prstGeom>
        </p:spPr>
      </p:pic>
    </p:spTree>
    <p:extLst>
      <p:ext uri="{BB962C8B-B14F-4D97-AF65-F5344CB8AC3E}">
        <p14:creationId xmlns:p14="http://schemas.microsoft.com/office/powerpoint/2010/main" val="4620531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1032</Words>
  <Application>Microsoft Office PowerPoint</Application>
  <PresentationFormat>宽屏</PresentationFormat>
  <Paragraphs>177</Paragraphs>
  <Slides>24</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等线 Light</vt:lpstr>
      <vt:lpstr>Arial</vt:lpstr>
      <vt:lpstr>Cambria Math</vt:lpstr>
      <vt:lpstr>Office 主题​​</vt:lpstr>
      <vt:lpstr>Anomaly detection</vt:lpstr>
      <vt:lpstr>PowerPoint 演示文稿</vt:lpstr>
      <vt:lpstr>Background</vt:lpstr>
      <vt:lpstr>Background</vt:lpstr>
      <vt:lpstr>Background</vt:lpstr>
      <vt:lpstr>Background</vt:lpstr>
      <vt:lpstr>Anomaly Detection in Streams with Extreme Value Theory</vt:lpstr>
      <vt:lpstr>Method</vt:lpstr>
      <vt:lpstr>Method</vt:lpstr>
      <vt:lpstr>Background</vt:lpstr>
      <vt:lpstr>Background</vt:lpstr>
      <vt:lpstr>Deep Anomaly Detection with Deviation Networks</vt:lpstr>
      <vt:lpstr>Method</vt:lpstr>
      <vt:lpstr>Method</vt:lpstr>
      <vt:lpstr>Method</vt:lpstr>
      <vt:lpstr>USAD : Unsupervised Anomaly Detection on Multivariate Time Series</vt:lpstr>
      <vt:lpstr>PowerPoint 演示文稿</vt:lpstr>
      <vt:lpstr>Method</vt:lpstr>
      <vt:lpstr>Method</vt:lpstr>
      <vt:lpstr>Method</vt:lpstr>
      <vt:lpstr>Experiment</vt:lpstr>
      <vt:lpstr>Experiment</vt:lpstr>
      <vt:lpstr>To conclude</vt:lpstr>
      <vt:lpstr>To conclude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dc:title>
  <dc:creator>xiaoyi sun</dc:creator>
  <cp:lastModifiedBy>xiaoyi sun</cp:lastModifiedBy>
  <cp:revision>56</cp:revision>
  <dcterms:created xsi:type="dcterms:W3CDTF">2020-10-14T05:59:16Z</dcterms:created>
  <dcterms:modified xsi:type="dcterms:W3CDTF">2020-10-21T00:29:02Z</dcterms:modified>
</cp:coreProperties>
</file>