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14" autoAdjust="0"/>
  </p:normalViewPr>
  <p:slideViewPr>
    <p:cSldViewPr snapToGrid="0">
      <p:cViewPr varScale="1">
        <p:scale>
          <a:sx n="98" d="100"/>
          <a:sy n="9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6ECE8-1432-43E6-9304-9D8CDE3C39EF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48BF7-3437-49C6-AFD6-8B38C2697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669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48BF7-3437-49C6-AFD6-8B38C26975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15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05B03-3EA1-41D5-942F-6AD880E56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5715D5-D5E7-4E85-BD67-18097CFCE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87A79-8A85-4A68-B705-7D110587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2A7C-F3E7-43B7-960A-78A8B9BFE59E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46595-5585-4F2B-932F-73BE4A5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9342A-3668-4C02-91BF-2C843491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E3B9-7C24-4357-99E3-69EFDA528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44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22DFA-5F4E-4FEB-81A6-00132B9B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4B6360-B255-4BF6-AC1F-11FB6DA84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E323A9-89DD-4B9A-9B1E-E174508F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2A7C-F3E7-43B7-960A-78A8B9BFE59E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A6148-BA28-4D38-BC97-38823D1D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9D0FB-EA2D-46BA-AD16-7827F4DD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E3B9-7C24-4357-99E3-69EFDA528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41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1BFB39-8F3C-492A-87DE-EEF067F58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BE44B3-FA96-4DE9-A20D-6AEC7320E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6D6C1-6A3C-4639-8BE6-6D1F8A91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2A7C-F3E7-43B7-960A-78A8B9BFE59E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CBB1F-57DD-4124-B695-CE4226AF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C888A-2F6B-4C3D-9E4C-B4CE6409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E3B9-7C24-4357-99E3-69EFDA528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23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4D21A-9828-4D3B-B211-86D0BD0A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EF69E-6A85-4266-8DAF-9A239A988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2DD09-DA7F-4CC9-A53E-DD0ED30D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2A7C-F3E7-43B7-960A-78A8B9BFE59E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6CA4A-7944-40CC-A928-D05EBA39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CFBD6-85CE-41E2-9425-C6665C5E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E3B9-7C24-4357-99E3-69EFDA528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61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E9982-0C07-4A98-BD6F-10489EA1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839C01-7751-4581-9DB0-C04D700E8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93B1E-C78B-473C-AE86-4073E5BA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2A7C-F3E7-43B7-960A-78A8B9BFE59E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195868-54AF-40AC-AFD5-EE55170B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A171D3-375D-4D2E-BBDD-F81EC331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E3B9-7C24-4357-99E3-69EFDA528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9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FB3D6-5026-44B3-9612-361D424D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BDE4A-D818-464F-B293-240028126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5970EC-521A-40CC-96E0-6BBAA6870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A468B4-2EA4-4AF3-B5F1-1BBFE3B8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2A7C-F3E7-43B7-960A-78A8B9BFE59E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DF929D-6690-4758-B6BD-CA39A46B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8D5E75-0F9D-453D-8E76-CAC952E4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E3B9-7C24-4357-99E3-69EFDA528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03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20B26-0AF2-45C5-BBEE-795B772E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F3F42-9453-46A8-B808-E10A9C0CD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241FCF-3936-4AC5-A4F3-D65B44E6D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C7D33E-9D7F-4545-810A-3F4D2FD2C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3D8F5E-22D5-4753-8756-933F8880A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0B24FC-7825-431F-BEA7-70D5237A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2A7C-F3E7-43B7-960A-78A8B9BFE59E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7C6CC2-1679-4065-8C3F-353D7073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6FF9BD-F946-416D-8871-C31A024C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E3B9-7C24-4357-99E3-69EFDA528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76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7F24D-189F-4815-9C8E-6DE7E8E3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8F80BB-A858-4C7B-95EC-B96BECC3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2A7C-F3E7-43B7-960A-78A8B9BFE59E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C48D4A-16F7-495E-AB5B-87731640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F96352-CD04-4222-A2BC-951B6E9C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E3B9-7C24-4357-99E3-69EFDA528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34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1D7C4D-BE9D-4C4D-AAB6-127AF02C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2A7C-F3E7-43B7-960A-78A8B9BFE59E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1FCDEB-8EC1-45EE-90C8-8E367B70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E4AFA6-1340-4DCB-9BA0-44FB3360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E3B9-7C24-4357-99E3-69EFDA528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01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CC30A-BAF3-40AB-8C2C-5369C6488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AF285-22BF-4A31-973E-5E1B4DAB4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8D19A1-DA00-446B-ABA2-220BF8109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07E439-CF39-495C-A0BB-BF8AF758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2A7C-F3E7-43B7-960A-78A8B9BFE59E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6E6C94-C581-42BA-9A6F-06BD6F49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A6174B-4655-4F77-89E5-BC213CF6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E3B9-7C24-4357-99E3-69EFDA528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81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47F3B-4AAB-498C-A1C7-2270553C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9A3304-3978-45D8-A01C-8ADD43B95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E70FCE-4CF5-4A33-AD14-77868082D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B24307-573F-4F1C-94C0-B088959D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2A7C-F3E7-43B7-960A-78A8B9BFE59E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EE023C-EF38-4D34-BE36-2DEDA3B8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873493-7894-4512-89AF-7BABD86A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E3B9-7C24-4357-99E3-69EFDA528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61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21BFD6-D2F6-4A08-ABD6-449E7D31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AC451C-E318-463E-ABF0-6446A7370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F2E25-7916-4AEE-8B55-92DF335F1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12A7C-F3E7-43B7-960A-78A8B9BFE59E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84A95-7092-4009-B0BE-4D801FB99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16E6D-77F4-4C9E-9C83-8A3A5666B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DE3B9-7C24-4357-99E3-69EFDA528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5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601FB-B02B-477B-A1AC-10037148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529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3600" b="1" dirty="0" err="1"/>
              <a:t>AligneR</a:t>
            </a:r>
            <a:r>
              <a:rPr lang="en-US" altLang="zh-CN" sz="3600" b="1" dirty="0"/>
              <a:t>: A Process-in-Memory Architecture for Short Read Alignment in </a:t>
            </a:r>
            <a:r>
              <a:rPr lang="en-US" altLang="zh-CN" sz="3600" b="1" dirty="0" err="1"/>
              <a:t>ReRAMs</a:t>
            </a:r>
            <a:endParaRPr lang="zh-CN" altLang="en-US" sz="36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AA2D12-166B-427B-97E8-58231E43D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43819"/>
            <a:ext cx="9144000" cy="1655762"/>
          </a:xfrm>
        </p:spPr>
        <p:txBody>
          <a:bodyPr/>
          <a:lstStyle/>
          <a:p>
            <a:r>
              <a:rPr lang="en-US" altLang="zh-CN" dirty="0"/>
              <a:t>F. </a:t>
            </a:r>
            <a:r>
              <a:rPr lang="en-US" altLang="zh-CN" dirty="0" err="1"/>
              <a:t>Zokaee</a:t>
            </a:r>
            <a:r>
              <a:rPr lang="en-US" altLang="zh-CN" dirty="0"/>
              <a:t>, H. R. </a:t>
            </a:r>
            <a:r>
              <a:rPr lang="en-US" altLang="zh-CN" dirty="0" err="1"/>
              <a:t>Zarandi</a:t>
            </a:r>
            <a:r>
              <a:rPr lang="en-US" altLang="zh-CN" dirty="0"/>
              <a:t> and L. Jiang</a:t>
            </a:r>
            <a:endParaRPr lang="en-US" altLang="zh-CN" i="1" dirty="0"/>
          </a:p>
          <a:p>
            <a:r>
              <a:rPr lang="en-US" altLang="zh-CN" i="1" dirty="0"/>
              <a:t>IEEE Computer Architecture Letters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0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F0DFD-2DD8-4C6D-AE1C-0BB3F68F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Store Occ and Count to compute and align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AF98FE-1BAF-4FE7-BC7D-059D855FD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Occ: too big, store samples (d=5)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 descr="图片包含 游戏机, 文字, 游戏&#10;&#10;描述已自动生成">
            <a:extLst>
              <a:ext uri="{FF2B5EF4-FFF2-40B4-BE49-F238E27FC236}">
                <a16:creationId xmlns:a16="http://schemas.microsoft.com/office/drawing/2014/main" id="{47B4E92A-1EE7-4D3C-9E71-DA8F9D327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1906"/>
            <a:ext cx="5067739" cy="35664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AB05D03-8BB2-4CCF-8B88-5E5BE45BD104}"/>
              </a:ext>
            </a:extLst>
          </p:cNvPr>
          <p:cNvSpPr txBox="1"/>
          <p:nvPr/>
        </p:nvSpPr>
        <p:spPr>
          <a:xfrm>
            <a:off x="6096000" y="1951672"/>
            <a:ext cx="58360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/>
              <a:t>How many A in previous</a:t>
            </a:r>
            <a:r>
              <a:rPr lang="zh-CN" altLang="en-US" b="1" dirty="0"/>
              <a:t>？ </a:t>
            </a:r>
            <a:r>
              <a:rPr lang="en-US" altLang="zh-CN" b="1" dirty="0"/>
              <a:t>(Suppose qc=A)</a:t>
            </a:r>
          </a:p>
          <a:p>
            <a:pPr algn="just"/>
            <a:r>
              <a:rPr lang="en-US" altLang="zh-CN" dirty="0"/>
              <a:t>Reverse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，</a:t>
            </a:r>
            <a:r>
              <a:rPr lang="en-US" altLang="zh-CN" dirty="0"/>
              <a:t>get 253</a:t>
            </a:r>
            <a:r>
              <a:rPr lang="zh-CN" altLang="en-US" dirty="0"/>
              <a:t>，</a:t>
            </a:r>
            <a:r>
              <a:rPr lang="en-US" altLang="zh-CN" dirty="0"/>
              <a:t>find one A during reverse</a:t>
            </a:r>
            <a:r>
              <a:rPr lang="zh-CN" altLang="en-US" dirty="0"/>
              <a:t>，</a:t>
            </a:r>
            <a:r>
              <a:rPr lang="en-US" altLang="zh-CN" dirty="0"/>
              <a:t>so 253+1=254</a:t>
            </a:r>
          </a:p>
          <a:p>
            <a:pPr algn="just"/>
            <a:r>
              <a:rPr lang="en-US" altLang="zh-CN" dirty="0">
                <a:solidFill>
                  <a:srgbClr val="FF0000"/>
                </a:solidFill>
              </a:rPr>
              <a:t>count=1, not Count-table</a:t>
            </a:r>
          </a:p>
          <a:p>
            <a:pPr algn="just"/>
            <a:endParaRPr lang="en-US" altLang="zh-CN" dirty="0"/>
          </a:p>
          <a:p>
            <a:pPr algn="just"/>
            <a:r>
              <a:rPr lang="en-US" altLang="zh-CN" dirty="0"/>
              <a:t>Add Count</a:t>
            </a:r>
            <a:r>
              <a:rPr lang="zh-CN" altLang="en-US" dirty="0"/>
              <a:t> </a:t>
            </a:r>
            <a:r>
              <a:rPr lang="en-US" altLang="zh-CN" dirty="0"/>
              <a:t>to the sample</a:t>
            </a:r>
            <a:r>
              <a:rPr lang="zh-CN" altLang="en-US" dirty="0"/>
              <a:t>，</a:t>
            </a:r>
            <a:r>
              <a:rPr lang="en-US" altLang="zh-CN" dirty="0"/>
              <a:t>get marker.</a:t>
            </a:r>
            <a:r>
              <a:rPr lang="zh-CN" altLang="en-US" dirty="0"/>
              <a:t> </a:t>
            </a:r>
            <a:r>
              <a:rPr lang="en-US" altLang="zh-CN" dirty="0"/>
              <a:t>Marker is the new sample.</a:t>
            </a:r>
          </a:p>
          <a:p>
            <a:pPr algn="just"/>
            <a:r>
              <a:rPr lang="en-US" altLang="zh-CN" dirty="0">
                <a:solidFill>
                  <a:srgbClr val="FF0000"/>
                </a:solidFill>
              </a:rPr>
              <a:t>Store markers rather than Occ</a:t>
            </a:r>
          </a:p>
          <a:p>
            <a:pPr algn="just"/>
            <a:r>
              <a:rPr lang="en-US" altLang="zh-CN" b="1" dirty="0"/>
              <a:t>Marker=Sampled </a:t>
            </a:r>
            <a:r>
              <a:rPr lang="en-US" altLang="zh-CN" b="1" dirty="0" err="1"/>
              <a:t>Occ+Count</a:t>
            </a:r>
            <a:endParaRPr lang="en-US" altLang="zh-CN" b="1" dirty="0"/>
          </a:p>
          <a:p>
            <a:pPr algn="just"/>
            <a:endParaRPr lang="en-US" altLang="zh-CN" dirty="0"/>
          </a:p>
          <a:p>
            <a:pPr algn="just"/>
            <a:r>
              <a:rPr lang="en-US" altLang="zh-CN" dirty="0"/>
              <a:t>Next position: </a:t>
            </a:r>
            <a:r>
              <a:rPr lang="en-US" altLang="zh-CN" b="1" dirty="0"/>
              <a:t>Marker(&gt;253)+count(=1)</a:t>
            </a:r>
          </a:p>
          <a:p>
            <a:pPr algn="just"/>
            <a:r>
              <a:rPr lang="en-US" altLang="zh-CN" dirty="0"/>
              <a:t>Finish one LF mapping (iteration)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70C992-F769-498E-85EA-0C4EE3AD4D68}"/>
              </a:ext>
            </a:extLst>
          </p:cNvPr>
          <p:cNvSpPr txBox="1"/>
          <p:nvPr/>
        </p:nvSpPr>
        <p:spPr>
          <a:xfrm>
            <a:off x="566558" y="4446954"/>
            <a:ext cx="3341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Position: </a:t>
            </a:r>
            <a:r>
              <a:rPr lang="en-US" altLang="zh-CN" sz="1600" dirty="0"/>
              <a:t>255+659+522+411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11426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58D51-3104-4E40-AA85-B572AD09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Overview</a:t>
            </a:r>
            <a:endParaRPr lang="zh-CN" altLang="en-US" b="1" dirty="0"/>
          </a:p>
        </p:txBody>
      </p:sp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FA454376-3E58-413E-BAB7-2E4B31835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45" y="2245762"/>
            <a:ext cx="11632510" cy="236647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97099C-EF76-47D0-AE30-97EBD1EB2E29}"/>
              </a:ext>
            </a:extLst>
          </p:cNvPr>
          <p:cNvSpPr txBox="1"/>
          <p:nvPr/>
        </p:nvSpPr>
        <p:spPr>
          <a:xfrm>
            <a:off x="3589020" y="187643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d=4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A71E6D-EA0A-4B64-B12F-E5EC15558988}"/>
              </a:ext>
            </a:extLst>
          </p:cNvPr>
          <p:cNvSpPr txBox="1"/>
          <p:nvPr/>
        </p:nvSpPr>
        <p:spPr>
          <a:xfrm>
            <a:off x="4338356" y="1637921"/>
            <a:ext cx="314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Sampled </a:t>
            </a:r>
            <a:r>
              <a:rPr lang="en-US" altLang="zh-CN" dirty="0" err="1">
                <a:solidFill>
                  <a:srgbClr val="FF0000"/>
                </a:solidFill>
              </a:rPr>
              <a:t>Occ+Count</a:t>
            </a:r>
            <a:r>
              <a:rPr lang="en-US" altLang="zh-CN" dirty="0">
                <a:solidFill>
                  <a:srgbClr val="FF0000"/>
                </a:solidFill>
              </a:rPr>
              <a:t>=marker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97C606-D552-4532-8F19-67FCAA830839}"/>
              </a:ext>
            </a:extLst>
          </p:cNvPr>
          <p:cNvSpPr/>
          <p:nvPr/>
        </p:nvSpPr>
        <p:spPr>
          <a:xfrm>
            <a:off x="3911636" y="1058828"/>
            <a:ext cx="35686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Marker-1: 0 0 0 0+1 2 4 5=1 2 4 5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Marker-2: 0 1 0 2+1 2 4 5=1 3 4 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6FDAA17-05D7-44C0-B406-2F43A6E802AB}"/>
              </a:ext>
            </a:extLst>
          </p:cNvPr>
          <p:cNvSpPr txBox="1"/>
          <p:nvPr/>
        </p:nvSpPr>
        <p:spPr>
          <a:xfrm>
            <a:off x="4892040" y="84324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C G 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F14BB6-FCE7-44DC-B66E-423D4B9C988C}"/>
              </a:ext>
            </a:extLst>
          </p:cNvPr>
          <p:cNvSpPr txBox="1"/>
          <p:nvPr/>
        </p:nvSpPr>
        <p:spPr>
          <a:xfrm>
            <a:off x="4808220" y="3886580"/>
            <a:ext cx="803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(</a:t>
            </a:r>
            <a:r>
              <a:rPr lang="en-US" altLang="zh-CN" sz="1200" dirty="0" err="1">
                <a:solidFill>
                  <a:srgbClr val="FF0000"/>
                </a:solidFill>
              </a:rPr>
              <a:t>top,bot</a:t>
            </a:r>
            <a:r>
              <a:rPr lang="en-US" altLang="zh-CN" sz="1200" dirty="0">
                <a:solidFill>
                  <a:srgbClr val="FF0000"/>
                </a:solidFill>
              </a:rPr>
              <a:t>)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B3061F1-C61C-4114-B548-FB76BE9D2F9A}"/>
              </a:ext>
            </a:extLst>
          </p:cNvPr>
          <p:cNvCxnSpPr/>
          <p:nvPr/>
        </p:nvCxnSpPr>
        <p:spPr>
          <a:xfrm flipV="1">
            <a:off x="7909560" y="1833957"/>
            <a:ext cx="457200" cy="82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123E292-6088-4309-80C0-68BA60667858}"/>
              </a:ext>
            </a:extLst>
          </p:cNvPr>
          <p:cNvSpPr txBox="1"/>
          <p:nvPr/>
        </p:nvSpPr>
        <p:spPr>
          <a:xfrm>
            <a:off x="7840982" y="1599431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backward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EAC5F98-14BE-4CCF-A4A2-EF0DA724CB4F}"/>
              </a:ext>
            </a:extLst>
          </p:cNvPr>
          <p:cNvSpPr/>
          <p:nvPr/>
        </p:nvSpPr>
        <p:spPr>
          <a:xfrm>
            <a:off x="7574280" y="2655663"/>
            <a:ext cx="739140" cy="143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9CE6334-0980-471B-8B3E-6B865D6D1C2F}"/>
              </a:ext>
            </a:extLst>
          </p:cNvPr>
          <p:cNvSpPr/>
          <p:nvPr/>
        </p:nvSpPr>
        <p:spPr>
          <a:xfrm>
            <a:off x="7490678" y="3173678"/>
            <a:ext cx="1645484" cy="180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E7F8515-5A75-4495-BE95-5AF3CF009502}"/>
              </a:ext>
            </a:extLst>
          </p:cNvPr>
          <p:cNvCxnSpPr/>
          <p:nvPr/>
        </p:nvCxnSpPr>
        <p:spPr>
          <a:xfrm>
            <a:off x="8877300" y="3354006"/>
            <a:ext cx="0" cy="125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84BD239-8005-44E2-81B0-DD1D47A87E97}"/>
              </a:ext>
            </a:extLst>
          </p:cNvPr>
          <p:cNvSpPr txBox="1"/>
          <p:nvPr/>
        </p:nvSpPr>
        <p:spPr>
          <a:xfrm>
            <a:off x="7574280" y="4517405"/>
            <a:ext cx="2736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Fail to align (low/bot&gt;=high/top)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EAC5F98-14BE-4CCF-A4A2-EF0DA724CB4F}"/>
              </a:ext>
            </a:extLst>
          </p:cNvPr>
          <p:cNvSpPr/>
          <p:nvPr/>
        </p:nvSpPr>
        <p:spPr>
          <a:xfrm>
            <a:off x="7292112" y="3558415"/>
            <a:ext cx="2331931" cy="487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F27949D-D739-48C4-96B3-925FC7D9B928}"/>
              </a:ext>
            </a:extLst>
          </p:cNvPr>
          <p:cNvCxnSpPr/>
          <p:nvPr/>
        </p:nvCxnSpPr>
        <p:spPr>
          <a:xfrm flipH="1">
            <a:off x="6804660" y="4069080"/>
            <a:ext cx="838200" cy="106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AD7D4339-201A-4FA9-BDDC-7D90BE3BBD03}"/>
              </a:ext>
            </a:extLst>
          </p:cNvPr>
          <p:cNvSpPr txBox="1"/>
          <p:nvPr/>
        </p:nvSpPr>
        <p:spPr>
          <a:xfrm>
            <a:off x="5939779" y="5102429"/>
            <a:ext cx="1927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Find positions of all successful alignments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2465677-E4C2-4EC5-A4CF-F1CF0FADDE73}"/>
              </a:ext>
            </a:extLst>
          </p:cNvPr>
          <p:cNvSpPr/>
          <p:nvPr/>
        </p:nvSpPr>
        <p:spPr>
          <a:xfrm>
            <a:off x="8313420" y="2806773"/>
            <a:ext cx="789446" cy="162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0447E70-55A9-4412-A388-7F932C93EA05}"/>
              </a:ext>
            </a:extLst>
          </p:cNvPr>
          <p:cNvCxnSpPr/>
          <p:nvPr/>
        </p:nvCxnSpPr>
        <p:spPr>
          <a:xfrm flipV="1">
            <a:off x="8877300" y="2042160"/>
            <a:ext cx="655320" cy="75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19C270D-16D5-47A0-B3AD-65F8CE0DA4CD}"/>
              </a:ext>
            </a:extLst>
          </p:cNvPr>
          <p:cNvSpPr txBox="1"/>
          <p:nvPr/>
        </p:nvSpPr>
        <p:spPr>
          <a:xfrm>
            <a:off x="9258302" y="1703606"/>
            <a:ext cx="2771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Position/d</a:t>
            </a:r>
            <a:r>
              <a:rPr lang="zh-CN" altLang="en-US" sz="1400" dirty="0">
                <a:solidFill>
                  <a:srgbClr val="FF0000"/>
                </a:solidFill>
              </a:rPr>
              <a:t>，</a:t>
            </a:r>
            <a:r>
              <a:rPr lang="en-US" altLang="zh-CN" sz="1400" dirty="0">
                <a:solidFill>
                  <a:srgbClr val="FF0000"/>
                </a:solidFill>
              </a:rPr>
              <a:t>which bucket/marker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6A65877-0B13-4EF4-BDCE-67294F7C7545}"/>
              </a:ext>
            </a:extLst>
          </p:cNvPr>
          <p:cNvSpPr/>
          <p:nvPr/>
        </p:nvSpPr>
        <p:spPr>
          <a:xfrm>
            <a:off x="10146942" y="3011182"/>
            <a:ext cx="1267817" cy="162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F885BB9-99BD-42C2-B930-93617DE6A83C}"/>
              </a:ext>
            </a:extLst>
          </p:cNvPr>
          <p:cNvCxnSpPr/>
          <p:nvPr/>
        </p:nvCxnSpPr>
        <p:spPr>
          <a:xfrm>
            <a:off x="11186160" y="3173678"/>
            <a:ext cx="83820" cy="134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EA6CA7B-3D40-4942-A66C-8A2283BBC2FC}"/>
              </a:ext>
            </a:extLst>
          </p:cNvPr>
          <p:cNvSpPr txBox="1"/>
          <p:nvPr/>
        </p:nvSpPr>
        <p:spPr>
          <a:xfrm>
            <a:off x="10437629" y="4489270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j=0;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01; 012;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0123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503D7D0-74E6-42DD-B51C-4A7C01438E4A}"/>
              </a:ext>
            </a:extLst>
          </p:cNvPr>
          <p:cNvSpPr/>
          <p:nvPr/>
        </p:nvSpPr>
        <p:spPr>
          <a:xfrm>
            <a:off x="5810595" y="5643397"/>
            <a:ext cx="61334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LFM kernel: counting the occurrence of the symbol </a:t>
            </a:r>
            <a:r>
              <a:rPr lang="en-US" altLang="zh-CN" b="1" i="1" dirty="0"/>
              <a:t>s</a:t>
            </a:r>
            <a:r>
              <a:rPr lang="en-US" altLang="zh-CN" dirty="0"/>
              <a:t> (count)</a:t>
            </a:r>
          </a:p>
          <a:p>
            <a:r>
              <a:rPr lang="en-US" altLang="zh-CN" dirty="0"/>
              <a:t>Worst case: count 2*m*d times</a:t>
            </a:r>
          </a:p>
        </p:txBody>
      </p:sp>
    </p:spTree>
    <p:extLst>
      <p:ext uri="{BB962C8B-B14F-4D97-AF65-F5344CB8AC3E}">
        <p14:creationId xmlns:p14="http://schemas.microsoft.com/office/powerpoint/2010/main" val="2033625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84F4E-629B-4F03-8C31-29671932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AligneR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D9E9B-2C0C-4FF7-B7FB-651362B24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75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Accelerate the kernel by converting the symbol counting problem to the Hamming Distance calculation</a:t>
            </a:r>
          </a:p>
          <a:p>
            <a:r>
              <a:rPr lang="en-US" altLang="zh-CN" sz="2000" dirty="0"/>
              <a:t>ReRAM based Hamming Distance Unit (RDU)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4881A1-1F8F-43BB-8341-F042FAFE8922}"/>
              </a:ext>
            </a:extLst>
          </p:cNvPr>
          <p:cNvSpPr txBox="1"/>
          <p:nvPr/>
        </p:nvSpPr>
        <p:spPr>
          <a:xfrm>
            <a:off x="4831976" y="3309070"/>
            <a:ext cx="70372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Step 1: </a:t>
            </a:r>
            <a:r>
              <a:rPr lang="en-US" altLang="zh-CN" dirty="0"/>
              <a:t>Fetch the BWT section (</a:t>
            </a:r>
            <a:r>
              <a:rPr lang="en-US" altLang="zh-CN" b="1" dirty="0"/>
              <a:t>d</a:t>
            </a:r>
            <a:r>
              <a:rPr lang="en-US" altLang="zh-CN" dirty="0"/>
              <a:t> symbols, &lt;=4)</a:t>
            </a:r>
          </a:p>
          <a:p>
            <a:r>
              <a:rPr lang="en-US" altLang="zh-CN" b="1" dirty="0"/>
              <a:t>Step 2: d</a:t>
            </a:r>
            <a:r>
              <a:rPr lang="en-US" altLang="zh-CN" dirty="0"/>
              <a:t> BWT symbols and d copies of symbol </a:t>
            </a:r>
            <a:r>
              <a:rPr lang="en-US" altLang="zh-CN" b="1" i="1" dirty="0"/>
              <a:t>s</a:t>
            </a:r>
            <a:r>
              <a:rPr lang="en-US" altLang="zh-CN" dirty="0"/>
              <a:t> (aligning symbol)  	are passed to RDU</a:t>
            </a:r>
          </a:p>
          <a:p>
            <a:r>
              <a:rPr lang="en-US" altLang="zh-CN" b="1" dirty="0"/>
              <a:t>Step 3: </a:t>
            </a:r>
            <a:r>
              <a:rPr lang="en-US" altLang="zh-CN" dirty="0"/>
              <a:t>The summed current is held by a sense &amp; hold circuit</a:t>
            </a:r>
          </a:p>
          <a:p>
            <a:r>
              <a:rPr lang="en-US" altLang="zh-CN" b="1" dirty="0"/>
              <a:t>Step 4: </a:t>
            </a:r>
            <a:r>
              <a:rPr lang="en-US" altLang="zh-CN" dirty="0"/>
              <a:t>The current is converted to a digital value </a:t>
            </a:r>
            <a:r>
              <a:rPr lang="en-US" altLang="zh-CN" b="1" i="1" dirty="0" err="1"/>
              <a:t>hd</a:t>
            </a:r>
            <a:r>
              <a:rPr lang="en-US" altLang="zh-CN" b="1" i="1" dirty="0"/>
              <a:t> </a:t>
            </a:r>
            <a:r>
              <a:rPr lang="en-US" altLang="zh-CN" b="1" dirty="0"/>
              <a:t>(count=d-</a:t>
            </a:r>
            <a:r>
              <a:rPr lang="en-US" altLang="zh-CN" b="1" dirty="0" err="1"/>
              <a:t>hd</a:t>
            </a:r>
            <a:r>
              <a:rPr lang="en-US" altLang="zh-CN" b="1" dirty="0"/>
              <a:t>)</a:t>
            </a:r>
          </a:p>
          <a:p>
            <a:r>
              <a:rPr lang="en-US" altLang="zh-CN" b="1" dirty="0"/>
              <a:t>Step 5: </a:t>
            </a:r>
            <a:r>
              <a:rPr lang="en-US" altLang="zh-CN" dirty="0"/>
              <a:t>Sum count and marker: </a:t>
            </a:r>
            <a:r>
              <a:rPr lang="en-US" altLang="zh-CN" b="1" dirty="0"/>
              <a:t>(</a:t>
            </a:r>
            <a:r>
              <a:rPr lang="en-US" altLang="zh-CN" b="1" dirty="0" err="1"/>
              <a:t>d-hd+marker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DF0D2E4C-5B2A-495C-BC59-1AC76D2E0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87" y="3012321"/>
            <a:ext cx="3627581" cy="234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34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6A6B6-E8BE-4AE3-98F0-A531736B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ReRAM based Hamming Distance Unit (RDU)</a:t>
            </a:r>
          </a:p>
        </p:txBody>
      </p:sp>
      <p:pic>
        <p:nvPicPr>
          <p:cNvPr id="5" name="内容占位符 4" descr="手机屏幕的截图&#10;&#10;描述已自动生成">
            <a:extLst>
              <a:ext uri="{FF2B5EF4-FFF2-40B4-BE49-F238E27FC236}">
                <a16:creationId xmlns:a16="http://schemas.microsoft.com/office/drawing/2014/main" id="{53C74147-AD3A-4891-83CE-1E84FF50A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33059"/>
            <a:ext cx="6483964" cy="308210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B0DBCB-1749-4EDA-BE38-6ADDF45E0F5F}"/>
              </a:ext>
            </a:extLst>
          </p:cNvPr>
          <p:cNvSpPr txBox="1"/>
          <p:nvPr/>
        </p:nvSpPr>
        <p:spPr>
          <a:xfrm>
            <a:off x="7619999" y="1414562"/>
            <a:ext cx="42940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Initialization: </a:t>
            </a:r>
            <a:r>
              <a:rPr lang="en-US" altLang="zh-CN" dirty="0"/>
              <a:t>Only 4 diagonal cells (white/blue/green/red) are actually used to calculate the HD.</a:t>
            </a:r>
          </a:p>
          <a:p>
            <a:r>
              <a:rPr lang="en-US" altLang="zh-CN" dirty="0"/>
              <a:t>Others: not formed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All 4 selected cells are initialized to HRS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Encode A, C, G, T by 00, 01, 10, 11</a:t>
            </a:r>
          </a:p>
          <a:p>
            <a:r>
              <a:rPr lang="en-US" altLang="zh-CN" dirty="0"/>
              <a:t>      0V/1.5V</a:t>
            </a:r>
          </a:p>
          <a:p>
            <a:pPr marL="342900" indent="-342900">
              <a:buAutoNum type="arabicPeriod" startAt="3"/>
            </a:pPr>
            <a:r>
              <a:rPr lang="en-US" altLang="zh-CN" dirty="0" err="1"/>
              <a:t>eg.</a:t>
            </a:r>
            <a:r>
              <a:rPr lang="en-US" altLang="zh-CN" dirty="0"/>
              <a:t> d=2 </a:t>
            </a:r>
            <a:r>
              <a:rPr lang="zh-CN" altLang="en-US" dirty="0"/>
              <a:t>→ </a:t>
            </a:r>
            <a:r>
              <a:rPr lang="en-US" altLang="zh-CN" dirty="0"/>
              <a:t>4*4 ReRAM</a:t>
            </a:r>
          </a:p>
          <a:p>
            <a:pPr marL="342900" indent="-342900">
              <a:buAutoNum type="arabicPeriod" startAt="3"/>
            </a:pPr>
            <a:r>
              <a:rPr lang="en-US" altLang="zh-CN" dirty="0"/>
              <a:t>Assume </a:t>
            </a:r>
            <a:r>
              <a:rPr lang="en-US" altLang="zh-CN" b="1" i="1" dirty="0"/>
              <a:t>S=C</a:t>
            </a:r>
            <a:r>
              <a:rPr lang="en-US" altLang="zh-CN" b="1" dirty="0"/>
              <a:t>, BL:0101 (CC), WL: 0000 (AA). </a:t>
            </a:r>
            <a:r>
              <a:rPr lang="en-US" altLang="zh-CN" dirty="0"/>
              <a:t>Voltage difference </a:t>
            </a:r>
            <a:r>
              <a:rPr lang="zh-CN" altLang="en-US" dirty="0"/>
              <a:t>→ </a:t>
            </a:r>
            <a:r>
              <a:rPr lang="en-US" altLang="zh-CN" dirty="0"/>
              <a:t>LRS</a:t>
            </a:r>
          </a:p>
          <a:p>
            <a:pPr marL="342900" indent="-342900">
              <a:buAutoNum type="arabicPeriod" startAt="5"/>
            </a:pPr>
            <a:r>
              <a:rPr lang="en-US" altLang="zh-CN" dirty="0"/>
              <a:t>Apply a read voltage, the summed current representing the HD between CC and AA. </a:t>
            </a:r>
          </a:p>
          <a:p>
            <a:r>
              <a:rPr lang="en-US" altLang="zh-CN" b="1" i="1" dirty="0"/>
              <a:t>     </a:t>
            </a:r>
            <a:r>
              <a:rPr lang="en-US" altLang="zh-CN" b="1" i="1" dirty="0" err="1"/>
              <a:t>hd</a:t>
            </a:r>
            <a:r>
              <a:rPr lang="en-US" altLang="zh-CN" b="1" i="1" dirty="0"/>
              <a:t>=2, count=d-</a:t>
            </a:r>
            <a:r>
              <a:rPr lang="en-US" altLang="zh-CN" b="1" i="1" dirty="0" err="1"/>
              <a:t>hd</a:t>
            </a:r>
            <a:r>
              <a:rPr lang="en-US" altLang="zh-CN" b="1" i="1" dirty="0"/>
              <a:t>=2-2=0, no C</a:t>
            </a:r>
          </a:p>
          <a:p>
            <a:r>
              <a:rPr lang="en-US" altLang="zh-CN" dirty="0"/>
              <a:t>6.  Adder: </a:t>
            </a:r>
            <a:r>
              <a:rPr lang="en-US" altLang="zh-CN" b="1" i="1" dirty="0" err="1"/>
              <a:t>marker+count</a:t>
            </a:r>
            <a:endParaRPr lang="en-US" altLang="zh-CN" b="1" i="1" dirty="0"/>
          </a:p>
          <a:p>
            <a:endParaRPr lang="zh-CN" altLang="en-US" dirty="0"/>
          </a:p>
        </p:txBody>
      </p:sp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2D59F0E5-43FB-42AD-92E8-852A47AAF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7928"/>
            <a:ext cx="4275190" cy="174513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201F68C-24E6-45B8-861F-532974BA5B0D}"/>
              </a:ext>
            </a:extLst>
          </p:cNvPr>
          <p:cNvSpPr/>
          <p:nvPr/>
        </p:nvSpPr>
        <p:spPr>
          <a:xfrm>
            <a:off x="838200" y="3033059"/>
            <a:ext cx="2783541" cy="308210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565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653F2-ACA2-45A9-B628-BBFBF307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Results and Discussion</a:t>
            </a:r>
            <a:endParaRPr lang="zh-CN" altLang="en-US" b="1" dirty="0"/>
          </a:p>
        </p:txBody>
      </p:sp>
      <p:pic>
        <p:nvPicPr>
          <p:cNvPr id="5" name="内容占位符 4" descr="电脑屏幕的截图&#10;&#10;描述已自动生成">
            <a:extLst>
              <a:ext uri="{FF2B5EF4-FFF2-40B4-BE49-F238E27FC236}">
                <a16:creationId xmlns:a16="http://schemas.microsoft.com/office/drawing/2014/main" id="{B7D8CBBE-67A6-4D3E-8754-03FE59DC0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0549"/>
            <a:ext cx="10215282" cy="2276901"/>
          </a:xfrm>
        </p:spPr>
      </p:pic>
    </p:spTree>
    <p:extLst>
      <p:ext uri="{BB962C8B-B14F-4D97-AF65-F5344CB8AC3E}">
        <p14:creationId xmlns:p14="http://schemas.microsoft.com/office/powerpoint/2010/main" val="191940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7AFB7-D97E-4777-BBBE-77AF3632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Short Read Alignment</a:t>
            </a:r>
            <a:endParaRPr lang="zh-CN" altLang="en-US" b="1" dirty="0"/>
          </a:p>
        </p:txBody>
      </p:sp>
      <p:pic>
        <p:nvPicPr>
          <p:cNvPr id="5" name="内容占位符 4" descr="手机屏幕的截图&#10;&#10;描述已自动生成">
            <a:extLst>
              <a:ext uri="{FF2B5EF4-FFF2-40B4-BE49-F238E27FC236}">
                <a16:creationId xmlns:a16="http://schemas.microsoft.com/office/drawing/2014/main" id="{F57CD1DA-D33A-4F0F-B0AC-D108905D8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43" y="1722064"/>
            <a:ext cx="7800514" cy="371295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2B437C-EB41-43DD-A501-14C2AFB9D040}"/>
              </a:ext>
            </a:extLst>
          </p:cNvPr>
          <p:cNvSpPr txBox="1"/>
          <p:nvPr/>
        </p:nvSpPr>
        <p:spPr>
          <a:xfrm>
            <a:off x="8731624" y="5522259"/>
            <a:ext cx="20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Build Index!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86B1E-B808-45E6-BCC5-3F4FB8D1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Burrows-Wheeler Transform (BWT)</a:t>
            </a:r>
            <a:endParaRPr lang="zh-CN" altLang="en-US" b="1" dirty="0"/>
          </a:p>
        </p:txBody>
      </p:sp>
      <p:pic>
        <p:nvPicPr>
          <p:cNvPr id="7" name="图片 6" descr="手机屏幕的截图&#10;&#10;描述已自动生成">
            <a:extLst>
              <a:ext uri="{FF2B5EF4-FFF2-40B4-BE49-F238E27FC236}">
                <a16:creationId xmlns:a16="http://schemas.microsoft.com/office/drawing/2014/main" id="{722E3B72-66BE-48AE-9B36-31C4E1CE5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1078"/>
            <a:ext cx="4427604" cy="5258256"/>
          </a:xfrm>
          <a:prstGeom prst="rect">
            <a:avLst/>
          </a:prstGeom>
        </p:spPr>
      </p:pic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5EB95B23-7295-41E4-AF74-3C2A6ED62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714" y="2488474"/>
            <a:ext cx="7412588" cy="300346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D492298-CB9D-4B43-B4F7-5E5A67E9FA77}"/>
              </a:ext>
            </a:extLst>
          </p:cNvPr>
          <p:cNvSpPr txBox="1"/>
          <p:nvPr/>
        </p:nvSpPr>
        <p:spPr>
          <a:xfrm>
            <a:off x="6723529" y="5407580"/>
            <a:ext cx="36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 Index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stores BWT(last column)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74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166D6-9AAE-46C4-AE65-80DC214D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Properties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6BBE4-302C-4E6E-B0A8-7EA17BEDA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Same ranking of character in the L (BWT) and F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000" dirty="0"/>
              <a:t>Reversible (Walk-Left algorithm)</a:t>
            </a:r>
            <a:r>
              <a:rPr lang="zh-CN" altLang="en-US" sz="2000" dirty="0"/>
              <a:t>：</a:t>
            </a:r>
            <a:r>
              <a:rPr lang="en-US" altLang="zh-CN" sz="2000" dirty="0"/>
              <a:t>backward 1by1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In a row</a:t>
            </a:r>
            <a:r>
              <a:rPr lang="zh-CN" altLang="en-US" sz="2000" dirty="0"/>
              <a:t>，</a:t>
            </a:r>
            <a:r>
              <a:rPr lang="en-US" altLang="zh-CN" sz="2000" dirty="0"/>
              <a:t>L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previous character of F</a:t>
            </a:r>
            <a:r>
              <a:rPr lang="zh-CN" altLang="en-US" sz="2000" dirty="0"/>
              <a:t>，</a:t>
            </a:r>
            <a:r>
              <a:rPr lang="en-US" altLang="zh-CN" sz="2000" dirty="0">
                <a:solidFill>
                  <a:srgbClr val="FF0000"/>
                </a:solidFill>
              </a:rPr>
              <a:t>Blue arrow: L-F mapping</a:t>
            </a:r>
          </a:p>
        </p:txBody>
      </p:sp>
      <p:pic>
        <p:nvPicPr>
          <p:cNvPr id="5" name="图片 4" descr="卡通人物&#10;&#10;描述已自动生成">
            <a:extLst>
              <a:ext uri="{FF2B5EF4-FFF2-40B4-BE49-F238E27FC236}">
                <a16:creationId xmlns:a16="http://schemas.microsoft.com/office/drawing/2014/main" id="{0A5E90F9-FB5F-4EAA-B37C-00F27B4CC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708" y="959877"/>
            <a:ext cx="4053256" cy="2212303"/>
          </a:xfrm>
          <a:prstGeom prst="rect">
            <a:avLst/>
          </a:prstGeom>
        </p:spPr>
      </p:pic>
      <p:pic>
        <p:nvPicPr>
          <p:cNvPr id="7" name="图片 6" descr="图片包含 游戏机&#10;&#10;描述已自动生成">
            <a:extLst>
              <a:ext uri="{FF2B5EF4-FFF2-40B4-BE49-F238E27FC236}">
                <a16:creationId xmlns:a16="http://schemas.microsoft.com/office/drawing/2014/main" id="{6B68FE6B-669D-4562-A492-9B27A25C4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84" y="3245345"/>
            <a:ext cx="7249415" cy="2044195"/>
          </a:xfrm>
          <a:prstGeom prst="rect">
            <a:avLst/>
          </a:prstGeom>
        </p:spPr>
      </p:pic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B9269619-14E6-459D-B2D7-DEC7CC57B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760" y="3657358"/>
            <a:ext cx="1866027" cy="1350926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872020A-6717-445F-B785-1792F47DA930}"/>
              </a:ext>
            </a:extLst>
          </p:cNvPr>
          <p:cNvCxnSpPr>
            <a:cxnSpLocks/>
          </p:cNvCxnSpPr>
          <p:nvPr/>
        </p:nvCxnSpPr>
        <p:spPr>
          <a:xfrm flipV="1">
            <a:off x="7395882" y="5008284"/>
            <a:ext cx="1766047" cy="603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88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DE84D-7144-433B-971E-9D2EAF8BA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Exact Matching </a:t>
            </a:r>
            <a:endParaRPr lang="zh-CN" altLang="en-US" b="1" dirty="0"/>
          </a:p>
        </p:txBody>
      </p:sp>
      <p:pic>
        <p:nvPicPr>
          <p:cNvPr id="5" name="内容占位符 4" descr="图片包含 游戏机&#10;&#10;描述已自动生成">
            <a:extLst>
              <a:ext uri="{FF2B5EF4-FFF2-40B4-BE49-F238E27FC236}">
                <a16:creationId xmlns:a16="http://schemas.microsoft.com/office/drawing/2014/main" id="{8503BB05-D196-4EE9-8DFD-07E5897DD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617" y="1538965"/>
            <a:ext cx="7552765" cy="4620818"/>
          </a:xfr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C5925E2B-351D-4048-ADBE-21A5E13B2849}"/>
              </a:ext>
            </a:extLst>
          </p:cNvPr>
          <p:cNvSpPr/>
          <p:nvPr/>
        </p:nvSpPr>
        <p:spPr>
          <a:xfrm>
            <a:off x="5593976" y="3011379"/>
            <a:ext cx="242048" cy="2338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4DCF5D5-F2D9-48C1-B8C9-4FF6A55C0B65}"/>
              </a:ext>
            </a:extLst>
          </p:cNvPr>
          <p:cNvSpPr/>
          <p:nvPr/>
        </p:nvSpPr>
        <p:spPr>
          <a:xfrm>
            <a:off x="5593976" y="3312077"/>
            <a:ext cx="242048" cy="2338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1CF0E91-630C-433D-A31A-8434453E98D6}"/>
              </a:ext>
            </a:extLst>
          </p:cNvPr>
          <p:cNvSpPr/>
          <p:nvPr/>
        </p:nvSpPr>
        <p:spPr>
          <a:xfrm>
            <a:off x="7575176" y="4015426"/>
            <a:ext cx="242048" cy="2338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AF62609-7248-4E61-9414-9EB0EF0F6484}"/>
              </a:ext>
            </a:extLst>
          </p:cNvPr>
          <p:cNvSpPr/>
          <p:nvPr/>
        </p:nvSpPr>
        <p:spPr>
          <a:xfrm>
            <a:off x="7575176" y="4347120"/>
            <a:ext cx="242048" cy="2338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4047DC0-F08D-49F3-9394-5D15AEE48DD0}"/>
              </a:ext>
            </a:extLst>
          </p:cNvPr>
          <p:cNvSpPr/>
          <p:nvPr/>
        </p:nvSpPr>
        <p:spPr>
          <a:xfrm>
            <a:off x="4316506" y="2736134"/>
            <a:ext cx="242048" cy="2338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8F84FA8-291C-47CB-96B1-C36D3EA437FC}"/>
              </a:ext>
            </a:extLst>
          </p:cNvPr>
          <p:cNvSpPr/>
          <p:nvPr/>
        </p:nvSpPr>
        <p:spPr>
          <a:xfrm>
            <a:off x="4316506" y="3051743"/>
            <a:ext cx="242048" cy="2338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7EA3FD0-6903-4868-BDC9-D073FD9EAEB8}"/>
              </a:ext>
            </a:extLst>
          </p:cNvPr>
          <p:cNvSpPr/>
          <p:nvPr/>
        </p:nvSpPr>
        <p:spPr>
          <a:xfrm>
            <a:off x="4316506" y="3338566"/>
            <a:ext cx="242048" cy="2338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7E059F2-13B0-4070-8E72-A3E8F230AFD7}"/>
              </a:ext>
            </a:extLst>
          </p:cNvPr>
          <p:cNvSpPr/>
          <p:nvPr/>
        </p:nvSpPr>
        <p:spPr>
          <a:xfrm>
            <a:off x="4316506" y="3654175"/>
            <a:ext cx="242048" cy="2338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6BA0722-CFD1-47A0-A68A-F51FE372891E}"/>
              </a:ext>
            </a:extLst>
          </p:cNvPr>
          <p:cNvSpPr txBox="1"/>
          <p:nvPr/>
        </p:nvSpPr>
        <p:spPr>
          <a:xfrm>
            <a:off x="6627158" y="936043"/>
            <a:ext cx="40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Property: 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previous char of F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10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B0CCE-EFE4-4E50-A760-9BB3C366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Exact Matching</a:t>
            </a:r>
            <a:endParaRPr lang="zh-CN" altLang="en-US" b="1" dirty="0"/>
          </a:p>
        </p:txBody>
      </p:sp>
      <p:pic>
        <p:nvPicPr>
          <p:cNvPr id="5" name="内容占位符 4" descr="地图的截图&#10;&#10;描述已自动生成">
            <a:extLst>
              <a:ext uri="{FF2B5EF4-FFF2-40B4-BE49-F238E27FC236}">
                <a16:creationId xmlns:a16="http://schemas.microsoft.com/office/drawing/2014/main" id="{2FB22D41-1B1D-454F-87AB-2C0AF1610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535" y="1843505"/>
            <a:ext cx="8152930" cy="419137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E47F5F-BD7B-4539-A9D7-834237FFDFDF}"/>
              </a:ext>
            </a:extLst>
          </p:cNvPr>
          <p:cNvSpPr txBox="1"/>
          <p:nvPr/>
        </p:nvSpPr>
        <p:spPr>
          <a:xfrm>
            <a:off x="3738283" y="3785302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LF Mapping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45C175-712C-4277-A0F8-AE461B6BB7DC}"/>
              </a:ext>
            </a:extLst>
          </p:cNvPr>
          <p:cNvSpPr txBox="1"/>
          <p:nvPr/>
        </p:nvSpPr>
        <p:spPr>
          <a:xfrm>
            <a:off x="5836024" y="3788986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LF Mapping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1D0F9B-957E-42D7-BB40-7E177267AA63}"/>
              </a:ext>
            </a:extLst>
          </p:cNvPr>
          <p:cNvSpPr txBox="1"/>
          <p:nvPr/>
        </p:nvSpPr>
        <p:spPr>
          <a:xfrm>
            <a:off x="8004244" y="3785301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LF Mapping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06D1AB0-CB9B-410A-B802-88C8C05A09CA}"/>
              </a:ext>
            </a:extLst>
          </p:cNvPr>
          <p:cNvSpPr/>
          <p:nvPr/>
        </p:nvSpPr>
        <p:spPr>
          <a:xfrm>
            <a:off x="5629836" y="5082226"/>
            <a:ext cx="242048" cy="2338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1DF36CB-ABCF-4ACD-98F1-FC7BCFA2228B}"/>
              </a:ext>
            </a:extLst>
          </p:cNvPr>
          <p:cNvSpPr/>
          <p:nvPr/>
        </p:nvSpPr>
        <p:spPr>
          <a:xfrm>
            <a:off x="7780126" y="4848380"/>
            <a:ext cx="242048" cy="2338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2D95CB8-1FC7-41F1-9D03-040957AA1072}"/>
              </a:ext>
            </a:extLst>
          </p:cNvPr>
          <p:cNvSpPr/>
          <p:nvPr/>
        </p:nvSpPr>
        <p:spPr>
          <a:xfrm>
            <a:off x="5629836" y="5333274"/>
            <a:ext cx="242048" cy="2338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09A66FC-EAF4-4979-9D25-3726554D5F19}"/>
              </a:ext>
            </a:extLst>
          </p:cNvPr>
          <p:cNvSpPr/>
          <p:nvPr/>
        </p:nvSpPr>
        <p:spPr>
          <a:xfrm>
            <a:off x="4621307" y="5099428"/>
            <a:ext cx="242048" cy="2338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CE945E9-18E5-42E8-93D6-D636B23D53D4}"/>
              </a:ext>
            </a:extLst>
          </p:cNvPr>
          <p:cNvSpPr/>
          <p:nvPr/>
        </p:nvSpPr>
        <p:spPr>
          <a:xfrm>
            <a:off x="4621307" y="5316072"/>
            <a:ext cx="242048" cy="2338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EDCA30C-FBA3-4829-AF7A-482E99386D4F}"/>
              </a:ext>
            </a:extLst>
          </p:cNvPr>
          <p:cNvSpPr txBox="1"/>
          <p:nvPr/>
        </p:nvSpPr>
        <p:spPr>
          <a:xfrm>
            <a:off x="4002742" y="2445072"/>
            <a:ext cx="61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B4C6C73-0868-4A90-8C4D-F294316D3F71}"/>
              </a:ext>
            </a:extLst>
          </p:cNvPr>
          <p:cNvSpPr txBox="1"/>
          <p:nvPr/>
        </p:nvSpPr>
        <p:spPr>
          <a:xfrm>
            <a:off x="1631576" y="4045660"/>
            <a:ext cx="6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top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229B4FB-2AC6-49BE-A653-34F2FC0B38D1}"/>
              </a:ext>
            </a:extLst>
          </p:cNvPr>
          <p:cNvSpPr txBox="1"/>
          <p:nvPr/>
        </p:nvSpPr>
        <p:spPr>
          <a:xfrm>
            <a:off x="1631576" y="5665545"/>
            <a:ext cx="6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bot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BD8615D-357D-4E4D-848B-921BDBD510FF}"/>
              </a:ext>
            </a:extLst>
          </p:cNvPr>
          <p:cNvSpPr txBox="1"/>
          <p:nvPr/>
        </p:nvSpPr>
        <p:spPr>
          <a:xfrm>
            <a:off x="4153904" y="4831113"/>
            <a:ext cx="6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top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A5B61C2-42DC-4A64-A999-B75383E71E65}"/>
              </a:ext>
            </a:extLst>
          </p:cNvPr>
          <p:cNvSpPr txBox="1"/>
          <p:nvPr/>
        </p:nvSpPr>
        <p:spPr>
          <a:xfrm>
            <a:off x="4153904" y="5642671"/>
            <a:ext cx="6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bot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6ADCB6-DC2B-4B5E-ACDB-E2B62F514034}"/>
              </a:ext>
            </a:extLst>
          </p:cNvPr>
          <p:cNvSpPr txBox="1"/>
          <p:nvPr/>
        </p:nvSpPr>
        <p:spPr>
          <a:xfrm>
            <a:off x="6302189" y="5148608"/>
            <a:ext cx="6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bot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E530D39-5BA5-4F07-A858-51EDC12F96A9}"/>
              </a:ext>
            </a:extLst>
          </p:cNvPr>
          <p:cNvSpPr txBox="1"/>
          <p:nvPr/>
        </p:nvSpPr>
        <p:spPr>
          <a:xfrm>
            <a:off x="6302189" y="4404828"/>
            <a:ext cx="6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top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F216C0E-9362-492F-ACB0-B06531068ADB}"/>
              </a:ext>
            </a:extLst>
          </p:cNvPr>
          <p:cNvSpPr txBox="1"/>
          <p:nvPr/>
        </p:nvSpPr>
        <p:spPr>
          <a:xfrm>
            <a:off x="8381999" y="4145851"/>
            <a:ext cx="6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top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5B20FB8-4C6A-4309-B333-36A0C9B38582}"/>
              </a:ext>
            </a:extLst>
          </p:cNvPr>
          <p:cNvSpPr txBox="1"/>
          <p:nvPr/>
        </p:nvSpPr>
        <p:spPr>
          <a:xfrm>
            <a:off x="8392204" y="4663714"/>
            <a:ext cx="6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bot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303B05-1E83-4CF6-A61F-D3562E0CBAE2}"/>
              </a:ext>
            </a:extLst>
          </p:cNvPr>
          <p:cNvSpPr txBox="1"/>
          <p:nvPr/>
        </p:nvSpPr>
        <p:spPr>
          <a:xfrm>
            <a:off x="6627158" y="936043"/>
            <a:ext cx="40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Property: 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previous char of F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28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07206-A7C3-4EC5-BB4B-9B5916B7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Exact Matching</a:t>
            </a:r>
            <a:endParaRPr lang="zh-CN" altLang="en-US" b="1" dirty="0"/>
          </a:p>
        </p:txBody>
      </p:sp>
      <p:pic>
        <p:nvPicPr>
          <p:cNvPr id="5" name="内容占位符 4" descr="地图的截图&#10;&#10;描述已自动生成">
            <a:extLst>
              <a:ext uri="{FF2B5EF4-FFF2-40B4-BE49-F238E27FC236}">
                <a16:creationId xmlns:a16="http://schemas.microsoft.com/office/drawing/2014/main" id="{6CDF74CB-CF43-4FC5-AB18-4DB2289FC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061" y="1922942"/>
            <a:ext cx="7497877" cy="3324530"/>
          </a:xfr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65C3F7C8-726B-475F-9238-21DE5E0F6CE6}"/>
              </a:ext>
            </a:extLst>
          </p:cNvPr>
          <p:cNvSpPr/>
          <p:nvPr/>
        </p:nvSpPr>
        <p:spPr>
          <a:xfrm>
            <a:off x="7611036" y="2786497"/>
            <a:ext cx="242048" cy="2338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EDE8CB6-20CD-48B6-B4B7-F3A23B1D0A35}"/>
              </a:ext>
            </a:extLst>
          </p:cNvPr>
          <p:cNvSpPr/>
          <p:nvPr/>
        </p:nvSpPr>
        <p:spPr>
          <a:xfrm>
            <a:off x="7611036" y="3020343"/>
            <a:ext cx="242048" cy="2338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E6EA8B-64BE-490E-8913-1051B1F4E031}"/>
              </a:ext>
            </a:extLst>
          </p:cNvPr>
          <p:cNvSpPr txBox="1"/>
          <p:nvPr/>
        </p:nvSpPr>
        <p:spPr>
          <a:xfrm>
            <a:off x="7466498" y="1027060"/>
            <a:ext cx="445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Cannot find C in previous position,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fail to align. After the LF mapping, top&gt;=bot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514472A-0DB6-4700-BFE5-5D7C6BFDC22F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7817637" y="1690687"/>
            <a:ext cx="878130" cy="1130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BFDA1C3-7510-45E8-B6B4-1A7D9D86DCB6}"/>
              </a:ext>
            </a:extLst>
          </p:cNvPr>
          <p:cNvCxnSpPr>
            <a:cxnSpLocks/>
          </p:cNvCxnSpPr>
          <p:nvPr/>
        </p:nvCxnSpPr>
        <p:spPr>
          <a:xfrm flipH="1">
            <a:off x="7853085" y="1673391"/>
            <a:ext cx="864020" cy="14638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CEAA62E-4B38-4774-8866-74E180BE535C}"/>
              </a:ext>
            </a:extLst>
          </p:cNvPr>
          <p:cNvSpPr txBox="1"/>
          <p:nvPr/>
        </p:nvSpPr>
        <p:spPr>
          <a:xfrm>
            <a:off x="3863149" y="2107608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LF Mapping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AF5FFC-64F6-480E-95C8-75ED05EDD5AF}"/>
              </a:ext>
            </a:extLst>
          </p:cNvPr>
          <p:cNvSpPr txBox="1"/>
          <p:nvPr/>
        </p:nvSpPr>
        <p:spPr>
          <a:xfrm>
            <a:off x="5801765" y="2101826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LF Mapping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10CFFB-409A-41F8-8AAA-987662A9691A}"/>
              </a:ext>
            </a:extLst>
          </p:cNvPr>
          <p:cNvSpPr txBox="1"/>
          <p:nvPr/>
        </p:nvSpPr>
        <p:spPr>
          <a:xfrm>
            <a:off x="7740381" y="210952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LF Mapping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3F3104E-A4A8-4684-BD0C-D8538AB605FA}"/>
              </a:ext>
            </a:extLst>
          </p:cNvPr>
          <p:cNvSpPr txBox="1"/>
          <p:nvPr/>
        </p:nvSpPr>
        <p:spPr>
          <a:xfrm>
            <a:off x="7466498" y="458128"/>
            <a:ext cx="40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Property: 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previous char of F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2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C132F-7AAC-44F1-BAB8-95379EED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Last to First mapping (LF mapping)</a:t>
            </a:r>
            <a:endParaRPr lang="zh-CN" altLang="en-US" b="1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2C038A-A8ED-406B-96E4-A9694F14EBD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851776" cy="197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400" dirty="0"/>
              <a:t>According to the position of L (</a:t>
            </a:r>
            <a:r>
              <a:rPr lang="en-US" altLang="zh-CN" sz="2400" dirty="0" err="1"/>
              <a:t>idx</a:t>
            </a:r>
            <a:r>
              <a:rPr lang="en-US" altLang="zh-CN" sz="2400" dirty="0"/>
              <a:t>)</a:t>
            </a:r>
            <a:r>
              <a:rPr lang="zh-CN" altLang="en-US" sz="2400" dirty="0"/>
              <a:t> </a:t>
            </a:r>
            <a:r>
              <a:rPr lang="en-US" altLang="zh-CN" sz="2400" dirty="0"/>
              <a:t>, find the aligning char (qc) in F (next position)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7DF25165-2C4D-4DA6-8372-BE4BACEFD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6109"/>
            <a:ext cx="5319221" cy="38103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F6AC111-CFAA-4793-BC4E-593D65875104}"/>
              </a:ext>
            </a:extLst>
          </p:cNvPr>
          <p:cNvSpPr txBox="1"/>
          <p:nvPr/>
        </p:nvSpPr>
        <p:spPr>
          <a:xfrm>
            <a:off x="1196502" y="6226439"/>
            <a:ext cx="375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idx</a:t>
            </a:r>
            <a:r>
              <a:rPr lang="en-US" altLang="zh-CN" dirty="0">
                <a:solidFill>
                  <a:srgbClr val="FF0000"/>
                </a:solidFill>
              </a:rPr>
              <a:t>=6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qc=c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1" name="图片 10" descr="图片包含 游戏机&#10;&#10;描述已自动生成">
            <a:extLst>
              <a:ext uri="{FF2B5EF4-FFF2-40B4-BE49-F238E27FC236}">
                <a16:creationId xmlns:a16="http://schemas.microsoft.com/office/drawing/2014/main" id="{A8AC420D-5B0B-4F18-B710-B0117995F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899" y="2812049"/>
            <a:ext cx="3628136" cy="326931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766CF46-FBC2-4832-BA4A-F8D53E5D7DEB}"/>
              </a:ext>
            </a:extLst>
          </p:cNvPr>
          <p:cNvSpPr txBox="1"/>
          <p:nvPr/>
        </p:nvSpPr>
        <p:spPr>
          <a:xfrm>
            <a:off x="9529482" y="5118443"/>
            <a:ext cx="2662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Count: </a:t>
            </a:r>
            <a:r>
              <a:rPr lang="zh-CN" altLang="en-US" dirty="0">
                <a:solidFill>
                  <a:srgbClr val="FF0000"/>
                </a:solidFill>
              </a:rPr>
              <a:t>统计有多少个比当前比对字符小的字符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Occ: </a:t>
            </a:r>
            <a:r>
              <a:rPr lang="zh-CN" altLang="en-US" dirty="0">
                <a:solidFill>
                  <a:srgbClr val="FF0000"/>
                </a:solidFill>
              </a:rPr>
              <a:t>统计之前有多少已经出现多少个当前比对的字符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35F3A75-E0D3-460B-BA1E-8DAEF6D9CF18}"/>
              </a:ext>
            </a:extLst>
          </p:cNvPr>
          <p:cNvCxnSpPr>
            <a:cxnSpLocks/>
          </p:cNvCxnSpPr>
          <p:nvPr/>
        </p:nvCxnSpPr>
        <p:spPr>
          <a:xfrm>
            <a:off x="1305560" y="4947920"/>
            <a:ext cx="3657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30255D0-84F4-4DBD-9946-B6479590A8B3}"/>
              </a:ext>
            </a:extLst>
          </p:cNvPr>
          <p:cNvCxnSpPr>
            <a:cxnSpLocks/>
          </p:cNvCxnSpPr>
          <p:nvPr/>
        </p:nvCxnSpPr>
        <p:spPr>
          <a:xfrm>
            <a:off x="1203960" y="4321274"/>
            <a:ext cx="3657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8556F88-EEFD-460C-9075-D3A0C05B6C84}"/>
              </a:ext>
            </a:extLst>
          </p:cNvPr>
          <p:cNvSpPr txBox="1"/>
          <p:nvPr/>
        </p:nvSpPr>
        <p:spPr>
          <a:xfrm>
            <a:off x="1231900" y="4670921"/>
            <a:ext cx="67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Occ</a:t>
            </a:r>
            <a:endParaRPr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41F6DD4-0A0D-4F4B-987C-DE96E585E0A9}"/>
              </a:ext>
            </a:extLst>
          </p:cNvPr>
          <p:cNvSpPr txBox="1"/>
          <p:nvPr/>
        </p:nvSpPr>
        <p:spPr>
          <a:xfrm>
            <a:off x="1231900" y="4031661"/>
            <a:ext cx="67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Count</a:t>
            </a:r>
            <a:endParaRPr lang="zh-CN" altLang="en-US" sz="1200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1FE05DA-516A-4234-BD7D-D519AF384CA5}"/>
              </a:ext>
            </a:extLst>
          </p:cNvPr>
          <p:cNvCxnSpPr>
            <a:cxnSpLocks/>
          </p:cNvCxnSpPr>
          <p:nvPr/>
        </p:nvCxnSpPr>
        <p:spPr>
          <a:xfrm>
            <a:off x="2931160" y="3518634"/>
            <a:ext cx="3657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67566B8-FE00-4F05-8A65-129686D1E122}"/>
              </a:ext>
            </a:extLst>
          </p:cNvPr>
          <p:cNvCxnSpPr>
            <a:cxnSpLocks/>
          </p:cNvCxnSpPr>
          <p:nvPr/>
        </p:nvCxnSpPr>
        <p:spPr>
          <a:xfrm>
            <a:off x="3876040" y="3518634"/>
            <a:ext cx="4165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4F454F5-07F2-46E2-A22C-438A70E99959}"/>
              </a:ext>
            </a:extLst>
          </p:cNvPr>
          <p:cNvSpPr txBox="1"/>
          <p:nvPr/>
        </p:nvSpPr>
        <p:spPr>
          <a:xfrm>
            <a:off x="2822170" y="3219211"/>
            <a:ext cx="67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Count</a:t>
            </a:r>
            <a:endParaRPr lang="zh-CN" altLang="en-US" sz="1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2D2BA4C-FAA3-4554-B8E5-0573A45AC836}"/>
              </a:ext>
            </a:extLst>
          </p:cNvPr>
          <p:cNvSpPr txBox="1"/>
          <p:nvPr/>
        </p:nvSpPr>
        <p:spPr>
          <a:xfrm>
            <a:off x="3876040" y="3241635"/>
            <a:ext cx="67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Occ</a:t>
            </a:r>
            <a:endParaRPr lang="zh-CN" altLang="en-US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F6FA74A-807E-40B6-B919-25786669EFB5}"/>
              </a:ext>
            </a:extLst>
          </p:cNvPr>
          <p:cNvSpPr/>
          <p:nvPr/>
        </p:nvSpPr>
        <p:spPr>
          <a:xfrm>
            <a:off x="6157421" y="2327560"/>
            <a:ext cx="5798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Property: Same ranking of character in the L (BWT) and F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C206050-83D5-4CCD-9052-D0E97880F595}"/>
              </a:ext>
            </a:extLst>
          </p:cNvPr>
          <p:cNvCxnSpPr>
            <a:cxnSpLocks/>
          </p:cNvCxnSpPr>
          <p:nvPr/>
        </p:nvCxnSpPr>
        <p:spPr>
          <a:xfrm>
            <a:off x="984175" y="6081359"/>
            <a:ext cx="4165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7588871-66A9-4587-B3F2-AC0ECAE4BC1A}"/>
              </a:ext>
            </a:extLst>
          </p:cNvPr>
          <p:cNvCxnSpPr>
            <a:cxnSpLocks/>
          </p:cNvCxnSpPr>
          <p:nvPr/>
        </p:nvCxnSpPr>
        <p:spPr>
          <a:xfrm>
            <a:off x="984175" y="5714987"/>
            <a:ext cx="2477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95DA364-FBFD-412A-8233-75B27D987067}"/>
              </a:ext>
            </a:extLst>
          </p:cNvPr>
          <p:cNvSpPr txBox="1"/>
          <p:nvPr/>
        </p:nvSpPr>
        <p:spPr>
          <a:xfrm>
            <a:off x="990296" y="6037989"/>
            <a:ext cx="67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Occ</a:t>
            </a:r>
            <a:endParaRPr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A2E14F3-FBA8-49B9-B1D1-8F937081BF84}"/>
              </a:ext>
            </a:extLst>
          </p:cNvPr>
          <p:cNvSpPr txBox="1"/>
          <p:nvPr/>
        </p:nvSpPr>
        <p:spPr>
          <a:xfrm>
            <a:off x="787481" y="5448679"/>
            <a:ext cx="67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Count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5463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B0CCE-EFE4-4E50-A760-9BB3C366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Exact Matching </a:t>
            </a:r>
            <a:r>
              <a:rPr lang="en-US" altLang="zh-CN" sz="3200" b="1" dirty="0"/>
              <a:t>(LF mapping)</a:t>
            </a:r>
            <a:endParaRPr lang="zh-CN" altLang="en-US" sz="3200" b="1" dirty="0"/>
          </a:p>
        </p:txBody>
      </p:sp>
      <p:pic>
        <p:nvPicPr>
          <p:cNvPr id="5" name="内容占位符 4" descr="地图的截图&#10;&#10;描述已自动生成">
            <a:extLst>
              <a:ext uri="{FF2B5EF4-FFF2-40B4-BE49-F238E27FC236}">
                <a16:creationId xmlns:a16="http://schemas.microsoft.com/office/drawing/2014/main" id="{2FB22D41-1B1D-454F-87AB-2C0AF1610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535" y="1843505"/>
            <a:ext cx="8152930" cy="419137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E47F5F-BD7B-4539-A9D7-834237FFDFDF}"/>
              </a:ext>
            </a:extLst>
          </p:cNvPr>
          <p:cNvSpPr txBox="1"/>
          <p:nvPr/>
        </p:nvSpPr>
        <p:spPr>
          <a:xfrm>
            <a:off x="3738283" y="3785302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LF Mapping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45C175-712C-4277-A0F8-AE461B6BB7DC}"/>
              </a:ext>
            </a:extLst>
          </p:cNvPr>
          <p:cNvSpPr txBox="1"/>
          <p:nvPr/>
        </p:nvSpPr>
        <p:spPr>
          <a:xfrm>
            <a:off x="5836024" y="3788986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LF Mapping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1D0F9B-957E-42D7-BB40-7E177267AA63}"/>
              </a:ext>
            </a:extLst>
          </p:cNvPr>
          <p:cNvSpPr txBox="1"/>
          <p:nvPr/>
        </p:nvSpPr>
        <p:spPr>
          <a:xfrm>
            <a:off x="8004244" y="3785301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LF Mapping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06D1AB0-CB9B-410A-B802-88C8C05A09CA}"/>
              </a:ext>
            </a:extLst>
          </p:cNvPr>
          <p:cNvSpPr/>
          <p:nvPr/>
        </p:nvSpPr>
        <p:spPr>
          <a:xfrm>
            <a:off x="5629836" y="5082226"/>
            <a:ext cx="242048" cy="2338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1DF36CB-ABCF-4ACD-98F1-FC7BCFA2228B}"/>
              </a:ext>
            </a:extLst>
          </p:cNvPr>
          <p:cNvSpPr/>
          <p:nvPr/>
        </p:nvSpPr>
        <p:spPr>
          <a:xfrm>
            <a:off x="7780126" y="4848380"/>
            <a:ext cx="242048" cy="2338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2D95CB8-1FC7-41F1-9D03-040957AA1072}"/>
              </a:ext>
            </a:extLst>
          </p:cNvPr>
          <p:cNvSpPr/>
          <p:nvPr/>
        </p:nvSpPr>
        <p:spPr>
          <a:xfrm>
            <a:off x="5629836" y="5333274"/>
            <a:ext cx="242048" cy="2338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09A66FC-EAF4-4979-9D25-3726554D5F19}"/>
              </a:ext>
            </a:extLst>
          </p:cNvPr>
          <p:cNvSpPr/>
          <p:nvPr/>
        </p:nvSpPr>
        <p:spPr>
          <a:xfrm>
            <a:off x="4621307" y="5099428"/>
            <a:ext cx="242048" cy="2338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CE945E9-18E5-42E8-93D6-D636B23D53D4}"/>
              </a:ext>
            </a:extLst>
          </p:cNvPr>
          <p:cNvSpPr/>
          <p:nvPr/>
        </p:nvSpPr>
        <p:spPr>
          <a:xfrm>
            <a:off x="4621307" y="5316072"/>
            <a:ext cx="242048" cy="2338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EDCA30C-FBA3-4829-AF7A-482E99386D4F}"/>
              </a:ext>
            </a:extLst>
          </p:cNvPr>
          <p:cNvSpPr txBox="1"/>
          <p:nvPr/>
        </p:nvSpPr>
        <p:spPr>
          <a:xfrm>
            <a:off x="4002742" y="2445072"/>
            <a:ext cx="61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B4C6C73-0868-4A90-8C4D-F294316D3F71}"/>
              </a:ext>
            </a:extLst>
          </p:cNvPr>
          <p:cNvSpPr txBox="1"/>
          <p:nvPr/>
        </p:nvSpPr>
        <p:spPr>
          <a:xfrm>
            <a:off x="1631576" y="4045660"/>
            <a:ext cx="6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top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229B4FB-2AC6-49BE-A653-34F2FC0B38D1}"/>
              </a:ext>
            </a:extLst>
          </p:cNvPr>
          <p:cNvSpPr txBox="1"/>
          <p:nvPr/>
        </p:nvSpPr>
        <p:spPr>
          <a:xfrm>
            <a:off x="1631576" y="5665545"/>
            <a:ext cx="6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bot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BD8615D-357D-4E4D-848B-921BDBD510FF}"/>
              </a:ext>
            </a:extLst>
          </p:cNvPr>
          <p:cNvSpPr txBox="1"/>
          <p:nvPr/>
        </p:nvSpPr>
        <p:spPr>
          <a:xfrm>
            <a:off x="4153904" y="4831113"/>
            <a:ext cx="6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top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A5B61C2-42DC-4A64-A999-B75383E71E65}"/>
              </a:ext>
            </a:extLst>
          </p:cNvPr>
          <p:cNvSpPr txBox="1"/>
          <p:nvPr/>
        </p:nvSpPr>
        <p:spPr>
          <a:xfrm>
            <a:off x="4153904" y="5642671"/>
            <a:ext cx="6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bot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6ADCB6-DC2B-4B5E-ACDB-E2B62F514034}"/>
              </a:ext>
            </a:extLst>
          </p:cNvPr>
          <p:cNvSpPr txBox="1"/>
          <p:nvPr/>
        </p:nvSpPr>
        <p:spPr>
          <a:xfrm>
            <a:off x="6302189" y="5148608"/>
            <a:ext cx="6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bot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E530D39-5BA5-4F07-A858-51EDC12F96A9}"/>
              </a:ext>
            </a:extLst>
          </p:cNvPr>
          <p:cNvSpPr txBox="1"/>
          <p:nvPr/>
        </p:nvSpPr>
        <p:spPr>
          <a:xfrm>
            <a:off x="6302189" y="4404828"/>
            <a:ext cx="6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top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F216C0E-9362-492F-ACB0-B06531068ADB}"/>
              </a:ext>
            </a:extLst>
          </p:cNvPr>
          <p:cNvSpPr txBox="1"/>
          <p:nvPr/>
        </p:nvSpPr>
        <p:spPr>
          <a:xfrm>
            <a:off x="8381999" y="4145851"/>
            <a:ext cx="6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top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5B20FB8-4C6A-4309-B333-36A0C9B38582}"/>
              </a:ext>
            </a:extLst>
          </p:cNvPr>
          <p:cNvSpPr txBox="1"/>
          <p:nvPr/>
        </p:nvSpPr>
        <p:spPr>
          <a:xfrm>
            <a:off x="8392204" y="4663714"/>
            <a:ext cx="6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bot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DD4AE175-FF68-4B91-A4E4-22837A1DB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370" y="62519"/>
            <a:ext cx="5952119" cy="37435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FE8A899-1779-4FFB-8534-65FBC4D07FCF}"/>
              </a:ext>
            </a:extLst>
          </p:cNvPr>
          <p:cNvSpPr txBox="1"/>
          <p:nvPr/>
        </p:nvSpPr>
        <p:spPr>
          <a:xfrm>
            <a:off x="5100918" y="1690688"/>
            <a:ext cx="1160357" cy="16305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B846779-161F-4010-B7D4-84BA8F768DBD}"/>
              </a:ext>
            </a:extLst>
          </p:cNvPr>
          <p:cNvSpPr txBox="1"/>
          <p:nvPr/>
        </p:nvSpPr>
        <p:spPr>
          <a:xfrm>
            <a:off x="116828" y="1843505"/>
            <a:ext cx="24495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Initialization: top=0, bot=</a:t>
            </a:r>
            <a:r>
              <a:rPr lang="en-US" altLang="zh-CN" b="1" dirty="0" err="1"/>
              <a:t>len</a:t>
            </a:r>
            <a:r>
              <a:rPr lang="en-US" altLang="zh-CN" b="1" dirty="0"/>
              <a:t>(BWT)-1</a:t>
            </a:r>
          </a:p>
          <a:p>
            <a:r>
              <a:rPr lang="en-US" altLang="zh-CN" dirty="0"/>
              <a:t>From top</a:t>
            </a:r>
            <a:r>
              <a:rPr lang="zh-CN" altLang="en-US" dirty="0"/>
              <a:t>，</a:t>
            </a:r>
            <a:r>
              <a:rPr lang="en-US" altLang="zh-CN" dirty="0"/>
              <a:t>find char </a:t>
            </a:r>
            <a:r>
              <a:rPr lang="en-US" altLang="zh-CN" b="1" i="1" dirty="0"/>
              <a:t>qc</a:t>
            </a:r>
            <a:r>
              <a:rPr lang="en-US" altLang="zh-CN" dirty="0"/>
              <a:t> in F, it must be the position of the first </a:t>
            </a:r>
            <a:r>
              <a:rPr lang="en-US" altLang="zh-CN" b="1" i="1" dirty="0"/>
              <a:t>qc</a:t>
            </a:r>
          </a:p>
          <a:p>
            <a:r>
              <a:rPr lang="en-US" altLang="zh-CN" dirty="0"/>
              <a:t>Similarly, from bot, the position of the last </a:t>
            </a:r>
            <a:r>
              <a:rPr lang="en-US" altLang="zh-CN" b="1" i="1" dirty="0"/>
              <a:t>qc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14B87CD-3E54-4918-8982-68946C8D1D90}"/>
              </a:ext>
            </a:extLst>
          </p:cNvPr>
          <p:cNvSpPr/>
          <p:nvPr/>
        </p:nvSpPr>
        <p:spPr>
          <a:xfrm>
            <a:off x="6246370" y="295504"/>
            <a:ext cx="2079810" cy="259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 descr="手机屏幕截图&#10;&#10;描述已自动生成">
            <a:extLst>
              <a:ext uri="{FF2B5EF4-FFF2-40B4-BE49-F238E27FC236}">
                <a16:creationId xmlns:a16="http://schemas.microsoft.com/office/drawing/2014/main" id="{3E096F6B-447D-4A55-B648-D17753AEA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69" y="648352"/>
            <a:ext cx="2152411" cy="226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23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699</Words>
  <Application>Microsoft Office PowerPoint</Application>
  <PresentationFormat>宽屏</PresentationFormat>
  <Paragraphs>118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AligneR: A Process-in-Memory Architecture for Short Read Alignment in ReRAMs</vt:lpstr>
      <vt:lpstr>Short Read Alignment</vt:lpstr>
      <vt:lpstr>Burrows-Wheeler Transform (BWT)</vt:lpstr>
      <vt:lpstr>Properties</vt:lpstr>
      <vt:lpstr>Exact Matching </vt:lpstr>
      <vt:lpstr>Exact Matching</vt:lpstr>
      <vt:lpstr>Exact Matching</vt:lpstr>
      <vt:lpstr>Last to First mapping (LF mapping)</vt:lpstr>
      <vt:lpstr>Exact Matching (LF mapping)</vt:lpstr>
      <vt:lpstr>Store Occ and Count to compute and align</vt:lpstr>
      <vt:lpstr>Overview</vt:lpstr>
      <vt:lpstr>AligneR</vt:lpstr>
      <vt:lpstr>ReRAM based Hamming Distance Unit (RDU)</vt:lpstr>
      <vt:lpstr>Results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AligneR: A Process-in-Memory Architecture for Short Read Alignment in ReRAMs</dc:title>
  <dc:creator>Zhihan Xu (student)</dc:creator>
  <cp:lastModifiedBy>Zhihan Xu (student)</cp:lastModifiedBy>
  <cp:revision>72</cp:revision>
  <dcterms:created xsi:type="dcterms:W3CDTF">2020-09-21T03:38:25Z</dcterms:created>
  <dcterms:modified xsi:type="dcterms:W3CDTF">2020-09-23T01:41:45Z</dcterms:modified>
</cp:coreProperties>
</file>