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518" r:id="rId2"/>
    <p:sldId id="519" r:id="rId3"/>
    <p:sldId id="633" r:id="rId4"/>
    <p:sldId id="660" r:id="rId5"/>
    <p:sldId id="661" r:id="rId6"/>
    <p:sldId id="662" r:id="rId7"/>
    <p:sldId id="663" r:id="rId8"/>
    <p:sldId id="664" r:id="rId9"/>
    <p:sldId id="665" r:id="rId10"/>
    <p:sldId id="666" r:id="rId11"/>
    <p:sldId id="669" r:id="rId12"/>
    <p:sldId id="667" r:id="rId13"/>
    <p:sldId id="668" r:id="rId14"/>
    <p:sldId id="670" r:id="rId15"/>
    <p:sldId id="671" r:id="rId16"/>
    <p:sldId id="672" r:id="rId17"/>
    <p:sldId id="673" r:id="rId18"/>
    <p:sldId id="674" r:id="rId19"/>
    <p:sldId id="675" r:id="rId20"/>
    <p:sldId id="677" r:id="rId21"/>
    <p:sldId id="600" r:id="rId22"/>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5804"/>
    <a:srgbClr val="00007B"/>
    <a:srgbClr val="20208C"/>
    <a:srgbClr val="0000FF"/>
    <a:srgbClr val="FF9900"/>
    <a:srgbClr val="BBDDF0"/>
    <a:srgbClr val="996600"/>
    <a:srgbClr val="3838A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7" autoAdjust="0"/>
    <p:restoredTop sz="64710" autoAdjust="0"/>
  </p:normalViewPr>
  <p:slideViewPr>
    <p:cSldViewPr>
      <p:cViewPr varScale="1">
        <p:scale>
          <a:sx n="69" d="100"/>
          <a:sy n="69" d="100"/>
        </p:scale>
        <p:origin x="3032"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7" d="100"/>
          <a:sy n="87" d="100"/>
        </p:scale>
        <p:origin x="373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A9320F5C-0B03-4F47-81EE-873812F15687}" type="datetimeFigureOut">
              <a:rPr lang="zh-CN" altLang="en-US"/>
              <a:t>2020/9/22</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7964C979-49E2-45AF-A739-FA6FB082107D}" type="slidenum">
              <a:rPr lang="zh-CN" altLang="en-US"/>
              <a:t>‹#›</a:t>
            </a:fld>
            <a:endParaRPr lang="zh-CN" altLang="en-US"/>
          </a:p>
        </p:txBody>
      </p:sp>
    </p:spTree>
    <p:extLst>
      <p:ext uri="{BB962C8B-B14F-4D97-AF65-F5344CB8AC3E}">
        <p14:creationId xmlns:p14="http://schemas.microsoft.com/office/powerpoint/2010/main" val="778450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47811" name="Rectangle 3"/>
          <p:cNvSpPr>
            <a:spLocks noGrp="1" noChangeArrowheads="1"/>
          </p:cNvSpPr>
          <p:nvPr>
            <p:ph type="dt"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7813" name="Rectangle 5"/>
          <p:cNvSpPr>
            <a:spLocks noGrp="1" noChangeArrowheads="1"/>
          </p:cNvSpPr>
          <p:nvPr>
            <p:ph type="body" sz="quarter" idx="3"/>
          </p:nvPr>
        </p:nvSpPr>
        <p:spPr bwMode="auto">
          <a:xfrm>
            <a:off x="679768" y="4715907"/>
            <a:ext cx="5438140" cy="4467701"/>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7814" name="Rectangle 6"/>
          <p:cNvSpPr>
            <a:spLocks noGrp="1" noChangeArrowheads="1"/>
          </p:cNvSpPr>
          <p:nvPr>
            <p:ph type="ftr" sz="quarter" idx="4"/>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47815" name="Rectangle 7"/>
          <p:cNvSpPr>
            <a:spLocks noGrp="1" noChangeArrowheads="1"/>
          </p:cNvSpPr>
          <p:nvPr>
            <p:ph type="sldNum" sz="quarter" idx="5"/>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9CC6F31E-CEFA-4A0F-B98B-F1B6E875DC9A}" type="slidenum">
              <a:rPr lang="en-US" altLang="zh-CN"/>
              <a:t>‹#›</a:t>
            </a:fld>
            <a:endParaRPr lang="en-US" altLang="zh-CN"/>
          </a:p>
        </p:txBody>
      </p:sp>
    </p:spTree>
    <p:extLst>
      <p:ext uri="{BB962C8B-B14F-4D97-AF65-F5344CB8AC3E}">
        <p14:creationId xmlns:p14="http://schemas.microsoft.com/office/powerpoint/2010/main" val="1216694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000" b="0" dirty="0"/>
              <a:t>author</a:t>
            </a:r>
            <a:r>
              <a:rPr kumimoji="1" lang="zh-CN" altLang="en-US" sz="1000" b="0" dirty="0"/>
              <a:t>韩国的一篇文章，发表于</a:t>
            </a:r>
            <a:r>
              <a:rPr kumimoji="1" lang="en-US" altLang="zh-CN" sz="1000" b="0" dirty="0"/>
              <a:t>KDD2020</a:t>
            </a:r>
          </a:p>
          <a:p>
            <a:endParaRPr kumimoji="1" lang="en-US" altLang="zh-CN" sz="1000" b="0" dirty="0"/>
          </a:p>
        </p:txBody>
      </p:sp>
      <p:sp>
        <p:nvSpPr>
          <p:cNvPr id="4" name="幻灯片编号占位符 3"/>
          <p:cNvSpPr>
            <a:spLocks noGrp="1"/>
          </p:cNvSpPr>
          <p:nvPr>
            <p:ph type="sldNum" sz="quarter" idx="10"/>
          </p:nvPr>
        </p:nvSpPr>
        <p:spPr/>
        <p:txBody>
          <a:bodyPr/>
          <a:lstStyle/>
          <a:p>
            <a:pPr>
              <a:defRPr/>
            </a:pPr>
            <a:fld id="{9CC6F31E-CEFA-4A0F-B98B-F1B6E875DC9A}" type="slidenum">
              <a:rPr lang="en-US" altLang="zh-CN" smtClean="0"/>
              <a:t>1</a:t>
            </a:fld>
            <a:endParaRPr lang="en-US" altLang="zh-CN"/>
          </a:p>
        </p:txBody>
      </p:sp>
    </p:spTree>
    <p:extLst>
      <p:ext uri="{BB962C8B-B14F-4D97-AF65-F5344CB8AC3E}">
        <p14:creationId xmlns:p14="http://schemas.microsoft.com/office/powerpoint/2010/main" val="63715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picture on the left shows the overall architecture, the algorithm on the right shows the calculation process.</a:t>
            </a:r>
          </a:p>
          <a:p>
            <a:r>
              <a:rPr kumimoji="1" lang="en-US" altLang="zh-CN" dirty="0"/>
              <a:t>The special point has been stated above, </a:t>
            </a:r>
          </a:p>
          <a:p>
            <a:pPr marL="228600" indent="-228600">
              <a:buAutoNum type="arabicPeriod"/>
            </a:pPr>
            <a:r>
              <a:rPr kumimoji="1" lang="en-US" altLang="zh-CN" dirty="0"/>
              <a:t>The clients involved are not selected randomly, it is chosen carefully by </a:t>
            </a:r>
            <a:r>
              <a:rPr kumimoji="1" lang="en-US" altLang="zh-CN" dirty="0" err="1"/>
              <a:t>ActvSAMP</a:t>
            </a:r>
            <a:endParaRPr kumimoji="1" lang="en-US" altLang="zh-CN" dirty="0"/>
          </a:p>
          <a:p>
            <a:pPr marL="228600" indent="-228600">
              <a:buAutoNum type="arabicPeriod"/>
            </a:pPr>
            <a:r>
              <a:rPr kumimoji="1" lang="en-US" altLang="zh-CN" dirty="0"/>
              <a:t>In the conventional FL, the parameter of clients are updated once they are chosen in this round. However in this paper, the clients that are not selected can also be updated by its neighboring clients, by </a:t>
            </a:r>
            <a:r>
              <a:rPr kumimoji="1" lang="en-US" altLang="zh-CN" dirty="0" err="1"/>
              <a:t>ActvAGG</a:t>
            </a:r>
            <a:r>
              <a:rPr kumimoji="1" lang="en-US" altLang="zh-CN" dirty="0"/>
              <a:t>.  </a:t>
            </a:r>
          </a:p>
          <a:p>
            <a:pPr marL="228600" indent="-228600">
              <a:buAutoNum type="arabicPeriod"/>
            </a:pPr>
            <a:r>
              <a:rPr kumimoji="1" lang="en-US" altLang="zh-CN" dirty="0"/>
              <a:t>Next, I will introduce </a:t>
            </a:r>
            <a:r>
              <a:rPr kumimoji="1" lang="en-US" altLang="zh-CN" dirty="0" err="1"/>
              <a:t>ActvSAMP</a:t>
            </a:r>
            <a:r>
              <a:rPr kumimoji="1" lang="en-US" altLang="zh-CN" dirty="0"/>
              <a:t> and </a:t>
            </a:r>
            <a:r>
              <a:rPr kumimoji="1" lang="en-US" altLang="zh-CN" dirty="0" err="1"/>
              <a:t>ActvAGG</a:t>
            </a:r>
            <a:r>
              <a:rPr kumimoji="1" lang="en-US" altLang="zh-CN" dirty="0"/>
              <a:t> in detail.</a:t>
            </a:r>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11</a:t>
            </a:fld>
            <a:endParaRPr lang="en-US" altLang="zh-CN"/>
          </a:p>
        </p:txBody>
      </p:sp>
    </p:spTree>
    <p:extLst>
      <p:ext uri="{BB962C8B-B14F-4D97-AF65-F5344CB8AC3E}">
        <p14:creationId xmlns:p14="http://schemas.microsoft.com/office/powerpoint/2010/main" val="1591775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a:t>
            </a:r>
            <a:r>
              <a:rPr lang="en" altLang="zh-CN" sz="1200" kern="1200" dirty="0">
                <a:solidFill>
                  <a:schemeClr val="tx1"/>
                </a:solidFill>
                <a:effectLst/>
                <a:latin typeface="Arial" panose="020B0604020202020204" pitchFamily="34" charset="0"/>
                <a:ea typeface="宋体" panose="02010600030101010101" pitchFamily="2" charset="-122"/>
                <a:cs typeface="+mn-cs"/>
              </a:rPr>
              <a:t>Clients in a typical RS tend to be heterogeneous with users having diverse preferences about different items. </a:t>
            </a:r>
            <a:r>
              <a:rPr kumimoji="1" lang="zh-CN" altLang="en-US" sz="1200" kern="1200" dirty="0">
                <a:solidFill>
                  <a:schemeClr val="tx1"/>
                </a:solidFill>
                <a:effectLst/>
                <a:latin typeface="Arial" panose="020B0604020202020204" pitchFamily="34" charset="0"/>
                <a:ea typeface="宋体" panose="02010600030101010101" pitchFamily="2" charset="-122"/>
                <a:cs typeface="+mn-cs"/>
              </a:rPr>
              <a:t>”</a:t>
            </a:r>
            <a:endParaRPr kumimoji="1"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sz="1200" kern="1200" dirty="0">
                <a:solidFill>
                  <a:schemeClr val="tx1"/>
                </a:solidFill>
                <a:effectLst/>
                <a:latin typeface="Arial" panose="020B0604020202020204" pitchFamily="34" charset="0"/>
                <a:ea typeface="宋体" panose="02010600030101010101" pitchFamily="2" charset="-122"/>
                <a:cs typeface="+mn-cs"/>
              </a:rPr>
              <a:t>When users are grouped based on their profile similarities, then each group can benefit from the training experience of their peers that participate in training the RS model. This within-group exchange of training experiences should reduce client workloads, reduce communication rounds to the server, improve recommendation quality, and increase the convergence speed of the model </a:t>
            </a:r>
            <a:endParaRPr lang="e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dirty="0"/>
              <a:t>In </a:t>
            </a:r>
            <a:r>
              <a:rPr lang="en" altLang="zh-CN" dirty="0" err="1"/>
              <a:t>Alg</a:t>
            </a:r>
            <a:r>
              <a:rPr lang="en" altLang="zh-CN" dirty="0"/>
              <a:t>, The clients are grouped to G clusters.</a:t>
            </a:r>
            <a:r>
              <a:rPr lang="en" altLang="zh-CN" sz="1200" kern="1200" dirty="0">
                <a:solidFill>
                  <a:schemeClr val="tx1"/>
                </a:solidFill>
                <a:effectLst/>
                <a:latin typeface="Arial" panose="020B0604020202020204" pitchFamily="34" charset="0"/>
                <a:ea typeface="宋体" panose="02010600030101010101" pitchFamily="2" charset="-122"/>
                <a:cs typeface="+mn-cs"/>
              </a:rPr>
              <a:t> This </a:t>
            </a:r>
            <a:r>
              <a:rPr lang="en" altLang="zh-CN" sz="1200" kern="1200" dirty="0" err="1">
                <a:solidFill>
                  <a:schemeClr val="tx1"/>
                </a:solidFill>
                <a:effectLst/>
                <a:latin typeface="Arial" panose="020B0604020202020204" pitchFamily="34" charset="0"/>
                <a:ea typeface="宋体" panose="02010600030101010101" pitchFamily="2" charset="-122"/>
                <a:cs typeface="+mn-cs"/>
              </a:rPr>
              <a:t>ActvSAMP</a:t>
            </a:r>
            <a:r>
              <a:rPr lang="en" altLang="zh-CN" sz="1200" kern="1200" dirty="0">
                <a:solidFill>
                  <a:schemeClr val="tx1"/>
                </a:solidFill>
                <a:effectLst/>
                <a:latin typeface="Arial" panose="020B0604020202020204" pitchFamily="34" charset="0"/>
                <a:ea typeface="宋体" panose="02010600030101010101" pitchFamily="2" charset="-122"/>
                <a:cs typeface="+mn-cs"/>
              </a:rPr>
              <a:t> randomly samples one client per cluster in G in a round-robin manner until there are m clients in the sampling set St . That is to say, the number of clients from different clusters are basically the same.</a:t>
            </a:r>
            <a:endParaRPr lang="e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12</a:t>
            </a:fld>
            <a:endParaRPr lang="en-US" altLang="zh-CN"/>
          </a:p>
        </p:txBody>
      </p:sp>
    </p:spTree>
    <p:extLst>
      <p:ext uri="{BB962C8B-B14F-4D97-AF65-F5344CB8AC3E}">
        <p14:creationId xmlns:p14="http://schemas.microsoft.com/office/powerpoint/2010/main" val="175135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 Updating the non-embedding components, as </a:t>
            </a:r>
            <a:r>
              <a:rPr kumimoji="1" lang="en-US" altLang="zh-CN" dirty="0" err="1"/>
              <a:t>FedAvg</a:t>
            </a:r>
            <a:r>
              <a:rPr kumimoji="1" lang="en-US" altLang="zh-CN" dirty="0"/>
              <a:t>(do not correspond to user or item </a:t>
            </a:r>
            <a:r>
              <a:rPr kumimoji="1" lang="en-US" altLang="zh-CN" dirty="0" err="1"/>
              <a:t>Embeddin</a:t>
            </a:r>
            <a:r>
              <a:rPr kumimoji="1" lang="en-US" altLang="zh-CN" dirty="0"/>
              <a:t>)</a:t>
            </a:r>
          </a:p>
          <a:p>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13</a:t>
            </a:fld>
            <a:endParaRPr lang="en-US" altLang="zh-CN"/>
          </a:p>
        </p:txBody>
      </p:sp>
    </p:spTree>
    <p:extLst>
      <p:ext uri="{BB962C8B-B14F-4D97-AF65-F5344CB8AC3E}">
        <p14:creationId xmlns:p14="http://schemas.microsoft.com/office/powerpoint/2010/main" val="424494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sz="1200" kern="1200" dirty="0">
                <a:solidFill>
                  <a:schemeClr val="tx1"/>
                </a:solidFill>
                <a:effectLst/>
                <a:latin typeface="Arial" panose="020B0604020202020204" pitchFamily="34" charset="0"/>
                <a:ea typeface="宋体" panose="02010600030101010101" pitchFamily="2" charset="-122"/>
                <a:cs typeface="+mn-cs"/>
              </a:rPr>
              <a:t>those clients that partake in model training on a particular round are </a:t>
            </a:r>
            <a:r>
              <a:rPr lang="en" altLang="zh-CN" sz="1200" kern="1200" dirty="0" err="1">
                <a:solidFill>
                  <a:schemeClr val="tx1"/>
                </a:solidFill>
                <a:effectLst/>
                <a:latin typeface="Arial" panose="020B0604020202020204" pitchFamily="34" charset="0"/>
                <a:ea typeface="宋体" panose="02010600030101010101" pitchFamily="2" charset="-122"/>
                <a:cs typeface="+mn-cs"/>
              </a:rPr>
              <a:t>refered</a:t>
            </a:r>
            <a:r>
              <a:rPr lang="en" altLang="zh-CN" sz="1200" kern="1200" dirty="0">
                <a:solidFill>
                  <a:schemeClr val="tx1"/>
                </a:solidFill>
                <a:effectLst/>
                <a:latin typeface="Arial" panose="020B0604020202020204" pitchFamily="34" charset="0"/>
                <a:ea typeface="宋体" panose="02010600030101010101" pitchFamily="2" charset="-122"/>
                <a:cs typeface="+mn-cs"/>
              </a:rPr>
              <a:t> as delegates; and those that do not participate in the training process as subordinate </a:t>
            </a:r>
            <a:endParaRPr lang="e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 Updating the non-embedding components, as </a:t>
            </a:r>
            <a:r>
              <a:rPr kumimoji="1" lang="en-US" altLang="zh-CN" dirty="0" err="1"/>
              <a:t>FedAvg</a:t>
            </a:r>
            <a:r>
              <a:rPr kumimoji="1" lang="en-US" altLang="zh-CN" dirty="0"/>
              <a:t>(do not correspond to user or item </a:t>
            </a:r>
            <a:r>
              <a:rPr kumimoji="1" lang="en-US" altLang="zh-CN" dirty="0" err="1"/>
              <a:t>Embeddin</a:t>
            </a:r>
            <a:r>
              <a:rPr kumimoji="1"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 Item-Embed: </a:t>
            </a:r>
            <a:r>
              <a:rPr kumimoji="1" lang="en-US" altLang="zh-CN" dirty="0" err="1"/>
              <a:t>qk</a:t>
            </a:r>
            <a:r>
              <a:rPr kumimoji="1" lang="en-US" altLang="zh-CN" dirty="0"/>
              <a:t>:</a:t>
            </a:r>
            <a:r>
              <a:rPr lang="en" altLang="zh-CN" sz="1200" kern="1200" dirty="0">
                <a:solidFill>
                  <a:schemeClr val="tx1"/>
                </a:solidFill>
                <a:effectLst/>
                <a:latin typeface="Arial" panose="020B0604020202020204" pitchFamily="34" charset="0"/>
                <a:ea typeface="宋体" panose="02010600030101010101" pitchFamily="2" charset="-122"/>
                <a:cs typeface="+mn-cs"/>
              </a:rPr>
              <a:t>the difference between () and the aggregated value from the previous round, w0. The I-Embed is formed as a weighted average of the parameter values </a:t>
            </a:r>
            <a:r>
              <a:rPr lang="en" altLang="zh-CN" sz="1200" kern="1200" dirty="0" err="1">
                <a:solidFill>
                  <a:schemeClr val="tx1"/>
                </a:solidFill>
                <a:effectLst/>
                <a:latin typeface="Arial" panose="020B0604020202020204" pitchFamily="34" charset="0"/>
                <a:ea typeface="宋体" panose="02010600030101010101" pitchFamily="2" charset="-122"/>
                <a:cs typeface="+mn-cs"/>
              </a:rPr>
              <a:t>wk</a:t>
            </a:r>
            <a:r>
              <a:rPr lang="en" altLang="zh-CN" sz="1200" kern="1200" dirty="0">
                <a:solidFill>
                  <a:schemeClr val="tx1"/>
                </a:solidFill>
                <a:effectLst/>
                <a:latin typeface="Arial" panose="020B0604020202020204" pitchFamily="34" charset="0"/>
                <a:ea typeface="宋体" panose="02010600030101010101" pitchFamily="2" charset="-122"/>
                <a:cs typeface="+mn-cs"/>
              </a:rPr>
              <a:t> [</a:t>
            </a:r>
            <a:r>
              <a:rPr lang="en" altLang="zh-CN" sz="1200" kern="1200" dirty="0" err="1">
                <a:solidFill>
                  <a:schemeClr val="tx1"/>
                </a:solidFill>
                <a:effectLst/>
                <a:latin typeface="Arial" panose="020B0604020202020204" pitchFamily="34" charset="0"/>
                <a:ea typeface="宋体" panose="02010600030101010101" pitchFamily="2" charset="-122"/>
                <a:cs typeface="+mn-cs"/>
              </a:rPr>
              <a:t>i</a:t>
            </a:r>
            <a:r>
              <a:rPr lang="en" altLang="zh-CN" sz="1200" kern="1200" dirty="0">
                <a:solidFill>
                  <a:schemeClr val="tx1"/>
                </a:solidFill>
                <a:effectLst/>
                <a:latin typeface="Arial" panose="020B0604020202020204" pitchFamily="34" charset="0"/>
                <a:ea typeface="宋体" panose="02010600030101010101" pitchFamily="2" charset="-122"/>
                <a:cs typeface="+mn-cs"/>
              </a:rPr>
              <a:t>] learned by each delegate, where each delegate’s contribution is proportional to </a:t>
            </a:r>
            <a:r>
              <a:rPr lang="en" altLang="zh-CN" sz="1200" kern="1200" dirty="0" err="1">
                <a:solidFill>
                  <a:schemeClr val="tx1"/>
                </a:solidFill>
                <a:effectLst/>
                <a:latin typeface="Arial" panose="020B0604020202020204" pitchFamily="34" charset="0"/>
                <a:ea typeface="宋体" panose="02010600030101010101" pitchFamily="2" charset="-122"/>
                <a:cs typeface="+mn-cs"/>
              </a:rPr>
              <a:t>qk</a:t>
            </a:r>
            <a:r>
              <a:rPr lang="en" altLang="zh-CN" sz="1200" kern="1200" dirty="0">
                <a:solidFill>
                  <a:schemeClr val="tx1"/>
                </a:solidFill>
                <a:effectLst/>
                <a:latin typeface="Arial" panose="020B0604020202020204" pitchFamily="34" charset="0"/>
                <a:ea typeface="宋体" panose="02010600030101010101" pitchFamily="2" charset="-122"/>
                <a:cs typeface="+mn-cs"/>
              </a:rPr>
              <a:t>;</a:t>
            </a:r>
          </a:p>
          <a:p>
            <a:pPr marL="228600" marR="0" lvl="0" indent="-228600" algn="l" defTabSz="914400" rtl="0" eaLnBrk="0" fontAlgn="base" latinLnBrk="0" hangingPunct="0">
              <a:lnSpc>
                <a:spcPct val="100000"/>
              </a:lnSpc>
              <a:spcBef>
                <a:spcPct val="30000"/>
              </a:spcBef>
              <a:spcAft>
                <a:spcPct val="0"/>
              </a:spcAft>
              <a:buClrTx/>
              <a:buSzTx/>
              <a:buFontTx/>
              <a:buAutoNum type="arabicPeriod" startAt="3"/>
              <a:tabLst/>
              <a:defRPr/>
            </a:pPr>
            <a:r>
              <a:rPr lang="zh-CN" altLang="en" sz="1200" kern="1200" dirty="0">
                <a:solidFill>
                  <a:schemeClr val="tx1"/>
                </a:solidFill>
                <a:effectLst/>
                <a:latin typeface="Arial" panose="020B0604020202020204" pitchFamily="34" charset="0"/>
                <a:ea typeface="宋体" panose="02010600030101010101" pitchFamily="2" charset="-122"/>
                <a:cs typeface="+mn-cs"/>
              </a:rPr>
              <a:t>这里</a:t>
            </a:r>
            <a:r>
              <a:rPr lang="zh-CN" altLang="en-US" sz="1200" kern="1200" dirty="0">
                <a:solidFill>
                  <a:schemeClr val="tx1"/>
                </a:solidFill>
                <a:effectLst/>
                <a:latin typeface="Arial" panose="020B0604020202020204" pitchFamily="34" charset="0"/>
                <a:ea typeface="宋体" panose="02010600030101010101" pitchFamily="2" charset="-122"/>
                <a:cs typeface="+mn-cs"/>
              </a:rPr>
              <a:t>的</a:t>
            </a:r>
            <a:r>
              <a:rPr lang="en-US" altLang="zh-CN" sz="1200" kern="1200" dirty="0">
                <a:solidFill>
                  <a:schemeClr val="tx1"/>
                </a:solidFill>
                <a:effectLst/>
                <a:latin typeface="Arial" panose="020B0604020202020204" pitchFamily="34" charset="0"/>
                <a:ea typeface="宋体" panose="02010600030101010101" pitchFamily="2" charset="-122"/>
                <a:cs typeface="+mn-cs"/>
              </a:rPr>
              <a:t>user-Embedding </a:t>
            </a:r>
            <a:r>
              <a:rPr lang="zh-CN" altLang="en-US" sz="1200" kern="1200" dirty="0">
                <a:solidFill>
                  <a:schemeClr val="tx1"/>
                </a:solidFill>
                <a:effectLst/>
                <a:latin typeface="Arial" panose="020B0604020202020204" pitchFamily="34" charset="0"/>
                <a:ea typeface="宋体" panose="02010600030101010101" pitchFamily="2" charset="-122"/>
                <a:cs typeface="+mn-cs"/>
              </a:rPr>
              <a:t>其实相当于查表？？每人一列？</a:t>
            </a:r>
            <a:r>
              <a:rPr lang="en" altLang="zh-CN" sz="1200" kern="1200" dirty="0">
                <a:solidFill>
                  <a:schemeClr val="tx1"/>
                </a:solidFill>
                <a:effectLst/>
                <a:latin typeface="Arial" panose="020B0604020202020204" pitchFamily="34" charset="0"/>
                <a:ea typeface="宋体" panose="02010600030101010101" pitchFamily="2" charset="-122"/>
                <a:cs typeface="+mn-cs"/>
              </a:rPr>
              <a:t> 4. re-partition: A new client partition, G, is formed, using the newly obtained user embeddings  5. Each subordinate is updated using the user embeddings of all delegates that share its cluster. The difference of all delegates in a cluster is accumulated, and the averaged differences are used to update the parameter of the subordinate in the same cluster, with a discount factor.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startAt="3"/>
              <a:tabLst/>
              <a:defRPr/>
            </a:pPr>
            <a:r>
              <a:rPr lang="zh-CN" altLang="en" sz="1200" kern="1200" dirty="0">
                <a:solidFill>
                  <a:schemeClr val="tx1"/>
                </a:solidFill>
                <a:effectLst/>
                <a:latin typeface="Arial" panose="020B0604020202020204" pitchFamily="34" charset="0"/>
                <a:ea typeface="宋体" panose="02010600030101010101" pitchFamily="2" charset="-122"/>
                <a:cs typeface="+mn-cs"/>
              </a:rPr>
              <a:t>两个</a:t>
            </a:r>
            <a:r>
              <a:rPr lang="zh-CN" altLang="en-US" sz="1200" kern="1200" dirty="0">
                <a:solidFill>
                  <a:schemeClr val="tx1"/>
                </a:solidFill>
                <a:effectLst/>
                <a:latin typeface="Arial" panose="020B0604020202020204" pitchFamily="34" charset="0"/>
                <a:ea typeface="宋体" panose="02010600030101010101" pitchFamily="2" charset="-122"/>
                <a:cs typeface="+mn-cs"/>
              </a:rPr>
              <a:t>问题，一是加权更新的权值，另一个是为什么先聚类再给</a:t>
            </a:r>
            <a:r>
              <a:rPr lang="en-US" altLang="zh-CN" sz="1200" kern="1200" dirty="0">
                <a:solidFill>
                  <a:schemeClr val="tx1"/>
                </a:solidFill>
                <a:effectLst/>
                <a:latin typeface="Arial" panose="020B0604020202020204" pitchFamily="34" charset="0"/>
                <a:ea typeface="宋体" panose="02010600030101010101" pitchFamily="2" charset="-122"/>
                <a:cs typeface="+mn-cs"/>
              </a:rPr>
              <a:t>broadcast</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to</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subordinate</a:t>
            </a:r>
            <a:endParaRPr lang="e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14</a:t>
            </a:fld>
            <a:endParaRPr lang="en-US" altLang="zh-CN"/>
          </a:p>
        </p:txBody>
      </p:sp>
    </p:spTree>
    <p:extLst>
      <p:ext uri="{BB962C8B-B14F-4D97-AF65-F5344CB8AC3E}">
        <p14:creationId xmlns:p14="http://schemas.microsoft.com/office/powerpoint/2010/main" val="3849798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architecture of a recommendation model, named GMF (Generalized Matrix Factorization)</a:t>
            </a:r>
          </a:p>
          <a:p>
            <a:pPr marL="228600" indent="-228600">
              <a:buAutoNum type="arabicPeriod"/>
            </a:pPr>
            <a:r>
              <a:rPr kumimoji="1" lang="en-US" altLang="zh-CN" dirty="0" err="1"/>
              <a:t>U,I</a:t>
            </a:r>
            <a:r>
              <a:rPr kumimoji="1" lang="en-US" altLang="zh-CN" dirty="0" err="1">
                <a:sym typeface="Wingdings" pitchFamily="2" charset="2"/>
              </a:rPr>
              <a:t>embeddings</a:t>
            </a:r>
            <a:endParaRPr kumimoji="1" lang="en-US" altLang="zh-CN" dirty="0">
              <a:sym typeface="Wingdings" pitchFamily="2" charset="2"/>
            </a:endParaRPr>
          </a:p>
          <a:p>
            <a:pPr marL="228600" indent="-228600">
              <a:buAutoNum type="arabicPeriod"/>
            </a:pPr>
            <a:r>
              <a:rPr kumimoji="1" lang="en-US" altLang="zh-CN" dirty="0">
                <a:sym typeface="Wingdings" pitchFamily="2" charset="2"/>
              </a:rPr>
              <a:t>Element-wise multiplication is applied to</a:t>
            </a:r>
          </a:p>
          <a:p>
            <a:pPr marL="228600" indent="-228600">
              <a:buAutoNum type="arabicPeriod"/>
            </a:pPr>
            <a:r>
              <a:rPr kumimoji="1" lang="en-US" altLang="zh-CN" dirty="0">
                <a:sym typeface="Wingdings" pitchFamily="2" charset="2"/>
              </a:rPr>
              <a:t>Fully collected layers is used for finally scoring</a:t>
            </a:r>
          </a:p>
          <a:p>
            <a:pPr marL="228600" indent="-228600">
              <a:buAutoNum type="arabicPeriod"/>
            </a:pPr>
            <a:endParaRPr kumimoji="1" lang="en-US" altLang="zh-CN" dirty="0">
              <a:sym typeface="Wingdings" pitchFamily="2" charset="2"/>
            </a:endParaRPr>
          </a:p>
          <a:p>
            <a:pPr marL="228600" indent="-228600">
              <a:buAutoNum type="arabicPeriod"/>
            </a:pPr>
            <a:r>
              <a:rPr kumimoji="1" lang="en-US" altLang="zh-CN" dirty="0">
                <a:sym typeface="Wingdings" pitchFamily="2" charset="2"/>
              </a:rPr>
              <a:t>entire model, </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15</a:t>
            </a:fld>
            <a:endParaRPr lang="en-US" altLang="zh-CN"/>
          </a:p>
        </p:txBody>
      </p:sp>
    </p:spTree>
    <p:extLst>
      <p:ext uri="{BB962C8B-B14F-4D97-AF65-F5344CB8AC3E}">
        <p14:creationId xmlns:p14="http://schemas.microsoft.com/office/powerpoint/2010/main" val="396039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 datasets, Relatively small datasets. Density??</a:t>
            </a:r>
          </a:p>
          <a:p>
            <a:r>
              <a:rPr kumimoji="1" lang="en-US" altLang="zh-CN" dirty="0"/>
              <a:t>Hit Ratio: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分母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(denominator)</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是所有的测试集合，分子</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(numerator)</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是每个用户前</a:t>
            </a:r>
            <a:r>
              <a:rPr lang="en" altLang="zh-CN" sz="1200" b="0" i="0" kern="1200" dirty="0">
                <a:solidFill>
                  <a:schemeClr val="tx1"/>
                </a:solidFill>
                <a:effectLst/>
                <a:latin typeface="Arial" panose="020B0604020202020204" pitchFamily="34" charset="0"/>
                <a:ea typeface="宋体" panose="02010600030101010101" pitchFamily="2" charset="-122"/>
                <a:cs typeface="+mn-cs"/>
              </a:rPr>
              <a:t>K</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个中属于测试集合的个数的总和，该指标衡量是召回率，该指标越大越好</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kumimoji="1" lang="en-US" altLang="zh-CN" sz="1200" b="0" i="0" kern="1200" dirty="0">
                <a:solidFill>
                  <a:schemeClr val="tx1"/>
                </a:solidFill>
                <a:effectLst/>
                <a:latin typeface="Arial" panose="020B0604020202020204" pitchFamily="34" charset="0"/>
                <a:ea typeface="宋体" panose="02010600030101010101" pitchFamily="2" charset="-122"/>
                <a:cs typeface="+mn-cs"/>
              </a:rPr>
              <a:t>NDCG:</a:t>
            </a:r>
            <a:r>
              <a:rPr kumimoji="1" lang="zh-CN" altLang="en-US" sz="1200" b="0" i="0" kern="1200" dirty="0">
                <a:solidFill>
                  <a:schemeClr val="tx1"/>
                </a:solidFill>
                <a:effectLst/>
                <a:latin typeface="Arial" panose="020B0604020202020204" pitchFamily="34" charset="0"/>
                <a:ea typeface="宋体" panose="02010600030101010101" pitchFamily="2" charset="-122"/>
                <a:cs typeface="+mn-cs"/>
              </a:rPr>
              <a:t>考虑到位置的影响，越前面的影响越大</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16</a:t>
            </a:fld>
            <a:endParaRPr lang="en-US" altLang="zh-CN"/>
          </a:p>
        </p:txBody>
      </p:sp>
    </p:spTree>
    <p:extLst>
      <p:ext uri="{BB962C8B-B14F-4D97-AF65-F5344CB8AC3E}">
        <p14:creationId xmlns:p14="http://schemas.microsoft.com/office/powerpoint/2010/main" val="4209507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Always better than </a:t>
            </a:r>
            <a:r>
              <a:rPr kumimoji="1" lang="en-US" altLang="zh-CN" dirty="0" err="1"/>
              <a:t>FedAvg</a:t>
            </a:r>
            <a:endParaRPr kumimoji="1" lang="en-US" altLang="zh-CN" dirty="0"/>
          </a:p>
          <a:p>
            <a:pPr marL="228600" indent="-228600">
              <a:buAutoNum type="arabicPeriod"/>
            </a:pPr>
            <a:r>
              <a:rPr kumimoji="1" lang="en-US" altLang="zh-CN" dirty="0"/>
              <a:t>Comparable to GMF and BPR, sometimes better than them</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17</a:t>
            </a:fld>
            <a:endParaRPr lang="en-US" altLang="zh-CN"/>
          </a:p>
        </p:txBody>
      </p:sp>
    </p:spTree>
    <p:extLst>
      <p:ext uri="{BB962C8B-B14F-4D97-AF65-F5344CB8AC3E}">
        <p14:creationId xmlns:p14="http://schemas.microsoft.com/office/powerpoint/2010/main" val="16091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Converges at early rounds, accuracy is better.</a:t>
            </a:r>
          </a:p>
          <a:p>
            <a:r>
              <a:rPr kumimoji="1" lang="en-US" altLang="zh-CN" dirty="0"/>
              <a:t>Problem: x-axis is indexed by rounds, not time!!!!  Communication load is less, not sure for time</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18</a:t>
            </a:fld>
            <a:endParaRPr lang="en-US" altLang="zh-CN"/>
          </a:p>
        </p:txBody>
      </p:sp>
    </p:spTree>
    <p:extLst>
      <p:ext uri="{BB962C8B-B14F-4D97-AF65-F5344CB8AC3E}">
        <p14:creationId xmlns:p14="http://schemas.microsoft.com/office/powerpoint/2010/main" val="416443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explore the best number of p</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19</a:t>
            </a:fld>
            <a:endParaRPr lang="en-US" altLang="zh-CN"/>
          </a:p>
        </p:txBody>
      </p:sp>
    </p:spTree>
    <p:extLst>
      <p:ext uri="{BB962C8B-B14F-4D97-AF65-F5344CB8AC3E}">
        <p14:creationId xmlns:p14="http://schemas.microsoft.com/office/powerpoint/2010/main" val="32130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Which part is useful. And the contributions of each part?</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20</a:t>
            </a:fld>
            <a:endParaRPr lang="en-US" altLang="zh-CN"/>
          </a:p>
        </p:txBody>
      </p:sp>
    </p:spTree>
    <p:extLst>
      <p:ext uri="{BB962C8B-B14F-4D97-AF65-F5344CB8AC3E}">
        <p14:creationId xmlns:p14="http://schemas.microsoft.com/office/powerpoint/2010/main" val="408411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 presentation will expand from the following four parts.</a:t>
            </a:r>
          </a:p>
          <a:p>
            <a:r>
              <a:rPr lang="en-US" altLang="zh-CN" dirty="0"/>
              <a:t>Introduce in order</a:t>
            </a:r>
            <a:endParaRPr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2</a:t>
            </a:fld>
            <a:endParaRPr lang="en-US" altLang="zh-CN"/>
          </a:p>
        </p:txBody>
      </p:sp>
    </p:spTree>
    <p:extLst>
      <p:ext uri="{BB962C8B-B14F-4D97-AF65-F5344CB8AC3E}">
        <p14:creationId xmlns:p14="http://schemas.microsoft.com/office/powerpoint/2010/main" val="2594222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quanlity</a:t>
            </a:r>
            <a:r>
              <a:rPr lang="en-US" altLang="zh-CN" dirty="0"/>
              <a:t> profile. </a:t>
            </a:r>
            <a:endParaRPr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21</a:t>
            </a:fld>
            <a:endParaRPr lang="en-US" altLang="zh-CN"/>
          </a:p>
        </p:txBody>
      </p:sp>
    </p:spTree>
    <p:extLst>
      <p:ext uri="{BB962C8B-B14F-4D97-AF65-F5344CB8AC3E}">
        <p14:creationId xmlns:p14="http://schemas.microsoft.com/office/powerpoint/2010/main" val="416816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sz="1200" kern="1200" dirty="0">
                <a:solidFill>
                  <a:schemeClr val="tx1"/>
                </a:solidFill>
                <a:effectLst/>
                <a:latin typeface="Arial" panose="020B0604020202020204" pitchFamily="34" charset="0"/>
                <a:ea typeface="宋体" panose="02010600030101010101" pitchFamily="2" charset="-122"/>
                <a:cs typeface="+mn-cs"/>
              </a:rPr>
              <a:t>For traditional RS </a:t>
            </a:r>
            <a:r>
              <a:rPr lang="en" altLang="zh-CN" sz="1200" kern="1200" dirty="0" err="1">
                <a:solidFill>
                  <a:schemeClr val="tx1"/>
                </a:solidFill>
                <a:effectLst/>
                <a:latin typeface="Arial" panose="020B0604020202020204" pitchFamily="34" charset="0"/>
                <a:ea typeface="宋体" panose="02010600030101010101" pitchFamily="2" charset="-122"/>
                <a:cs typeface="+mn-cs"/>
              </a:rPr>
              <a:t>models,main</a:t>
            </a:r>
            <a:r>
              <a:rPr lang="en" altLang="zh-CN" sz="1200" kern="1200" dirty="0">
                <a:solidFill>
                  <a:schemeClr val="tx1"/>
                </a:solidFill>
                <a:effectLst/>
                <a:latin typeface="Arial" panose="020B0604020202020204" pitchFamily="34" charset="0"/>
                <a:ea typeface="宋体" panose="02010600030101010101" pitchFamily="2" charset="-122"/>
                <a:cs typeface="+mn-cs"/>
              </a:rPr>
              <a:t> characteristic is that they are </a:t>
            </a:r>
            <a:r>
              <a:rPr lang="en" altLang="zh-CN" sz="1200" kern="1200" dirty="0" err="1">
                <a:solidFill>
                  <a:schemeClr val="tx1"/>
                </a:solidFill>
                <a:effectLst/>
                <a:latin typeface="Arial" panose="020B0604020202020204" pitchFamily="34" charset="0"/>
                <a:ea typeface="宋体" panose="02010600030101010101" pitchFamily="2" charset="-122"/>
                <a:cs typeface="+mn-cs"/>
              </a:rPr>
              <a:t>centralised</a:t>
            </a:r>
            <a:r>
              <a:rPr lang="en" altLang="zh-CN" sz="1200" kern="1200" dirty="0">
                <a:solidFill>
                  <a:schemeClr val="tx1"/>
                </a:solidFill>
                <a:effectLst/>
                <a:latin typeface="Arial" panose="020B0604020202020204" pitchFamily="34" charset="0"/>
                <a:ea typeface="宋体" panose="02010600030101010101" pitchFamily="2" charset="-122"/>
                <a:cs typeface="+mn-cs"/>
              </a:rPr>
              <a:t>, not scalable as the number of users and items increase, and require users to share their personal data with the server</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sz="1200" kern="1200" dirty="0">
                <a:solidFill>
                  <a:schemeClr val="tx1"/>
                </a:solidFill>
                <a:effectLst/>
                <a:latin typeface="Arial" panose="020B0604020202020204" pitchFamily="34" charset="0"/>
                <a:ea typeface="宋体" panose="02010600030101010101" pitchFamily="2" charset="-122"/>
                <a:cs typeface="+mn-cs"/>
              </a:rPr>
              <a:t>To improve scalability and overcome the need for central collection of data, </a:t>
            </a:r>
            <a:endParaRPr lang="en-US" altLang="zh-CN" dirty="0"/>
          </a:p>
          <a:p>
            <a:r>
              <a:rPr lang="en-US" altLang="zh-CN" dirty="0"/>
              <a:t>Horizontal federated Learning, Concluded into 4 steps:</a:t>
            </a:r>
            <a:r>
              <a:rPr lang="zh-CN" altLang="en-US" dirty="0"/>
              <a:t>  </a:t>
            </a:r>
            <a:r>
              <a:rPr lang="en-US" altLang="zh-CN" dirty="0"/>
              <a:t>sketch map</a:t>
            </a:r>
          </a:p>
          <a:p>
            <a:pPr marL="228600" indent="-228600">
              <a:buAutoNum type="arabicPeriod"/>
            </a:pPr>
            <a:r>
              <a:rPr lang="en-US" altLang="zh-CN" dirty="0"/>
              <a:t>each participant is a client, all clients download the latest model from server, named A here; </a:t>
            </a:r>
          </a:p>
          <a:p>
            <a:pPr marL="228600" indent="-228600">
              <a:buAutoNum type="arabicPeriod"/>
            </a:pPr>
            <a:r>
              <a:rPr lang="en-US" altLang="zh-CN" dirty="0"/>
              <a:t>each client uses local data to train the model and uploads the gradient to server A. The gradient can also be encrypted. After received, The server A aggregates the gradient of each user to update the model parameters; </a:t>
            </a:r>
          </a:p>
          <a:p>
            <a:pPr marL="228600" indent="-228600">
              <a:buAutoNum type="arabicPeriod"/>
            </a:pPr>
            <a:r>
              <a:rPr lang="en-US" altLang="zh-CN" dirty="0"/>
              <a:t>server A returns the updated model to each client; </a:t>
            </a:r>
          </a:p>
          <a:p>
            <a:pPr marL="228600" indent="-228600">
              <a:buAutoNum type="arabicPeriod"/>
            </a:pPr>
            <a:r>
              <a:rPr lang="en-US" altLang="zh-CN" dirty="0"/>
              <a:t>Each client updates their own model.</a:t>
            </a:r>
            <a:endParaRPr lang="zh-CN" altLang="en-US" dirty="0"/>
          </a:p>
        </p:txBody>
      </p:sp>
      <p:sp>
        <p:nvSpPr>
          <p:cNvPr id="4" name="灯片编号占位符 3"/>
          <p:cNvSpPr>
            <a:spLocks noGrp="1"/>
          </p:cNvSpPr>
          <p:nvPr>
            <p:ph type="sldNum" sz="quarter" idx="10"/>
          </p:nvPr>
        </p:nvSpPr>
        <p:spPr/>
        <p:txBody>
          <a:bodyPr/>
          <a:lstStyle/>
          <a:p>
            <a:pPr>
              <a:defRPr/>
            </a:pPr>
            <a:fld id="{9CC6F31E-CEFA-4A0F-B98B-F1B6E875DC9A}" type="slidenum">
              <a:rPr lang="en-US" altLang="zh-CN" smtClean="0"/>
              <a:t>3</a:t>
            </a:fld>
            <a:endParaRPr lang="en-US" altLang="zh-CN"/>
          </a:p>
        </p:txBody>
      </p:sp>
    </p:spTree>
    <p:extLst>
      <p:ext uri="{BB962C8B-B14F-4D97-AF65-F5344CB8AC3E}">
        <p14:creationId xmlns:p14="http://schemas.microsoft.com/office/powerpoint/2010/main" val="9533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Proxy data</a:t>
            </a:r>
            <a:r>
              <a:rPr kumimoji="1" lang="zh-CN" altLang="en-US" dirty="0"/>
              <a:t> 代理数据</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 Not</a:t>
            </a:r>
            <a:r>
              <a:rPr kumimoji="1" lang="zh-CN" altLang="en-US" dirty="0"/>
              <a:t> </a:t>
            </a:r>
            <a:r>
              <a:rPr kumimoji="1" lang="en-US" altLang="zh-CN" dirty="0"/>
              <a:t>cost-effective,  In contrast, the information transmitted for federated learning is the minimal update necessary to improve a particular model. No need to load the original data, safer.</a:t>
            </a:r>
          </a:p>
          <a:p>
            <a:r>
              <a:rPr kumimoji="1" lang="en-US" altLang="zh-CN" dirty="0"/>
              <a:t>(3)Example: </a:t>
            </a:r>
            <a:r>
              <a:rPr lang="en" altLang="zh-CN" sz="1200" b="1" i="0" kern="1200" dirty="0">
                <a:solidFill>
                  <a:schemeClr val="tx1"/>
                </a:solidFill>
                <a:effectLst/>
                <a:latin typeface="Arial" panose="020B0604020202020204" pitchFamily="34" charset="0"/>
                <a:ea typeface="宋体" panose="02010600030101010101" pitchFamily="2" charset="-122"/>
                <a:cs typeface="+mn-cs"/>
              </a:rPr>
              <a:t>image classification</a:t>
            </a:r>
            <a:r>
              <a:rPr lang="en" altLang="zh-CN" sz="1200" b="0" i="0" kern="1200" dirty="0">
                <a:solidFill>
                  <a:schemeClr val="tx1"/>
                </a:solidFill>
                <a:effectLst/>
                <a:latin typeface="Arial" panose="020B0604020202020204" pitchFamily="34" charset="0"/>
                <a:ea typeface="宋体" panose="02010600030101010101" pitchFamily="2" charset="-122"/>
                <a:cs typeface="+mn-cs"/>
              </a:rPr>
              <a:t>: predicting which photos are most likely to be shared</a:t>
            </a:r>
          </a:p>
          <a:p>
            <a:r>
              <a:rPr lang="en" altLang="zh-CN" sz="1200" b="1" i="0" kern="1200" dirty="0">
                <a:solidFill>
                  <a:schemeClr val="tx1"/>
                </a:solidFill>
                <a:effectLst/>
                <a:latin typeface="Arial" panose="020B0604020202020204" pitchFamily="34" charset="0"/>
                <a:ea typeface="宋体" panose="02010600030101010101" pitchFamily="2" charset="-122"/>
                <a:cs typeface="+mn-cs"/>
              </a:rPr>
              <a:t>language models</a:t>
            </a:r>
            <a:r>
              <a:rPr lang="en" altLang="zh-CN" sz="1200" b="0" i="0" kern="1200" dirty="0">
                <a:solidFill>
                  <a:schemeClr val="tx1"/>
                </a:solidFill>
                <a:effectLst/>
                <a:latin typeface="Arial" panose="020B0604020202020204" pitchFamily="34" charset="0"/>
                <a:ea typeface="宋体" panose="02010600030101010101" pitchFamily="2" charset="-122"/>
                <a:cs typeface="+mn-cs"/>
              </a:rPr>
              <a:t>: used to improve voice recognition and text entry on touch-screen keyboards.</a:t>
            </a:r>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4</a:t>
            </a:fld>
            <a:endParaRPr lang="en-US" altLang="zh-CN"/>
          </a:p>
        </p:txBody>
      </p:sp>
    </p:spTree>
    <p:extLst>
      <p:ext uri="{BB962C8B-B14F-4D97-AF65-F5344CB8AC3E}">
        <p14:creationId xmlns:p14="http://schemas.microsoft.com/office/powerpoint/2010/main" val="425562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kern="1200" dirty="0">
                <a:solidFill>
                  <a:schemeClr val="tx1"/>
                </a:solidFill>
                <a:effectLst/>
                <a:latin typeface="Arial" panose="020B0604020202020204" pitchFamily="34" charset="0"/>
                <a:ea typeface="宋体" panose="02010600030101010101" pitchFamily="2" charset="-122"/>
                <a:cs typeface="+mn-cs"/>
              </a:rPr>
              <a:t>1.T</a:t>
            </a:r>
            <a:r>
              <a:rPr lang="en" altLang="zh-CN" sz="1200" kern="1200" dirty="0">
                <a:solidFill>
                  <a:schemeClr val="tx1"/>
                </a:solidFill>
                <a:effectLst/>
                <a:latin typeface="Arial" panose="020B0604020202020204" pitchFamily="34" charset="0"/>
                <a:ea typeface="宋体" panose="02010600030101010101" pitchFamily="2" charset="-122"/>
                <a:cs typeface="+mn-cs"/>
              </a:rPr>
              <a:t>he training data on a given client is typically based on the usage of the mobile device by a particular user, and hence any particular user’s local dataset will not be representative of the population distribution. </a:t>
            </a:r>
          </a:p>
          <a:p>
            <a:r>
              <a:rPr lang="en" altLang="zh-CN" sz="1200" b="0" kern="1200" dirty="0">
                <a:solidFill>
                  <a:schemeClr val="tx1"/>
                </a:solidFill>
                <a:effectLst/>
                <a:latin typeface="Arial" panose="020B0604020202020204" pitchFamily="34" charset="0"/>
                <a:ea typeface="宋体" panose="02010600030101010101" pitchFamily="2" charset="-122"/>
                <a:cs typeface="+mn-cs"/>
              </a:rPr>
              <a:t>2.</a:t>
            </a:r>
            <a:r>
              <a:rPr lang="en" altLang="zh-CN" sz="1200" kern="1200" dirty="0">
                <a:solidFill>
                  <a:schemeClr val="tx1"/>
                </a:solidFill>
                <a:effectLst/>
                <a:latin typeface="Arial" panose="020B0604020202020204" pitchFamily="34" charset="0"/>
                <a:ea typeface="宋体" panose="02010600030101010101" pitchFamily="2" charset="-122"/>
                <a:cs typeface="+mn-cs"/>
              </a:rPr>
              <a:t>some users will make much heavier use of the service or app than others, leading to varying amounts of local training data. </a:t>
            </a:r>
          </a:p>
          <a:p>
            <a:r>
              <a:rPr lang="en" altLang="zh-CN" sz="1200" kern="1200" dirty="0">
                <a:solidFill>
                  <a:schemeClr val="tx1"/>
                </a:solidFill>
                <a:effectLst/>
                <a:latin typeface="Arial" panose="020B0604020202020204" pitchFamily="34" charset="0"/>
                <a:ea typeface="宋体" panose="02010600030101010101" pitchFamily="2" charset="-122"/>
                <a:cs typeface="+mn-cs"/>
              </a:rPr>
              <a:t>3.The number of clients participating in an optimization is much larger than the average number of examples per client. </a:t>
            </a:r>
          </a:p>
          <a:p>
            <a:r>
              <a:rPr lang="en" altLang="zh-CN" sz="1200" b="0" kern="1200" dirty="0">
                <a:solidFill>
                  <a:schemeClr val="tx1"/>
                </a:solidFill>
                <a:effectLst/>
                <a:latin typeface="Arial" panose="020B0604020202020204" pitchFamily="34" charset="0"/>
                <a:ea typeface="宋体" panose="02010600030101010101" pitchFamily="2" charset="-122"/>
                <a:cs typeface="+mn-cs"/>
              </a:rPr>
              <a:t>4.Limited communication </a:t>
            </a:r>
            <a:r>
              <a:rPr lang="en" altLang="zh-CN" sz="1200" kern="1200" dirty="0">
                <a:solidFill>
                  <a:schemeClr val="tx1"/>
                </a:solidFill>
                <a:effectLst/>
                <a:latin typeface="Arial" panose="020B0604020202020204" pitchFamily="34" charset="0"/>
                <a:ea typeface="宋体" panose="02010600030101010101" pitchFamily="2" charset="-122"/>
                <a:cs typeface="+mn-cs"/>
              </a:rPr>
              <a:t>Mobile devices are frequently offline or on slow or expensive connection </a:t>
            </a:r>
          </a:p>
          <a:p>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5</a:t>
            </a:fld>
            <a:endParaRPr lang="en-US" altLang="zh-CN"/>
          </a:p>
        </p:txBody>
      </p:sp>
    </p:spTree>
    <p:extLst>
      <p:ext uri="{BB962C8B-B14F-4D97-AF65-F5344CB8AC3E}">
        <p14:creationId xmlns:p14="http://schemas.microsoft.com/office/powerpoint/2010/main" val="33253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 loss function can be written as equation 1. For each client, its local data is denoted as </a:t>
            </a:r>
            <a:r>
              <a:rPr kumimoji="1" lang="en" altLang="zh-CN" dirty="0" err="1"/>
              <a:t>P_k</a:t>
            </a:r>
            <a:r>
              <a:rPr kumimoji="1" lang="en" altLang="zh-CN" dirty="0"/>
              <a:t>. and </a:t>
            </a:r>
            <a:r>
              <a:rPr kumimoji="1" lang="en" altLang="zh-CN" dirty="0" err="1"/>
              <a:t>nk</a:t>
            </a:r>
            <a:r>
              <a:rPr kumimoji="1" lang="en" altLang="zh-CN" dirty="0"/>
              <a:t> is the number of clients. n is the total number of data, including all the n clients.</a:t>
            </a:r>
          </a:p>
          <a:p>
            <a:r>
              <a:rPr kumimoji="1" lang="en" altLang="zh-CN" dirty="0"/>
              <a:t>For equation 2, </a:t>
            </a:r>
            <a:r>
              <a:rPr kumimoji="1" lang="en" altLang="zh-CN" dirty="0" err="1"/>
              <a:t>gk</a:t>
            </a:r>
            <a:r>
              <a:rPr kumimoji="1" lang="en" altLang="zh-CN" dirty="0"/>
              <a:t> is the average gradient on its local data from client k.</a:t>
            </a:r>
          </a:p>
          <a:p>
            <a:r>
              <a:rPr kumimoji="1" lang="en" altLang="zh-CN" dirty="0"/>
              <a:t>Equation 3 defines how to update the parameter in the server. The server takes a weighted average of the resulting models. The coefficient of weighted average</a:t>
            </a:r>
            <a:r>
              <a:rPr kumimoji="1" lang="zh-CN" altLang="en-US" dirty="0"/>
              <a:t> </a:t>
            </a:r>
            <a:r>
              <a:rPr kumimoji="1" lang="en" altLang="zh-CN" dirty="0"/>
              <a:t>is according to the amount of data for each client.</a:t>
            </a:r>
          </a:p>
          <a:p>
            <a:r>
              <a:rPr kumimoji="1" lang="en" altLang="zh-CN" dirty="0"/>
              <a:t>Each round of update, A fraction of clients are randomly selected with the ratio as C; </a:t>
            </a:r>
          </a:p>
          <a:p>
            <a:r>
              <a:rPr kumimoji="1" lang="en" altLang="zh-CN" dirty="0"/>
              <a:t>Then, the server sends the current global (algorithm) status to these clients (for example, the current model parameters) ;</a:t>
            </a:r>
          </a:p>
          <a:p>
            <a:r>
              <a:rPr kumimoji="1" lang="en" altLang="zh-CN" dirty="0"/>
              <a:t>Each client performs local calculations based on the global state and its local data set, and sends updates to the server</a:t>
            </a:r>
          </a:p>
          <a:p>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6</a:t>
            </a:fld>
            <a:endParaRPr lang="en-US" altLang="zh-CN"/>
          </a:p>
        </p:txBody>
      </p:sp>
    </p:spTree>
    <p:extLst>
      <p:ext uri="{BB962C8B-B14F-4D97-AF65-F5344CB8AC3E}">
        <p14:creationId xmlns:p14="http://schemas.microsoft.com/office/powerpoint/2010/main" val="339163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Difference : each round, the parameter is updated multiple times locally.</a:t>
            </a:r>
          </a:p>
          <a:p>
            <a:r>
              <a:rPr kumimoji="1" lang="en-US" altLang="zh-CN" dirty="0"/>
              <a:t>In this way, more computation is assigned to each client between 2 communications.</a:t>
            </a:r>
          </a:p>
          <a:p>
            <a:r>
              <a:rPr kumimoji="1" lang="en-US" altLang="zh-CN" dirty="0"/>
              <a:t>As a result, the time to communicate is saved.</a:t>
            </a:r>
          </a:p>
          <a:p>
            <a:r>
              <a:rPr kumimoji="1" lang="en-US" altLang="zh-CN" dirty="0"/>
              <a:t>5g</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7</a:t>
            </a:fld>
            <a:endParaRPr lang="en-US" altLang="zh-CN"/>
          </a:p>
        </p:txBody>
      </p:sp>
    </p:spTree>
    <p:extLst>
      <p:ext uri="{BB962C8B-B14F-4D97-AF65-F5344CB8AC3E}">
        <p14:creationId xmlns:p14="http://schemas.microsoft.com/office/powerpoint/2010/main" val="399496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1.Majority of the costs to train</a:t>
            </a:r>
          </a:p>
          <a:p>
            <a:r>
              <a:rPr kumimoji="1" lang="en-US" altLang="zh-CN" dirty="0"/>
              <a:t>2.Performance degradation and increased communication payload during the training process. Especially at the early stage of training, the performance is usually bad which may frustrate users. </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8</a:t>
            </a:fld>
            <a:endParaRPr lang="en-US" altLang="zh-CN"/>
          </a:p>
        </p:txBody>
      </p:sp>
    </p:spTree>
    <p:extLst>
      <p:ext uri="{BB962C8B-B14F-4D97-AF65-F5344CB8AC3E}">
        <p14:creationId xmlns:p14="http://schemas.microsoft.com/office/powerpoint/2010/main" val="176606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1.Propose a method to speed up the convergence rate of recommendation.</a:t>
            </a:r>
          </a:p>
          <a:p>
            <a:r>
              <a:rPr kumimoji="1" lang="en-US" altLang="zh-CN" dirty="0"/>
              <a:t>2 aspects: 1.serves to better choose</a:t>
            </a:r>
          </a:p>
          <a:p>
            <a:r>
              <a:rPr kumimoji="1" lang="en-US" altLang="zh-CN" dirty="0"/>
              <a:t>           2.is used to combine </a:t>
            </a:r>
            <a:endParaRPr kumimoji="1" lang="zh-CN" altLang="en-US" dirty="0"/>
          </a:p>
        </p:txBody>
      </p:sp>
      <p:sp>
        <p:nvSpPr>
          <p:cNvPr id="4" name="灯片编号占位符 3"/>
          <p:cNvSpPr>
            <a:spLocks noGrp="1"/>
          </p:cNvSpPr>
          <p:nvPr>
            <p:ph type="sldNum" sz="quarter" idx="5"/>
          </p:nvPr>
        </p:nvSpPr>
        <p:spPr/>
        <p:txBody>
          <a:bodyPr/>
          <a:lstStyle/>
          <a:p>
            <a:pPr>
              <a:defRPr/>
            </a:pPr>
            <a:fld id="{9CC6F31E-CEFA-4A0F-B98B-F1B6E875DC9A}" type="slidenum">
              <a:rPr lang="en-US" altLang="zh-CN" smtClean="0"/>
              <a:t>9</a:t>
            </a:fld>
            <a:endParaRPr lang="en-US" altLang="zh-CN"/>
          </a:p>
        </p:txBody>
      </p:sp>
    </p:spTree>
    <p:extLst>
      <p:ext uri="{BB962C8B-B14F-4D97-AF65-F5344CB8AC3E}">
        <p14:creationId xmlns:p14="http://schemas.microsoft.com/office/powerpoint/2010/main" val="41232125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1" descr="rightbar_v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00800" y="1258888"/>
            <a:ext cx="25146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gr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64238"/>
            <a:ext cx="1379538"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auto">
          <a:xfrm>
            <a:off x="1447800" y="6705600"/>
            <a:ext cx="7696200" cy="152400"/>
          </a:xfrm>
          <a:prstGeom prst="rect">
            <a:avLst/>
          </a:prstGeom>
          <a:gradFill rotWithShape="1">
            <a:gsLst>
              <a:gs pos="0">
                <a:srgbClr val="FFFFFF"/>
              </a:gs>
              <a:gs pos="100000">
                <a:srgbClr val="159DCD"/>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7"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56588" y="198438"/>
            <a:ext cx="860425" cy="57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629275" y="198438"/>
            <a:ext cx="858838" cy="57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52975" y="198438"/>
            <a:ext cx="858838" cy="57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505575" y="198438"/>
            <a:ext cx="858838" cy="57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288" y="198438"/>
            <a:ext cx="860425" cy="57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图片 2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3492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4"/>
          <p:cNvSpPr>
            <a:spLocks noGrp="1" noChangeArrowheads="1"/>
          </p:cNvSpPr>
          <p:nvPr>
            <p:ph type="ctrTitle"/>
          </p:nvPr>
        </p:nvSpPr>
        <p:spPr>
          <a:xfrm>
            <a:off x="685800" y="2130425"/>
            <a:ext cx="7772400" cy="1470025"/>
          </a:xfrm>
        </p:spPr>
        <p:txBody>
          <a:bodyPr/>
          <a:lstStyle>
            <a:lvl1pPr>
              <a:defRPr sz="5400" b="1" baseline="0">
                <a:solidFill>
                  <a:srgbClr val="C00000"/>
                </a:solidFill>
                <a:latin typeface="+mj-lt"/>
              </a:defRPr>
            </a:lvl1pPr>
          </a:lstStyle>
          <a:p>
            <a:r>
              <a:rPr lang="zh-CN" altLang="en-US" dirty="0"/>
              <a:t>单击此处编辑母版标题样式</a:t>
            </a:r>
          </a:p>
        </p:txBody>
      </p:sp>
      <p:sp>
        <p:nvSpPr>
          <p:cNvPr id="14341" name="Rectangle 5"/>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aseline="0"/>
            </a:lvl1pPr>
          </a:lstStyle>
          <a:p>
            <a:r>
              <a:rPr lang="zh-CN" altLang="en-US" dirty="0"/>
              <a:t>单击此处编辑母版副标题样式</a:t>
            </a:r>
          </a:p>
        </p:txBody>
      </p:sp>
      <p:sp>
        <p:nvSpPr>
          <p:cNvPr id="13" name="Rectangle 6"/>
          <p:cNvSpPr>
            <a:spLocks noGrp="1" noChangeArrowheads="1"/>
          </p:cNvSpPr>
          <p:nvPr>
            <p:ph type="dt" sz="half" idx="10"/>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4" name="Rectangle 7"/>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5" name="Rectangle 8"/>
          <p:cNvSpPr>
            <a:spLocks noGrp="1" noChangeArrowheads="1"/>
          </p:cNvSpPr>
          <p:nvPr>
            <p:ph type="sldNum" sz="quarter" idx="12"/>
          </p:nvPr>
        </p:nvSpPr>
        <p:spPr>
          <a:xfrm>
            <a:off x="8534400" y="6381750"/>
            <a:ext cx="609600" cy="476250"/>
          </a:xfrm>
        </p:spPr>
        <p:txBody>
          <a:bodyPr/>
          <a:lstStyle>
            <a:lvl1pPr>
              <a:defRPr b="1">
                <a:solidFill>
                  <a:schemeClr val="accent1">
                    <a:lumMod val="50000"/>
                  </a:schemeClr>
                </a:solidFill>
              </a:defRPr>
            </a:lvl1pPr>
          </a:lstStyle>
          <a:p>
            <a:pPr>
              <a:defRPr/>
            </a:pPr>
            <a:fld id="{34B00919-0364-4EB6-821C-0E6A7AEDEB92}" type="slidenum">
              <a:rPr lang="en-US" altLang="zh-CN"/>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ftr" sz="quarter" idx="10"/>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p:txBody>
          <a:bodyPr/>
          <a:lstStyle>
            <a:lvl1pPr>
              <a:defRPr/>
            </a:lvl1pPr>
          </a:lstStyle>
          <a:p>
            <a:pPr>
              <a:defRPr/>
            </a:pPr>
            <a:fld id="{F6EE027C-D134-40B6-B8C7-305B203FEBA5}" type="slidenum">
              <a:rPr lang="en-US" altLang="zh-CN"/>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0"/>
            <a:ext cx="2057400" cy="5486400"/>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762000"/>
            <a:ext cx="60198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ftr" sz="quarter" idx="10"/>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p:txBody>
          <a:bodyPr/>
          <a:lstStyle>
            <a:lvl1pPr>
              <a:defRPr/>
            </a:lvl1pPr>
          </a:lstStyle>
          <a:p>
            <a:pPr>
              <a:defRPr/>
            </a:pPr>
            <a:fld id="{EED150A3-CE85-487D-B209-98E576322869}" type="slidenum">
              <a:rPr lang="en-US" altLang="zh-CN"/>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0"/>
            <a:ext cx="8229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22438"/>
            <a:ext cx="40386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22438"/>
            <a:ext cx="40386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ftr" sz="quarter" idx="10"/>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p:txBody>
          <a:bodyPr/>
          <a:lstStyle>
            <a:lvl1pPr>
              <a:defRPr/>
            </a:lvl1pPr>
          </a:lstStyle>
          <a:p>
            <a:pPr>
              <a:defRPr/>
            </a:pPr>
            <a:fld id="{D3EC7DBE-7EF4-44C3-A94E-341D155E6C92}" type="slidenum">
              <a:rPr lang="en-US" altLang="zh-CN"/>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spcBef>
                <a:spcPts val="1200"/>
              </a:spcBef>
              <a:spcAft>
                <a:spcPts val="300"/>
              </a:spcAft>
              <a:defRPr lang="zh-CN" altLang="en-US" dirty="0" smtClean="0"/>
            </a:lvl1pPr>
            <a:lvl2pPr>
              <a:defRPr lang="zh-CN" altLang="en-US" dirty="0" smtClean="0"/>
            </a:lvl2pPr>
            <a:lvl3pPr>
              <a:defRPr lang="zh-CN" altLang="en-US" dirty="0" smtClean="0"/>
            </a:lvl3pPr>
            <a:lvl4pPr>
              <a:defRPr lang="zh-CN" altLang="en-US" dirty="0" smtClean="0"/>
            </a:lvl4pPr>
            <a:lvl5pPr>
              <a:defRPr lang="zh-CN" altLang="en-US" dirty="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p:cNvSpPr>
            <a:spLocks noGrp="1" noChangeArrowheads="1"/>
          </p:cNvSpPr>
          <p:nvPr>
            <p:ph type="ftr" sz="quarter" idx="10"/>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p:txBody>
          <a:bodyPr/>
          <a:lstStyle>
            <a:lvl1pPr>
              <a:defRPr/>
            </a:lvl1pPr>
          </a:lstStyle>
          <a:p>
            <a:pPr>
              <a:defRPr/>
            </a:pPr>
            <a:fld id="{0581BA8F-9364-4F3B-9ECC-1CBC2CDE499B}" type="slidenum">
              <a:rPr lang="en-US" altLang="zh-CN"/>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ftr" sz="quarter" idx="10"/>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p:txBody>
          <a:bodyPr/>
          <a:lstStyle>
            <a:lvl1pPr>
              <a:defRPr/>
            </a:lvl1pPr>
          </a:lstStyle>
          <a:p>
            <a:pPr>
              <a:defRPr/>
            </a:pPr>
            <a:fld id="{BFB219D4-7D94-4A9B-8007-BE79821401D0}" type="slidenum">
              <a:rPr lang="en-US" altLang="zh-CN"/>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22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22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ftr" sz="quarter" idx="10"/>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p:txBody>
          <a:bodyPr/>
          <a:lstStyle>
            <a:lvl1pPr>
              <a:defRPr/>
            </a:lvl1pPr>
          </a:lstStyle>
          <a:p>
            <a:pPr>
              <a:defRPr/>
            </a:pPr>
            <a:fld id="{200A238B-67F4-4976-9538-DD790A9395A8}" type="slidenum">
              <a:rPr lang="en-US" altLang="zh-CN"/>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0"/>
            <a:ext cx="8229600" cy="655638"/>
          </a:xfrm>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ftr" sz="quarter" idx="10"/>
          </p:nvPr>
        </p:nvSpPr>
        <p:spPr/>
        <p:txBody>
          <a:bodyPr/>
          <a:lstStyle>
            <a:lvl1pPr>
              <a:defRPr/>
            </a:lvl1pPr>
          </a:lstStyle>
          <a:p>
            <a:pPr>
              <a:defRPr/>
            </a:pPr>
            <a:endParaRPr lang="en-US" altLang="zh-CN"/>
          </a:p>
        </p:txBody>
      </p:sp>
      <p:sp>
        <p:nvSpPr>
          <p:cNvPr id="8" name="Rectangle 10"/>
          <p:cNvSpPr>
            <a:spLocks noGrp="1" noChangeArrowheads="1"/>
          </p:cNvSpPr>
          <p:nvPr>
            <p:ph type="sldNum" sz="quarter" idx="11"/>
          </p:nvPr>
        </p:nvSpPr>
        <p:spPr/>
        <p:txBody>
          <a:bodyPr/>
          <a:lstStyle>
            <a:lvl1pPr>
              <a:defRPr/>
            </a:lvl1pPr>
          </a:lstStyle>
          <a:p>
            <a:pPr>
              <a:defRPr/>
            </a:pPr>
            <a:fld id="{856CD955-95DD-4082-9EF6-BD09A3F5622B}" type="slidenum">
              <a:rPr lang="en-US" altLang="zh-CN"/>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ftr" sz="quarter" idx="10"/>
          </p:nvPr>
        </p:nvSpPr>
        <p:spPr/>
        <p:txBody>
          <a:bodyPr/>
          <a:lstStyle>
            <a:lvl1pPr>
              <a:defRPr/>
            </a:lvl1pPr>
          </a:lstStyle>
          <a:p>
            <a:pPr>
              <a:defRPr/>
            </a:pPr>
            <a:endParaRPr lang="en-US" altLang="zh-CN"/>
          </a:p>
        </p:txBody>
      </p:sp>
      <p:sp>
        <p:nvSpPr>
          <p:cNvPr id="4" name="Rectangle 10"/>
          <p:cNvSpPr>
            <a:spLocks noGrp="1" noChangeArrowheads="1"/>
          </p:cNvSpPr>
          <p:nvPr>
            <p:ph type="sldNum" sz="quarter" idx="11"/>
          </p:nvPr>
        </p:nvSpPr>
        <p:spPr/>
        <p:txBody>
          <a:bodyPr/>
          <a:lstStyle>
            <a:lvl1pPr>
              <a:defRPr/>
            </a:lvl1pPr>
          </a:lstStyle>
          <a:p>
            <a:pPr>
              <a:defRPr/>
            </a:pPr>
            <a:fld id="{FACA5A81-F4BB-41E8-809C-1AA1E4CAB881}" type="slidenum">
              <a:rPr lang="en-US" altLang="zh-CN"/>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p:txBody>
          <a:bodyPr/>
          <a:lstStyle>
            <a:lvl1pPr>
              <a:defRPr/>
            </a:lvl1pPr>
          </a:lstStyle>
          <a:p>
            <a:pPr>
              <a:defRPr/>
            </a:pPr>
            <a:endParaRPr lang="en-US" altLang="zh-CN"/>
          </a:p>
        </p:txBody>
      </p:sp>
      <p:sp>
        <p:nvSpPr>
          <p:cNvPr id="3" name="Rectangle 10"/>
          <p:cNvSpPr>
            <a:spLocks noGrp="1" noChangeArrowheads="1"/>
          </p:cNvSpPr>
          <p:nvPr>
            <p:ph type="sldNum" sz="quarter" idx="11"/>
          </p:nvPr>
        </p:nvSpPr>
        <p:spPr/>
        <p:txBody>
          <a:bodyPr/>
          <a:lstStyle>
            <a:lvl1pPr>
              <a:defRPr/>
            </a:lvl1pPr>
          </a:lstStyle>
          <a:p>
            <a:pPr>
              <a:defRPr/>
            </a:pPr>
            <a:fld id="{A58FC7BD-1507-413A-B82B-0A39F958ED47}" type="slidenum">
              <a:rPr lang="en-US" altLang="zh-CN"/>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06680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2438400"/>
            <a:ext cx="3008313"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ftr" sz="quarter" idx="10"/>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p:txBody>
          <a:bodyPr/>
          <a:lstStyle>
            <a:lvl1pPr>
              <a:defRPr/>
            </a:lvl1pPr>
          </a:lstStyle>
          <a:p>
            <a:pPr>
              <a:defRPr/>
            </a:pPr>
            <a:fld id="{98FD0880-148A-4250-B595-C3705EC88F89}" type="slidenum">
              <a:rPr lang="en-US" altLang="zh-CN"/>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ftr" sz="quarter" idx="10"/>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p:txBody>
          <a:bodyPr/>
          <a:lstStyle>
            <a:lvl1pPr>
              <a:defRPr/>
            </a:lvl1pPr>
          </a:lstStyle>
          <a:p>
            <a:pPr>
              <a:defRPr/>
            </a:pPr>
            <a:fld id="{CDEF6F5F-9C61-4113-BF25-93EA1E0BB24E}" type="slidenum">
              <a:rPr lang="en-US" altLang="zh-CN"/>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228600" y="726264"/>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31" name="Rectangle 7"/>
          <p:cNvSpPr>
            <a:spLocks noGrp="1" noChangeArrowheads="1"/>
          </p:cNvSpPr>
          <p:nvPr>
            <p:ph type="body" idx="1"/>
          </p:nvPr>
        </p:nvSpPr>
        <p:spPr bwMode="auto">
          <a:xfrm>
            <a:off x="4572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321" name="Rectangle 9"/>
          <p:cNvSpPr>
            <a:spLocks noGrp="1" noChangeArrowheads="1"/>
          </p:cNvSpPr>
          <p:nvPr>
            <p:ph type="ftr" sz="quarter" idx="3"/>
          </p:nvPr>
        </p:nvSpPr>
        <p:spPr bwMode="auto">
          <a:xfrm>
            <a:off x="3124200" y="6512736"/>
            <a:ext cx="2895600" cy="208738"/>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dirty="0"/>
          </a:p>
        </p:txBody>
      </p:sp>
      <p:sp>
        <p:nvSpPr>
          <p:cNvPr id="13322" name="Rectangle 10"/>
          <p:cNvSpPr>
            <a:spLocks noGrp="1" noChangeArrowheads="1"/>
          </p:cNvSpPr>
          <p:nvPr>
            <p:ph type="sldNum" sz="quarter" idx="4"/>
          </p:nvPr>
        </p:nvSpPr>
        <p:spPr bwMode="auto">
          <a:xfrm>
            <a:off x="8458200" y="6324600"/>
            <a:ext cx="685800" cy="533400"/>
          </a:xfrm>
          <a:prstGeom prst="rect">
            <a:avLst/>
          </a:prstGeom>
          <a:noFill/>
          <a:ln w="9525">
            <a:noFill/>
            <a:miter lim="800000"/>
          </a:ln>
          <a:effectLst/>
        </p:spPr>
        <p:txBody>
          <a:bodyPr vert="horz" wrap="square" lIns="91440" tIns="45720" rIns="91440" bIns="45720" numCol="1" anchor="ctr" anchorCtr="0" compatLnSpc="1"/>
          <a:lstStyle>
            <a:lvl1pPr algn="r" eaLnBrk="1" hangingPunct="1">
              <a:defRPr sz="2000" b="1">
                <a:solidFill>
                  <a:schemeClr val="hlink"/>
                </a:solidFill>
                <a:latin typeface="Arial" panose="020B0604020202020204" pitchFamily="34" charset="0"/>
                <a:ea typeface="宋体" panose="02010600030101010101" pitchFamily="2" charset="-122"/>
              </a:defRPr>
            </a:lvl1pPr>
          </a:lstStyle>
          <a:p>
            <a:pPr>
              <a:defRPr/>
            </a:pPr>
            <a:fld id="{723513A7-5E44-42EC-BDD9-90601B1BBCA4}" type="slidenum">
              <a:rPr lang="en-US" altLang="zh-CN"/>
              <a:t>‹#›</a:t>
            </a:fld>
            <a:endParaRPr lang="en-US" altLang="zh-CN" dirty="0"/>
          </a:p>
        </p:txBody>
      </p:sp>
      <p:pic>
        <p:nvPicPr>
          <p:cNvPr id="14" name="图片 1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6" name="矩形 15"/>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lnSpc>
          <a:spcPct val="90000"/>
        </a:lnSpc>
        <a:spcBef>
          <a:spcPct val="0"/>
        </a:spcBef>
        <a:spcAft>
          <a:spcPct val="0"/>
        </a:spcAft>
        <a:defRPr sz="3600" b="1" baseline="0">
          <a:solidFill>
            <a:schemeClr val="tx1"/>
          </a:solidFill>
          <a:latin typeface="+mj-lt"/>
          <a:ea typeface="+mj-ea"/>
          <a:cs typeface="+mj-cs"/>
        </a:defRPr>
      </a:lvl1pPr>
      <a:lvl2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2pPr>
      <a:lvl3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3pPr>
      <a:lvl4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4pPr>
      <a:lvl5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5pPr>
      <a:lvl6pPr marL="4572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6pPr>
      <a:lvl7pPr marL="9144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7pPr>
      <a:lvl8pPr marL="13716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8pPr>
      <a:lvl9pPr marL="18288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9pPr>
    </p:titleStyle>
    <p:bodyStyle>
      <a:lvl1pPr marL="342900" indent="-342900" algn="l" rtl="0" eaLnBrk="0" fontAlgn="base" hangingPunct="0">
        <a:lnSpc>
          <a:spcPct val="150000"/>
        </a:lnSpc>
        <a:spcBef>
          <a:spcPts val="900"/>
        </a:spcBef>
        <a:spcAft>
          <a:spcPts val="300"/>
        </a:spcAft>
        <a:buSzPct val="70000"/>
        <a:buFont typeface="Wingdings" panose="05000000000000000000" pitchFamily="2" charset="2"/>
        <a:buChar char="q"/>
        <a:defRPr sz="2800" baseline="0">
          <a:solidFill>
            <a:schemeClr val="tx1"/>
          </a:solidFill>
          <a:latin typeface="+mn-lt"/>
          <a:ea typeface="+mn-ea"/>
          <a:cs typeface="+mn-cs"/>
        </a:defRPr>
      </a:lvl1pPr>
      <a:lvl2pPr marL="742950" indent="-285750" algn="l" rtl="0" eaLnBrk="0" fontAlgn="base" hangingPunct="0">
        <a:spcBef>
          <a:spcPts val="300"/>
        </a:spcBef>
        <a:spcAft>
          <a:spcPts val="100"/>
        </a:spcAft>
        <a:buSzPct val="70000"/>
        <a:buFont typeface="Wingdings" panose="05000000000000000000" pitchFamily="2" charset="2"/>
        <a:buChar char="m"/>
        <a:defRPr sz="2000" baseline="0">
          <a:solidFill>
            <a:schemeClr val="tx2"/>
          </a:solidFill>
          <a:latin typeface="+mn-lt"/>
          <a:ea typeface="+mn-ea"/>
        </a:defRPr>
      </a:lvl2pPr>
      <a:lvl3pPr marL="1143000" indent="-228600" algn="l" rtl="0" eaLnBrk="0" fontAlgn="base" hangingPunct="0">
        <a:spcBef>
          <a:spcPct val="20000"/>
        </a:spcBef>
        <a:spcAft>
          <a:spcPct val="0"/>
        </a:spcAft>
        <a:buChar char="•"/>
        <a:defRPr baseline="0">
          <a:solidFill>
            <a:schemeClr val="tx1"/>
          </a:solidFill>
          <a:latin typeface="+mn-lt"/>
          <a:ea typeface="+mn-ea"/>
        </a:defRPr>
      </a:lvl3pPr>
      <a:lvl4pPr marL="1600200" indent="-228600" algn="l" rtl="0" eaLnBrk="0" fontAlgn="base" hangingPunct="0">
        <a:spcBef>
          <a:spcPct val="20000"/>
        </a:spcBef>
        <a:spcAft>
          <a:spcPct val="0"/>
        </a:spcAft>
        <a:buChar char="–"/>
        <a:defRPr sz="1400" baseline="0">
          <a:solidFill>
            <a:schemeClr val="tx1"/>
          </a:solidFill>
          <a:latin typeface="+mn-lt"/>
          <a:ea typeface="+mn-ea"/>
        </a:defRPr>
      </a:lvl4pPr>
      <a:lvl5pPr marL="2057400" indent="-228600" algn="l" rtl="0" eaLnBrk="0" fontAlgn="base" hangingPunct="0">
        <a:spcBef>
          <a:spcPct val="20000"/>
        </a:spcBef>
        <a:spcAft>
          <a:spcPct val="0"/>
        </a:spcAft>
        <a:buChar char="»"/>
        <a:defRPr sz="1200" baseline="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楷体_GB2312" pitchFamily="49" charset="-122"/>
        </a:defRPr>
      </a:lvl6pPr>
      <a:lvl7pPr marL="2971800" indent="-228600" algn="l" rtl="0" fontAlgn="base">
        <a:spcBef>
          <a:spcPct val="20000"/>
        </a:spcBef>
        <a:spcAft>
          <a:spcPct val="0"/>
        </a:spcAft>
        <a:buChar char="»"/>
        <a:defRPr sz="1400">
          <a:solidFill>
            <a:schemeClr val="tx1"/>
          </a:solidFill>
          <a:latin typeface="+mn-lt"/>
          <a:ea typeface="楷体_GB2312" pitchFamily="49" charset="-122"/>
        </a:defRPr>
      </a:lvl7pPr>
      <a:lvl8pPr marL="3429000" indent="-228600" algn="l" rtl="0" fontAlgn="base">
        <a:spcBef>
          <a:spcPct val="20000"/>
        </a:spcBef>
        <a:spcAft>
          <a:spcPct val="0"/>
        </a:spcAft>
        <a:buChar char="»"/>
        <a:defRPr sz="1400">
          <a:solidFill>
            <a:schemeClr val="tx1"/>
          </a:solidFill>
          <a:latin typeface="+mn-lt"/>
          <a:ea typeface="楷体_GB2312" pitchFamily="49" charset="-122"/>
        </a:defRPr>
      </a:lvl8pPr>
      <a:lvl9pPr marL="3886200" indent="-228600" algn="l" rtl="0" fontAlgn="base">
        <a:spcBef>
          <a:spcPct val="20000"/>
        </a:spcBef>
        <a:spcAft>
          <a:spcPct val="0"/>
        </a:spcAft>
        <a:buChar char="»"/>
        <a:defRPr sz="14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19665" y="2971800"/>
            <a:ext cx="9124335" cy="18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5400" b="1" baseline="0">
                <a:solidFill>
                  <a:srgbClr val="C00000"/>
                </a:solidFill>
                <a:latin typeface="+mj-lt"/>
                <a:ea typeface="+mj-ea"/>
                <a:cs typeface="+mj-cs"/>
              </a:defRPr>
            </a:lvl1pPr>
            <a:lvl2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2pPr>
            <a:lvl3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3pPr>
            <a:lvl4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4pPr>
            <a:lvl5pPr algn="ctr" rtl="0" eaLnBrk="0" fontAlgn="base" hangingPunct="0">
              <a:lnSpc>
                <a:spcPct val="90000"/>
              </a:lnSpc>
              <a:spcBef>
                <a:spcPct val="0"/>
              </a:spcBef>
              <a:spcAft>
                <a:spcPct val="0"/>
              </a:spcAft>
              <a:defRPr sz="3600" b="1">
                <a:solidFill>
                  <a:schemeClr val="tx1"/>
                </a:solidFill>
                <a:latin typeface="Segoe UI" panose="020B0502040204020203" pitchFamily="34" charset="0"/>
                <a:ea typeface="微软雅黑" panose="020B0503020204020204" pitchFamily="34" charset="-122"/>
              </a:defRPr>
            </a:lvl5pPr>
            <a:lvl6pPr marL="4572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6pPr>
            <a:lvl7pPr marL="9144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7pPr>
            <a:lvl8pPr marL="13716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8pPr>
            <a:lvl9pPr marL="1828800" algn="ctr" rtl="0" fontAlgn="base">
              <a:spcBef>
                <a:spcPct val="0"/>
              </a:spcBef>
              <a:spcAft>
                <a:spcPct val="0"/>
              </a:spcAft>
              <a:defRPr sz="4000">
                <a:solidFill>
                  <a:schemeClr val="tx2"/>
                </a:solidFill>
                <a:latin typeface="Comic Sans MS" panose="030F0702030302020204" pitchFamily="66" charset="0"/>
                <a:ea typeface="黑体" panose="02010609060101010101" pitchFamily="49" charset="-122"/>
              </a:defRPr>
            </a:lvl9pPr>
          </a:lstStyle>
          <a:p>
            <a:r>
              <a:rPr lang="en" altLang="zh-CN" sz="2800" dirty="0" err="1"/>
              <a:t>FedFast</a:t>
            </a:r>
            <a:r>
              <a:rPr lang="en" altLang="zh-CN" sz="2800" dirty="0"/>
              <a:t>: Going Beyond Average for Faster Training of Federated Recommender Systems </a:t>
            </a:r>
          </a:p>
        </p:txBody>
      </p:sp>
      <p:sp>
        <p:nvSpPr>
          <p:cNvPr id="7" name="副标题 2"/>
          <p:cNvSpPr txBox="1"/>
          <p:nvPr/>
        </p:nvSpPr>
        <p:spPr bwMode="auto">
          <a:xfrm>
            <a:off x="416581" y="6035398"/>
            <a:ext cx="8458200" cy="62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eaLnBrk="0" fontAlgn="base" hangingPunct="0">
              <a:lnSpc>
                <a:spcPct val="150000"/>
              </a:lnSpc>
              <a:spcBef>
                <a:spcPts val="900"/>
              </a:spcBef>
              <a:spcAft>
                <a:spcPts val="300"/>
              </a:spcAft>
              <a:buSzPct val="70000"/>
              <a:buFont typeface="Wingdings" panose="05000000000000000000" pitchFamily="2" charset="2"/>
              <a:buNone/>
              <a:defRPr sz="2800" baseline="0">
                <a:solidFill>
                  <a:schemeClr val="tx1"/>
                </a:solidFill>
                <a:latin typeface="+mn-lt"/>
                <a:ea typeface="+mn-ea"/>
                <a:cs typeface="+mn-cs"/>
              </a:defRPr>
            </a:lvl1pPr>
            <a:lvl2pPr marL="742950" indent="-285750" algn="l" rtl="0" eaLnBrk="0" fontAlgn="base" hangingPunct="0">
              <a:spcBef>
                <a:spcPts val="300"/>
              </a:spcBef>
              <a:spcAft>
                <a:spcPts val="100"/>
              </a:spcAft>
              <a:buSzPct val="70000"/>
              <a:buFont typeface="Wingdings" panose="05000000000000000000" pitchFamily="2" charset="2"/>
              <a:buChar char="m"/>
              <a:defRPr sz="2000" baseline="0">
                <a:solidFill>
                  <a:schemeClr val="tx2"/>
                </a:solidFill>
                <a:latin typeface="+mn-lt"/>
                <a:ea typeface="+mn-ea"/>
              </a:defRPr>
            </a:lvl2pPr>
            <a:lvl3pPr marL="1143000" indent="-228600" algn="l" rtl="0" eaLnBrk="0" fontAlgn="base" hangingPunct="0">
              <a:spcBef>
                <a:spcPct val="20000"/>
              </a:spcBef>
              <a:spcAft>
                <a:spcPct val="0"/>
              </a:spcAft>
              <a:buChar char="•"/>
              <a:defRPr baseline="0">
                <a:solidFill>
                  <a:schemeClr val="tx1"/>
                </a:solidFill>
                <a:latin typeface="+mn-lt"/>
                <a:ea typeface="+mn-ea"/>
              </a:defRPr>
            </a:lvl3pPr>
            <a:lvl4pPr marL="1600200" indent="-228600" algn="l" rtl="0" eaLnBrk="0" fontAlgn="base" hangingPunct="0">
              <a:spcBef>
                <a:spcPct val="20000"/>
              </a:spcBef>
              <a:spcAft>
                <a:spcPct val="0"/>
              </a:spcAft>
              <a:buChar char="–"/>
              <a:defRPr sz="1400" baseline="0">
                <a:solidFill>
                  <a:schemeClr val="tx1"/>
                </a:solidFill>
                <a:latin typeface="+mn-lt"/>
                <a:ea typeface="+mn-ea"/>
              </a:defRPr>
            </a:lvl4pPr>
            <a:lvl5pPr marL="2057400" indent="-228600" algn="l" rtl="0" eaLnBrk="0" fontAlgn="base" hangingPunct="0">
              <a:spcBef>
                <a:spcPct val="20000"/>
              </a:spcBef>
              <a:spcAft>
                <a:spcPct val="0"/>
              </a:spcAft>
              <a:buChar char="»"/>
              <a:defRPr sz="1200" baseline="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楷体_GB2312" pitchFamily="49" charset="-122"/>
              </a:defRPr>
            </a:lvl6pPr>
            <a:lvl7pPr marL="2971800" indent="-228600" algn="l" rtl="0" fontAlgn="base">
              <a:spcBef>
                <a:spcPct val="20000"/>
              </a:spcBef>
              <a:spcAft>
                <a:spcPct val="0"/>
              </a:spcAft>
              <a:buChar char="»"/>
              <a:defRPr sz="1400">
                <a:solidFill>
                  <a:schemeClr val="tx1"/>
                </a:solidFill>
                <a:latin typeface="+mn-lt"/>
                <a:ea typeface="楷体_GB2312" pitchFamily="49" charset="-122"/>
              </a:defRPr>
            </a:lvl7pPr>
            <a:lvl8pPr marL="3429000" indent="-228600" algn="l" rtl="0" fontAlgn="base">
              <a:spcBef>
                <a:spcPct val="20000"/>
              </a:spcBef>
              <a:spcAft>
                <a:spcPct val="0"/>
              </a:spcAft>
              <a:buChar char="»"/>
              <a:defRPr sz="1400">
                <a:solidFill>
                  <a:schemeClr val="tx1"/>
                </a:solidFill>
                <a:latin typeface="+mn-lt"/>
                <a:ea typeface="楷体_GB2312" pitchFamily="49" charset="-122"/>
              </a:defRPr>
            </a:lvl8pPr>
            <a:lvl9pPr marL="3886200" indent="-228600" algn="l" rtl="0" fontAlgn="base">
              <a:spcBef>
                <a:spcPct val="20000"/>
              </a:spcBef>
              <a:spcAft>
                <a:spcPct val="0"/>
              </a:spcAft>
              <a:buChar char="»"/>
              <a:defRPr sz="1400">
                <a:solidFill>
                  <a:schemeClr val="tx1"/>
                </a:solidFill>
                <a:latin typeface="+mn-lt"/>
                <a:ea typeface="楷体_GB2312" pitchFamily="49" charset="-122"/>
              </a:defRPr>
            </a:lvl9pPr>
          </a:lstStyle>
          <a:p>
            <a:pPr>
              <a:lnSpc>
                <a:spcPct val="100000"/>
              </a:lnSpc>
            </a:pPr>
            <a:r>
              <a:rPr lang="en-US" altLang="zh-CN" sz="1400" b="1" kern="0" dirty="0"/>
              <a:t>Reporter: Tang </a:t>
            </a:r>
            <a:r>
              <a:rPr lang="en-US" altLang="zh-CN" sz="1400" b="1" kern="0" dirty="0" err="1"/>
              <a:t>Qidong</a:t>
            </a:r>
            <a:r>
              <a:rPr lang="en-US" altLang="zh-CN" sz="1400" b="1" kern="0" dirty="0"/>
              <a:t>, 2020.09/23</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3127706"/>
          </a:xfrm>
          <a:prstGeom prst="rect">
            <a:avLst/>
          </a:prstGeom>
        </p:spPr>
      </p:pic>
      <p:sp>
        <p:nvSpPr>
          <p:cNvPr id="2" name="文本框 1"/>
          <p:cNvSpPr txBox="1"/>
          <p:nvPr/>
        </p:nvSpPr>
        <p:spPr>
          <a:xfrm>
            <a:off x="269219" y="4497721"/>
            <a:ext cx="8278227" cy="1294009"/>
          </a:xfrm>
          <a:prstGeom prst="rect">
            <a:avLst/>
          </a:prstGeom>
          <a:noFill/>
        </p:spPr>
        <p:txBody>
          <a:bodyPr wrap="none" rtlCol="0">
            <a:spAutoFit/>
          </a:bodyPr>
          <a:lstStyle/>
          <a:p>
            <a:pPr algn="ctr">
              <a:lnSpc>
                <a:spcPct val="125000"/>
              </a:lnSpc>
            </a:pPr>
            <a:r>
              <a:rPr kumimoji="1" lang="en-US" sz="1600" b="1" dirty="0">
                <a:latin typeface="+mn-lt"/>
              </a:rPr>
              <a:t>Khalil Muhammad , </a:t>
            </a:r>
            <a:r>
              <a:rPr kumimoji="1" lang="en-US" sz="1600" b="1" dirty="0" err="1">
                <a:latin typeface="+mn-lt"/>
              </a:rPr>
              <a:t>Qinqin</a:t>
            </a:r>
            <a:r>
              <a:rPr kumimoji="1" lang="en-US" sz="1600" b="1" dirty="0">
                <a:latin typeface="+mn-lt"/>
              </a:rPr>
              <a:t> Wang </a:t>
            </a:r>
          </a:p>
          <a:p>
            <a:pPr algn="ctr">
              <a:lnSpc>
                <a:spcPct val="125000"/>
              </a:lnSpc>
            </a:pPr>
            <a:r>
              <a:rPr kumimoji="1" lang="en-US" altLang="zh-CN" sz="1600" b="1" dirty="0">
                <a:latin typeface="+mn-lt"/>
              </a:rPr>
              <a:t>Insight Centre for Data Analytics, University College Dublin, Dublin, Ireland </a:t>
            </a:r>
          </a:p>
          <a:p>
            <a:pPr algn="ctr">
              <a:lnSpc>
                <a:spcPct val="125000"/>
              </a:lnSpc>
            </a:pPr>
            <a:r>
              <a:rPr kumimoji="1" lang="en-US" altLang="zh-CN" sz="1600" b="1" dirty="0">
                <a:latin typeface="+mn-lt"/>
              </a:rPr>
              <a:t>†Samsung Electronics Co., Ltd., Seoul, Republic of Korea </a:t>
            </a:r>
          </a:p>
          <a:p>
            <a:pPr algn="ctr">
              <a:lnSpc>
                <a:spcPct val="125000"/>
              </a:lnSpc>
            </a:pPr>
            <a:r>
              <a:rPr kumimoji="1" lang="en-US" altLang="zh-CN" sz="1600" b="1" dirty="0">
                <a:latin typeface="+mn-lt"/>
              </a:rPr>
              <a:t>SIGKDD,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Federated Architecture</a:t>
            </a:r>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10</a:t>
            </a:fld>
            <a:endParaRPr lang="en-US" altLang="zh-CN" dirty="0"/>
          </a:p>
        </p:txBody>
      </p:sp>
      <p:pic>
        <p:nvPicPr>
          <p:cNvPr id="5" name="图片 4">
            <a:extLst>
              <a:ext uri="{FF2B5EF4-FFF2-40B4-BE49-F238E27FC236}">
                <a16:creationId xmlns:a16="http://schemas.microsoft.com/office/drawing/2014/main" id="{D115B617-892A-DC4A-AD6B-FFBFFE23B7E4}"/>
              </a:ext>
            </a:extLst>
          </p:cNvPr>
          <p:cNvPicPr>
            <a:picLocks noChangeAspect="1"/>
          </p:cNvPicPr>
          <p:nvPr/>
        </p:nvPicPr>
        <p:blipFill>
          <a:blip r:embed="rId2"/>
          <a:stretch>
            <a:fillRect/>
          </a:stretch>
        </p:blipFill>
        <p:spPr>
          <a:xfrm>
            <a:off x="21021" y="1257301"/>
            <a:ext cx="4340461" cy="5067299"/>
          </a:xfrm>
          <a:prstGeom prst="rect">
            <a:avLst/>
          </a:prstGeom>
        </p:spPr>
      </p:pic>
      <p:sp>
        <p:nvSpPr>
          <p:cNvPr id="6" name="矩形 5">
            <a:extLst>
              <a:ext uri="{FF2B5EF4-FFF2-40B4-BE49-F238E27FC236}">
                <a16:creationId xmlns:a16="http://schemas.microsoft.com/office/drawing/2014/main" id="{F25A1705-DCD7-A345-A588-43259024F209}"/>
              </a:ext>
            </a:extLst>
          </p:cNvPr>
          <p:cNvSpPr/>
          <p:nvPr/>
        </p:nvSpPr>
        <p:spPr>
          <a:xfrm>
            <a:off x="4361482" y="2114006"/>
            <a:ext cx="4572000" cy="2308324"/>
          </a:xfrm>
          <a:prstGeom prst="rect">
            <a:avLst/>
          </a:prstGeom>
        </p:spPr>
        <p:txBody>
          <a:bodyPr>
            <a:spAutoFit/>
          </a:bodyPr>
          <a:lstStyle/>
          <a:p>
            <a:pPr lvl="1">
              <a:buFont typeface="Wingdings" pitchFamily="2" charset="2"/>
              <a:buChar char="Ø"/>
            </a:pPr>
            <a:r>
              <a:rPr lang="en" altLang="zh-CN" i="1" dirty="0" err="1"/>
              <a:t>ActvSAMP</a:t>
            </a:r>
            <a:endParaRPr lang="en" altLang="zh-CN" i="1" dirty="0"/>
          </a:p>
          <a:p>
            <a:pPr lvl="1"/>
            <a:r>
              <a:rPr lang="en" altLang="zh-CN" dirty="0"/>
              <a:t>to better choose the users that participate in each round of training; </a:t>
            </a:r>
          </a:p>
          <a:p>
            <a:pPr lvl="1">
              <a:buFont typeface="Wingdings" pitchFamily="2" charset="2"/>
              <a:buChar char="Ø"/>
            </a:pPr>
            <a:endParaRPr lang="en" altLang="zh-CN" dirty="0"/>
          </a:p>
          <a:p>
            <a:pPr lvl="1">
              <a:buFont typeface="Wingdings" pitchFamily="2" charset="2"/>
              <a:buChar char="Ø"/>
            </a:pPr>
            <a:r>
              <a:rPr lang="en" altLang="zh-CN" i="1" dirty="0" err="1"/>
              <a:t>ActvAGG</a:t>
            </a:r>
            <a:r>
              <a:rPr lang="en" altLang="zh-CN" dirty="0"/>
              <a:t> </a:t>
            </a:r>
          </a:p>
          <a:p>
            <a:pPr lvl="1">
              <a:buFont typeface="Wingdings" pitchFamily="2" charset="2"/>
              <a:buChar char="Ø"/>
            </a:pPr>
            <a:r>
              <a:rPr lang="en" altLang="zh-CN" dirty="0"/>
              <a:t>to combine locally trained models in a smart manner that speeds up the training process. </a:t>
            </a:r>
          </a:p>
        </p:txBody>
      </p:sp>
    </p:spTree>
    <p:extLst>
      <p:ext uri="{BB962C8B-B14F-4D97-AF65-F5344CB8AC3E}">
        <p14:creationId xmlns:p14="http://schemas.microsoft.com/office/powerpoint/2010/main" val="11117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Federated Architecture</a:t>
            </a:r>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11</a:t>
            </a:fld>
            <a:endParaRPr lang="en-US" altLang="zh-CN" dirty="0"/>
          </a:p>
        </p:txBody>
      </p:sp>
      <p:pic>
        <p:nvPicPr>
          <p:cNvPr id="5" name="图片 4">
            <a:extLst>
              <a:ext uri="{FF2B5EF4-FFF2-40B4-BE49-F238E27FC236}">
                <a16:creationId xmlns:a16="http://schemas.microsoft.com/office/drawing/2014/main" id="{D115B617-892A-DC4A-AD6B-FFBFFE23B7E4}"/>
              </a:ext>
            </a:extLst>
          </p:cNvPr>
          <p:cNvPicPr>
            <a:picLocks noChangeAspect="1"/>
          </p:cNvPicPr>
          <p:nvPr/>
        </p:nvPicPr>
        <p:blipFill>
          <a:blip r:embed="rId3"/>
          <a:stretch>
            <a:fillRect/>
          </a:stretch>
        </p:blipFill>
        <p:spPr>
          <a:xfrm>
            <a:off x="21021" y="1257301"/>
            <a:ext cx="4340461" cy="5067299"/>
          </a:xfrm>
          <a:prstGeom prst="rect">
            <a:avLst/>
          </a:prstGeom>
        </p:spPr>
      </p:pic>
      <p:pic>
        <p:nvPicPr>
          <p:cNvPr id="3" name="图片 2">
            <a:extLst>
              <a:ext uri="{FF2B5EF4-FFF2-40B4-BE49-F238E27FC236}">
                <a16:creationId xmlns:a16="http://schemas.microsoft.com/office/drawing/2014/main" id="{240D0EC6-4010-8E40-B882-CA809F8173AF}"/>
              </a:ext>
            </a:extLst>
          </p:cNvPr>
          <p:cNvPicPr>
            <a:picLocks noChangeAspect="1"/>
          </p:cNvPicPr>
          <p:nvPr/>
        </p:nvPicPr>
        <p:blipFill rotWithShape="1">
          <a:blip r:embed="rId4"/>
          <a:srcRect r="21426"/>
          <a:stretch/>
        </p:blipFill>
        <p:spPr>
          <a:xfrm>
            <a:off x="4316467" y="1716577"/>
            <a:ext cx="4688963" cy="3752337"/>
          </a:xfrm>
          <a:prstGeom prst="rect">
            <a:avLst/>
          </a:prstGeom>
        </p:spPr>
      </p:pic>
    </p:spTree>
    <p:extLst>
      <p:ext uri="{BB962C8B-B14F-4D97-AF65-F5344CB8AC3E}">
        <p14:creationId xmlns:p14="http://schemas.microsoft.com/office/powerpoint/2010/main" val="187056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Details -- </a:t>
            </a:r>
            <a:r>
              <a:rPr kumimoji="1" lang="en-US" altLang="zh-CN" dirty="0" err="1"/>
              <a:t>ActvSAMP</a:t>
            </a:r>
            <a:endParaRPr kumimoji="1" lang="zh-CN" altLang="en-US" dirty="0"/>
          </a:p>
        </p:txBody>
      </p:sp>
      <p:pic>
        <p:nvPicPr>
          <p:cNvPr id="5" name="内容占位符 4">
            <a:extLst>
              <a:ext uri="{FF2B5EF4-FFF2-40B4-BE49-F238E27FC236}">
                <a16:creationId xmlns:a16="http://schemas.microsoft.com/office/drawing/2014/main" id="{D6E531F0-B4D6-C942-8799-C6AEB79F99A3}"/>
              </a:ext>
            </a:extLst>
          </p:cNvPr>
          <p:cNvPicPr>
            <a:picLocks noGrp="1" noChangeAspect="1"/>
          </p:cNvPicPr>
          <p:nvPr>
            <p:ph idx="1"/>
          </p:nvPr>
        </p:nvPicPr>
        <p:blipFill>
          <a:blip r:embed="rId3"/>
          <a:stretch>
            <a:fillRect/>
          </a:stretch>
        </p:blipFill>
        <p:spPr>
          <a:xfrm>
            <a:off x="685800" y="1371600"/>
            <a:ext cx="8229600" cy="3737352"/>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12</a:t>
            </a:fld>
            <a:endParaRPr lang="en-US" altLang="zh-CN" dirty="0"/>
          </a:p>
        </p:txBody>
      </p:sp>
    </p:spTree>
    <p:extLst>
      <p:ext uri="{BB962C8B-B14F-4D97-AF65-F5344CB8AC3E}">
        <p14:creationId xmlns:p14="http://schemas.microsoft.com/office/powerpoint/2010/main" val="294571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7A48D3A7-C060-4A44-AE39-66609B92DDE4}"/>
              </a:ext>
            </a:extLst>
          </p:cNvPr>
          <p:cNvPicPr>
            <a:picLocks noGrp="1" noChangeAspect="1"/>
          </p:cNvPicPr>
          <p:nvPr>
            <p:ph idx="1"/>
          </p:nvPr>
        </p:nvPicPr>
        <p:blipFill>
          <a:blip r:embed="rId3"/>
          <a:stretch>
            <a:fillRect/>
          </a:stretch>
        </p:blipFill>
        <p:spPr>
          <a:xfrm>
            <a:off x="-31531" y="1254936"/>
            <a:ext cx="4826419" cy="4876800"/>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13</a:t>
            </a:fld>
            <a:endParaRPr lang="en-US" altLang="zh-CN" dirty="0"/>
          </a:p>
        </p:txBody>
      </p:sp>
      <p:pic>
        <p:nvPicPr>
          <p:cNvPr id="6" name="图片 5">
            <a:extLst>
              <a:ext uri="{FF2B5EF4-FFF2-40B4-BE49-F238E27FC236}">
                <a16:creationId xmlns:a16="http://schemas.microsoft.com/office/drawing/2014/main" id="{4AAB0B6E-1C1B-424F-8892-07F685BB6B8E}"/>
              </a:ext>
            </a:extLst>
          </p:cNvPr>
          <p:cNvPicPr>
            <a:picLocks noChangeAspect="1"/>
          </p:cNvPicPr>
          <p:nvPr/>
        </p:nvPicPr>
        <p:blipFill>
          <a:blip r:embed="rId4"/>
          <a:stretch>
            <a:fillRect/>
          </a:stretch>
        </p:blipFill>
        <p:spPr>
          <a:xfrm>
            <a:off x="5008218" y="1300608"/>
            <a:ext cx="4135782" cy="4974117"/>
          </a:xfrm>
          <a:prstGeom prst="rect">
            <a:avLst/>
          </a:prstGeom>
        </p:spPr>
      </p:pic>
    </p:spTree>
    <p:extLst>
      <p:ext uri="{BB962C8B-B14F-4D97-AF65-F5344CB8AC3E}">
        <p14:creationId xmlns:p14="http://schemas.microsoft.com/office/powerpoint/2010/main" val="172539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endParaRPr kumimoji="1" lang="zh-CN" altLang="en-US"/>
          </a:p>
        </p:txBody>
      </p:sp>
      <p:pic>
        <p:nvPicPr>
          <p:cNvPr id="6" name="内容占位符 5">
            <a:extLst>
              <a:ext uri="{FF2B5EF4-FFF2-40B4-BE49-F238E27FC236}">
                <a16:creationId xmlns:a16="http://schemas.microsoft.com/office/drawing/2014/main" id="{DEFF9D6F-88C1-FD42-BE5A-56E9A7959348}"/>
              </a:ext>
            </a:extLst>
          </p:cNvPr>
          <p:cNvPicPr>
            <a:picLocks noGrp="1" noChangeAspect="1"/>
          </p:cNvPicPr>
          <p:nvPr>
            <p:ph idx="1"/>
          </p:nvPr>
        </p:nvPicPr>
        <p:blipFill>
          <a:blip r:embed="rId3"/>
          <a:stretch>
            <a:fillRect/>
          </a:stretch>
        </p:blipFill>
        <p:spPr>
          <a:xfrm>
            <a:off x="4969296" y="1492085"/>
            <a:ext cx="4143389" cy="5179236"/>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14</a:t>
            </a:fld>
            <a:endParaRPr lang="en-US" altLang="zh-CN" dirty="0"/>
          </a:p>
        </p:txBody>
      </p:sp>
      <p:pic>
        <p:nvPicPr>
          <p:cNvPr id="5" name="图片 4">
            <a:extLst>
              <a:ext uri="{FF2B5EF4-FFF2-40B4-BE49-F238E27FC236}">
                <a16:creationId xmlns:a16="http://schemas.microsoft.com/office/drawing/2014/main" id="{7DFC317F-2FA3-8342-9C4B-DEA42875D6D2}"/>
              </a:ext>
            </a:extLst>
          </p:cNvPr>
          <p:cNvPicPr>
            <a:picLocks noChangeAspect="1"/>
          </p:cNvPicPr>
          <p:nvPr/>
        </p:nvPicPr>
        <p:blipFill>
          <a:blip r:embed="rId4"/>
          <a:stretch>
            <a:fillRect/>
          </a:stretch>
        </p:blipFill>
        <p:spPr>
          <a:xfrm>
            <a:off x="31315" y="1360089"/>
            <a:ext cx="4809339" cy="5231211"/>
          </a:xfrm>
          <a:prstGeom prst="rect">
            <a:avLst/>
          </a:prstGeom>
        </p:spPr>
      </p:pic>
      <p:pic>
        <p:nvPicPr>
          <p:cNvPr id="7" name="内容占位符 5">
            <a:extLst>
              <a:ext uri="{FF2B5EF4-FFF2-40B4-BE49-F238E27FC236}">
                <a16:creationId xmlns:a16="http://schemas.microsoft.com/office/drawing/2014/main" id="{4868C279-41CB-414B-B0DF-E86D5986CB31}"/>
              </a:ext>
            </a:extLst>
          </p:cNvPr>
          <p:cNvPicPr>
            <a:picLocks noChangeAspect="1"/>
          </p:cNvPicPr>
          <p:nvPr/>
        </p:nvPicPr>
        <p:blipFill>
          <a:blip r:embed="rId3"/>
          <a:stretch>
            <a:fillRect/>
          </a:stretch>
        </p:blipFill>
        <p:spPr bwMode="auto">
          <a:xfrm>
            <a:off x="4969296" y="1524000"/>
            <a:ext cx="4143389" cy="517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3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GMF Architecture</a:t>
            </a:r>
            <a:endParaRPr kumimoji="1" lang="zh-CN" altLang="en-US" dirty="0"/>
          </a:p>
        </p:txBody>
      </p:sp>
      <p:pic>
        <p:nvPicPr>
          <p:cNvPr id="5" name="内容占位符 4">
            <a:extLst>
              <a:ext uri="{FF2B5EF4-FFF2-40B4-BE49-F238E27FC236}">
                <a16:creationId xmlns:a16="http://schemas.microsoft.com/office/drawing/2014/main" id="{1B21346F-6CA2-3A49-A41B-8F717745E508}"/>
              </a:ext>
            </a:extLst>
          </p:cNvPr>
          <p:cNvPicPr>
            <a:picLocks noGrp="1" noChangeAspect="1"/>
          </p:cNvPicPr>
          <p:nvPr>
            <p:ph idx="1"/>
          </p:nvPr>
        </p:nvPicPr>
        <p:blipFill>
          <a:blip r:embed="rId3"/>
          <a:stretch>
            <a:fillRect/>
          </a:stretch>
        </p:blipFill>
        <p:spPr>
          <a:xfrm>
            <a:off x="588169" y="1828800"/>
            <a:ext cx="7019131" cy="3759200"/>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15</a:t>
            </a:fld>
            <a:endParaRPr lang="en-US" altLang="zh-CN" dirty="0"/>
          </a:p>
        </p:txBody>
      </p:sp>
    </p:spTree>
    <p:extLst>
      <p:ext uri="{BB962C8B-B14F-4D97-AF65-F5344CB8AC3E}">
        <p14:creationId xmlns:p14="http://schemas.microsoft.com/office/powerpoint/2010/main" val="411021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err="1"/>
              <a:t>DataSet</a:t>
            </a:r>
            <a:endParaRPr kumimoji="1" lang="zh-CN" altLang="en-US" dirty="0"/>
          </a:p>
        </p:txBody>
      </p:sp>
      <p:pic>
        <p:nvPicPr>
          <p:cNvPr id="5" name="内容占位符 4">
            <a:extLst>
              <a:ext uri="{FF2B5EF4-FFF2-40B4-BE49-F238E27FC236}">
                <a16:creationId xmlns:a16="http://schemas.microsoft.com/office/drawing/2014/main" id="{885E7A5C-1D12-DA42-9B57-190F40C8FC21}"/>
              </a:ext>
            </a:extLst>
          </p:cNvPr>
          <p:cNvPicPr>
            <a:picLocks noGrp="1" noChangeAspect="1"/>
          </p:cNvPicPr>
          <p:nvPr>
            <p:ph idx="1"/>
          </p:nvPr>
        </p:nvPicPr>
        <p:blipFill>
          <a:blip r:embed="rId3"/>
          <a:stretch>
            <a:fillRect/>
          </a:stretch>
        </p:blipFill>
        <p:spPr>
          <a:xfrm>
            <a:off x="1103172" y="1660896"/>
            <a:ext cx="6937656" cy="2207436"/>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16</a:t>
            </a:fld>
            <a:endParaRPr lang="en-US" altLang="zh-CN" dirty="0"/>
          </a:p>
        </p:txBody>
      </p:sp>
      <p:sp>
        <p:nvSpPr>
          <p:cNvPr id="6" name="文本框 5">
            <a:extLst>
              <a:ext uri="{FF2B5EF4-FFF2-40B4-BE49-F238E27FC236}">
                <a16:creationId xmlns:a16="http://schemas.microsoft.com/office/drawing/2014/main" id="{2A912296-A7BB-DA42-AF03-9CC0DE477761}"/>
              </a:ext>
            </a:extLst>
          </p:cNvPr>
          <p:cNvSpPr txBox="1"/>
          <p:nvPr/>
        </p:nvSpPr>
        <p:spPr>
          <a:xfrm>
            <a:off x="1365380" y="4495800"/>
            <a:ext cx="6858000" cy="830997"/>
          </a:xfrm>
          <a:prstGeom prst="rect">
            <a:avLst/>
          </a:prstGeom>
          <a:noFill/>
        </p:spPr>
        <p:txBody>
          <a:bodyPr wrap="square" rtlCol="0">
            <a:spAutoFit/>
          </a:bodyPr>
          <a:lstStyle/>
          <a:p>
            <a:r>
              <a:rPr kumimoji="1" lang="en-US" altLang="zh-CN" sz="2400" dirty="0">
                <a:latin typeface="+mn-lt"/>
                <a:ea typeface="+mn-ea"/>
              </a:rPr>
              <a:t>The evaluation criterion is HR(Hit Ratio)  and NDCG(Normalized Discounted Cumulative Gain)</a:t>
            </a:r>
            <a:endParaRPr kumimoji="1" lang="zh-CN" altLang="en-US" sz="2400" dirty="0">
              <a:latin typeface="+mn-lt"/>
              <a:ea typeface="+mn-ea"/>
            </a:endParaRPr>
          </a:p>
        </p:txBody>
      </p:sp>
    </p:spTree>
    <p:extLst>
      <p:ext uri="{BB962C8B-B14F-4D97-AF65-F5344CB8AC3E}">
        <p14:creationId xmlns:p14="http://schemas.microsoft.com/office/powerpoint/2010/main" val="270074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sz="3200" dirty="0"/>
              <a:t>Experiment – Performance Comparison</a:t>
            </a:r>
            <a:endParaRPr kumimoji="1" lang="zh-CN" altLang="en-US" sz="3200" dirty="0"/>
          </a:p>
        </p:txBody>
      </p:sp>
      <p:pic>
        <p:nvPicPr>
          <p:cNvPr id="5" name="内容占位符 4">
            <a:extLst>
              <a:ext uri="{FF2B5EF4-FFF2-40B4-BE49-F238E27FC236}">
                <a16:creationId xmlns:a16="http://schemas.microsoft.com/office/drawing/2014/main" id="{65C23E74-C82F-C54E-8345-82E332D2244E}"/>
              </a:ext>
            </a:extLst>
          </p:cNvPr>
          <p:cNvPicPr>
            <a:picLocks noGrp="1" noChangeAspect="1"/>
          </p:cNvPicPr>
          <p:nvPr>
            <p:ph idx="1"/>
          </p:nvPr>
        </p:nvPicPr>
        <p:blipFill>
          <a:blip r:embed="rId3"/>
          <a:stretch>
            <a:fillRect/>
          </a:stretch>
        </p:blipFill>
        <p:spPr>
          <a:xfrm>
            <a:off x="1189660" y="1524000"/>
            <a:ext cx="6764679" cy="4146550"/>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17</a:t>
            </a:fld>
            <a:endParaRPr lang="en-US" altLang="zh-CN" dirty="0"/>
          </a:p>
        </p:txBody>
      </p:sp>
    </p:spTree>
    <p:extLst>
      <p:ext uri="{BB962C8B-B14F-4D97-AF65-F5344CB8AC3E}">
        <p14:creationId xmlns:p14="http://schemas.microsoft.com/office/powerpoint/2010/main" val="2944442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sz="3200" dirty="0"/>
              <a:t>Experiment – Convergence Analysis</a:t>
            </a:r>
            <a:endParaRPr kumimoji="1" lang="zh-CN" altLang="en-US" sz="3200" dirty="0"/>
          </a:p>
        </p:txBody>
      </p:sp>
      <p:pic>
        <p:nvPicPr>
          <p:cNvPr id="5" name="内容占位符 4">
            <a:extLst>
              <a:ext uri="{FF2B5EF4-FFF2-40B4-BE49-F238E27FC236}">
                <a16:creationId xmlns:a16="http://schemas.microsoft.com/office/drawing/2014/main" id="{CFAC1997-3423-2248-8648-2E99B2EF9FBB}"/>
              </a:ext>
            </a:extLst>
          </p:cNvPr>
          <p:cNvPicPr>
            <a:picLocks noGrp="1" noChangeAspect="1"/>
          </p:cNvPicPr>
          <p:nvPr>
            <p:ph idx="1"/>
          </p:nvPr>
        </p:nvPicPr>
        <p:blipFill>
          <a:blip r:embed="rId3"/>
          <a:stretch>
            <a:fillRect/>
          </a:stretch>
        </p:blipFill>
        <p:spPr>
          <a:xfrm>
            <a:off x="457200" y="1752600"/>
            <a:ext cx="8229600" cy="3969370"/>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18</a:t>
            </a:fld>
            <a:endParaRPr lang="en-US" altLang="zh-CN" dirty="0"/>
          </a:p>
        </p:txBody>
      </p:sp>
    </p:spTree>
    <p:extLst>
      <p:ext uri="{BB962C8B-B14F-4D97-AF65-F5344CB8AC3E}">
        <p14:creationId xmlns:p14="http://schemas.microsoft.com/office/powerpoint/2010/main" val="81324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sz="3200" dirty="0"/>
              <a:t>Experiment – Sensitivity of #(clusters)</a:t>
            </a:r>
            <a:endParaRPr kumimoji="1" lang="zh-CN" altLang="en-US" sz="3200"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19</a:t>
            </a:fld>
            <a:endParaRPr lang="en-US" altLang="zh-CN" dirty="0"/>
          </a:p>
        </p:txBody>
      </p:sp>
      <p:pic>
        <p:nvPicPr>
          <p:cNvPr id="5" name="图片 4">
            <a:extLst>
              <a:ext uri="{FF2B5EF4-FFF2-40B4-BE49-F238E27FC236}">
                <a16:creationId xmlns:a16="http://schemas.microsoft.com/office/drawing/2014/main" id="{357E2655-2CA7-2D4F-BDD8-0A0C91AF5190}"/>
              </a:ext>
            </a:extLst>
          </p:cNvPr>
          <p:cNvPicPr>
            <a:picLocks noChangeAspect="1"/>
          </p:cNvPicPr>
          <p:nvPr/>
        </p:nvPicPr>
        <p:blipFill>
          <a:blip r:embed="rId3"/>
          <a:stretch>
            <a:fillRect/>
          </a:stretch>
        </p:blipFill>
        <p:spPr>
          <a:xfrm>
            <a:off x="1289050" y="1435100"/>
            <a:ext cx="6565900" cy="5054600"/>
          </a:xfrm>
          <a:prstGeom prst="rect">
            <a:avLst/>
          </a:prstGeom>
        </p:spPr>
      </p:pic>
    </p:spTree>
    <p:extLst>
      <p:ext uri="{BB962C8B-B14F-4D97-AF65-F5344CB8AC3E}">
        <p14:creationId xmlns:p14="http://schemas.microsoft.com/office/powerpoint/2010/main" val="18416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924E1-928A-4190-ACCF-8750F97C1805}"/>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10B6B420-8CC9-4C11-8BB9-117203B6FC8A}"/>
              </a:ext>
            </a:extLst>
          </p:cNvPr>
          <p:cNvSpPr>
            <a:spLocks noGrp="1"/>
          </p:cNvSpPr>
          <p:nvPr>
            <p:ph idx="1"/>
          </p:nvPr>
        </p:nvSpPr>
        <p:spPr/>
        <p:txBody>
          <a:bodyPr/>
          <a:lstStyle/>
          <a:p>
            <a:r>
              <a:rPr lang="en-US" altLang="zh-CN" dirty="0"/>
              <a:t>Preliminary</a:t>
            </a:r>
          </a:p>
          <a:p>
            <a:r>
              <a:rPr lang="en-US" altLang="zh-CN" dirty="0"/>
              <a:t>Motivation and Contribution</a:t>
            </a:r>
          </a:p>
          <a:p>
            <a:r>
              <a:rPr lang="en-US" altLang="zh-CN" dirty="0"/>
              <a:t>Algorithm</a:t>
            </a:r>
          </a:p>
          <a:p>
            <a:r>
              <a:rPr lang="en-US" altLang="zh-CN" dirty="0"/>
              <a:t>Experiments and Thinking</a:t>
            </a:r>
            <a:endParaRPr lang="zh-CN" altLang="en-US" dirty="0"/>
          </a:p>
        </p:txBody>
      </p:sp>
      <p:sp>
        <p:nvSpPr>
          <p:cNvPr id="4" name="灯片编号占位符 3">
            <a:extLst>
              <a:ext uri="{FF2B5EF4-FFF2-40B4-BE49-F238E27FC236}">
                <a16:creationId xmlns:a16="http://schemas.microsoft.com/office/drawing/2014/main" id="{6DC4C318-0DFE-4D48-822C-705D3C583A09}"/>
              </a:ext>
            </a:extLst>
          </p:cNvPr>
          <p:cNvSpPr>
            <a:spLocks noGrp="1"/>
          </p:cNvSpPr>
          <p:nvPr>
            <p:ph type="sldNum" sz="quarter" idx="11"/>
          </p:nvPr>
        </p:nvSpPr>
        <p:spPr/>
        <p:txBody>
          <a:bodyPr/>
          <a:lstStyle/>
          <a:p>
            <a:pPr>
              <a:defRPr/>
            </a:pPr>
            <a:fld id="{0581BA8F-9364-4F3B-9ECC-1CBC2CDE499B}" type="slidenum">
              <a:rPr lang="en-US" altLang="zh-CN" smtClean="0"/>
              <a:t>2</a:t>
            </a:fld>
            <a:endParaRPr lang="en-US" altLang="zh-CN" dirty="0"/>
          </a:p>
        </p:txBody>
      </p:sp>
    </p:spTree>
    <p:extLst>
      <p:ext uri="{BB962C8B-B14F-4D97-AF65-F5344CB8AC3E}">
        <p14:creationId xmlns:p14="http://schemas.microsoft.com/office/powerpoint/2010/main" val="2155032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Experiment – sensitivity Analysis</a:t>
            </a:r>
            <a:endParaRPr kumimoji="1" lang="zh-CN" altLang="en-US"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20</a:t>
            </a:fld>
            <a:endParaRPr lang="en-US" altLang="zh-CN" dirty="0"/>
          </a:p>
        </p:txBody>
      </p:sp>
      <p:pic>
        <p:nvPicPr>
          <p:cNvPr id="5" name="图片 4">
            <a:extLst>
              <a:ext uri="{FF2B5EF4-FFF2-40B4-BE49-F238E27FC236}">
                <a16:creationId xmlns:a16="http://schemas.microsoft.com/office/drawing/2014/main" id="{6512B2F4-78DF-E44B-94F4-19797C792345}"/>
              </a:ext>
            </a:extLst>
          </p:cNvPr>
          <p:cNvPicPr>
            <a:picLocks noChangeAspect="1"/>
          </p:cNvPicPr>
          <p:nvPr/>
        </p:nvPicPr>
        <p:blipFill>
          <a:blip r:embed="rId3"/>
          <a:stretch>
            <a:fillRect/>
          </a:stretch>
        </p:blipFill>
        <p:spPr>
          <a:xfrm>
            <a:off x="1428750" y="1412064"/>
            <a:ext cx="6286500" cy="5321300"/>
          </a:xfrm>
          <a:prstGeom prst="rect">
            <a:avLst/>
          </a:prstGeom>
        </p:spPr>
      </p:pic>
    </p:spTree>
    <p:extLst>
      <p:ext uri="{BB962C8B-B14F-4D97-AF65-F5344CB8AC3E}">
        <p14:creationId xmlns:p14="http://schemas.microsoft.com/office/powerpoint/2010/main" val="267458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42A2E-C918-4A7B-8F7F-0F362BCD18E4}"/>
              </a:ext>
            </a:extLst>
          </p:cNvPr>
          <p:cNvSpPr>
            <a:spLocks noGrp="1"/>
          </p:cNvSpPr>
          <p:nvPr>
            <p:ph type="title"/>
          </p:nvPr>
        </p:nvSpPr>
        <p:spPr/>
        <p:txBody>
          <a:bodyPr/>
          <a:lstStyle/>
          <a:p>
            <a:r>
              <a:rPr lang="en-US" dirty="0"/>
              <a:t>Thinking</a:t>
            </a:r>
          </a:p>
        </p:txBody>
      </p:sp>
      <p:sp>
        <p:nvSpPr>
          <p:cNvPr id="4" name="灯片编号占位符 3">
            <a:extLst>
              <a:ext uri="{FF2B5EF4-FFF2-40B4-BE49-F238E27FC236}">
                <a16:creationId xmlns:a16="http://schemas.microsoft.com/office/drawing/2014/main" id="{CB7F478C-26A1-4479-B754-9A4AAE9D677F}"/>
              </a:ext>
            </a:extLst>
          </p:cNvPr>
          <p:cNvSpPr>
            <a:spLocks noGrp="1"/>
          </p:cNvSpPr>
          <p:nvPr>
            <p:ph type="sldNum" sz="quarter" idx="11"/>
          </p:nvPr>
        </p:nvSpPr>
        <p:spPr/>
        <p:txBody>
          <a:bodyPr/>
          <a:lstStyle/>
          <a:p>
            <a:pPr>
              <a:defRPr/>
            </a:pPr>
            <a:fld id="{0581BA8F-9364-4F3B-9ECC-1CBC2CDE499B}" type="slidenum">
              <a:rPr lang="en-US" altLang="zh-CN" smtClean="0"/>
              <a:t>21</a:t>
            </a:fld>
            <a:endParaRPr lang="en-US" altLang="zh-CN" dirty="0"/>
          </a:p>
        </p:txBody>
      </p:sp>
      <p:sp>
        <p:nvSpPr>
          <p:cNvPr id="5" name="内容占位符 4">
            <a:extLst>
              <a:ext uri="{FF2B5EF4-FFF2-40B4-BE49-F238E27FC236}">
                <a16:creationId xmlns:a16="http://schemas.microsoft.com/office/drawing/2014/main" id="{4584EF16-658D-4D9B-B9AD-04CD8DDC33E6}"/>
              </a:ext>
            </a:extLst>
          </p:cNvPr>
          <p:cNvSpPr>
            <a:spLocks noGrp="1"/>
          </p:cNvSpPr>
          <p:nvPr>
            <p:ph idx="1"/>
          </p:nvPr>
        </p:nvSpPr>
        <p:spPr/>
        <p:txBody>
          <a:bodyPr/>
          <a:lstStyle/>
          <a:p>
            <a:r>
              <a:rPr lang="en-US" altLang="zh-CN" sz="2400" dirty="0"/>
              <a:t>Actually use neighboring users’ information for updating? Is it will be better to get update from server each time.</a:t>
            </a:r>
          </a:p>
          <a:p>
            <a:r>
              <a:rPr lang="en-US" altLang="zh-CN" sz="2400" dirty="0"/>
              <a:t>The formation is similar to Meta-learning(MAML, Reptile). Small tasks(Meta-training, Meta-test)</a:t>
            </a:r>
          </a:p>
          <a:p>
            <a:r>
              <a:rPr lang="en-US" altLang="zh-CN" sz="2400" dirty="0"/>
              <a:t>Locally train </a:t>
            </a:r>
            <a:r>
              <a:rPr lang="en-US" altLang="zh-CN" sz="2400" dirty="0">
                <a:sym typeface="Wingdings" pitchFamily="2" charset="2"/>
              </a:rPr>
              <a:t> Privacy safety</a:t>
            </a:r>
            <a:r>
              <a:rPr lang="en-US" altLang="zh-CN" sz="2400" dirty="0"/>
              <a:t>  </a:t>
            </a:r>
          </a:p>
        </p:txBody>
      </p:sp>
    </p:spTree>
    <p:extLst>
      <p:ext uri="{BB962C8B-B14F-4D97-AF65-F5344CB8AC3E}">
        <p14:creationId xmlns:p14="http://schemas.microsoft.com/office/powerpoint/2010/main" val="243692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Preliminary</a:t>
            </a:r>
            <a:r>
              <a:rPr lang="zh-CN" altLang="en-US" dirty="0"/>
              <a:t> </a:t>
            </a:r>
            <a:r>
              <a:rPr lang="en-US" altLang="zh-CN" dirty="0"/>
              <a:t>–</a:t>
            </a:r>
            <a:r>
              <a:rPr lang="zh-CN" altLang="en-US" dirty="0"/>
              <a:t> </a:t>
            </a:r>
            <a:r>
              <a:rPr lang="en-US" altLang="zh-CN" dirty="0"/>
              <a:t>Federated Learning</a:t>
            </a:r>
            <a:endParaRPr lang="zh-CN" altLang="en-US" dirty="0"/>
          </a:p>
        </p:txBody>
      </p:sp>
      <p:sp>
        <p:nvSpPr>
          <p:cNvPr id="3" name="内容占位符 2"/>
          <p:cNvSpPr>
            <a:spLocks noGrp="1"/>
          </p:cNvSpPr>
          <p:nvPr>
            <p:ph idx="1"/>
          </p:nvPr>
        </p:nvSpPr>
        <p:spPr>
          <a:xfrm>
            <a:off x="457200" y="5072302"/>
            <a:ext cx="8229600" cy="1552365"/>
          </a:xfrm>
        </p:spPr>
        <p:txBody>
          <a:bodyPr>
            <a:noAutofit/>
          </a:bodyPr>
          <a:lstStyle/>
          <a:p>
            <a:r>
              <a:rPr lang="en-US" altLang="zh-CN" sz="2000" dirty="0"/>
              <a:t>Federated Learning leaves the training data </a:t>
            </a:r>
            <a:r>
              <a:rPr lang="en-US" altLang="zh-CN" sz="2000" dirty="0">
                <a:solidFill>
                  <a:srgbClr val="FF0000"/>
                </a:solidFill>
              </a:rPr>
              <a:t>distributed</a:t>
            </a:r>
            <a:r>
              <a:rPr lang="en-US" altLang="zh-CN" sz="2000" dirty="0"/>
              <a:t> on the mobile devices, and learns a shared model by </a:t>
            </a:r>
            <a:r>
              <a:rPr lang="en-US" altLang="zh-CN" sz="2000" dirty="0">
                <a:solidFill>
                  <a:srgbClr val="FF0000"/>
                </a:solidFill>
              </a:rPr>
              <a:t>aggregating</a:t>
            </a:r>
            <a:r>
              <a:rPr lang="en-US" altLang="zh-CN" sz="2000" dirty="0"/>
              <a:t> locally-computed updates. </a:t>
            </a:r>
          </a:p>
        </p:txBody>
      </p:sp>
      <p:sp>
        <p:nvSpPr>
          <p:cNvPr id="4" name="灯片编号占位符 3"/>
          <p:cNvSpPr>
            <a:spLocks noGrp="1"/>
          </p:cNvSpPr>
          <p:nvPr>
            <p:ph type="sldNum" sz="quarter" idx="11"/>
          </p:nvPr>
        </p:nvSpPr>
        <p:spPr/>
        <p:txBody>
          <a:bodyPr/>
          <a:lstStyle/>
          <a:p>
            <a:pPr>
              <a:defRPr/>
            </a:pPr>
            <a:fld id="{0581BA8F-9364-4F3B-9ECC-1CBC2CDE499B}" type="slidenum">
              <a:rPr lang="en-US" altLang="zh-CN" smtClean="0"/>
              <a:t>3</a:t>
            </a:fld>
            <a:endParaRPr lang="en-US" altLang="zh-CN" dirty="0"/>
          </a:p>
        </p:txBody>
      </p:sp>
      <p:pic>
        <p:nvPicPr>
          <p:cNvPr id="5" name="图片 4">
            <a:extLst>
              <a:ext uri="{FF2B5EF4-FFF2-40B4-BE49-F238E27FC236}">
                <a16:creationId xmlns:a16="http://schemas.microsoft.com/office/drawing/2014/main" id="{83BD3B8F-17BE-AB44-8CFF-FBCE3002F610}"/>
              </a:ext>
            </a:extLst>
          </p:cNvPr>
          <p:cNvPicPr>
            <a:picLocks noChangeAspect="1"/>
          </p:cNvPicPr>
          <p:nvPr/>
        </p:nvPicPr>
        <p:blipFill rotWithShape="1">
          <a:blip r:embed="rId3"/>
          <a:srcRect t="8306"/>
          <a:stretch/>
        </p:blipFill>
        <p:spPr>
          <a:xfrm>
            <a:off x="1219200" y="1523999"/>
            <a:ext cx="6405154" cy="3330000"/>
          </a:xfrm>
          <a:prstGeom prst="rect">
            <a:avLst/>
          </a:prstGeom>
        </p:spPr>
      </p:pic>
    </p:spTree>
    <p:extLst>
      <p:ext uri="{BB962C8B-B14F-4D97-AF65-F5344CB8AC3E}">
        <p14:creationId xmlns:p14="http://schemas.microsoft.com/office/powerpoint/2010/main" val="370284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sz="3200" dirty="0"/>
              <a:t>Characteristics of Federated Learning</a:t>
            </a:r>
            <a:endParaRPr kumimoji="1" lang="zh-CN" altLang="en-US" sz="3200"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r>
              <a:rPr lang="en" altLang="zh-CN" sz="2000" dirty="0"/>
              <a:t>Training on real-world data from mobile devices provides a distinct </a:t>
            </a:r>
            <a:r>
              <a:rPr lang="en" altLang="zh-CN" sz="2000" dirty="0">
                <a:solidFill>
                  <a:srgbClr val="FF0000"/>
                </a:solidFill>
              </a:rPr>
              <a:t>advantage</a:t>
            </a:r>
            <a:r>
              <a:rPr lang="en" altLang="zh-CN" sz="2000" dirty="0"/>
              <a:t> over training on proxy data that is generally available in the data center. </a:t>
            </a:r>
          </a:p>
          <a:p>
            <a:r>
              <a:rPr lang="en" altLang="zh-CN" sz="2000" dirty="0"/>
              <a:t>This data is </a:t>
            </a:r>
            <a:r>
              <a:rPr lang="en" altLang="zh-CN" sz="2000" dirty="0">
                <a:solidFill>
                  <a:srgbClr val="FF0000"/>
                </a:solidFill>
              </a:rPr>
              <a:t>privacy sensitive </a:t>
            </a:r>
            <a:r>
              <a:rPr lang="en" altLang="zh-CN" sz="2000" dirty="0"/>
              <a:t>or </a:t>
            </a:r>
            <a:r>
              <a:rPr lang="en" altLang="zh-CN" sz="2000" dirty="0">
                <a:solidFill>
                  <a:srgbClr val="FF0000"/>
                </a:solidFill>
              </a:rPr>
              <a:t>large in size </a:t>
            </a:r>
            <a:r>
              <a:rPr lang="en" altLang="zh-CN" sz="2000" dirty="0"/>
              <a:t>(compared to the size of the model), so it is preferable not to log it to the data center.</a:t>
            </a:r>
          </a:p>
          <a:p>
            <a:r>
              <a:rPr lang="en" altLang="zh-CN" sz="2000" dirty="0"/>
              <a:t>For supervised tasks, </a:t>
            </a:r>
            <a:r>
              <a:rPr lang="en" altLang="zh-CN" sz="2000" dirty="0">
                <a:solidFill>
                  <a:srgbClr val="FF0000"/>
                </a:solidFill>
              </a:rPr>
              <a:t>labels</a:t>
            </a:r>
            <a:r>
              <a:rPr lang="en" altLang="zh-CN" sz="2000" dirty="0"/>
              <a:t> on the data can be </a:t>
            </a:r>
            <a:r>
              <a:rPr lang="en" altLang="zh-CN" sz="2000" dirty="0">
                <a:solidFill>
                  <a:srgbClr val="FF0000"/>
                </a:solidFill>
              </a:rPr>
              <a:t>inferred naturally </a:t>
            </a:r>
            <a:r>
              <a:rPr lang="en" altLang="zh-CN" sz="2000" dirty="0"/>
              <a:t>from user </a:t>
            </a:r>
            <a:r>
              <a:rPr lang="en" altLang="zh-CN" sz="2000" dirty="0" err="1"/>
              <a:t>interactionß</a:t>
            </a:r>
            <a:endParaRPr kumimoji="1" lang="zh-CN" altLang="en-US" sz="2000"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4</a:t>
            </a:fld>
            <a:endParaRPr lang="en-US" altLang="zh-CN" dirty="0"/>
          </a:p>
        </p:txBody>
      </p:sp>
    </p:spTree>
    <p:extLst>
      <p:ext uri="{BB962C8B-B14F-4D97-AF65-F5344CB8AC3E}">
        <p14:creationId xmlns:p14="http://schemas.microsoft.com/office/powerpoint/2010/main" val="36502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sz="2000" dirty="0"/>
              <a:t>Properties of FL compared to distributed optimization</a:t>
            </a:r>
            <a:endParaRPr kumimoji="1" lang="zh-CN" altLang="en-US" sz="2000"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r>
              <a:rPr kumimoji="1" lang="en-US" altLang="zh-CN" dirty="0"/>
              <a:t>Non-IID (</a:t>
            </a:r>
            <a:r>
              <a:rPr kumimoji="1" lang="en-US" altLang="zh-CN" sz="2400" dirty="0"/>
              <a:t>None Independent Identically Distributed</a:t>
            </a:r>
            <a:r>
              <a:rPr kumimoji="1" lang="en-US" altLang="zh-CN" dirty="0"/>
              <a:t>)</a:t>
            </a:r>
          </a:p>
          <a:p>
            <a:r>
              <a:rPr kumimoji="1" lang="en-US" altLang="zh-CN" dirty="0"/>
              <a:t>Unbalanced</a:t>
            </a:r>
          </a:p>
          <a:p>
            <a:r>
              <a:rPr kumimoji="1" lang="en-US" altLang="zh-CN" dirty="0"/>
              <a:t>Massively distributed</a:t>
            </a:r>
          </a:p>
          <a:p>
            <a:r>
              <a:rPr kumimoji="1" lang="en-US" altLang="zh-CN" dirty="0"/>
              <a:t>Limited communication</a:t>
            </a:r>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5</a:t>
            </a:fld>
            <a:endParaRPr lang="en-US" altLang="zh-CN" dirty="0"/>
          </a:p>
        </p:txBody>
      </p:sp>
    </p:spTree>
    <p:extLst>
      <p:ext uri="{BB962C8B-B14F-4D97-AF65-F5344CB8AC3E}">
        <p14:creationId xmlns:p14="http://schemas.microsoft.com/office/powerpoint/2010/main" val="46547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Baseline -- </a:t>
            </a:r>
            <a:r>
              <a:rPr kumimoji="1" lang="en-US" altLang="zh-CN" dirty="0" err="1"/>
              <a:t>FedSGD</a:t>
            </a:r>
            <a:endParaRPr kumimoji="1" lang="zh-CN" altLang="en-US" dirty="0"/>
          </a:p>
        </p:txBody>
      </p:sp>
      <p:pic>
        <p:nvPicPr>
          <p:cNvPr id="6" name="内容占位符 5">
            <a:extLst>
              <a:ext uri="{FF2B5EF4-FFF2-40B4-BE49-F238E27FC236}">
                <a16:creationId xmlns:a16="http://schemas.microsoft.com/office/drawing/2014/main" id="{1A9A37B5-A216-A849-A49C-3315E46C51A1}"/>
              </a:ext>
            </a:extLst>
          </p:cNvPr>
          <p:cNvPicPr>
            <a:picLocks noGrp="1" noChangeAspect="1"/>
          </p:cNvPicPr>
          <p:nvPr>
            <p:ph idx="1"/>
          </p:nvPr>
        </p:nvPicPr>
        <p:blipFill rotWithShape="1">
          <a:blip r:embed="rId3"/>
          <a:srcRect t="17390" b="11717"/>
          <a:stretch/>
        </p:blipFill>
        <p:spPr>
          <a:xfrm>
            <a:off x="994158" y="2489724"/>
            <a:ext cx="3231457" cy="385105"/>
          </a:xfrm>
          <a:prstGeom prst="rect">
            <a:avLst/>
          </a:prstGeom>
        </p:spPr>
      </p:pic>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6</a:t>
            </a:fld>
            <a:endParaRPr lang="en-US" altLang="zh-CN" dirty="0"/>
          </a:p>
        </p:txBody>
      </p:sp>
      <p:pic>
        <p:nvPicPr>
          <p:cNvPr id="5" name="图片 4">
            <a:extLst>
              <a:ext uri="{FF2B5EF4-FFF2-40B4-BE49-F238E27FC236}">
                <a16:creationId xmlns:a16="http://schemas.microsoft.com/office/drawing/2014/main" id="{0DA05C31-6655-E841-A3F8-18FB4E7B9F8E}"/>
              </a:ext>
            </a:extLst>
          </p:cNvPr>
          <p:cNvPicPr>
            <a:picLocks noChangeAspect="1"/>
          </p:cNvPicPr>
          <p:nvPr/>
        </p:nvPicPr>
        <p:blipFill>
          <a:blip r:embed="rId4"/>
          <a:stretch>
            <a:fillRect/>
          </a:stretch>
        </p:blipFill>
        <p:spPr>
          <a:xfrm>
            <a:off x="1066800" y="1600200"/>
            <a:ext cx="6020506" cy="876300"/>
          </a:xfrm>
          <a:prstGeom prst="rect">
            <a:avLst/>
          </a:prstGeom>
        </p:spPr>
      </p:pic>
      <p:grpSp>
        <p:nvGrpSpPr>
          <p:cNvPr id="9" name="组合 8">
            <a:extLst>
              <a:ext uri="{FF2B5EF4-FFF2-40B4-BE49-F238E27FC236}">
                <a16:creationId xmlns:a16="http://schemas.microsoft.com/office/drawing/2014/main" id="{91A48D69-0733-7C49-AD60-E6ECB56948E3}"/>
              </a:ext>
            </a:extLst>
          </p:cNvPr>
          <p:cNvGrpSpPr/>
          <p:nvPr/>
        </p:nvGrpSpPr>
        <p:grpSpPr>
          <a:xfrm>
            <a:off x="5334000" y="2505048"/>
            <a:ext cx="2025599" cy="497780"/>
            <a:chOff x="5181600" y="2504620"/>
            <a:chExt cx="2025599" cy="497780"/>
          </a:xfrm>
        </p:grpSpPr>
        <p:pic>
          <p:nvPicPr>
            <p:cNvPr id="7" name="图片 6">
              <a:extLst>
                <a:ext uri="{FF2B5EF4-FFF2-40B4-BE49-F238E27FC236}">
                  <a16:creationId xmlns:a16="http://schemas.microsoft.com/office/drawing/2014/main" id="{E96FA828-599F-6049-9056-F1C2D95025E2}"/>
                </a:ext>
              </a:extLst>
            </p:cNvPr>
            <p:cNvPicPr>
              <a:picLocks noChangeAspect="1"/>
            </p:cNvPicPr>
            <p:nvPr/>
          </p:nvPicPr>
          <p:blipFill>
            <a:blip r:embed="rId5"/>
            <a:stretch>
              <a:fillRect/>
            </a:stretch>
          </p:blipFill>
          <p:spPr>
            <a:xfrm>
              <a:off x="5181600" y="2504620"/>
              <a:ext cx="917214" cy="446848"/>
            </a:xfrm>
            <a:prstGeom prst="rect">
              <a:avLst/>
            </a:prstGeom>
          </p:spPr>
        </p:pic>
        <p:pic>
          <p:nvPicPr>
            <p:cNvPr id="8" name="图片 7">
              <a:extLst>
                <a:ext uri="{FF2B5EF4-FFF2-40B4-BE49-F238E27FC236}">
                  <a16:creationId xmlns:a16="http://schemas.microsoft.com/office/drawing/2014/main" id="{2FC216B6-41F5-D540-8DCE-4B19920E969F}"/>
                </a:ext>
              </a:extLst>
            </p:cNvPr>
            <p:cNvPicPr>
              <a:picLocks noChangeAspect="1"/>
            </p:cNvPicPr>
            <p:nvPr/>
          </p:nvPicPr>
          <p:blipFill>
            <a:blip r:embed="rId6"/>
            <a:stretch>
              <a:fillRect/>
            </a:stretch>
          </p:blipFill>
          <p:spPr>
            <a:xfrm>
              <a:off x="5868000" y="2556000"/>
              <a:ext cx="1339199" cy="446400"/>
            </a:xfrm>
            <a:prstGeom prst="rect">
              <a:avLst/>
            </a:prstGeom>
          </p:spPr>
        </p:pic>
      </p:grpSp>
      <p:pic>
        <p:nvPicPr>
          <p:cNvPr id="11" name="图片 10">
            <a:extLst>
              <a:ext uri="{FF2B5EF4-FFF2-40B4-BE49-F238E27FC236}">
                <a16:creationId xmlns:a16="http://schemas.microsoft.com/office/drawing/2014/main" id="{9558143C-A9DD-2F4D-B437-DC896346AEF8}"/>
              </a:ext>
            </a:extLst>
          </p:cNvPr>
          <p:cNvPicPr>
            <a:picLocks noChangeAspect="1"/>
          </p:cNvPicPr>
          <p:nvPr/>
        </p:nvPicPr>
        <p:blipFill rotWithShape="1">
          <a:blip r:embed="rId7"/>
          <a:srcRect t="-14718"/>
          <a:stretch/>
        </p:blipFill>
        <p:spPr>
          <a:xfrm>
            <a:off x="1066800" y="2923091"/>
            <a:ext cx="3638550" cy="613140"/>
          </a:xfrm>
          <a:prstGeom prst="rect">
            <a:avLst/>
          </a:prstGeom>
        </p:spPr>
      </p:pic>
      <p:sp>
        <p:nvSpPr>
          <p:cNvPr id="13" name="文本框 12">
            <a:extLst>
              <a:ext uri="{FF2B5EF4-FFF2-40B4-BE49-F238E27FC236}">
                <a16:creationId xmlns:a16="http://schemas.microsoft.com/office/drawing/2014/main" id="{E9C3A428-A6B2-EC4D-8B8E-D436B992E69B}"/>
              </a:ext>
            </a:extLst>
          </p:cNvPr>
          <p:cNvSpPr txBox="1"/>
          <p:nvPr/>
        </p:nvSpPr>
        <p:spPr>
          <a:xfrm>
            <a:off x="994158" y="4069633"/>
            <a:ext cx="7695600" cy="2062103"/>
          </a:xfrm>
          <a:prstGeom prst="rect">
            <a:avLst/>
          </a:prstGeom>
          <a:noFill/>
        </p:spPr>
        <p:txBody>
          <a:bodyPr wrap="square" rtlCol="0">
            <a:spAutoFit/>
          </a:bodyPr>
          <a:lstStyle/>
          <a:p>
            <a:r>
              <a:rPr kumimoji="1" lang="en-US" altLang="zh-CN" sz="2400" dirty="0">
                <a:solidFill>
                  <a:srgbClr val="FF0000"/>
                </a:solidFill>
                <a:latin typeface="+mn-lt"/>
                <a:ea typeface="+mn-ea"/>
              </a:rPr>
              <a:t>Too many communications !!!</a:t>
            </a:r>
          </a:p>
          <a:p>
            <a:endParaRPr kumimoji="1" lang="en-US" altLang="zh-CN" sz="2400" dirty="0">
              <a:solidFill>
                <a:srgbClr val="FF0000"/>
              </a:solidFill>
              <a:latin typeface="+mn-lt"/>
              <a:ea typeface="+mn-ea"/>
            </a:endParaRPr>
          </a:p>
          <a:p>
            <a:r>
              <a:rPr kumimoji="1" lang="en" altLang="zh-CN" sz="2000" dirty="0">
                <a:latin typeface="+mn-lt"/>
                <a:ea typeface="+mn-ea"/>
              </a:rPr>
              <a:t> </a:t>
            </a:r>
            <a:r>
              <a:rPr kumimoji="1" lang="en" altLang="zh-CN" sz="2000" dirty="0">
                <a:solidFill>
                  <a:srgbClr val="FF0000"/>
                </a:solidFill>
                <a:latin typeface="+mn-lt"/>
                <a:ea typeface="+mn-ea"/>
              </a:rPr>
              <a:t>Increase computation on each client</a:t>
            </a:r>
            <a:r>
              <a:rPr kumimoji="1" lang="en" altLang="zh-CN" sz="2000" dirty="0">
                <a:latin typeface="+mn-lt"/>
                <a:ea typeface="+mn-ea"/>
              </a:rPr>
              <a:t>. </a:t>
            </a:r>
          </a:p>
          <a:p>
            <a:r>
              <a:rPr kumimoji="1" lang="en" altLang="zh-CN" sz="2000" dirty="0">
                <a:latin typeface="+mn-lt"/>
                <a:ea typeface="+mn-ea"/>
              </a:rPr>
              <a:t>Rather than performing a simple computation like a gradient calculation, each client performs a more complex calculation between each communication round. </a:t>
            </a:r>
            <a:endParaRPr kumimoji="1" lang="zh-CN" altLang="en-US" sz="2000" dirty="0">
              <a:latin typeface="+mn-lt"/>
              <a:ea typeface="+mn-ea"/>
            </a:endParaRPr>
          </a:p>
        </p:txBody>
      </p:sp>
    </p:spTree>
    <p:extLst>
      <p:ext uri="{BB962C8B-B14F-4D97-AF65-F5344CB8AC3E}">
        <p14:creationId xmlns:p14="http://schemas.microsoft.com/office/powerpoint/2010/main" val="24112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err="1"/>
              <a:t>FedAvg</a:t>
            </a:r>
            <a:r>
              <a:rPr kumimoji="1" lang="en-US" altLang="zh-CN" dirty="0"/>
              <a:t> (Federated Averaging)</a:t>
            </a:r>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7</a:t>
            </a:fld>
            <a:endParaRPr lang="en-US" altLang="zh-CN" dirty="0"/>
          </a:p>
        </p:txBody>
      </p:sp>
      <p:pic>
        <p:nvPicPr>
          <p:cNvPr id="8" name="内容占位符 7" descr="手机屏幕截图&#10;&#10;描述已自动生成">
            <a:extLst>
              <a:ext uri="{FF2B5EF4-FFF2-40B4-BE49-F238E27FC236}">
                <a16:creationId xmlns:a16="http://schemas.microsoft.com/office/drawing/2014/main" id="{C18BB797-7F5F-0B47-BB93-47102AFBD2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511300"/>
            <a:ext cx="5461000" cy="3835400"/>
          </a:xfrm>
        </p:spPr>
      </p:pic>
    </p:spTree>
    <p:extLst>
      <p:ext uri="{BB962C8B-B14F-4D97-AF65-F5344CB8AC3E}">
        <p14:creationId xmlns:p14="http://schemas.microsoft.com/office/powerpoint/2010/main" val="233447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Motivations</a:t>
            </a:r>
            <a:endParaRPr kumimoji="1" lang="zh-CN" altLang="en-US"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r>
              <a:rPr lang="en" altLang="zh-CN" sz="2200" dirty="0"/>
              <a:t>In FL systems, users tend to incur the </a:t>
            </a:r>
            <a:r>
              <a:rPr lang="en" altLang="zh-CN" sz="2200" dirty="0">
                <a:solidFill>
                  <a:srgbClr val="FF0000"/>
                </a:solidFill>
              </a:rPr>
              <a:t>majority of the costs</a:t>
            </a:r>
            <a:r>
              <a:rPr lang="en" altLang="zh-CN" sz="2200" dirty="0"/>
              <a:t> involved in training the model. Specifically, there is a potential for users to </a:t>
            </a:r>
            <a:r>
              <a:rPr lang="en" altLang="zh-CN" sz="2200" dirty="0">
                <a:solidFill>
                  <a:srgbClr val="FF0000"/>
                </a:solidFill>
              </a:rPr>
              <a:t>experience performance degradation </a:t>
            </a:r>
            <a:r>
              <a:rPr lang="en" altLang="zh-CN" sz="2200" dirty="0"/>
              <a:t>and an increase in </a:t>
            </a:r>
            <a:r>
              <a:rPr lang="en" altLang="zh-CN" sz="2200" dirty="0">
                <a:solidFill>
                  <a:srgbClr val="FF0000"/>
                </a:solidFill>
              </a:rPr>
              <a:t>communication payload </a:t>
            </a:r>
            <a:r>
              <a:rPr lang="en" altLang="zh-CN" sz="2200" dirty="0"/>
              <a:t>during the training process. These issues can easily frustrate users and ultimately reduce the acceptance of the recommender system, especially if they have to wait for a long time to enjoy good quality, personalised recommendations. </a:t>
            </a:r>
          </a:p>
          <a:p>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8</a:t>
            </a:fld>
            <a:endParaRPr lang="en-US" altLang="zh-CN" dirty="0"/>
          </a:p>
        </p:txBody>
      </p:sp>
    </p:spTree>
    <p:extLst>
      <p:ext uri="{BB962C8B-B14F-4D97-AF65-F5344CB8AC3E}">
        <p14:creationId xmlns:p14="http://schemas.microsoft.com/office/powerpoint/2010/main" val="402059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0D88-D9C7-5C4C-B2B6-ED99CCAEB39D}"/>
              </a:ext>
            </a:extLst>
          </p:cNvPr>
          <p:cNvSpPr>
            <a:spLocks noGrp="1"/>
          </p:cNvSpPr>
          <p:nvPr>
            <p:ph type="title"/>
          </p:nvPr>
        </p:nvSpPr>
        <p:spPr/>
        <p:txBody>
          <a:bodyPr/>
          <a:lstStyle/>
          <a:p>
            <a:r>
              <a:rPr kumimoji="1" lang="en-US" altLang="zh-CN" dirty="0"/>
              <a:t>Contributions</a:t>
            </a:r>
            <a:endParaRPr kumimoji="1" lang="zh-CN" altLang="en-US" dirty="0"/>
          </a:p>
        </p:txBody>
      </p:sp>
      <p:sp>
        <p:nvSpPr>
          <p:cNvPr id="3" name="内容占位符 2">
            <a:extLst>
              <a:ext uri="{FF2B5EF4-FFF2-40B4-BE49-F238E27FC236}">
                <a16:creationId xmlns:a16="http://schemas.microsoft.com/office/drawing/2014/main" id="{8528FBF1-E986-0549-AEE5-38F7BD7B6DD6}"/>
              </a:ext>
            </a:extLst>
          </p:cNvPr>
          <p:cNvSpPr>
            <a:spLocks noGrp="1"/>
          </p:cNvSpPr>
          <p:nvPr>
            <p:ph idx="1"/>
          </p:nvPr>
        </p:nvSpPr>
        <p:spPr/>
        <p:txBody>
          <a:bodyPr/>
          <a:lstStyle/>
          <a:p>
            <a:r>
              <a:rPr kumimoji="1" lang="en" altLang="zh-CN" sz="2400" b="1" i="1" dirty="0" err="1"/>
              <a:t>FedFast</a:t>
            </a:r>
            <a:r>
              <a:rPr kumimoji="1" lang="en" altLang="zh-CN" sz="2400" b="1" i="1" dirty="0"/>
              <a:t>, </a:t>
            </a:r>
            <a:r>
              <a:rPr kumimoji="1" lang="en" altLang="zh-CN" sz="2400" dirty="0">
                <a:solidFill>
                  <a:srgbClr val="FF0000"/>
                </a:solidFill>
              </a:rPr>
              <a:t>speeds up </a:t>
            </a:r>
            <a:r>
              <a:rPr kumimoji="1" lang="en" altLang="zh-CN" sz="2400" dirty="0"/>
              <a:t>the convergence rate of recommendation models while guaranteeing that users benefit from more accurate recommendations even before the training process is complete.</a:t>
            </a:r>
          </a:p>
          <a:p>
            <a:pPr lvl="1">
              <a:buFont typeface="Wingdings" pitchFamily="2" charset="2"/>
              <a:buChar char="Ø"/>
            </a:pPr>
            <a:r>
              <a:rPr kumimoji="1" lang="en" altLang="zh-CN" sz="2400" i="1" dirty="0"/>
              <a:t> </a:t>
            </a:r>
            <a:r>
              <a:rPr lang="en" altLang="zh-CN" sz="2400" i="1" dirty="0" err="1"/>
              <a:t>ActvSAMP</a:t>
            </a:r>
            <a:r>
              <a:rPr lang="en" altLang="zh-CN" sz="2400" i="1" dirty="0"/>
              <a:t>, </a:t>
            </a:r>
            <a:r>
              <a:rPr lang="en" altLang="zh-CN" sz="2400" dirty="0"/>
              <a:t>to better choose the users that participate in each round of training; </a:t>
            </a:r>
          </a:p>
          <a:p>
            <a:pPr lvl="1">
              <a:buFont typeface="Wingdings" pitchFamily="2" charset="2"/>
              <a:buChar char="Ø"/>
            </a:pPr>
            <a:r>
              <a:rPr lang="en" altLang="zh-CN" sz="2400" i="1" dirty="0" err="1"/>
              <a:t>ActvAGG</a:t>
            </a:r>
            <a:r>
              <a:rPr lang="en" altLang="zh-CN" sz="2400" i="1" dirty="0"/>
              <a:t>,</a:t>
            </a:r>
            <a:r>
              <a:rPr lang="en" altLang="zh-CN" sz="2400" dirty="0"/>
              <a:t> to combine locally trained models in a smart manner that speeds up the training process. </a:t>
            </a:r>
          </a:p>
          <a:p>
            <a:pPr lvl="1">
              <a:buFont typeface="Wingdings" pitchFamily="2" charset="2"/>
              <a:buChar char="Ø"/>
            </a:pPr>
            <a:endParaRPr kumimoji="1" lang="en" altLang="zh-CN" dirty="0"/>
          </a:p>
          <a:p>
            <a:endParaRPr kumimoji="1" lang="zh-CN" altLang="en-US" dirty="0"/>
          </a:p>
        </p:txBody>
      </p:sp>
      <p:sp>
        <p:nvSpPr>
          <p:cNvPr id="4" name="灯片编号占位符 3">
            <a:extLst>
              <a:ext uri="{FF2B5EF4-FFF2-40B4-BE49-F238E27FC236}">
                <a16:creationId xmlns:a16="http://schemas.microsoft.com/office/drawing/2014/main" id="{F8555556-2659-804F-9F5B-BE83499A3993}"/>
              </a:ext>
            </a:extLst>
          </p:cNvPr>
          <p:cNvSpPr>
            <a:spLocks noGrp="1"/>
          </p:cNvSpPr>
          <p:nvPr>
            <p:ph type="sldNum" sz="quarter" idx="11"/>
          </p:nvPr>
        </p:nvSpPr>
        <p:spPr/>
        <p:txBody>
          <a:bodyPr/>
          <a:lstStyle/>
          <a:p>
            <a:pPr>
              <a:defRPr/>
            </a:pPr>
            <a:fld id="{0581BA8F-9364-4F3B-9ECC-1CBC2CDE499B}" type="slidenum">
              <a:rPr lang="en-US" altLang="zh-CN" smtClean="0"/>
              <a:t>9</a:t>
            </a:fld>
            <a:endParaRPr lang="en-US" altLang="zh-CN" dirty="0"/>
          </a:p>
        </p:txBody>
      </p:sp>
    </p:spTree>
    <p:extLst>
      <p:ext uri="{BB962C8B-B14F-4D97-AF65-F5344CB8AC3E}">
        <p14:creationId xmlns:p14="http://schemas.microsoft.com/office/powerpoint/2010/main" val="4128778022"/>
      </p:ext>
    </p:extLst>
  </p:cSld>
  <p:clrMapOvr>
    <a:masterClrMapping/>
  </p:clrMapOvr>
</p:sld>
</file>

<file path=ppt/theme/theme1.xml><?xml version="1.0" encoding="utf-8"?>
<a:theme xmlns:a="http://schemas.openxmlformats.org/drawingml/2006/main" name="1_默认设计模板">
  <a:themeElements>
    <a:clrScheme name="ZHU_COLOR_4">
      <a:dk1>
        <a:srgbClr val="000000"/>
      </a:dk1>
      <a:lt1>
        <a:srgbClr val="FFFFFF"/>
      </a:lt1>
      <a:dk2>
        <a:srgbClr val="00007B"/>
      </a:dk2>
      <a:lt2>
        <a:srgbClr val="F2F2F2"/>
      </a:lt2>
      <a:accent1>
        <a:srgbClr val="0070C0"/>
      </a:accent1>
      <a:accent2>
        <a:srgbClr val="C00000"/>
      </a:accent2>
      <a:accent3>
        <a:srgbClr val="FFD965"/>
      </a:accent3>
      <a:accent4>
        <a:srgbClr val="0000A4"/>
      </a:accent4>
      <a:accent5>
        <a:srgbClr val="003D1B"/>
      </a:accent5>
      <a:accent6>
        <a:srgbClr val="3F3F3F"/>
      </a:accent6>
      <a:hlink>
        <a:srgbClr val="000052"/>
      </a:hlink>
      <a:folHlink>
        <a:srgbClr val="600000"/>
      </a:folHlink>
    </a:clrScheme>
    <a:fontScheme name="zhu_font_v4">
      <a:majorFont>
        <a:latin typeface="Georgia"/>
        <a:ea typeface="微软雅黑"/>
        <a:cs typeface=""/>
      </a:majorFont>
      <a:minorFont>
        <a:latin typeface="Georg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wrap="square" anchor="ctr" anchorCtr="0">
        <a:noAutofit/>
      </a:bodyPr>
      <a:lstStyle>
        <a:defPPr>
          <a:defRPr sz="1400" dirty="0">
            <a:latin typeface="+mn-lt"/>
            <a:ea typeface="+mn-ea"/>
          </a:defRPr>
        </a:defPPr>
      </a:lstStyle>
    </a:spDef>
    <a:txDef>
      <a:spPr>
        <a:noFill/>
      </a:spPr>
      <a:bodyPr wrap="none" rtlCol="0">
        <a:spAutoFit/>
      </a:bodyPr>
      <a:lstStyle>
        <a:defPPr>
          <a:defRPr dirty="0" smtClean="0">
            <a:latin typeface="+mn-lt"/>
            <a:ea typeface="+mn-ea"/>
          </a:defRPr>
        </a:defPPr>
      </a:lstStyle>
    </a:tx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12703</TotalTime>
  <Words>1761</Words>
  <Application>Microsoft Macintosh PowerPoint</Application>
  <PresentationFormat>全屏显示(4:3)</PresentationFormat>
  <Paragraphs>157</Paragraphs>
  <Slides>21</Slides>
  <Notes>20</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Comic Sans MS</vt:lpstr>
      <vt:lpstr>Georgia</vt:lpstr>
      <vt:lpstr>Segoe UI</vt:lpstr>
      <vt:lpstr>Wingdings</vt:lpstr>
      <vt:lpstr>1_默认设计模板</vt:lpstr>
      <vt:lpstr>PowerPoint 演示文稿</vt:lpstr>
      <vt:lpstr>Outline</vt:lpstr>
      <vt:lpstr>Preliminary – Federated Learning</vt:lpstr>
      <vt:lpstr>Characteristics of Federated Learning</vt:lpstr>
      <vt:lpstr>Properties of FL compared to distributed optimization</vt:lpstr>
      <vt:lpstr>Baseline -- FedSGD</vt:lpstr>
      <vt:lpstr>FedAvg (Federated Averaging)</vt:lpstr>
      <vt:lpstr>Motivations</vt:lpstr>
      <vt:lpstr>Contributions</vt:lpstr>
      <vt:lpstr>Federated Architecture</vt:lpstr>
      <vt:lpstr>Federated Architecture</vt:lpstr>
      <vt:lpstr>Details -- ActvSAMP</vt:lpstr>
      <vt:lpstr>PowerPoint 演示文稿</vt:lpstr>
      <vt:lpstr>PowerPoint 演示文稿</vt:lpstr>
      <vt:lpstr>GMF Architecture</vt:lpstr>
      <vt:lpstr>DataSet</vt:lpstr>
      <vt:lpstr>Experiment – Performance Comparison</vt:lpstr>
      <vt:lpstr>Experiment – Convergence Analysis</vt:lpstr>
      <vt:lpstr>Experiment – Sensitivity of #(clusters)</vt:lpstr>
      <vt:lpstr>Experiment – sensitivity Analysis</vt:lpstr>
      <vt:lpstr>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dc:creator>
  <cp:lastModifiedBy>42892</cp:lastModifiedBy>
  <cp:revision>3288</cp:revision>
  <cp:lastPrinted>2015-10-28T03:27:00Z</cp:lastPrinted>
  <dcterms:created xsi:type="dcterms:W3CDTF">2113-01-01T00:00:00Z</dcterms:created>
  <dcterms:modified xsi:type="dcterms:W3CDTF">2020-09-23T02:27:43Z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2052-10.1.0.6749</vt:lpwstr>
  </property>
</Properties>
</file>