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8B11-0E3E-41B7-952D-1D2D451B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B88B9-3BF6-43DE-96F8-C5406B144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F3E7-33ED-4786-A0CE-A5C077E7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5590-7ABD-43DC-9F50-B64F5B88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FF4D-43E2-4A57-BEF3-7D297927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1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91F8-1080-44BF-B3B2-C350C092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5933-79BB-4754-A8A6-57BF8787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DF37-8AD8-4204-BCBE-644FA45C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22C1-D069-4699-845A-BC59D1E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273-7739-4AAC-AF91-2F9860B9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196D-8706-43CB-8D82-FADDBF0D0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4782A-2BF9-4D45-BA34-BFE50B59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6B78-DC46-4310-9EDF-2CEED8E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7C52-18BC-436B-BA67-044B0681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911C-E2E7-44D5-9BBE-C6A60226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3AF-A7BC-46BA-8F0D-BC768D80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62A5-055F-4CD6-86D0-21F6B8A4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5C91-65C7-423E-B3FF-ADE48562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756B-F29C-4D7D-8872-A5318210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D437-EE41-46F2-BDC1-B476632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809-2A45-4644-A1E9-F6B47F84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6335-DA02-4C07-BCED-8E6A0AA7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61D9-D139-4C4C-A5B2-59777EBC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38A5-E2AF-4FCD-9F74-73EFE4E8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80DF-375E-43E7-921D-B2D2AB4A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4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D3D-2284-4737-A812-E1F91880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87B6-E900-469C-B14A-7E95D7C2C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84F78-B0B6-4569-BD09-A2F15FE7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A20A1-9E03-469D-A48D-DCEEBD8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7FD2-32AA-4863-97CE-0A9C6100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C5FAB-0EFF-4856-A8C3-BE54453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E4C5-A172-47E3-A26F-4497C229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2F19-1059-4493-A453-855538E5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0FB0-977A-4744-ADD5-8596E2D75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FD3B-3980-4C4D-B40E-510BB751C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1D0B-13C2-44B8-9B66-9164EFD74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91F90-6CD1-4B86-A50C-3241B360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72E70-CCAD-43CD-BA73-2568F9B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DF0DB-5FDC-4F03-B358-18C687D8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8B52-0BCA-4DDA-95CB-6749BC5F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53057-7A63-4160-AA34-4C9AE62E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8DF4-E1E9-4183-BD2D-2A27DBBB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B8505-C4D6-4E13-8D49-36ADEF59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82086-B9EC-4CD5-890A-8F2C394B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BEA9-6783-4ED0-8CD6-DF820ABC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C0D0-8D63-4CCB-9943-7949610D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C97C-D2D0-40FB-81DA-0F23A3C4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A864-D330-4E46-8F1B-4852DBBF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4C4E2-14E7-45C3-976E-872EC746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E9B2-1351-4030-89CA-DA423E6C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DD108-1D63-41F9-A137-D1652B79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BC154-516A-429B-8863-4CE6BBC1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F6FA-9B6B-41C8-B12D-ABFCBD4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592D4-875E-49C6-85BE-18D0E25D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58FED-5AF2-4E1D-95BE-F1AEFA172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EA84-229E-4795-947C-3624495E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1F76-AA72-44A2-9FF3-7FFE3DDB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AE49-1DF5-41B1-A686-A113DCF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A5715-1151-46B8-A2A8-7409B49E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C7C8-4A22-45D1-A95D-7FF14FB4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9C17-2BC3-414B-9FB9-398B4D98F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9580-A93B-4DA7-8D50-44D5C73ACC68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4685-9799-44C2-8440-842875329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4892-2B73-465E-9901-52C93845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9C79-A2ED-4039-BB36-25CE0C0B8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638A-7912-408E-A04F-DB43F7D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/>
              <a:t>TIMELY: Pushing Data Movements and Interfaces in PIM Accelerators Towards Local and in Time Domaine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371B-E618-4C7F-AC4D-7690EA868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Weitao Li, </a:t>
            </a:r>
            <a:r>
              <a:rPr lang="en-US" altLang="zh-CN" dirty="0" err="1"/>
              <a:t>Pengfei</a:t>
            </a:r>
            <a:r>
              <a:rPr lang="en-US" altLang="zh-CN" dirty="0"/>
              <a:t> Xu, Yang Zhao, Haitong Li, Yuan </a:t>
            </a:r>
            <a:r>
              <a:rPr lang="en-US" altLang="zh-CN" dirty="0" err="1"/>
              <a:t>Xie</a:t>
            </a:r>
            <a:r>
              <a:rPr lang="en-US" altLang="zh-CN" dirty="0"/>
              <a:t>, </a:t>
            </a:r>
            <a:r>
              <a:rPr lang="en-US" altLang="zh-CN" dirty="0" err="1"/>
              <a:t>Yingyan</a:t>
            </a:r>
            <a:r>
              <a:rPr lang="en-US" altLang="zh-CN" dirty="0"/>
              <a:t> Lin</a:t>
            </a:r>
          </a:p>
          <a:p>
            <a:r>
              <a:rPr lang="en-US" altLang="zh-CN" dirty="0"/>
              <a:t>Rice University, Stanford University, University of California</a:t>
            </a:r>
          </a:p>
          <a:p>
            <a:r>
              <a:rPr lang="en-US" altLang="zh-CN" dirty="0"/>
              <a:t>ISCA2020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2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4167-3047-4890-932A-5A380CD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30D2-3711-405B-ACF5-6F5A9378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Trade off between energy efficiency and accuracy</a:t>
            </a:r>
          </a:p>
          <a:p>
            <a:r>
              <a:rPr lang="en-US" altLang="zh-CN" dirty="0"/>
              <a:t>1. Choose time signal to minimize potential error</a:t>
            </a:r>
          </a:p>
          <a:p>
            <a:r>
              <a:rPr lang="en-US" altLang="zh-CN" dirty="0"/>
              <a:t>2. Number of analog buffer (ALB):</a:t>
            </a:r>
          </a:p>
          <a:p>
            <a:pPr lvl="1"/>
            <a:r>
              <a:rPr lang="en-US" altLang="zh-CN" dirty="0"/>
              <a:t>More ALBs: higher accuracy &amp; higher energy consumption</a:t>
            </a:r>
          </a:p>
          <a:p>
            <a:r>
              <a:rPr lang="en-US" altLang="zh-CN" dirty="0"/>
              <a:t>3. Number of P-</a:t>
            </a:r>
            <a:r>
              <a:rPr lang="en-US" altLang="zh-CN" dirty="0" err="1"/>
              <a:t>subBufs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More </a:t>
            </a:r>
          </a:p>
          <a:p>
            <a:pPr lvl="1"/>
            <a:r>
              <a:rPr lang="en-US" altLang="zh-CN" dirty="0"/>
              <a:t>P-</a:t>
            </a:r>
            <a:r>
              <a:rPr lang="en-US" altLang="zh-CN" dirty="0" err="1"/>
              <a:t>subBufs</a:t>
            </a:r>
            <a:r>
              <a:rPr lang="en-US" altLang="zh-CN" dirty="0"/>
              <a:t>: higher accumulation noise &amp; higher energy consumption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B6AA-2978-4859-A33E-6C474C7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8FDF-873D-4503-8A04-0B2220F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8002A-A0A3-4B9B-BD90-D3E25C8E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662"/>
            <a:ext cx="12364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6F6E-C422-4CA9-9085-BCFA58AA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2000-CE36-49BE-988C-4042E21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3AB44-66F6-4A74-B637-3671A317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87" y="2245895"/>
            <a:ext cx="10306194" cy="40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C748-B0BF-411C-8423-DCD48FB0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147D-885F-4366-869A-3206D90F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Accuracy:</a:t>
            </a:r>
          </a:p>
          <a:p>
            <a:pPr lvl="1"/>
            <a:r>
              <a:rPr lang="en-US" altLang="zh-CN" dirty="0"/>
              <a:t>&lt;0.1%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8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3822-A545-4B0F-9EB1-ED94B3A9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F171-1A95-4FE1-A803-B322893C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Effectiveness of TIMELY’s Innovations </a:t>
            </a:r>
            <a:br>
              <a:rPr lang="en-US" altLang="zh-CN" dirty="0"/>
            </a:br>
            <a:r>
              <a:rPr lang="en-US" altLang="zh-CN" dirty="0"/>
              <a:t>	ABL &amp; O2IR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365D7-F256-4CB8-9F3B-204D3CC4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1" y="2786763"/>
            <a:ext cx="9145458" cy="38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3822-A545-4B0F-9EB1-ED94B3A9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F171-1A95-4FE1-A803-B322893C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Effectiveness of TIMELY’s Innovations </a:t>
            </a:r>
            <a:br>
              <a:rPr lang="en-US" altLang="zh-CN" dirty="0"/>
            </a:br>
            <a:r>
              <a:rPr lang="en-US" altLang="zh-CN" dirty="0"/>
              <a:t>	TDI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D6DF-ACA2-4B83-B387-53448F1F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06" y="2790998"/>
            <a:ext cx="5028518" cy="33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7A5-20F0-4A9B-882D-EC5C8D98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Thoughts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62B8-5411-4BA8-A6E3-64D34C93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domain Interface</a:t>
            </a:r>
          </a:p>
          <a:p>
            <a:r>
              <a:rPr lang="en-US" altLang="zh-CN" dirty="0"/>
              <a:t>Each sub-Chip is equivalent to one large crossbar</a:t>
            </a:r>
          </a:p>
          <a:p>
            <a:pPr lvl="1"/>
            <a:r>
              <a:rPr lang="en-US" altLang="zh-CN" dirty="0"/>
              <a:t>No need for OU</a:t>
            </a:r>
          </a:p>
          <a:p>
            <a:pPr lvl="1"/>
            <a:r>
              <a:rPr lang="en-US" altLang="zh-CN" dirty="0"/>
              <a:t>Smaller CNN layers 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Organization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6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8AD5-F29B-4229-AD0C-8E73BB4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 bottle necks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58E2-8722-4954-A3D2-3DA67CDB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energy cost of data movements due to inputs and</a:t>
            </a:r>
            <a:br>
              <a:rPr lang="en-US" altLang="zh-CN" dirty="0"/>
            </a:br>
            <a:r>
              <a:rPr lang="en-US" altLang="zh-CN" dirty="0" err="1"/>
              <a:t>Psums</a:t>
            </a:r>
            <a:r>
              <a:rPr lang="en-US" altLang="zh-CN" dirty="0"/>
              <a:t> (Partial sums)</a:t>
            </a:r>
          </a:p>
          <a:p>
            <a:r>
              <a:rPr lang="en-US" altLang="zh-CN" dirty="0"/>
              <a:t>The energy of the interfacing circuits (ADC &amp; DAC)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D6A41-1F1D-4CBD-80B9-B420D4C8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39" y="3429000"/>
            <a:ext cx="6803121" cy="25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4901-6C6B-4224-9BD5-9CAACED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Opportunities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386E-596A-4EC5-8622-C1B7DE0C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9926" cy="484789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Enhancing (analog) </a:t>
            </a:r>
            <a:r>
              <a:rPr lang="en-US" altLang="zh-CN" b="1" dirty="0"/>
              <a:t>data</a:t>
            </a:r>
            <a:r>
              <a:rPr lang="en-US" altLang="zh-CN" dirty="0"/>
              <a:t> </a:t>
            </a:r>
            <a:r>
              <a:rPr lang="en-US" altLang="zh-CN" b="1" dirty="0"/>
              <a:t>locality</a:t>
            </a:r>
            <a:r>
              <a:rPr lang="en-US" altLang="zh-CN" dirty="0"/>
              <a:t> to greatly reduce the energy/time costs of both data movements and D/A and A/D interfaces. </a:t>
            </a:r>
          </a:p>
          <a:p>
            <a:r>
              <a:rPr lang="en-US" altLang="zh-CN" dirty="0"/>
              <a:t>2. </a:t>
            </a:r>
            <a:r>
              <a:rPr lang="en-US" altLang="zh-CN" b="1" dirty="0"/>
              <a:t>Time-domain</a:t>
            </a:r>
            <a:r>
              <a:rPr lang="en-US" altLang="zh-CN" dirty="0"/>
              <a:t> interfacing can reduce the energy cost of a single D/A (and A/D) conversion. </a:t>
            </a:r>
          </a:p>
          <a:p>
            <a:r>
              <a:rPr lang="en-US" altLang="zh-CN" dirty="0"/>
              <a:t>3. Reducing </a:t>
            </a:r>
            <a:r>
              <a:rPr lang="en-US" altLang="zh-CN" b="1" dirty="0"/>
              <a:t>the number of input accesses </a:t>
            </a:r>
            <a:r>
              <a:rPr lang="en-US" altLang="zh-CN" dirty="0"/>
              <a:t>can save the energy cost of both input accesses and D/A conversions.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66871-8275-4D43-B713-8E1DDB56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13" y="1146133"/>
            <a:ext cx="3641026" cy="45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9E8-1273-436D-8DA0-79724989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Innovations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09D3-0E5B-4020-A383-CCAE4C50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 TIMELY adopts </a:t>
            </a:r>
            <a:r>
              <a:rPr lang="en-US" altLang="zh-CN" b="1" dirty="0"/>
              <a:t>ALBs</a:t>
            </a:r>
            <a:r>
              <a:rPr lang="en-US" altLang="zh-CN" dirty="0"/>
              <a:t> to aggressively enhance (analog) data locality </a:t>
            </a:r>
          </a:p>
          <a:p>
            <a:r>
              <a:rPr lang="en-US" altLang="zh-CN" dirty="0"/>
              <a:t>2. TIMELY adopts </a:t>
            </a:r>
            <a:r>
              <a:rPr lang="en-US" altLang="zh-CN" b="1" dirty="0"/>
              <a:t>TDIs</a:t>
            </a:r>
            <a:r>
              <a:rPr lang="en-US" altLang="zh-CN" dirty="0"/>
              <a:t> and ALBs to minimize the energy cost of a single conversion and the total number of conversions, respectively. </a:t>
            </a:r>
          </a:p>
          <a:p>
            <a:r>
              <a:rPr lang="en-US" altLang="zh-CN" dirty="0"/>
              <a:t>3. TIMELY employs </a:t>
            </a:r>
            <a:r>
              <a:rPr lang="en-US" altLang="zh-CN" b="1" dirty="0"/>
              <a:t>O2IR</a:t>
            </a:r>
            <a:r>
              <a:rPr lang="en-US" altLang="zh-CN" dirty="0"/>
              <a:t> to further reduce the number and thus energy cost of input accesses and D/A conversions. As accessing the input and output buffers in </a:t>
            </a:r>
            <a:r>
              <a:rPr lang="en-US" altLang="zh-CN" dirty="0" err="1"/>
              <a:t>subChips</a:t>
            </a:r>
            <a:r>
              <a:rPr lang="en-US" altLang="zh-CN" dirty="0"/>
              <a:t> costs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4D571-9420-4435-A38A-137570B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562571"/>
            <a:ext cx="3827993" cy="34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48E-604B-4861-BAE5-AD09353D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signal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E13D-2C70-4629-9335-F80CDE95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3253" cy="4351338"/>
          </a:xfrm>
        </p:spPr>
        <p:txBody>
          <a:bodyPr/>
          <a:lstStyle/>
          <a:p>
            <a:r>
              <a:rPr lang="en-US" altLang="zh-CN" dirty="0"/>
              <a:t>Digital signal is presented by time delay with a fixed high-low voltage in time domain. </a:t>
            </a:r>
          </a:p>
          <a:p>
            <a:r>
              <a:rPr lang="en-US" altLang="zh-CN" dirty="0"/>
              <a:t>50x and 20x energy saving compared to ADC and DAC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FEA71-C90B-4CA9-AEB6-E49CE420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68" y="1285624"/>
            <a:ext cx="3208421" cy="508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B6989-0160-46DF-B659-32521AFD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86" y="4090334"/>
            <a:ext cx="4840293" cy="20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3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4088-8111-48D7-B4A7-D6696EB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187D-711E-4E58-BF8E-C5A08683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61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Data Path:</a:t>
            </a:r>
          </a:p>
          <a:p>
            <a:r>
              <a:rPr lang="en-US" altLang="zh-CN" dirty="0"/>
              <a:t>Pre-load weights</a:t>
            </a:r>
          </a:p>
          <a:p>
            <a:r>
              <a:rPr lang="en-US" altLang="zh-CN" dirty="0"/>
              <a:t>Fetch inputs into Input Buffer</a:t>
            </a:r>
          </a:p>
          <a:p>
            <a:r>
              <a:rPr lang="en-US" altLang="zh-CN" dirty="0"/>
              <a:t>DTCs (shared by </a:t>
            </a:r>
            <a:r>
              <a:rPr lang="en-US" altLang="zh-CN" dirty="0" err="1"/>
              <a:t>xbars</a:t>
            </a:r>
            <a:r>
              <a:rPr lang="en-US" altLang="zh-CN" dirty="0"/>
              <a:t> on same row)</a:t>
            </a:r>
          </a:p>
          <a:p>
            <a:r>
              <a:rPr lang="en-US" altLang="zh-CN" dirty="0"/>
              <a:t>Dot-product</a:t>
            </a:r>
          </a:p>
          <a:p>
            <a:r>
              <a:rPr lang="en-US" altLang="zh-CN" dirty="0"/>
              <a:t>Aggregate </a:t>
            </a:r>
            <a:r>
              <a:rPr lang="en-US" altLang="zh-CN" dirty="0" err="1"/>
              <a:t>Psums</a:t>
            </a:r>
            <a:r>
              <a:rPr lang="en-US" altLang="zh-CN" dirty="0"/>
              <a:t> in I-adders</a:t>
            </a:r>
          </a:p>
          <a:p>
            <a:r>
              <a:rPr lang="en-US" altLang="zh-CN" dirty="0"/>
              <a:t>Charging units &amp; comparators (convert to time signal)</a:t>
            </a:r>
          </a:p>
          <a:p>
            <a:r>
              <a:rPr lang="en-US" altLang="zh-CN" dirty="0"/>
              <a:t>S+A, </a:t>
            </a:r>
            <a:r>
              <a:rPr lang="en-US" altLang="zh-CN" dirty="0" err="1"/>
              <a:t>ReLU</a:t>
            </a:r>
            <a:r>
              <a:rPr lang="en-US" altLang="zh-CN" dirty="0"/>
              <a:t>, Pooling</a:t>
            </a:r>
          </a:p>
          <a:p>
            <a:r>
              <a:rPr lang="en-US" altLang="zh-CN" dirty="0"/>
              <a:t>Output Buffer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8249-FC90-4003-B1EE-4C32E84D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17" y="681037"/>
            <a:ext cx="4724371" cy="58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2C90-4EE7-4B08-86C0-C9FC24D2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Enhancing (Analog) Data Locality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E87C-B1FB-4F49-97DC-02C6302F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7737" cy="4351338"/>
          </a:xfrm>
        </p:spPr>
        <p:txBody>
          <a:bodyPr/>
          <a:lstStyle/>
          <a:p>
            <a:r>
              <a:rPr lang="en-US" altLang="zh-CN" dirty="0"/>
              <a:t>Inputs move </a:t>
            </a:r>
            <a:r>
              <a:rPr lang="en-US" altLang="zh-CN" b="1" dirty="0"/>
              <a:t>horizontally</a:t>
            </a:r>
            <a:r>
              <a:rPr lang="en-US" altLang="zh-CN" dirty="0"/>
              <a:t> across the</a:t>
            </a:r>
            <a:br>
              <a:rPr lang="en-US" altLang="zh-CN" dirty="0"/>
            </a:br>
            <a:r>
              <a:rPr lang="en-US" altLang="zh-CN" dirty="0"/>
              <a:t>ReRAM crossbar arrays in the same row via X-</a:t>
            </a:r>
            <a:r>
              <a:rPr lang="en-US" altLang="zh-CN" dirty="0" err="1"/>
              <a:t>subBufs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Resulting current </a:t>
            </a:r>
            <a:r>
              <a:rPr lang="en-US" altLang="zh-CN" dirty="0" err="1"/>
              <a:t>Psums</a:t>
            </a:r>
            <a:r>
              <a:rPr lang="en-US" altLang="zh-CN" dirty="0"/>
              <a:t> move </a:t>
            </a:r>
            <a:r>
              <a:rPr lang="en-US" altLang="zh-CN" b="1" dirty="0"/>
              <a:t>vertically</a:t>
            </a:r>
            <a:r>
              <a:rPr lang="en-US" altLang="zh-CN" dirty="0"/>
              <a:t> via P-</a:t>
            </a:r>
            <a:r>
              <a:rPr lang="en-US" altLang="zh-CN" dirty="0" err="1"/>
              <a:t>subBufs</a:t>
            </a:r>
            <a:endParaRPr lang="en-US" altLang="zh-CN" dirty="0"/>
          </a:p>
          <a:p>
            <a:r>
              <a:rPr lang="en-US" altLang="zh-CN" dirty="0"/>
              <a:t> X-</a:t>
            </a:r>
            <a:r>
              <a:rPr lang="en-US" altLang="zh-CN" dirty="0" err="1"/>
              <a:t>subBufs</a:t>
            </a:r>
            <a:r>
              <a:rPr lang="en-US" altLang="zh-CN" dirty="0"/>
              <a:t> &amp; P-</a:t>
            </a:r>
            <a:r>
              <a:rPr lang="en-US" altLang="zh-CN" dirty="0" err="1"/>
              <a:t>subBufs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52A4A-5B2E-49F8-A97A-13C9121A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45" y="4129387"/>
            <a:ext cx="2467808" cy="218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42DF9-CA36-4CB3-A267-79D37E8D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95" y="4129387"/>
            <a:ext cx="2312699" cy="22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B4E7-08EC-40C5-9F14-A4135397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Dot-products in time domain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CFEC-9983-4BCF-A484-58E3413FB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894" y="1825625"/>
                <a:ext cx="42208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Two phases</a:t>
                </a:r>
              </a:p>
              <a:p>
                <a:pPr lvl="1"/>
                <a:r>
                  <a:rPr lang="en-US" altLang="zh-CN" dirty="0"/>
                  <a:t>In phase I, the charging time is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the charging current is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 phase II, the charging time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and the charging current is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CFEC-9983-4BCF-A484-58E3413FB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94" y="1825625"/>
                <a:ext cx="4220824" cy="4351338"/>
              </a:xfrm>
              <a:blipFill>
                <a:blip r:embed="rId2"/>
                <a:stretch>
                  <a:fillRect l="-260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3EA901-9DDD-47D8-88AC-F7FF005F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18" y="1825625"/>
            <a:ext cx="7758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3CFC-72F5-40D0-81F3-A8FBCEC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Only-Once Input Read  (O2IR)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CE0D1-2AEE-43D8-B156-DA50BF18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210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(1) for reusing the inputs by different filters</a:t>
            </a:r>
          </a:p>
          <a:p>
            <a:r>
              <a:rPr lang="en-US" altLang="zh-CN" dirty="0"/>
              <a:t>(2) for reusing the inputs when</a:t>
            </a:r>
            <a:br>
              <a:rPr lang="en-US" altLang="zh-CN" dirty="0"/>
            </a:br>
            <a:r>
              <a:rPr lang="en-US" altLang="zh-CN" dirty="0"/>
              <a:t>sliding the filter vertically within an input feature map, </a:t>
            </a:r>
          </a:p>
          <a:p>
            <a:r>
              <a:rPr lang="en-US" altLang="zh-CN" dirty="0"/>
              <a:t>(3) for reusing the inputs when sliding the filter horizontally within an input feature map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C65AC-FB62-4628-8310-4081514F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07" y="1562079"/>
            <a:ext cx="5387807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Theme</vt:lpstr>
      <vt:lpstr>TIMELY: Pushing Data Movements and Interfaces in PIM Accelerators Towards Local and in Time Domaine</vt:lpstr>
      <vt:lpstr>Tow bottle necks</vt:lpstr>
      <vt:lpstr>Opportunities</vt:lpstr>
      <vt:lpstr>Innovations</vt:lpstr>
      <vt:lpstr>Time signal</vt:lpstr>
      <vt:lpstr>Architecture Overview</vt:lpstr>
      <vt:lpstr>Enhancing (Analog) Data Locality </vt:lpstr>
      <vt:lpstr>Dot-products in time domain</vt:lpstr>
      <vt:lpstr>Only-Once Input Read  (O2IR)</vt:lpstr>
      <vt:lpstr>Discuss</vt:lpstr>
      <vt:lpstr>Evaluation</vt:lpstr>
      <vt:lpstr>Evaluation</vt:lpstr>
      <vt:lpstr>Evaluation</vt:lpstr>
      <vt:lpstr>Evaluation</vt:lpstr>
      <vt:lpstr>Evaluation</vt:lpstr>
      <vt:lpstr>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TIMELY: Pushing Data Movements and Interfaces in PIM Accelerators Towards Local and in Time Domaine</dc:title>
  <dc:creator>ZHAO YILONG</dc:creator>
  <cp:lastModifiedBy>ZHAO YILONG</cp:lastModifiedBy>
  <cp:revision>27</cp:revision>
  <dcterms:created xsi:type="dcterms:W3CDTF">2020-08-04T13:19:20Z</dcterms:created>
  <dcterms:modified xsi:type="dcterms:W3CDTF">2020-08-04T15:04:37Z</dcterms:modified>
</cp:coreProperties>
</file>