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3" r:id="rId4"/>
    <p:sldId id="274" r:id="rId5"/>
    <p:sldId id="278" r:id="rId6"/>
    <p:sldId id="275" r:id="rId7"/>
    <p:sldId id="279" r:id="rId8"/>
    <p:sldId id="276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7"/>
  </p:normalViewPr>
  <p:slideViewPr>
    <p:cSldViewPr snapToGrid="0">
      <p:cViewPr varScale="1">
        <p:scale>
          <a:sx n="146" d="100"/>
          <a:sy n="146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A269-176E-4748-A4DD-400F3788C61C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57DF-D48B-4843-8B34-4DAB6E326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7111-7A15-4DBA-9556-567F62461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6" y="1166751"/>
            <a:ext cx="8815526" cy="1771757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人工智能编译器的挑战</a:t>
            </a:r>
            <a:r>
              <a:rPr lang="en-US" altLang="zh-CN" sz="4400" dirty="0"/>
              <a:t>——</a:t>
            </a:r>
            <a:br>
              <a:rPr lang="en-US" altLang="zh-CN" sz="4400" dirty="0"/>
            </a:br>
            <a:r>
              <a:rPr lang="en-US" altLang="zh-CN" sz="3200" i="1" dirty="0"/>
              <a:t>What makes a AI Compiler?</a:t>
            </a:r>
            <a:endParaRPr lang="zh-CN" altLang="en-US" sz="4400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BE529-B9C8-4175-BA55-B6CD1CAD8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集成电路学院</a:t>
            </a:r>
            <a:endParaRPr lang="en-US" altLang="zh-CN" dirty="0"/>
          </a:p>
          <a:p>
            <a:r>
              <a:rPr lang="zh-CN" altLang="en-US" dirty="0"/>
              <a:t>尹首一 教授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190F5-A9F7-4987-9C0D-E8941C9B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37" y="4694237"/>
            <a:ext cx="1127125" cy="11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2158-21C0-4A6D-B545-5DAAEDEE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7D069-CED8-46FA-8B5C-37D5EC7A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7030A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220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CE7F3-3D5A-41D0-AB92-0467AD27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63E0-E81D-4AE5-8907-F9267F60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/>
              <a:t>多级优化问题</a:t>
            </a:r>
            <a:endParaRPr lang="en-US" altLang="zh-CN" sz="2800" dirty="0"/>
          </a:p>
          <a:p>
            <a:pPr lvl="1"/>
            <a:r>
              <a:rPr lang="zh-CN" altLang="en-US" sz="2800" dirty="0"/>
              <a:t>计算图级优化</a:t>
            </a:r>
            <a:endParaRPr lang="en-US" altLang="zh-CN" sz="2800" dirty="0"/>
          </a:p>
          <a:p>
            <a:pPr lvl="1"/>
            <a:r>
              <a:rPr lang="zh-CN" altLang="en-US" sz="2800" dirty="0"/>
              <a:t>张量算子映射</a:t>
            </a:r>
            <a:endParaRPr lang="en-US" altLang="zh-CN" sz="2800" dirty="0"/>
          </a:p>
          <a:p>
            <a:pPr lvl="1"/>
            <a:r>
              <a:rPr lang="zh-CN" altLang="en-US" sz="2800" dirty="0"/>
              <a:t>缓存调度问题</a:t>
            </a:r>
            <a:endParaRPr lang="en-US" altLang="zh-CN" sz="2800" dirty="0"/>
          </a:p>
        </p:txBody>
      </p:sp>
      <p:grpSp>
        <p:nvGrpSpPr>
          <p:cNvPr id="4" name="组合 16">
            <a:extLst>
              <a:ext uri="{FF2B5EF4-FFF2-40B4-BE49-F238E27FC236}">
                <a16:creationId xmlns:a16="http://schemas.microsoft.com/office/drawing/2014/main" id="{E11C38A1-1D97-487A-8AA4-CE3E78FD2A67}"/>
              </a:ext>
            </a:extLst>
          </p:cNvPr>
          <p:cNvGrpSpPr>
            <a:grpSpLocks/>
          </p:cNvGrpSpPr>
          <p:nvPr/>
        </p:nvGrpSpPr>
        <p:grpSpPr bwMode="auto">
          <a:xfrm>
            <a:off x="6204074" y="5313363"/>
            <a:ext cx="2071687" cy="787400"/>
            <a:chOff x="3333750" y="4544109"/>
            <a:chExt cx="2152650" cy="772849"/>
          </a:xfrm>
        </p:grpSpPr>
        <p:pic>
          <p:nvPicPr>
            <p:cNvPr id="5" name="图片 23">
              <a:extLst>
                <a:ext uri="{FF2B5EF4-FFF2-40B4-BE49-F238E27FC236}">
                  <a16:creationId xmlns:a16="http://schemas.microsoft.com/office/drawing/2014/main" id="{2785900B-91FE-4AC6-8CA4-9C5E9576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0" y="4549447"/>
              <a:ext cx="757412" cy="76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A152C84E-82A4-4127-AB35-7B3ADB7C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4" r="49622" b="7420"/>
            <a:stretch>
              <a:fillRect/>
            </a:stretch>
          </p:blipFill>
          <p:spPr bwMode="auto">
            <a:xfrm>
              <a:off x="4091162" y="4549447"/>
              <a:ext cx="781007" cy="76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4">
              <a:extLst>
                <a:ext uri="{FF2B5EF4-FFF2-40B4-BE49-F238E27FC236}">
                  <a16:creationId xmlns:a16="http://schemas.microsoft.com/office/drawing/2014/main" id="{DF1C56D6-A7DB-43F5-B4F3-D664BCF9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56"/>
            <a:stretch>
              <a:fillRect/>
            </a:stretch>
          </p:blipFill>
          <p:spPr bwMode="auto">
            <a:xfrm>
              <a:off x="4872169" y="4544109"/>
              <a:ext cx="614231" cy="772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31">
            <a:extLst>
              <a:ext uri="{FF2B5EF4-FFF2-40B4-BE49-F238E27FC236}">
                <a16:creationId xmlns:a16="http://schemas.microsoft.com/office/drawing/2014/main" id="{1432E769-00B4-4C61-B5D6-749D24904CBA}"/>
              </a:ext>
            </a:extLst>
          </p:cNvPr>
          <p:cNvGrpSpPr>
            <a:grpSpLocks/>
          </p:cNvGrpSpPr>
          <p:nvPr/>
        </p:nvGrpSpPr>
        <p:grpSpPr bwMode="auto">
          <a:xfrm>
            <a:off x="6204074" y="1376363"/>
            <a:ext cx="1978025" cy="490538"/>
            <a:chOff x="2519362" y="3076574"/>
            <a:chExt cx="3196532" cy="710408"/>
          </a:xfrm>
        </p:grpSpPr>
        <p:pic>
          <p:nvPicPr>
            <p:cNvPr id="9" name="图片 26">
              <a:extLst>
                <a:ext uri="{FF2B5EF4-FFF2-40B4-BE49-F238E27FC236}">
                  <a16:creationId xmlns:a16="http://schemas.microsoft.com/office/drawing/2014/main" id="{A7E5C5F4-4CD0-4DE2-9B0D-B66DCE8F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137" y="3086100"/>
              <a:ext cx="8477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28">
              <a:extLst>
                <a:ext uri="{FF2B5EF4-FFF2-40B4-BE49-F238E27FC236}">
                  <a16:creationId xmlns:a16="http://schemas.microsoft.com/office/drawing/2014/main" id="{C90266FC-5E35-4ED0-9BFB-30C0AF9A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362" y="3119436"/>
              <a:ext cx="6572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9">
              <a:extLst>
                <a:ext uri="{FF2B5EF4-FFF2-40B4-BE49-F238E27FC236}">
                  <a16:creationId xmlns:a16="http://schemas.microsoft.com/office/drawing/2014/main" id="{4772DCBF-A43B-4E95-A4FE-AEC3D619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312" y="3076574"/>
              <a:ext cx="838200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30">
              <a:extLst>
                <a:ext uri="{FF2B5EF4-FFF2-40B4-BE49-F238E27FC236}">
                  <a16:creationId xmlns:a16="http://schemas.microsoft.com/office/drawing/2014/main" id="{8E3C3E6D-B201-41C3-B0A0-1A7FA54F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519" y="3110707"/>
              <a:ext cx="71437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圆角矩形 33">
            <a:extLst>
              <a:ext uri="{FF2B5EF4-FFF2-40B4-BE49-F238E27FC236}">
                <a16:creationId xmlns:a16="http://schemas.microsoft.com/office/drawing/2014/main" id="{ADAD36F5-566A-4347-85F2-5B081CAB34AF}"/>
              </a:ext>
            </a:extLst>
          </p:cNvPr>
          <p:cNvSpPr/>
          <p:nvPr/>
        </p:nvSpPr>
        <p:spPr>
          <a:xfrm>
            <a:off x="6088186" y="1276351"/>
            <a:ext cx="2276475" cy="64611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圆角矩形 34">
            <a:extLst>
              <a:ext uri="{FF2B5EF4-FFF2-40B4-BE49-F238E27FC236}">
                <a16:creationId xmlns:a16="http://schemas.microsoft.com/office/drawing/2014/main" id="{DD3EFC8A-7C01-4301-9DFC-00A8DBB3E7F2}"/>
              </a:ext>
            </a:extLst>
          </p:cNvPr>
          <p:cNvSpPr/>
          <p:nvPr/>
        </p:nvSpPr>
        <p:spPr>
          <a:xfrm>
            <a:off x="6088186" y="5243513"/>
            <a:ext cx="2276475" cy="93345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圆角矩形 36">
            <a:extLst>
              <a:ext uri="{FF2B5EF4-FFF2-40B4-BE49-F238E27FC236}">
                <a16:creationId xmlns:a16="http://schemas.microsoft.com/office/drawing/2014/main" id="{242667ED-3869-4448-A03B-05FCC6BF2001}"/>
              </a:ext>
            </a:extLst>
          </p:cNvPr>
          <p:cNvSpPr/>
          <p:nvPr/>
        </p:nvSpPr>
        <p:spPr>
          <a:xfrm>
            <a:off x="6088186" y="2265363"/>
            <a:ext cx="2276475" cy="1195388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CC97A3A3-13E0-464D-8B97-B8FF98A32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t="3963" r="23982" b="2469"/>
          <a:stretch>
            <a:fillRect/>
          </a:stretch>
        </p:blipFill>
        <p:spPr bwMode="auto">
          <a:xfrm>
            <a:off x="6191374" y="3933826"/>
            <a:ext cx="2070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39">
            <a:extLst>
              <a:ext uri="{FF2B5EF4-FFF2-40B4-BE49-F238E27FC236}">
                <a16:creationId xmlns:a16="http://schemas.microsoft.com/office/drawing/2014/main" id="{C685D49B-BF73-467B-A7E7-3F102A18BAA8}"/>
              </a:ext>
            </a:extLst>
          </p:cNvPr>
          <p:cNvSpPr/>
          <p:nvPr/>
        </p:nvSpPr>
        <p:spPr>
          <a:xfrm>
            <a:off x="6088186" y="3790951"/>
            <a:ext cx="2276475" cy="1195387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1DED1E-F76B-4BC2-9FC7-A5FD7DF7A65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7226424" y="1922463"/>
            <a:ext cx="0" cy="34290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CA94A5-B824-40E4-B7EE-7EA442389BB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226424" y="3460751"/>
            <a:ext cx="0" cy="33020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BF5D585-080D-4BA6-B011-47D2B54F4DA4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7226424" y="4986338"/>
            <a:ext cx="0" cy="257175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51">
            <a:extLst>
              <a:ext uri="{FF2B5EF4-FFF2-40B4-BE49-F238E27FC236}">
                <a16:creationId xmlns:a16="http://schemas.microsoft.com/office/drawing/2014/main" id="{20802DAB-51AB-4A96-893C-FFCF31CA5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99" y="2387601"/>
            <a:ext cx="21875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C25E-971B-4884-BE48-F764520F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E8B3D-AC34-4D2F-B828-E954B9CA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9396"/>
            <a:ext cx="7886700" cy="501347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人工智能编译软件栈：前端、中端、后端</a:t>
            </a:r>
            <a:endParaRPr lang="en-US" altLang="zh-CN" sz="2400" dirty="0"/>
          </a:p>
          <a:p>
            <a:r>
              <a:rPr lang="zh-CN" altLang="en-US" sz="2400" b="1" i="1" dirty="0">
                <a:solidFill>
                  <a:srgbClr val="7030A0"/>
                </a:solidFill>
              </a:rPr>
              <a:t>前端</a:t>
            </a:r>
            <a:r>
              <a:rPr lang="zh-CN" altLang="en-US" sz="2400" dirty="0"/>
              <a:t>：从深度学习框架给出的神经网络模型中提取张量运算的参数，生成初始化的中间表达式（</a:t>
            </a:r>
            <a:r>
              <a:rPr lang="en-US" altLang="zh-CN" sz="2400" dirty="0"/>
              <a:t>IR</a:t>
            </a:r>
            <a:r>
              <a:rPr lang="zh-CN" altLang="en-US" sz="2400" dirty="0"/>
              <a:t>）。由于各个框架接口定义各不相同，且处于不断更新状态，实际工程实现中难以将其转换为统一</a:t>
            </a:r>
            <a:r>
              <a:rPr lang="en-US" altLang="zh-CN" sz="2400" dirty="0"/>
              <a:t>IR</a:t>
            </a:r>
            <a:r>
              <a:rPr lang="zh-CN" altLang="en-US" sz="2400" dirty="0"/>
              <a:t>。现有的</a:t>
            </a:r>
            <a:r>
              <a:rPr lang="en-US" altLang="zh-CN" sz="2400" dirty="0"/>
              <a:t>IR</a:t>
            </a:r>
            <a:r>
              <a:rPr lang="zh-CN" altLang="en-US" sz="2400" dirty="0"/>
              <a:t>转换工具尚未能完全解决这一问题。</a:t>
            </a:r>
            <a:endParaRPr lang="en-US" altLang="zh-CN" sz="2400" dirty="0"/>
          </a:p>
          <a:p>
            <a:r>
              <a:rPr lang="zh-CN" altLang="en-US" sz="2400" b="1" i="1" dirty="0">
                <a:solidFill>
                  <a:srgbClr val="7030A0"/>
                </a:solidFill>
              </a:rPr>
              <a:t>中端（核心）</a:t>
            </a:r>
            <a:r>
              <a:rPr lang="zh-CN" altLang="en-US" sz="2400" dirty="0"/>
              <a:t>：计算图级优化、张量算子到硬件资源的映射、多级存储优化与数据流调度。</a:t>
            </a:r>
            <a:endParaRPr lang="en-US" altLang="zh-CN" sz="2400" dirty="0"/>
          </a:p>
          <a:p>
            <a:r>
              <a:rPr lang="zh-CN" altLang="en-US" sz="2400" b="1" i="1" dirty="0">
                <a:solidFill>
                  <a:srgbClr val="7030A0"/>
                </a:solidFill>
              </a:rPr>
              <a:t>后端</a:t>
            </a:r>
            <a:r>
              <a:rPr lang="zh-CN" altLang="en-US" sz="2400" dirty="0"/>
              <a:t>：基于已生成的调度方案，完成指令映射，内存地址生成等任务，将中间表达式（</a:t>
            </a:r>
            <a:r>
              <a:rPr lang="en-US" altLang="zh-CN" sz="2400" dirty="0"/>
              <a:t>IR</a:t>
            </a:r>
            <a:r>
              <a:rPr lang="zh-CN" altLang="en-US" sz="2400" dirty="0"/>
              <a:t>）转换为可执行的二进制机器码。人工智能应用广泛的部署场景（</a:t>
            </a:r>
            <a:r>
              <a:rPr lang="en-US" altLang="zh-CN" sz="2400" dirty="0"/>
              <a:t>CPU/GPU/ASIC</a:t>
            </a:r>
            <a:r>
              <a:rPr lang="zh-CN" altLang="en-US" sz="2400" dirty="0"/>
              <a:t>）同样为这一步骤带来了挑战。</a:t>
            </a:r>
          </a:p>
        </p:txBody>
      </p:sp>
    </p:spTree>
    <p:extLst>
      <p:ext uri="{BB962C8B-B14F-4D97-AF65-F5344CB8AC3E}">
        <p14:creationId xmlns:p14="http://schemas.microsoft.com/office/powerpoint/2010/main" val="131635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17F0-FB27-44C8-9871-25BE3F7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计算图级优化问题（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7CCB0-52D8-427C-ABC8-96B8F62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21" y="1390618"/>
            <a:ext cx="4689074" cy="466724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算子融合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/>
              <a:t>算子级融合能够消除冗余的片外数据访存，最大限度地利用缓存资源，是许多人工智能编译框架性能提升的主要来源。</a:t>
            </a:r>
            <a:endParaRPr lang="en-US" altLang="zh-CN" sz="2000" dirty="0"/>
          </a:p>
          <a:p>
            <a:pPr lvl="1"/>
            <a:r>
              <a:rPr lang="en-US" altLang="zh-CN" sz="2000" dirty="0"/>
              <a:t>Fusion</a:t>
            </a:r>
            <a:r>
              <a:rPr lang="zh-CN" altLang="en-US" sz="2000" dirty="0"/>
              <a:t>并非“多多益善”，当融合深度增加时，算子输入端的重叠会不断积累，导致难以承受的计算冗余（如</a:t>
            </a:r>
            <a:r>
              <a:rPr lang="en-US" altLang="zh-CN" sz="2000" dirty="0"/>
              <a:t>CONV</a:t>
            </a:r>
            <a:r>
              <a:rPr lang="zh-CN" altLang="en-US" sz="2000" dirty="0"/>
              <a:t>层）。</a:t>
            </a:r>
            <a:endParaRPr lang="en-US" altLang="zh-CN" sz="2000" dirty="0"/>
          </a:p>
          <a:p>
            <a:pPr lvl="1"/>
            <a:r>
              <a:rPr lang="zh-CN" altLang="en-US" sz="2000" dirty="0"/>
              <a:t>当网络层数较少时，可通过遍历求解的方法得到全局最优解，而当网络层数众多（</a:t>
            </a:r>
            <a:r>
              <a:rPr lang="en-US" altLang="zh-CN" sz="2000" dirty="0"/>
              <a:t>&gt;1000</a:t>
            </a:r>
            <a:r>
              <a:rPr lang="zh-CN" altLang="en-US" sz="2000" dirty="0"/>
              <a:t>层）、结构复杂时，需要高效的搜索算法以逼近全局最优。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8CAA6-86B6-4C28-B32B-975BBC4B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79" y="1514905"/>
            <a:ext cx="3159855" cy="1603899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FD7362C3-9E60-4450-97D5-80C7A22D2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64" y="3587101"/>
            <a:ext cx="2764886" cy="290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3C24B-AE6E-4D16-93C6-FAD7F9875820}"/>
              </a:ext>
            </a:extLst>
          </p:cNvPr>
          <p:cNvSpPr txBox="1"/>
          <p:nvPr/>
        </p:nvSpPr>
        <p:spPr>
          <a:xfrm>
            <a:off x="5992427" y="3118804"/>
            <a:ext cx="225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/>
              <a:t>概念阐述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E015F5-3189-4E1B-8B52-FDACA6A19868}"/>
              </a:ext>
            </a:extLst>
          </p:cNvPr>
          <p:cNvSpPr txBox="1"/>
          <p:nvPr/>
        </p:nvSpPr>
        <p:spPr>
          <a:xfrm>
            <a:off x="6005442" y="6453339"/>
            <a:ext cx="225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/>
              <a:t>Fusion</a:t>
            </a:r>
            <a:r>
              <a:rPr lang="zh-CN" altLang="en-US" sz="1600" i="1" dirty="0"/>
              <a:t>导致计算冗余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BE61B4-FB70-4717-A5C3-FF538B040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74442" y="4973407"/>
            <a:ext cx="1548661" cy="216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394599-E9B5-4103-8033-B33096D4463D}"/>
              </a:ext>
            </a:extLst>
          </p:cNvPr>
          <p:cNvSpPr txBox="1"/>
          <p:nvPr/>
        </p:nvSpPr>
        <p:spPr>
          <a:xfrm>
            <a:off x="8121636" y="6453339"/>
            <a:ext cx="118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[VLSI’19]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5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17F0-FB27-44C8-9871-25BE3F7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计算图级优化问题（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7CCB0-52D8-427C-ABC8-96B8F62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160243" cy="466724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分布式训练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  <a:r>
              <a:rPr lang="zh-CN" altLang="en-US" sz="2400" dirty="0">
                <a:solidFill>
                  <a:srgbClr val="7030A0"/>
                </a:solidFill>
              </a:rPr>
              <a:t>推理下的算子级并行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/>
              <a:t>以云端场景为例，当存在多个独立运行的硬件加速器时，为实现推理计算的低延迟，需要将计算图中的算子结点分布到并行的硬件上执行。编译器需要找到最优的图调度策略，从而充分利用人工智能应用内在的并行度，克服多加速器计算中的通信开销和尾延迟问题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BF09B-2989-4750-8A25-FCDA9193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6" y="3596848"/>
            <a:ext cx="2758552" cy="3140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78CA3-5DD7-4ADC-A1D0-00A962DFC303}"/>
              </a:ext>
            </a:extLst>
          </p:cNvPr>
          <p:cNvSpPr txBox="1"/>
          <p:nvPr/>
        </p:nvSpPr>
        <p:spPr>
          <a:xfrm>
            <a:off x="6205492" y="5624526"/>
            <a:ext cx="211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前向推理</a:t>
            </a:r>
            <a:r>
              <a:rPr lang="en-US" altLang="zh-CN" i="1" dirty="0"/>
              <a:t>/</a:t>
            </a:r>
            <a:r>
              <a:rPr lang="zh-CN" altLang="en-US" i="1" dirty="0"/>
              <a:t>反向传播</a:t>
            </a:r>
            <a:r>
              <a:rPr lang="en-US" altLang="zh-CN" i="1" dirty="0"/>
              <a:t>/</a:t>
            </a:r>
            <a:r>
              <a:rPr lang="zh-CN" altLang="en-US" i="1" dirty="0"/>
              <a:t>梯度更新时不同的划分策略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777758-2EB0-4FF8-9353-1305AD498068}"/>
              </a:ext>
            </a:extLst>
          </p:cNvPr>
          <p:cNvSpPr txBox="1"/>
          <p:nvPr/>
        </p:nvSpPr>
        <p:spPr>
          <a:xfrm>
            <a:off x="7613434" y="6338985"/>
            <a:ext cx="118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[HPCA’20]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1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17F0-FB27-44C8-9871-25BE3F7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张量算子映射（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7CCB0-52D8-427C-ABC8-96B8F62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21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张量算子循环变换问题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/>
              <a:t>典型的</a:t>
            </a:r>
            <a:r>
              <a:rPr lang="en-US" altLang="zh-CN" sz="2000" dirty="0"/>
              <a:t>AI</a:t>
            </a:r>
            <a:r>
              <a:rPr lang="zh-CN" altLang="en-US" sz="2000" dirty="0"/>
              <a:t>芯片四级缓存结构：片外</a:t>
            </a:r>
            <a:r>
              <a:rPr lang="en-US" altLang="zh-CN" sz="2000" dirty="0"/>
              <a:t>DRAM—Global Buffer—</a:t>
            </a:r>
            <a:r>
              <a:rPr lang="zh-CN" altLang="en-US" sz="2000" dirty="0"/>
              <a:t>局部缓存</a:t>
            </a:r>
            <a:r>
              <a:rPr lang="en-US" altLang="zh-CN" sz="2000" dirty="0"/>
              <a:t>—</a:t>
            </a:r>
            <a:r>
              <a:rPr lang="zh-CN" altLang="en-US" sz="2000" dirty="0"/>
              <a:t>数据寄存器。越接近计算核心，访存的速度越快，但缓存空间越小。因此，编译器需要对大规模张量计算进行循环优化，以适应目标硬件的架构特征。</a:t>
            </a:r>
            <a:endParaRPr lang="en-US" altLang="zh-CN" sz="2000" dirty="0"/>
          </a:p>
          <a:p>
            <a:pPr lvl="1"/>
            <a:r>
              <a:rPr lang="zh-CN" altLang="en-US" sz="2000" dirty="0"/>
              <a:t>循环变换操作如</a:t>
            </a:r>
            <a:r>
              <a:rPr lang="en-US" altLang="zh-CN" sz="2000" dirty="0"/>
              <a:t>tiling</a:t>
            </a:r>
            <a:r>
              <a:rPr lang="zh-CN" altLang="en-US" sz="2000" dirty="0"/>
              <a:t>，</a:t>
            </a:r>
            <a:r>
              <a:rPr lang="en-US" altLang="zh-CN" sz="2000" dirty="0"/>
              <a:t>reordering</a:t>
            </a:r>
            <a:r>
              <a:rPr lang="zh-CN" altLang="en-US" sz="2000" dirty="0"/>
              <a:t>等同样构成了一个庞大的解空间，难以使用遍历的方式求得最优解。已有的工作运用遗传算法、强化学习、多面体模型等方法进行了各自的求解，但在普适性和最优性方面仍需要进一步的探索。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B68B0-70E1-488F-BEAE-C4C1C307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27340"/>
          <a:stretch/>
        </p:blipFill>
        <p:spPr>
          <a:xfrm>
            <a:off x="1081975" y="4509857"/>
            <a:ext cx="6980049" cy="2348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9315EC-9466-426A-8207-EA9180BA3F5E}"/>
              </a:ext>
            </a:extLst>
          </p:cNvPr>
          <p:cNvSpPr txBox="1"/>
          <p:nvPr/>
        </p:nvSpPr>
        <p:spPr>
          <a:xfrm>
            <a:off x="7613434" y="6338985"/>
            <a:ext cx="129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[HotChips’19]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90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17F0-FB27-44C8-9871-25BE3F7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张量算子映射（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7CCB0-52D8-427C-ABC8-96B8F62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针对</a:t>
            </a:r>
            <a:r>
              <a:rPr lang="en-US" altLang="zh-CN" sz="2400" dirty="0">
                <a:solidFill>
                  <a:srgbClr val="7030A0"/>
                </a:solidFill>
              </a:rPr>
              <a:t>Spatial</a:t>
            </a:r>
            <a:r>
              <a:rPr lang="zh-CN" altLang="en-US" sz="2400" dirty="0">
                <a:solidFill>
                  <a:srgbClr val="7030A0"/>
                </a:solidFill>
              </a:rPr>
              <a:t>架构的定制数据流设计问题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000" dirty="0"/>
              <a:t>Spatial</a:t>
            </a:r>
            <a:r>
              <a:rPr lang="zh-CN" altLang="en-US" sz="2000" dirty="0"/>
              <a:t>架构为人工智能应用提供了更加高效的数据复用机会，有潜力能得到数量级的能效提升。如</a:t>
            </a:r>
            <a:r>
              <a:rPr lang="en-US" altLang="zh-CN" sz="2000" dirty="0" err="1"/>
              <a:t>Eyeriss</a:t>
            </a:r>
            <a:r>
              <a:rPr lang="zh-CN" altLang="en-US" sz="2000" dirty="0"/>
              <a:t>的</a:t>
            </a:r>
            <a:r>
              <a:rPr lang="en-US" altLang="zh-CN" sz="2000" dirty="0"/>
              <a:t>row stationary dataflow</a:t>
            </a:r>
            <a:r>
              <a:rPr lang="zh-CN" altLang="en-US" sz="2000" dirty="0"/>
              <a:t>。这一问题在微架构层次对编译器提出了挑战。</a:t>
            </a:r>
            <a:endParaRPr lang="en-US" altLang="zh-CN" sz="2000" dirty="0"/>
          </a:p>
          <a:p>
            <a:pPr lvl="1"/>
            <a:r>
              <a:rPr lang="zh-CN" altLang="en-US" sz="2000" dirty="0"/>
              <a:t>核心问题：数据在时域和空域上的复用，如下图所示。编译器需要将张量运算在这两个域上进行展开和调度，从而最大化数据的复用效率。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B95A77-4036-464C-93B0-D455F7B5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4167892"/>
            <a:ext cx="6082868" cy="2600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914660-1C18-4527-ABB6-A5AD0B8B98C6}"/>
              </a:ext>
            </a:extLst>
          </p:cNvPr>
          <p:cNvSpPr txBox="1"/>
          <p:nvPr/>
        </p:nvSpPr>
        <p:spPr>
          <a:xfrm>
            <a:off x="7613434" y="6338985"/>
            <a:ext cx="118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[MICRO’19]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111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109E-BF04-465A-8BD0-E7A7F688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1617"/>
            <a:ext cx="7886700" cy="1325563"/>
          </a:xfrm>
        </p:spPr>
        <p:txBody>
          <a:bodyPr/>
          <a:lstStyle/>
          <a:p>
            <a:r>
              <a:rPr lang="zh-CN" altLang="en-US" dirty="0"/>
              <a:t>缓存分配问题（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48AA6-D1BE-4106-93F7-D399FC3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3331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复杂网络结构使得缓存分配复杂化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/>
              <a:t>考虑直线型神经网络：采用</a:t>
            </a:r>
            <a:r>
              <a:rPr lang="en-US" altLang="zh-CN" sz="2000" dirty="0"/>
              <a:t>double-buffering</a:t>
            </a:r>
            <a:r>
              <a:rPr lang="zh-CN" altLang="en-US" sz="2000" dirty="0"/>
              <a:t>进行输入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输出的切换，即可在片上复用上一层的计算结果。</a:t>
            </a:r>
            <a:endParaRPr lang="en-US" altLang="zh-CN" sz="2000" dirty="0"/>
          </a:p>
          <a:p>
            <a:pPr lvl="1"/>
            <a:r>
              <a:rPr lang="zh-CN" altLang="en-US" sz="2000" dirty="0"/>
              <a:t>非规则数据依赖导致层间数据不能立即被下一个要执行的层所复用，因此需要长时间占用片上缓存资源，或者写回外存从而造成额外开销。编译器给出的不同的分配策略影响缓存利用率和最终性能，需要开发者的精心设计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2176F2-995E-4A4F-A326-CECD6144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03" y="3429000"/>
            <a:ext cx="5914193" cy="3314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4D4C18-7594-418A-860A-B8B2244BB04A}"/>
              </a:ext>
            </a:extLst>
          </p:cNvPr>
          <p:cNvSpPr txBox="1"/>
          <p:nvPr/>
        </p:nvSpPr>
        <p:spPr>
          <a:xfrm>
            <a:off x="7613434" y="6338985"/>
            <a:ext cx="129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[HotChips’19]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520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109E-BF04-465A-8BD0-E7A7F688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缓存分配问题（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48AA6-D1BE-4106-93F7-D399FC3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6396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异构存储系统中的张量迁移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/>
              <a:t>PMM-DRAM</a:t>
            </a:r>
            <a:r>
              <a:rPr lang="zh-CN" altLang="en-US" sz="2000" dirty="0"/>
              <a:t>构成的系统为例：</a:t>
            </a:r>
            <a:r>
              <a:rPr lang="en-US" altLang="zh-CN" sz="2000" dirty="0"/>
              <a:t>PMM</a:t>
            </a:r>
            <a:r>
              <a:rPr lang="zh-CN" altLang="en-US" sz="2000" dirty="0"/>
              <a:t>每</a:t>
            </a:r>
            <a:r>
              <a:rPr lang="en-US" altLang="zh-CN" sz="2000" dirty="0"/>
              <a:t>GB</a:t>
            </a:r>
            <a:r>
              <a:rPr lang="zh-CN" altLang="en-US" sz="2000" dirty="0"/>
              <a:t>成本低但性能相比</a:t>
            </a:r>
            <a:r>
              <a:rPr lang="en-US" altLang="zh-CN" sz="2000" dirty="0"/>
              <a:t>DRAM</a:t>
            </a:r>
            <a:r>
              <a:rPr lang="zh-CN" altLang="en-US" sz="2000" dirty="0"/>
              <a:t>较差（约慢</a:t>
            </a:r>
            <a:r>
              <a:rPr lang="en-US" altLang="zh-CN" sz="2000" dirty="0"/>
              <a:t>5</a:t>
            </a:r>
            <a:r>
              <a:rPr lang="zh-CN" altLang="en-US" sz="2000" dirty="0"/>
              <a:t>倍）。采用</a:t>
            </a:r>
            <a:r>
              <a:rPr lang="en-US" altLang="zh-CN" sz="2000" dirty="0"/>
              <a:t>PMM-DRAM</a:t>
            </a:r>
            <a:r>
              <a:rPr lang="zh-CN" altLang="en-US" sz="2000" dirty="0"/>
              <a:t>混合的异构存储系统，能够节省搭建人工智能训练系统的成本。但对编译器提出了挑战：如何通过灵活的</a:t>
            </a:r>
            <a:r>
              <a:rPr lang="en-US" altLang="zh-CN" sz="2000" dirty="0"/>
              <a:t>tensor movement</a:t>
            </a:r>
            <a:r>
              <a:rPr lang="zh-CN" altLang="en-US" sz="2000" dirty="0"/>
              <a:t>，使得在计算阵列看来存储系统具有</a:t>
            </a:r>
            <a:r>
              <a:rPr lang="en-US" altLang="zh-CN" sz="2000" dirty="0"/>
              <a:t>PMM</a:t>
            </a:r>
            <a:r>
              <a:rPr lang="zh-CN" altLang="en-US" sz="2000" dirty="0"/>
              <a:t>的容量以及</a:t>
            </a:r>
            <a:r>
              <a:rPr lang="en-US" altLang="zh-CN" sz="2000" dirty="0"/>
              <a:t>DRAM</a:t>
            </a:r>
            <a:r>
              <a:rPr lang="zh-CN" altLang="en-US" sz="2000" dirty="0"/>
              <a:t>的速度，从而维持训练系统的高性能？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F9FB8B-C0ED-4C8B-8493-993FEEE34167}"/>
              </a:ext>
            </a:extLst>
          </p:cNvPr>
          <p:cNvSpPr txBox="1"/>
          <p:nvPr/>
        </p:nvSpPr>
        <p:spPr>
          <a:xfrm>
            <a:off x="7613434" y="6338985"/>
            <a:ext cx="129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[ASPLOS’20]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8B8736-F86A-47E4-8FCE-917DB251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169921"/>
            <a:ext cx="4162425" cy="2497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7DF2AA-AF44-4247-A86E-169161EF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64" y="4665958"/>
            <a:ext cx="4230117" cy="1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913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微软雅黑</vt:lpstr>
      <vt:lpstr>黑体</vt:lpstr>
      <vt:lpstr>Arial</vt:lpstr>
      <vt:lpstr>Arial Black</vt:lpstr>
      <vt:lpstr>Office Theme</vt:lpstr>
      <vt:lpstr>人工智能编译器的挑战—— What makes a AI Compiler?</vt:lpstr>
      <vt:lpstr>目录</vt:lpstr>
      <vt:lpstr>多级优化问题</vt:lpstr>
      <vt:lpstr>计算图级优化问题（1）</vt:lpstr>
      <vt:lpstr>计算图级优化问题（2）</vt:lpstr>
      <vt:lpstr>张量算子映射（1）</vt:lpstr>
      <vt:lpstr>张量算子映射（2）</vt:lpstr>
      <vt:lpstr>缓存分配问题（1）</vt:lpstr>
      <vt:lpstr>缓存分配问题（2）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人工智能编译器——挑战</dc:title>
  <dc:creator>郑 时轩</dc:creator>
  <cp:lastModifiedBy>Microsoft Office User</cp:lastModifiedBy>
  <cp:revision>104</cp:revision>
  <dcterms:created xsi:type="dcterms:W3CDTF">2021-07-07T07:42:06Z</dcterms:created>
  <dcterms:modified xsi:type="dcterms:W3CDTF">2021-07-09T01:35:35Z</dcterms:modified>
</cp:coreProperties>
</file>