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474" r:id="rId3"/>
    <p:sldId id="4475" r:id="rId4"/>
    <p:sldId id="4476" r:id="rId5"/>
    <p:sldId id="257" r:id="rId6"/>
    <p:sldId id="101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69F9-BB96-44BF-A606-4DAD1FBECC1C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E1C41-252C-4E1E-8C91-7087C480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9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8EFC71-F3FE-4C43-9D32-77BDA96B06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48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8EFC71-F3FE-4C43-9D32-77BDA96B06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44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8EFC71-F3FE-4C43-9D32-77BDA96B06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79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04A9B-8326-4014-8D87-0D77655F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BD6DF-91B6-4CCB-9AD7-6BAC2171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27396-D374-42B8-ACF0-A063B358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55B22-EB7D-4698-A2BD-23602F79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19469-2545-41A8-A15F-E2AA9BE7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7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B5B0B-8596-4744-8548-8BB07187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4B1E6-9678-4518-A1E1-412DB1E7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FA9AD-B56D-4A90-9323-5CA76F05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245F9-9395-4615-87E9-4CE993F1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6E4F1-0199-4DB1-80C8-2BE98877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6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2ACCDE-1AC5-4D1C-8217-0EEF06194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CC5E3C-95BC-4F51-870B-C6F038D8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6B21C-D314-4549-AECB-57325D98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B0B0D-310D-4C2B-9DEA-5A9365D0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8217-F897-4F7B-8E86-1D041342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6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7D843-A10F-4295-956F-46D48FB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73D62-EDFF-4708-9D7A-7D4B7123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4D750-B1F7-441F-821A-AE978E53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4C776-439E-47B0-9DFF-5C28587F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FD45D-B2F4-4B80-902F-EF041965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69BEC-E2C5-497D-B0EA-8F1CBFD6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D43F4-B777-408E-BC7A-814007406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49436-BA63-482D-997E-CF3C0F8D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C551D-99AE-47E5-B47D-50D091EA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4E7A6-0CCF-438C-94E0-CE7B63EF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9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C9995-D209-49D2-8E45-5092ECA1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8784A-1107-4851-A81F-98C2DCAFF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F03CA4-94BA-460A-9091-FD5A9BF9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DDA0B-6402-4CE0-86A1-A553F648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5CD468-0E92-4833-98CC-6CC1468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E6A6B-479E-4256-A690-073001F6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5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8721-4F09-4682-B083-FB292DE3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7EEE1-4FAF-4F29-9DF3-EFFEEE5D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A877BD-EB5C-45AC-B726-551BFA108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CA6187-9AC6-4EDF-A14F-4599F7372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172CDC-430A-4331-B1C0-16ABA7699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1539B3-3475-434D-9608-473CF7B8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AA0958-FF77-4BD3-8F7E-2DA2A166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863D8-2AA5-4007-9A4E-59B9E478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3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AE5AC-7E01-43E0-B048-F235838B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874689-4BBC-44FA-8232-BFD419C4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9EF4B3-C6A1-43FF-BC94-17A14CA7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ABDEF9-DF2E-4DA4-B5EC-23F54B26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E6652-ADDF-4A4D-8145-AE6888B0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56E26F-F259-47F9-8253-A4C367E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B23B16-EDD2-430A-8D47-737B0B51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2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72379-1791-4FBC-A532-5B21C12D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192FB-CAD7-46FC-81E9-A2E53A46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DB999-EFE5-4A56-9831-3D1E4872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76A69-F927-4A0E-AF67-534E82F8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11821-FDDB-4372-B6F2-BDCB2384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796D7-DCFB-4331-8DE4-CD82A9A7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03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FC26F-1B19-40BE-8F38-B0F295CB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DAAFE-FB54-43CF-B9A3-11F72A20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EFA2C-B531-4510-A251-EE097691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C6BDC-520E-49F0-8A03-F5F226B4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A71EA-9D76-4DE3-A957-3B063370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941CA-5CB1-4A45-92F9-85877EAC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6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99981-4B13-44BA-A3C6-8AFBFFAC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ED96C1-D430-4329-82CC-CDB612FA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1D77F-30C5-4782-9B3B-3C5E12E57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D5DF-517D-4EB2-B9A2-744276CFB4F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71603-1EA0-4650-882E-87C99B1D5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20322-3B57-4FCB-9CD1-32F0A97B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BBB85-9E99-4338-A10D-BADC2C02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4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6DB41-0F00-4068-A9E4-64A18BA85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传统编译 </a:t>
            </a:r>
            <a:r>
              <a:rPr lang="en-US" altLang="zh-CN" dirty="0"/>
              <a:t>vs. AI</a:t>
            </a:r>
            <a:r>
              <a:rPr lang="zh-CN" altLang="en-US" dirty="0"/>
              <a:t>编译</a:t>
            </a:r>
            <a:br>
              <a:rPr lang="en-US" altLang="zh-CN" dirty="0"/>
            </a:br>
            <a:r>
              <a:rPr lang="zh-CN" altLang="en-US" dirty="0"/>
              <a:t>结合点在哪里？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D9EEE-B48A-47D9-A831-1272AF70C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崔慧敏</a:t>
            </a:r>
            <a:endParaRPr lang="en-US" altLang="zh-CN" dirty="0"/>
          </a:p>
          <a:p>
            <a:r>
              <a:rPr lang="zh-CN" altLang="en-US" dirty="0"/>
              <a:t>中科院计算所</a:t>
            </a:r>
          </a:p>
        </p:txBody>
      </p:sp>
    </p:spTree>
    <p:extLst>
      <p:ext uri="{BB962C8B-B14F-4D97-AF65-F5344CB8AC3E}">
        <p14:creationId xmlns:p14="http://schemas.microsoft.com/office/powerpoint/2010/main" val="35472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 txBox="1">
            <a:spLocks noGrp="1"/>
          </p:cNvSpPr>
          <p:nvPr/>
        </p:nvSpPr>
        <p:spPr bwMode="auto">
          <a:xfrm>
            <a:off x="10232128" y="6400824"/>
            <a:ext cx="4359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58D6744-91FD-4755-B49B-1BC8281F9538}" type="slidenum">
              <a:rPr lang="en-US" altLang="zh-CN" sz="1200">
                <a:solidFill>
                  <a:srgbClr val="46C8AF"/>
                </a:solidFill>
                <a:latin typeface="Arial Black" pitchFamily="34" charset="0"/>
                <a:ea typeface="宋体" panose="02010600030101010101" pitchFamily="2" charset="-122"/>
              </a:rPr>
              <a:pPr algn="r">
                <a:defRPr/>
              </a:pPr>
              <a:t>2</a:t>
            </a:fld>
            <a:endParaRPr lang="en-US" altLang="zh-CN" sz="1200" dirty="0">
              <a:solidFill>
                <a:srgbClr val="46C8AF"/>
              </a:solidFill>
              <a:latin typeface="Arial Black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1524000" y="408232"/>
            <a:ext cx="91440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kumimoji="1"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我们是做传统编译的团队</a:t>
            </a:r>
            <a:endParaRPr kumimoji="1"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524000" y="719180"/>
            <a:ext cx="9630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695234" y="715276"/>
            <a:ext cx="9814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003636" y="1400176"/>
            <a:ext cx="8169064" cy="4924425"/>
          </a:xfrm>
          <a:prstGeom prst="roundRect">
            <a:avLst>
              <a:gd name="adj" fmla="val 6660"/>
            </a:avLst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77C600F-F3FB-4B99-B533-3ACED84AAF59}"/>
              </a:ext>
            </a:extLst>
          </p:cNvPr>
          <p:cNvSpPr/>
          <p:nvPr/>
        </p:nvSpPr>
        <p:spPr bwMode="auto">
          <a:xfrm>
            <a:off x="2109788" y="2358990"/>
            <a:ext cx="7972425" cy="538163"/>
          </a:xfrm>
          <a:prstGeom prst="rightArrow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sm" len="sm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">
            <a:extLst>
              <a:ext uri="{FF2B5EF4-FFF2-40B4-BE49-F238E27FC236}">
                <a16:creationId xmlns:a16="http://schemas.microsoft.com/office/drawing/2014/main" id="{3FBC43F2-D1BE-4B3E-9234-B7E69316B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1998627"/>
            <a:ext cx="80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2000</a:t>
            </a:r>
            <a:endParaRPr lang="zh-CN" altLang="en-US" sz="2400" ker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5">
            <a:extLst>
              <a:ext uri="{FF2B5EF4-FFF2-40B4-BE49-F238E27FC236}">
                <a16:creationId xmlns:a16="http://schemas.microsoft.com/office/drawing/2014/main" id="{18CC5376-553D-4EC8-ABCB-C6412CB0B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2795552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000" ker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ORC for Intel</a:t>
            </a:r>
            <a:endParaRPr lang="zh-CN" altLang="en-US" sz="2000" ker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6">
            <a:extLst>
              <a:ext uri="{FF2B5EF4-FFF2-40B4-BE49-F238E27FC236}">
                <a16:creationId xmlns:a16="http://schemas.microsoft.com/office/drawing/2014/main" id="{5323CEC5-AC24-4ACF-A17D-EE8082ED7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2" y="1998627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2005</a:t>
            </a:r>
            <a:endParaRPr lang="zh-CN" altLang="en-US" sz="2400" ker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7">
            <a:extLst>
              <a:ext uri="{FF2B5EF4-FFF2-40B4-BE49-F238E27FC236}">
                <a16:creationId xmlns:a16="http://schemas.microsoft.com/office/drawing/2014/main" id="{6868FECA-976B-4472-B720-A1CE8283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7" y="2811428"/>
            <a:ext cx="14668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000" ker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龙芯编译器</a:t>
            </a: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999EFFDF-3FE9-424C-B117-20B4393EB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2810874"/>
            <a:ext cx="15700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1800" ker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神威编译工具</a:t>
            </a:r>
            <a:endParaRPr lang="en-US" altLang="zh-CN" sz="1800" ker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1800" ker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多核编译优化</a:t>
            </a: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D39FACAB-EC40-46B5-B52F-B4348C03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49" y="1998627"/>
            <a:ext cx="80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2010</a:t>
            </a:r>
            <a:endParaRPr lang="zh-CN" altLang="en-US" sz="2400" ker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10">
            <a:extLst>
              <a:ext uri="{FF2B5EF4-FFF2-40B4-BE49-F238E27FC236}">
                <a16:creationId xmlns:a16="http://schemas.microsoft.com/office/drawing/2014/main" id="{0D963E4A-C52C-4A96-BA11-0054C4E6C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37" y="195576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endParaRPr lang="zh-CN" altLang="en-US" sz="2400" ker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11">
            <a:extLst>
              <a:ext uri="{FF2B5EF4-FFF2-40B4-BE49-F238E27FC236}">
                <a16:creationId xmlns:a16="http://schemas.microsoft.com/office/drawing/2014/main" id="{155AA1F8-0A0B-4049-AB38-DC254D9B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806665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高通量编</a:t>
            </a:r>
            <a:endParaRPr lang="en-US" altLang="zh-CN" sz="180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程工具</a:t>
            </a:r>
          </a:p>
        </p:txBody>
      </p:sp>
      <p:sp>
        <p:nvSpPr>
          <p:cNvPr id="34" name="文本框 12">
            <a:extLst>
              <a:ext uri="{FF2B5EF4-FFF2-40B4-BE49-F238E27FC236}">
                <a16:creationId xmlns:a16="http://schemas.microsoft.com/office/drawing/2014/main" id="{415F787C-FE6F-421B-9E65-C82BD80C5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899" y="1941478"/>
            <a:ext cx="80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endParaRPr lang="zh-CN" altLang="en-US" sz="2400" ker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2B48D0C1-EC6D-425F-98BC-6E3BF8BC9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937" y="2820953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异构芯片编译</a:t>
            </a:r>
            <a:endParaRPr lang="en-US" altLang="zh-CN" sz="180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与编程环境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178957-F68D-42D0-B725-11AD946A398A}"/>
              </a:ext>
            </a:extLst>
          </p:cNvPr>
          <p:cNvSpPr/>
          <p:nvPr/>
        </p:nvSpPr>
        <p:spPr>
          <a:xfrm>
            <a:off x="2181546" y="3429001"/>
            <a:ext cx="1780030" cy="2653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国内编译团队首次为主流芯片开发商业编译器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开源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Open64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的前身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积累了一批国内编译人才梯队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C54790B-87DE-4916-A0C5-E96B4A1A8090}"/>
              </a:ext>
            </a:extLst>
          </p:cNvPr>
          <p:cNvSpPr/>
          <p:nvPr/>
        </p:nvSpPr>
        <p:spPr>
          <a:xfrm>
            <a:off x="4052887" y="3423065"/>
            <a:ext cx="1466850" cy="2653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验证了自研编译器的可行性和高性能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68E358C-60AE-4930-AD03-C9D96EF61F61}"/>
              </a:ext>
            </a:extLst>
          </p:cNvPr>
          <p:cNvSpPr/>
          <p:nvPr/>
        </p:nvSpPr>
        <p:spPr>
          <a:xfrm>
            <a:off x="5622924" y="3419404"/>
            <a:ext cx="1527175" cy="2653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验证了自研编译器 跨芯片的能力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F440549-1130-4518-AA3C-76B7CC16D696}"/>
              </a:ext>
            </a:extLst>
          </p:cNvPr>
          <p:cNvSpPr/>
          <p:nvPr/>
        </p:nvSpPr>
        <p:spPr>
          <a:xfrm>
            <a:off x="8436768" y="3429000"/>
            <a:ext cx="1573686" cy="2653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积累了国产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芯片编译基础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DC2ECC-AB93-4C68-9014-83D4DA24F462}"/>
              </a:ext>
            </a:extLst>
          </p:cNvPr>
          <p:cNvSpPr/>
          <p:nvPr/>
        </p:nvSpPr>
        <p:spPr>
          <a:xfrm>
            <a:off x="7240363" y="3419404"/>
            <a:ext cx="1108075" cy="2653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领域优化经验</a:t>
            </a:r>
          </a:p>
        </p:txBody>
      </p:sp>
    </p:spTree>
    <p:extLst>
      <p:ext uri="{BB962C8B-B14F-4D97-AF65-F5344CB8AC3E}">
        <p14:creationId xmlns:p14="http://schemas.microsoft.com/office/powerpoint/2010/main" val="357712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 txBox="1">
            <a:spLocks noGrp="1"/>
          </p:cNvSpPr>
          <p:nvPr/>
        </p:nvSpPr>
        <p:spPr bwMode="auto">
          <a:xfrm>
            <a:off x="10232128" y="6400824"/>
            <a:ext cx="4359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58D6744-91FD-4755-B49B-1BC8281F9538}" type="slidenum">
              <a:rPr lang="en-US" altLang="zh-CN" sz="1200">
                <a:solidFill>
                  <a:srgbClr val="46C8AF"/>
                </a:solidFill>
                <a:latin typeface="Arial Black" pitchFamily="34" charset="0"/>
                <a:ea typeface="宋体" panose="02010600030101010101" pitchFamily="2" charset="-122"/>
              </a:rPr>
              <a:pPr algn="r">
                <a:defRPr/>
              </a:pPr>
              <a:t>3</a:t>
            </a:fld>
            <a:endParaRPr lang="en-US" altLang="zh-CN" sz="1200" dirty="0">
              <a:solidFill>
                <a:srgbClr val="46C8AF"/>
              </a:solidFill>
              <a:latin typeface="Arial Black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1524000" y="408232"/>
            <a:ext cx="91440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kumimoji="1"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当我们做</a:t>
            </a:r>
            <a:r>
              <a:rPr kumimoji="1"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kumimoji="1"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编译器时</a:t>
            </a:r>
            <a:endParaRPr kumimoji="1"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524000" y="719180"/>
            <a:ext cx="9630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695234" y="715276"/>
            <a:ext cx="9814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">
            <a:extLst>
              <a:ext uri="{FF2B5EF4-FFF2-40B4-BE49-F238E27FC236}">
                <a16:creationId xmlns:a16="http://schemas.microsoft.com/office/drawing/2014/main" id="{2AF7FE8C-2F57-4ACD-B4E9-EF3BE6F53371}"/>
              </a:ext>
            </a:extLst>
          </p:cNvPr>
          <p:cNvGrpSpPr>
            <a:grpSpLocks/>
          </p:cNvGrpSpPr>
          <p:nvPr/>
        </p:nvGrpSpPr>
        <p:grpSpPr bwMode="auto">
          <a:xfrm>
            <a:off x="2171602" y="3811866"/>
            <a:ext cx="2674915" cy="2490520"/>
            <a:chOff x="1349" y="2203"/>
            <a:chExt cx="924" cy="922"/>
          </a:xfrm>
        </p:grpSpPr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DF5B2881-C6DD-4185-B8EF-759EFDB036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9" y="2203"/>
              <a:ext cx="924" cy="922"/>
            </a:xfrm>
            <a:prstGeom prst="diamond">
              <a:avLst/>
            </a:prstGeom>
            <a:solidFill>
              <a:srgbClr val="926408"/>
            </a:solidFill>
            <a:ln w="57150" algn="ctr">
              <a:solidFill>
                <a:srgbClr val="CDDCE9"/>
              </a:solidFill>
              <a:miter lim="800000"/>
              <a:headEnd/>
              <a:tailEnd/>
            </a:ln>
            <a:effectLst>
              <a:prstShdw prst="shdw17" dist="17961" dir="2700000">
                <a:srgbClr val="7B848C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209BDE3E-D13A-44EF-9413-FE87A5D700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0" y="2222"/>
              <a:ext cx="442" cy="22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0EADD"/>
                </a:gs>
                <a:gs pos="100000">
                  <a:srgbClr val="926408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F3162B8B-B0D9-4EBB-933A-DAED445DAAF3}"/>
                </a:ext>
              </a:extLst>
            </p:cNvPr>
            <p:cNvSpPr>
              <a:spLocks noChangeArrowheads="1"/>
            </p:cNvSpPr>
            <p:nvPr/>
          </p:nvSpPr>
          <p:spPr bwMode="gray">
            <a:xfrm flipV="1">
              <a:off x="1593" y="2881"/>
              <a:ext cx="429" cy="21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42E04"/>
                </a:gs>
                <a:gs pos="100000">
                  <a:srgbClr val="926408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BEAFF150-B1E5-44F5-85C4-589406EF31DF}"/>
              </a:ext>
            </a:extLst>
          </p:cNvPr>
          <p:cNvGrpSpPr>
            <a:grpSpLocks/>
          </p:cNvGrpSpPr>
          <p:nvPr/>
        </p:nvGrpSpPr>
        <p:grpSpPr bwMode="auto">
          <a:xfrm>
            <a:off x="2132552" y="1148020"/>
            <a:ext cx="2677221" cy="2496971"/>
            <a:chOff x="751" y="1531"/>
            <a:chExt cx="1161" cy="1161"/>
          </a:xfrm>
        </p:grpSpPr>
        <p:sp>
          <p:nvSpPr>
            <p:cNvPr id="43" name="AutoShape 7">
              <a:extLst>
                <a:ext uri="{FF2B5EF4-FFF2-40B4-BE49-F238E27FC236}">
                  <a16:creationId xmlns:a16="http://schemas.microsoft.com/office/drawing/2014/main" id="{84D54F79-FC3E-4719-A50A-1CE3D44DDD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1" y="1531"/>
              <a:ext cx="1161" cy="1161"/>
            </a:xfrm>
            <a:prstGeom prst="diamond">
              <a:avLst/>
            </a:prstGeom>
            <a:solidFill>
              <a:srgbClr val="08926B"/>
            </a:solidFill>
            <a:ln w="57150" algn="ctr">
              <a:solidFill>
                <a:srgbClr val="CDDCE9"/>
              </a:solidFill>
              <a:miter lim="800000"/>
              <a:headEnd/>
              <a:tailEnd/>
            </a:ln>
            <a:effectLst>
              <a:prstShdw prst="shdw17" dist="17961" dir="2700000">
                <a:srgbClr val="7B848C"/>
              </a:prstShdw>
            </a:effectLst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4" name="AutoShape 8">
              <a:extLst>
                <a:ext uri="{FF2B5EF4-FFF2-40B4-BE49-F238E27FC236}">
                  <a16:creationId xmlns:a16="http://schemas.microsoft.com/office/drawing/2014/main" id="{D2843254-782A-4E3C-9F3A-BB9F975B44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1" y="1554"/>
              <a:ext cx="540" cy="27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9F5C4"/>
                </a:gs>
                <a:gs pos="100000">
                  <a:srgbClr val="08926B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5" name="AutoShape 9">
              <a:extLst>
                <a:ext uri="{FF2B5EF4-FFF2-40B4-BE49-F238E27FC236}">
                  <a16:creationId xmlns:a16="http://schemas.microsoft.com/office/drawing/2014/main" id="{D8CA92A9-4747-498D-900B-CDB5150252A7}"/>
                </a:ext>
              </a:extLst>
            </p:cNvPr>
            <p:cNvSpPr>
              <a:spLocks noChangeArrowheads="1"/>
            </p:cNvSpPr>
            <p:nvPr/>
          </p:nvSpPr>
          <p:spPr bwMode="gray">
            <a:xfrm flipV="1">
              <a:off x="1057" y="2385"/>
              <a:ext cx="540" cy="27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44432"/>
                </a:gs>
                <a:gs pos="100000">
                  <a:srgbClr val="08926B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46" name="Rectangle 10">
            <a:extLst>
              <a:ext uri="{FF2B5EF4-FFF2-40B4-BE49-F238E27FC236}">
                <a16:creationId xmlns:a16="http://schemas.microsoft.com/office/drawing/2014/main" id="{E291FECE-ECCB-45A4-B235-4DDDF6FF29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07364" y="1951569"/>
            <a:ext cx="198312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Auto-tuning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For Parameters</a:t>
            </a:r>
          </a:p>
        </p:txBody>
      </p:sp>
      <p:grpSp>
        <p:nvGrpSpPr>
          <p:cNvPr id="47" name="Group 11">
            <a:extLst>
              <a:ext uri="{FF2B5EF4-FFF2-40B4-BE49-F238E27FC236}">
                <a16:creationId xmlns:a16="http://schemas.microsoft.com/office/drawing/2014/main" id="{720E4BAF-B6C6-497C-8D1B-5720AD7A6029}"/>
              </a:ext>
            </a:extLst>
          </p:cNvPr>
          <p:cNvGrpSpPr>
            <a:grpSpLocks/>
          </p:cNvGrpSpPr>
          <p:nvPr/>
        </p:nvGrpSpPr>
        <p:grpSpPr bwMode="auto">
          <a:xfrm>
            <a:off x="2900603" y="2242040"/>
            <a:ext cx="825534" cy="615103"/>
            <a:chOff x="768" y="2024"/>
            <a:chExt cx="422" cy="337"/>
          </a:xfrm>
        </p:grpSpPr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990F722-81CE-4E46-A06D-BEA5CDB2DF08}"/>
                </a:ext>
              </a:extLst>
            </p:cNvPr>
            <p:cNvSpPr>
              <a:spLocks/>
            </p:cNvSpPr>
            <p:nvPr/>
          </p:nvSpPr>
          <p:spPr bwMode="gray">
            <a:xfrm>
              <a:off x="1074" y="2024"/>
              <a:ext cx="116" cy="117"/>
            </a:xfrm>
            <a:custGeom>
              <a:avLst/>
              <a:gdLst>
                <a:gd name="T0" fmla="*/ 12 w 116"/>
                <a:gd name="T1" fmla="*/ 0 h 117"/>
                <a:gd name="T2" fmla="*/ 0 w 116"/>
                <a:gd name="T3" fmla="*/ 67 h 117"/>
                <a:gd name="T4" fmla="*/ 53 w 116"/>
                <a:gd name="T5" fmla="*/ 117 h 117"/>
                <a:gd name="T6" fmla="*/ 108 w 116"/>
                <a:gd name="T7" fmla="*/ 105 h 117"/>
                <a:gd name="T8" fmla="*/ 116 w 116"/>
                <a:gd name="T9" fmla="*/ 54 h 117"/>
                <a:gd name="T10" fmla="*/ 65 w 116"/>
                <a:gd name="T11" fmla="*/ 0 h 117"/>
                <a:gd name="T12" fmla="*/ 12 w 116"/>
                <a:gd name="T13" fmla="*/ 0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6"/>
                <a:gd name="T22" fmla="*/ 0 h 117"/>
                <a:gd name="T23" fmla="*/ 116 w 116"/>
                <a:gd name="T24" fmla="*/ 117 h 1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6" h="117">
                  <a:moveTo>
                    <a:pt x="12" y="0"/>
                  </a:moveTo>
                  <a:lnTo>
                    <a:pt x="0" y="67"/>
                  </a:lnTo>
                  <a:lnTo>
                    <a:pt x="53" y="117"/>
                  </a:lnTo>
                  <a:lnTo>
                    <a:pt x="108" y="105"/>
                  </a:lnTo>
                  <a:lnTo>
                    <a:pt x="116" y="54"/>
                  </a:lnTo>
                  <a:lnTo>
                    <a:pt x="65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3490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2AFB4B91-E1CB-44BE-9879-6582C0F83A83}"/>
                </a:ext>
              </a:extLst>
            </p:cNvPr>
            <p:cNvSpPr>
              <a:spLocks/>
            </p:cNvSpPr>
            <p:nvPr/>
          </p:nvSpPr>
          <p:spPr bwMode="gray">
            <a:xfrm>
              <a:off x="858" y="2090"/>
              <a:ext cx="273" cy="228"/>
            </a:xfrm>
            <a:custGeom>
              <a:avLst/>
              <a:gdLst>
                <a:gd name="T0" fmla="*/ 0 w 273"/>
                <a:gd name="T1" fmla="*/ 169 h 228"/>
                <a:gd name="T2" fmla="*/ 45 w 273"/>
                <a:gd name="T3" fmla="*/ 228 h 228"/>
                <a:gd name="T4" fmla="*/ 273 w 273"/>
                <a:gd name="T5" fmla="*/ 49 h 228"/>
                <a:gd name="T6" fmla="*/ 215 w 273"/>
                <a:gd name="T7" fmla="*/ 0 h 228"/>
                <a:gd name="T8" fmla="*/ 0 w 273"/>
                <a:gd name="T9" fmla="*/ 169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"/>
                <a:gd name="T16" fmla="*/ 0 h 228"/>
                <a:gd name="T17" fmla="*/ 273 w 27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" h="228">
                  <a:moveTo>
                    <a:pt x="0" y="169"/>
                  </a:moveTo>
                  <a:lnTo>
                    <a:pt x="45" y="228"/>
                  </a:lnTo>
                  <a:lnTo>
                    <a:pt x="273" y="49"/>
                  </a:lnTo>
                  <a:lnTo>
                    <a:pt x="215" y="0"/>
                  </a:lnTo>
                  <a:lnTo>
                    <a:pt x="0" y="169"/>
                  </a:lnTo>
                  <a:close/>
                </a:path>
              </a:pathLst>
            </a:custGeom>
            <a:noFill/>
            <a:ln w="9525">
              <a:solidFill>
                <a:srgbClr val="FFFFFF">
                  <a:alpha val="3490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A1682B20-D813-449D-BFC0-09A6F86F6CBA}"/>
                </a:ext>
              </a:extLst>
            </p:cNvPr>
            <p:cNvSpPr>
              <a:spLocks/>
            </p:cNvSpPr>
            <p:nvPr/>
          </p:nvSpPr>
          <p:spPr bwMode="gray">
            <a:xfrm>
              <a:off x="858" y="2024"/>
              <a:ext cx="228" cy="237"/>
            </a:xfrm>
            <a:custGeom>
              <a:avLst/>
              <a:gdLst>
                <a:gd name="T0" fmla="*/ 21 w 228"/>
                <a:gd name="T1" fmla="*/ 172 h 237"/>
                <a:gd name="T2" fmla="*/ 0 w 228"/>
                <a:gd name="T3" fmla="*/ 237 h 237"/>
                <a:gd name="T4" fmla="*/ 219 w 228"/>
                <a:gd name="T5" fmla="*/ 64 h 237"/>
                <a:gd name="T6" fmla="*/ 228 w 228"/>
                <a:gd name="T7" fmla="*/ 0 h 237"/>
                <a:gd name="T8" fmla="*/ 21 w 228"/>
                <a:gd name="T9" fmla="*/ 172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237"/>
                <a:gd name="T17" fmla="*/ 228 w 22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237">
                  <a:moveTo>
                    <a:pt x="21" y="172"/>
                  </a:moveTo>
                  <a:lnTo>
                    <a:pt x="0" y="237"/>
                  </a:lnTo>
                  <a:lnTo>
                    <a:pt x="219" y="64"/>
                  </a:lnTo>
                  <a:lnTo>
                    <a:pt x="228" y="0"/>
                  </a:lnTo>
                  <a:lnTo>
                    <a:pt x="21" y="172"/>
                  </a:lnTo>
                  <a:close/>
                </a:path>
              </a:pathLst>
            </a:custGeom>
            <a:solidFill>
              <a:srgbClr val="FFFFFF">
                <a:alpha val="25882"/>
              </a:srgbClr>
            </a:solidFill>
            <a:ln w="9525">
              <a:solidFill>
                <a:srgbClr val="FFFFFF">
                  <a:alpha val="3490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8BE93FC-2C02-44FE-8A22-314FA18048DA}"/>
                </a:ext>
              </a:extLst>
            </p:cNvPr>
            <p:cNvSpPr>
              <a:spLocks/>
            </p:cNvSpPr>
            <p:nvPr/>
          </p:nvSpPr>
          <p:spPr bwMode="gray">
            <a:xfrm>
              <a:off x="903" y="2129"/>
              <a:ext cx="281" cy="189"/>
            </a:xfrm>
            <a:custGeom>
              <a:avLst/>
              <a:gdLst>
                <a:gd name="T0" fmla="*/ 63 w 281"/>
                <a:gd name="T1" fmla="*/ 178 h 189"/>
                <a:gd name="T2" fmla="*/ 0 w 281"/>
                <a:gd name="T3" fmla="*/ 189 h 189"/>
                <a:gd name="T4" fmla="*/ 227 w 281"/>
                <a:gd name="T5" fmla="*/ 10 h 189"/>
                <a:gd name="T6" fmla="*/ 281 w 281"/>
                <a:gd name="T7" fmla="*/ 0 h 189"/>
                <a:gd name="T8" fmla="*/ 63 w 281"/>
                <a:gd name="T9" fmla="*/ 17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189"/>
                <a:gd name="T17" fmla="*/ 281 w 28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189">
                  <a:moveTo>
                    <a:pt x="63" y="178"/>
                  </a:moveTo>
                  <a:lnTo>
                    <a:pt x="0" y="189"/>
                  </a:lnTo>
                  <a:lnTo>
                    <a:pt x="227" y="10"/>
                  </a:lnTo>
                  <a:lnTo>
                    <a:pt x="281" y="0"/>
                  </a:lnTo>
                  <a:lnTo>
                    <a:pt x="63" y="178"/>
                  </a:lnTo>
                  <a:close/>
                </a:path>
              </a:pathLst>
            </a:custGeom>
            <a:solidFill>
              <a:srgbClr val="FFFFFF">
                <a:alpha val="25882"/>
              </a:srgbClr>
            </a:solidFill>
            <a:ln w="9525">
              <a:solidFill>
                <a:srgbClr val="FFFFFF">
                  <a:alpha val="3490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25CFD70E-62A1-4FB7-A05B-74728B0F3B57}"/>
                </a:ext>
              </a:extLst>
            </p:cNvPr>
            <p:cNvSpPr>
              <a:spLocks/>
            </p:cNvSpPr>
            <p:nvPr/>
          </p:nvSpPr>
          <p:spPr bwMode="gray">
            <a:xfrm>
              <a:off x="789" y="2192"/>
              <a:ext cx="161" cy="163"/>
            </a:xfrm>
            <a:custGeom>
              <a:avLst/>
              <a:gdLst>
                <a:gd name="T0" fmla="*/ 0 w 161"/>
                <a:gd name="T1" fmla="*/ 135 h 163"/>
                <a:gd name="T2" fmla="*/ 18 w 161"/>
                <a:gd name="T3" fmla="*/ 163 h 163"/>
                <a:gd name="T4" fmla="*/ 161 w 161"/>
                <a:gd name="T5" fmla="*/ 120 h 163"/>
                <a:gd name="T6" fmla="*/ 114 w 161"/>
                <a:gd name="T7" fmla="*/ 124 h 163"/>
                <a:gd name="T8" fmla="*/ 69 w 161"/>
                <a:gd name="T9" fmla="*/ 67 h 163"/>
                <a:gd name="T10" fmla="*/ 90 w 161"/>
                <a:gd name="T11" fmla="*/ 0 h 163"/>
                <a:gd name="T12" fmla="*/ 0 w 161"/>
                <a:gd name="T13" fmla="*/ 135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"/>
                <a:gd name="T22" fmla="*/ 0 h 163"/>
                <a:gd name="T23" fmla="*/ 161 w 161"/>
                <a:gd name="T24" fmla="*/ 163 h 1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" h="163">
                  <a:moveTo>
                    <a:pt x="0" y="135"/>
                  </a:moveTo>
                  <a:lnTo>
                    <a:pt x="18" y="163"/>
                  </a:lnTo>
                  <a:lnTo>
                    <a:pt x="161" y="120"/>
                  </a:lnTo>
                  <a:lnTo>
                    <a:pt x="114" y="124"/>
                  </a:lnTo>
                  <a:lnTo>
                    <a:pt x="69" y="67"/>
                  </a:lnTo>
                  <a:lnTo>
                    <a:pt x="90" y="0"/>
                  </a:lnTo>
                  <a:lnTo>
                    <a:pt x="0" y="135"/>
                  </a:lnTo>
                  <a:close/>
                </a:path>
              </a:pathLst>
            </a:custGeom>
            <a:noFill/>
            <a:ln w="9525">
              <a:solidFill>
                <a:srgbClr val="FFFFFF">
                  <a:alpha val="3490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D64E504-34A2-4AE8-B16A-AFF1FDE209E2}"/>
                </a:ext>
              </a:extLst>
            </p:cNvPr>
            <p:cNvSpPr>
              <a:spLocks/>
            </p:cNvSpPr>
            <p:nvPr/>
          </p:nvSpPr>
          <p:spPr bwMode="gray">
            <a:xfrm>
              <a:off x="768" y="2328"/>
              <a:ext cx="39" cy="33"/>
            </a:xfrm>
            <a:custGeom>
              <a:avLst/>
              <a:gdLst>
                <a:gd name="T0" fmla="*/ 27 w 39"/>
                <a:gd name="T1" fmla="*/ 0 h 33"/>
                <a:gd name="T2" fmla="*/ 0 w 39"/>
                <a:gd name="T3" fmla="*/ 33 h 33"/>
                <a:gd name="T4" fmla="*/ 39 w 39"/>
                <a:gd name="T5" fmla="*/ 25 h 33"/>
                <a:gd name="T6" fmla="*/ 27 w 39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3"/>
                <a:gd name="T14" fmla="*/ 39 w 3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3">
                  <a:moveTo>
                    <a:pt x="27" y="0"/>
                  </a:moveTo>
                  <a:lnTo>
                    <a:pt x="0" y="33"/>
                  </a:lnTo>
                  <a:lnTo>
                    <a:pt x="39" y="2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5882"/>
              </a:srgbClr>
            </a:solidFill>
            <a:ln w="9525">
              <a:solidFill>
                <a:schemeClr val="tx1">
                  <a:alpha val="34901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4" name="Line 18">
              <a:extLst>
                <a:ext uri="{FF2B5EF4-FFF2-40B4-BE49-F238E27FC236}">
                  <a16:creationId xmlns:a16="http://schemas.microsoft.com/office/drawing/2014/main" id="{EE40C73D-CB9E-4981-9CA5-D8CBC6242CB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797" y="2258"/>
              <a:ext cx="66" cy="72"/>
            </a:xfrm>
            <a:prstGeom prst="line">
              <a:avLst/>
            </a:prstGeom>
            <a:noFill/>
            <a:ln w="9525">
              <a:solidFill>
                <a:srgbClr val="FFFFFF">
                  <a:alpha val="3490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5" name="Line 19">
              <a:extLst>
                <a:ext uri="{FF2B5EF4-FFF2-40B4-BE49-F238E27FC236}">
                  <a16:creationId xmlns:a16="http://schemas.microsoft.com/office/drawing/2014/main" id="{4FB095D8-0B61-4648-B796-3FD65B73FA64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806" y="2315"/>
              <a:ext cx="100" cy="34"/>
            </a:xfrm>
            <a:prstGeom prst="line">
              <a:avLst/>
            </a:prstGeom>
            <a:noFill/>
            <a:ln w="9525">
              <a:solidFill>
                <a:srgbClr val="FFFFFF">
                  <a:alpha val="3490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6" name="Oval 20">
              <a:extLst>
                <a:ext uri="{FF2B5EF4-FFF2-40B4-BE49-F238E27FC236}">
                  <a16:creationId xmlns:a16="http://schemas.microsoft.com/office/drawing/2014/main" id="{AA0F2445-A75D-4FB9-977E-10B3462E4E8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507387">
              <a:off x="1116" y="2063"/>
              <a:ext cx="43" cy="27"/>
            </a:xfrm>
            <a:prstGeom prst="ellipse">
              <a:avLst/>
            </a:prstGeom>
            <a:solidFill>
              <a:srgbClr val="FFFFFF">
                <a:alpha val="25882"/>
              </a:srgbClr>
            </a:solidFill>
            <a:ln w="9525" algn="ctr">
              <a:solidFill>
                <a:schemeClr val="tx1">
                  <a:alpha val="34901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57" name="Group 21">
            <a:extLst>
              <a:ext uri="{FF2B5EF4-FFF2-40B4-BE49-F238E27FC236}">
                <a16:creationId xmlns:a16="http://schemas.microsoft.com/office/drawing/2014/main" id="{7871805F-48E7-46CD-B17A-020A1E4294EB}"/>
              </a:ext>
            </a:extLst>
          </p:cNvPr>
          <p:cNvGrpSpPr>
            <a:grpSpLocks/>
          </p:cNvGrpSpPr>
          <p:nvPr/>
        </p:nvGrpSpPr>
        <p:grpSpPr bwMode="auto">
          <a:xfrm>
            <a:off x="734413" y="2465095"/>
            <a:ext cx="2677220" cy="2496971"/>
            <a:chOff x="751" y="1531"/>
            <a:chExt cx="1161" cy="1161"/>
          </a:xfrm>
        </p:grpSpPr>
        <p:sp>
          <p:nvSpPr>
            <p:cNvPr id="58" name="AutoShape 22">
              <a:extLst>
                <a:ext uri="{FF2B5EF4-FFF2-40B4-BE49-F238E27FC236}">
                  <a16:creationId xmlns:a16="http://schemas.microsoft.com/office/drawing/2014/main" id="{4E49FDCC-B8A5-489A-88DC-1AA5EF61EF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1" y="1531"/>
              <a:ext cx="1161" cy="1161"/>
            </a:xfrm>
            <a:prstGeom prst="diamond">
              <a:avLst/>
            </a:prstGeom>
            <a:solidFill>
              <a:srgbClr val="085092"/>
            </a:solidFill>
            <a:ln w="57150" algn="ctr">
              <a:solidFill>
                <a:srgbClr val="CDDCE9"/>
              </a:solidFill>
              <a:miter lim="800000"/>
              <a:headEnd/>
              <a:tailEnd/>
            </a:ln>
            <a:effectLst>
              <a:prstShdw prst="shdw17" dist="17961" dir="2700000">
                <a:srgbClr val="7B848C"/>
              </a:prstShdw>
            </a:effectLst>
          </p:spPr>
          <p:txBody>
            <a:bodyPr wrap="none" anchor="ctr"/>
            <a:lstStyle/>
            <a:p>
              <a:endParaRPr lang="zh-CN" altLang="en-US" sz="200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9" name="AutoShape 23">
              <a:extLst>
                <a:ext uri="{FF2B5EF4-FFF2-40B4-BE49-F238E27FC236}">
                  <a16:creationId xmlns:a16="http://schemas.microsoft.com/office/drawing/2014/main" id="{38164536-F706-44DE-952E-0B4B59C945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1" y="1554"/>
              <a:ext cx="540" cy="27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DDE7F0"/>
                </a:gs>
                <a:gs pos="100000">
                  <a:srgbClr val="085092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60" name="AutoShape 24">
              <a:extLst>
                <a:ext uri="{FF2B5EF4-FFF2-40B4-BE49-F238E27FC236}">
                  <a16:creationId xmlns:a16="http://schemas.microsoft.com/office/drawing/2014/main" id="{3DC3FB05-4BEE-464C-A0AE-160E50E5A53B}"/>
                </a:ext>
              </a:extLst>
            </p:cNvPr>
            <p:cNvSpPr>
              <a:spLocks noChangeArrowheads="1"/>
            </p:cNvSpPr>
            <p:nvPr/>
          </p:nvSpPr>
          <p:spPr bwMode="gray">
            <a:xfrm flipV="1">
              <a:off x="1057" y="2385"/>
              <a:ext cx="540" cy="27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42544"/>
                </a:gs>
                <a:gs pos="100000">
                  <a:srgbClr val="085092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3B896A3-2FAE-4570-A9CA-E228FCC0387C}"/>
              </a:ext>
            </a:extLst>
          </p:cNvPr>
          <p:cNvGrpSpPr>
            <a:grpSpLocks/>
          </p:cNvGrpSpPr>
          <p:nvPr/>
        </p:nvGrpSpPr>
        <p:grpSpPr bwMode="auto">
          <a:xfrm>
            <a:off x="3994599" y="2481265"/>
            <a:ext cx="2656467" cy="2438903"/>
            <a:chOff x="1349" y="2203"/>
            <a:chExt cx="924" cy="922"/>
          </a:xfrm>
        </p:grpSpPr>
        <p:sp>
          <p:nvSpPr>
            <p:cNvPr id="62" name="AutoShape 26">
              <a:extLst>
                <a:ext uri="{FF2B5EF4-FFF2-40B4-BE49-F238E27FC236}">
                  <a16:creationId xmlns:a16="http://schemas.microsoft.com/office/drawing/2014/main" id="{47188524-F8E8-47CD-A6D8-D76BB4D1BB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9" y="2203"/>
              <a:ext cx="924" cy="922"/>
            </a:xfrm>
            <a:prstGeom prst="diamond">
              <a:avLst/>
            </a:prstGeom>
            <a:solidFill>
              <a:srgbClr val="5A9208"/>
            </a:solidFill>
            <a:ln w="57150" algn="ctr">
              <a:solidFill>
                <a:srgbClr val="CDDCE9"/>
              </a:solidFill>
              <a:miter lim="800000"/>
              <a:headEnd/>
              <a:tailEnd/>
            </a:ln>
            <a:effectLst>
              <a:prstShdw prst="shdw17" dist="17961" dir="2700000">
                <a:srgbClr val="7B848C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63" name="AutoShape 27">
              <a:extLst>
                <a:ext uri="{FF2B5EF4-FFF2-40B4-BE49-F238E27FC236}">
                  <a16:creationId xmlns:a16="http://schemas.microsoft.com/office/drawing/2014/main" id="{130A14A7-EBF9-4ADF-AB2B-E1A3E3FD45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0" y="2222"/>
              <a:ext cx="442" cy="22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1EBD2"/>
                </a:gs>
                <a:gs pos="100000">
                  <a:srgbClr val="5A9208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64" name="AutoShape 28">
              <a:extLst>
                <a:ext uri="{FF2B5EF4-FFF2-40B4-BE49-F238E27FC236}">
                  <a16:creationId xmlns:a16="http://schemas.microsoft.com/office/drawing/2014/main" id="{55BF7EE2-DDF1-4D56-ADD5-AC2644889ACF}"/>
                </a:ext>
              </a:extLst>
            </p:cNvPr>
            <p:cNvSpPr>
              <a:spLocks noChangeArrowheads="1"/>
            </p:cNvSpPr>
            <p:nvPr/>
          </p:nvSpPr>
          <p:spPr bwMode="gray">
            <a:xfrm flipV="1">
              <a:off x="1593" y="2881"/>
              <a:ext cx="429" cy="21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2A4404"/>
                </a:gs>
                <a:gs pos="100000">
                  <a:srgbClr val="5A9208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65" name="Rectangle 29">
            <a:extLst>
              <a:ext uri="{FF2B5EF4-FFF2-40B4-BE49-F238E27FC236}">
                <a16:creationId xmlns:a16="http://schemas.microsoft.com/office/drawing/2014/main" id="{7536D674-0FD4-44E5-9CAA-13E45261C8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7664" y="3215515"/>
            <a:ext cx="26136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Model-driven 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Compiler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Optimization</a:t>
            </a:r>
            <a:endParaRPr lang="en-US" altLang="zh-CN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6" name="Rectangle 30">
            <a:extLst>
              <a:ext uri="{FF2B5EF4-FFF2-40B4-BE49-F238E27FC236}">
                <a16:creationId xmlns:a16="http://schemas.microsoft.com/office/drawing/2014/main" id="{C7F2C60A-E24F-49FE-87C9-0F0EC3E3FB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63594" y="3295981"/>
            <a:ext cx="188336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Semantic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Knowledge</a:t>
            </a:r>
          </a:p>
        </p:txBody>
      </p:sp>
      <p:sp>
        <p:nvSpPr>
          <p:cNvPr id="67" name="Rectangle 31">
            <a:extLst>
              <a:ext uri="{FF2B5EF4-FFF2-40B4-BE49-F238E27FC236}">
                <a16:creationId xmlns:a16="http://schemas.microsoft.com/office/drawing/2014/main" id="{6A156860-6C59-4623-940F-6BD42409A7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45829" y="4869470"/>
            <a:ext cx="181776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Intelligent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Optimization</a:t>
            </a:r>
          </a:p>
        </p:txBody>
      </p:sp>
      <p:grpSp>
        <p:nvGrpSpPr>
          <p:cNvPr id="68" name="Group 32">
            <a:extLst>
              <a:ext uri="{FF2B5EF4-FFF2-40B4-BE49-F238E27FC236}">
                <a16:creationId xmlns:a16="http://schemas.microsoft.com/office/drawing/2014/main" id="{36E6CBD3-EC85-4CD5-AB7D-657EDB2D2803}"/>
              </a:ext>
            </a:extLst>
          </p:cNvPr>
          <p:cNvGrpSpPr>
            <a:grpSpLocks/>
          </p:cNvGrpSpPr>
          <p:nvPr/>
        </p:nvGrpSpPr>
        <p:grpSpPr bwMode="auto">
          <a:xfrm>
            <a:off x="1428150" y="3622383"/>
            <a:ext cx="571878" cy="537677"/>
            <a:chOff x="523" y="2809"/>
            <a:chExt cx="876" cy="882"/>
          </a:xfrm>
        </p:grpSpPr>
        <p:sp>
          <p:nvSpPr>
            <p:cNvPr id="69" name="Oval 33">
              <a:extLst>
                <a:ext uri="{FF2B5EF4-FFF2-40B4-BE49-F238E27FC236}">
                  <a16:creationId xmlns:a16="http://schemas.microsoft.com/office/drawing/2014/main" id="{7E7AF3F0-2637-48DE-B8DF-99A9D0ECBC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noFill/>
            <a:ln w="19050" algn="ctr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0" name="Line 34">
              <a:extLst>
                <a:ext uri="{FF2B5EF4-FFF2-40B4-BE49-F238E27FC236}">
                  <a16:creationId xmlns:a16="http://schemas.microsoft.com/office/drawing/2014/main" id="{FFE26242-D39F-49FF-B1B0-E9BDE4B41B8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1" name="Line 35">
              <a:extLst>
                <a:ext uri="{FF2B5EF4-FFF2-40B4-BE49-F238E27FC236}">
                  <a16:creationId xmlns:a16="http://schemas.microsoft.com/office/drawing/2014/main" id="{AE956F5B-15B2-4106-8122-1BE0C4B93DA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B5B39398-C2AE-4656-AEAD-C67A8D13FD29}"/>
                </a:ext>
              </a:extLst>
            </p:cNvPr>
            <p:cNvSpPr>
              <a:spLocks/>
            </p:cNvSpPr>
            <p:nvPr/>
          </p:nvSpPr>
          <p:spPr bwMode="gray">
            <a:xfrm>
              <a:off x="1023" y="2815"/>
              <a:ext cx="182" cy="864"/>
            </a:xfrm>
            <a:custGeom>
              <a:avLst/>
              <a:gdLst>
                <a:gd name="T0" fmla="*/ 0 w 182"/>
                <a:gd name="T1" fmla="*/ 0 h 864"/>
                <a:gd name="T2" fmla="*/ 182 w 182"/>
                <a:gd name="T3" fmla="*/ 435 h 864"/>
                <a:gd name="T4" fmla="*/ 6 w 182"/>
                <a:gd name="T5" fmla="*/ 864 h 864"/>
                <a:gd name="T6" fmla="*/ 0 60000 65536"/>
                <a:gd name="T7" fmla="*/ 0 60000 65536"/>
                <a:gd name="T8" fmla="*/ 0 60000 65536"/>
                <a:gd name="T9" fmla="*/ 0 w 182"/>
                <a:gd name="T10" fmla="*/ 0 h 864"/>
                <a:gd name="T11" fmla="*/ 182 w 18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3B428A35-C8BE-4E5B-A993-A10A23C05E6E}"/>
                </a:ext>
              </a:extLst>
            </p:cNvPr>
            <p:cNvSpPr>
              <a:spLocks/>
            </p:cNvSpPr>
            <p:nvPr/>
          </p:nvSpPr>
          <p:spPr bwMode="gray">
            <a:xfrm>
              <a:off x="726" y="2821"/>
              <a:ext cx="197" cy="870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B52E9C16-11A9-4EDC-9E7A-AC44B4E5FCBB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>
                <a:gd name="T0" fmla="*/ 1 w 197"/>
                <a:gd name="T1" fmla="*/ 0 h 870"/>
                <a:gd name="T2" fmla="*/ 0 w 197"/>
                <a:gd name="T3" fmla="*/ 11 h 870"/>
                <a:gd name="T4" fmla="*/ 1 w 197"/>
                <a:gd name="T5" fmla="*/ 2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5C330424-E4C8-4E76-8ADA-7EBEF2E82209}"/>
                </a:ext>
              </a:extLst>
            </p:cNvPr>
            <p:cNvSpPr>
              <a:spLocks/>
            </p:cNvSpPr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>
                <a:gd name="T0" fmla="*/ 1 w 197"/>
                <a:gd name="T1" fmla="*/ 0 h 870"/>
                <a:gd name="T2" fmla="*/ 0 w 197"/>
                <a:gd name="T3" fmla="*/ 11 h 870"/>
                <a:gd name="T4" fmla="*/ 1 w 197"/>
                <a:gd name="T5" fmla="*/ 2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76" name="Group 40">
            <a:extLst>
              <a:ext uri="{FF2B5EF4-FFF2-40B4-BE49-F238E27FC236}">
                <a16:creationId xmlns:a16="http://schemas.microsoft.com/office/drawing/2014/main" id="{F45EE099-BE1D-48A9-8291-FDA9BE498BF6}"/>
              </a:ext>
            </a:extLst>
          </p:cNvPr>
          <p:cNvGrpSpPr>
            <a:grpSpLocks/>
          </p:cNvGrpSpPr>
          <p:nvPr/>
        </p:nvGrpSpPr>
        <p:grpSpPr bwMode="auto">
          <a:xfrm>
            <a:off x="4607374" y="3568704"/>
            <a:ext cx="876265" cy="520472"/>
            <a:chOff x="3824" y="1835"/>
            <a:chExt cx="491" cy="312"/>
          </a:xfrm>
        </p:grpSpPr>
        <p:grpSp>
          <p:nvGrpSpPr>
            <p:cNvPr id="77" name="Group 41">
              <a:extLst>
                <a:ext uri="{FF2B5EF4-FFF2-40B4-BE49-F238E27FC236}">
                  <a16:creationId xmlns:a16="http://schemas.microsoft.com/office/drawing/2014/main" id="{440A0FA1-87DF-476B-9D5A-EC57C1E4B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4" y="1835"/>
              <a:ext cx="491" cy="312"/>
              <a:chOff x="347" y="2022"/>
              <a:chExt cx="491" cy="312"/>
            </a:xfrm>
          </p:grpSpPr>
          <p:sp>
            <p:nvSpPr>
              <p:cNvPr id="79" name="Freeform 42">
                <a:extLst>
                  <a:ext uri="{FF2B5EF4-FFF2-40B4-BE49-F238E27FC236}">
                    <a16:creationId xmlns:a16="http://schemas.microsoft.com/office/drawing/2014/main" id="{08D40550-7EDC-4C40-B5F2-4F6590BA018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47" y="2022"/>
                <a:ext cx="491" cy="312"/>
              </a:xfrm>
              <a:custGeom>
                <a:avLst/>
                <a:gdLst>
                  <a:gd name="T0" fmla="*/ 9 w 491"/>
                  <a:gd name="T1" fmla="*/ 96 h 312"/>
                  <a:gd name="T2" fmla="*/ 10 w 491"/>
                  <a:gd name="T3" fmla="*/ 159 h 312"/>
                  <a:gd name="T4" fmla="*/ 288 w 491"/>
                  <a:gd name="T5" fmla="*/ 312 h 312"/>
                  <a:gd name="T6" fmla="*/ 486 w 491"/>
                  <a:gd name="T7" fmla="*/ 184 h 312"/>
                  <a:gd name="T8" fmla="*/ 303 w 491"/>
                  <a:gd name="T9" fmla="*/ 302 h 312"/>
                  <a:gd name="T10" fmla="*/ 283 w 491"/>
                  <a:gd name="T11" fmla="*/ 246 h 312"/>
                  <a:gd name="T12" fmla="*/ 480 w 491"/>
                  <a:gd name="T13" fmla="*/ 128 h 312"/>
                  <a:gd name="T14" fmla="*/ 202 w 491"/>
                  <a:gd name="T15" fmla="*/ 0 h 312"/>
                  <a:gd name="T16" fmla="*/ 9 w 491"/>
                  <a:gd name="T17" fmla="*/ 96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91"/>
                  <a:gd name="T28" fmla="*/ 0 h 312"/>
                  <a:gd name="T29" fmla="*/ 491 w 491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91" h="312">
                    <a:moveTo>
                      <a:pt x="9" y="96"/>
                    </a:moveTo>
                    <a:cubicBezTo>
                      <a:pt x="0" y="133"/>
                      <a:pt x="1" y="139"/>
                      <a:pt x="10" y="159"/>
                    </a:cubicBezTo>
                    <a:cubicBezTo>
                      <a:pt x="57" y="195"/>
                      <a:pt x="255" y="300"/>
                      <a:pt x="288" y="312"/>
                    </a:cubicBezTo>
                    <a:cubicBezTo>
                      <a:pt x="346" y="289"/>
                      <a:pt x="457" y="207"/>
                      <a:pt x="486" y="184"/>
                    </a:cubicBezTo>
                    <a:cubicBezTo>
                      <a:pt x="491" y="173"/>
                      <a:pt x="337" y="292"/>
                      <a:pt x="303" y="302"/>
                    </a:cubicBezTo>
                    <a:cubicBezTo>
                      <a:pt x="296" y="310"/>
                      <a:pt x="254" y="274"/>
                      <a:pt x="283" y="246"/>
                    </a:cubicBezTo>
                    <a:cubicBezTo>
                      <a:pt x="338" y="217"/>
                      <a:pt x="378" y="180"/>
                      <a:pt x="480" y="128"/>
                    </a:cubicBezTo>
                    <a:cubicBezTo>
                      <a:pt x="343" y="66"/>
                      <a:pt x="288" y="30"/>
                      <a:pt x="202" y="0"/>
                    </a:cubicBezTo>
                    <a:cubicBezTo>
                      <a:pt x="100" y="33"/>
                      <a:pt x="46" y="75"/>
                      <a:pt x="9" y="96"/>
                    </a:cubicBezTo>
                    <a:close/>
                  </a:path>
                </a:pathLst>
              </a:custGeom>
              <a:solidFill>
                <a:schemeClr val="tx1">
                  <a:alpha val="23921"/>
                </a:schemeClr>
              </a:solidFill>
              <a:ln w="19050">
                <a:solidFill>
                  <a:srgbClr val="FFFFFF">
                    <a:alpha val="34901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80" name="Freeform 43">
                <a:extLst>
                  <a:ext uri="{FF2B5EF4-FFF2-40B4-BE49-F238E27FC236}">
                    <a16:creationId xmlns:a16="http://schemas.microsoft.com/office/drawing/2014/main" id="{A1D95AA0-19C6-421F-8EFD-33BFF208BBD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15" y="2154"/>
                <a:ext cx="215" cy="171"/>
              </a:xfrm>
              <a:custGeom>
                <a:avLst/>
                <a:gdLst>
                  <a:gd name="T0" fmla="*/ 15 w 215"/>
                  <a:gd name="T1" fmla="*/ 117 h 171"/>
                  <a:gd name="T2" fmla="*/ 23 w 215"/>
                  <a:gd name="T3" fmla="*/ 171 h 171"/>
                  <a:gd name="T4" fmla="*/ 215 w 215"/>
                  <a:gd name="T5" fmla="*/ 48 h 171"/>
                  <a:gd name="T6" fmla="*/ 203 w 215"/>
                  <a:gd name="T7" fmla="*/ 0 h 171"/>
                  <a:gd name="T8" fmla="*/ 15 w 215"/>
                  <a:gd name="T9" fmla="*/ 117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171"/>
                  <a:gd name="T17" fmla="*/ 215 w 215"/>
                  <a:gd name="T18" fmla="*/ 171 h 1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171">
                    <a:moveTo>
                      <a:pt x="15" y="117"/>
                    </a:moveTo>
                    <a:cubicBezTo>
                      <a:pt x="9" y="129"/>
                      <a:pt x="0" y="154"/>
                      <a:pt x="23" y="171"/>
                    </a:cubicBezTo>
                    <a:cubicBezTo>
                      <a:pt x="45" y="166"/>
                      <a:pt x="185" y="77"/>
                      <a:pt x="215" y="48"/>
                    </a:cubicBezTo>
                    <a:cubicBezTo>
                      <a:pt x="215" y="32"/>
                      <a:pt x="207" y="32"/>
                      <a:pt x="203" y="0"/>
                    </a:cubicBezTo>
                    <a:cubicBezTo>
                      <a:pt x="125" y="42"/>
                      <a:pt x="56" y="87"/>
                      <a:pt x="15" y="11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FFFF">
                    <a:alpha val="34901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81" name="Line 44">
                <a:extLst>
                  <a:ext uri="{FF2B5EF4-FFF2-40B4-BE49-F238E27FC236}">
                    <a16:creationId xmlns:a16="http://schemas.microsoft.com/office/drawing/2014/main" id="{87F6865B-4DCC-4B3B-A829-80AD9B5A7FD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368" y="2128"/>
                <a:ext cx="253" cy="137"/>
              </a:xfrm>
              <a:prstGeom prst="line">
                <a:avLst/>
              </a:prstGeom>
              <a:noFill/>
              <a:ln w="19050">
                <a:solidFill>
                  <a:srgbClr val="FFFFFF">
                    <a:alpha val="34901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78" name="Freeform 45">
              <a:extLst>
                <a:ext uri="{FF2B5EF4-FFF2-40B4-BE49-F238E27FC236}">
                  <a16:creationId xmlns:a16="http://schemas.microsoft.com/office/drawing/2014/main" id="{FE819A3F-D4D2-499E-9F22-1865503B1DD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69" y="2067"/>
              <a:ext cx="48" cy="44"/>
            </a:xfrm>
            <a:custGeom>
              <a:avLst/>
              <a:gdLst>
                <a:gd name="T0" fmla="*/ 0 w 48"/>
                <a:gd name="T1" fmla="*/ 14 h 44"/>
                <a:gd name="T2" fmla="*/ 18 w 48"/>
                <a:gd name="T3" fmla="*/ 0 h 44"/>
                <a:gd name="T4" fmla="*/ 48 w 48"/>
                <a:gd name="T5" fmla="*/ 26 h 44"/>
                <a:gd name="T6" fmla="*/ 27 w 48"/>
                <a:gd name="T7" fmla="*/ 44 h 44"/>
                <a:gd name="T8" fmla="*/ 0 w 48"/>
                <a:gd name="T9" fmla="*/ 1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"/>
                <a:gd name="T17" fmla="*/ 48 w 48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">
                  <a:moveTo>
                    <a:pt x="0" y="14"/>
                  </a:moveTo>
                  <a:lnTo>
                    <a:pt x="18" y="0"/>
                  </a:lnTo>
                  <a:lnTo>
                    <a:pt x="48" y="26"/>
                  </a:lnTo>
                  <a:lnTo>
                    <a:pt x="27" y="4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tx1">
                <a:alpha val="23921"/>
              </a:schemeClr>
            </a:solidFill>
            <a:ln w="19050">
              <a:solidFill>
                <a:schemeClr val="tx1">
                  <a:alpha val="34901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82" name="Group 46">
            <a:extLst>
              <a:ext uri="{FF2B5EF4-FFF2-40B4-BE49-F238E27FC236}">
                <a16:creationId xmlns:a16="http://schemas.microsoft.com/office/drawing/2014/main" id="{DA629611-5436-44ED-9DC2-AEDC59F1D7CF}"/>
              </a:ext>
            </a:extLst>
          </p:cNvPr>
          <p:cNvGrpSpPr>
            <a:grpSpLocks/>
          </p:cNvGrpSpPr>
          <p:nvPr/>
        </p:nvGrpSpPr>
        <p:grpSpPr bwMode="auto">
          <a:xfrm>
            <a:off x="3232291" y="4302621"/>
            <a:ext cx="521147" cy="529074"/>
            <a:chOff x="173" y="1670"/>
            <a:chExt cx="676" cy="727"/>
          </a:xfrm>
        </p:grpSpPr>
        <p:sp>
          <p:nvSpPr>
            <p:cNvPr id="83" name="Oval 47">
              <a:extLst>
                <a:ext uri="{FF2B5EF4-FFF2-40B4-BE49-F238E27FC236}">
                  <a16:creationId xmlns:a16="http://schemas.microsoft.com/office/drawing/2014/main" id="{EF373C16-3AA7-47B5-9826-5CC2183979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42" y="1670"/>
              <a:ext cx="111" cy="105"/>
            </a:xfrm>
            <a:prstGeom prst="ellipse">
              <a:avLst/>
            </a:prstGeom>
            <a:solidFill>
              <a:srgbClr val="FFFFFF">
                <a:alpha val="65097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4" name="Oval 48">
              <a:extLst>
                <a:ext uri="{FF2B5EF4-FFF2-40B4-BE49-F238E27FC236}">
                  <a16:creationId xmlns:a16="http://schemas.microsoft.com/office/drawing/2014/main" id="{B6402018-508C-4809-A9A3-0BADBD0E82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6" y="1958"/>
              <a:ext cx="157" cy="149"/>
            </a:xfrm>
            <a:prstGeom prst="ellipse">
              <a:avLst/>
            </a:prstGeom>
            <a:solidFill>
              <a:srgbClr val="FFFFFF">
                <a:alpha val="65097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5" name="Oval 49">
              <a:extLst>
                <a:ext uri="{FF2B5EF4-FFF2-40B4-BE49-F238E27FC236}">
                  <a16:creationId xmlns:a16="http://schemas.microsoft.com/office/drawing/2014/main" id="{F3EF576C-8E5F-43C4-A686-EE8E63D0A8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0" y="1845"/>
              <a:ext cx="117" cy="111"/>
            </a:xfrm>
            <a:prstGeom prst="ellipse">
              <a:avLst/>
            </a:prstGeom>
            <a:solidFill>
              <a:srgbClr val="FFFFFF">
                <a:alpha val="65097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6" name="Oval 50">
              <a:extLst>
                <a:ext uri="{FF2B5EF4-FFF2-40B4-BE49-F238E27FC236}">
                  <a16:creationId xmlns:a16="http://schemas.microsoft.com/office/drawing/2014/main" id="{F72A639E-D171-4168-80F6-0BA8F269B6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2" y="2319"/>
              <a:ext cx="82" cy="78"/>
            </a:xfrm>
            <a:prstGeom prst="ellipse">
              <a:avLst/>
            </a:prstGeom>
            <a:solidFill>
              <a:srgbClr val="FFFFFF">
                <a:alpha val="65097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7" name="Line 51">
              <a:extLst>
                <a:ext uri="{FF2B5EF4-FFF2-40B4-BE49-F238E27FC236}">
                  <a16:creationId xmlns:a16="http://schemas.microsoft.com/office/drawing/2014/main" id="{45AD01EA-4B2E-4C80-84E8-C714B2221F0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55" y="2106"/>
              <a:ext cx="0" cy="21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8" name="Line 52">
              <a:extLst>
                <a:ext uri="{FF2B5EF4-FFF2-40B4-BE49-F238E27FC236}">
                  <a16:creationId xmlns:a16="http://schemas.microsoft.com/office/drawing/2014/main" id="{A038D309-4464-48F2-A1D5-901BE8CF3F8A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13" y="1926"/>
              <a:ext cx="175" cy="5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9" name="Line 53">
              <a:extLst>
                <a:ext uri="{FF2B5EF4-FFF2-40B4-BE49-F238E27FC236}">
                  <a16:creationId xmlns:a16="http://schemas.microsoft.com/office/drawing/2014/main" id="{F47D49A6-D795-4BCF-8B05-C87A161A2A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 flipV="1">
              <a:off x="524" y="1757"/>
              <a:ext cx="69" cy="9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0" name="Oval 54">
              <a:extLst>
                <a:ext uri="{FF2B5EF4-FFF2-40B4-BE49-F238E27FC236}">
                  <a16:creationId xmlns:a16="http://schemas.microsoft.com/office/drawing/2014/main" id="{280942FE-C98A-424C-8162-C773CD61FF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7" y="1769"/>
              <a:ext cx="82" cy="78"/>
            </a:xfrm>
            <a:prstGeom prst="ellipse">
              <a:avLst/>
            </a:prstGeom>
            <a:solidFill>
              <a:srgbClr val="FFFFFF">
                <a:alpha val="65097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1" name="Oval 55">
              <a:extLst>
                <a:ext uri="{FF2B5EF4-FFF2-40B4-BE49-F238E27FC236}">
                  <a16:creationId xmlns:a16="http://schemas.microsoft.com/office/drawing/2014/main" id="{A208DBEB-F1FC-4FAC-B23C-750C1FE2AB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3" y="2069"/>
              <a:ext cx="94" cy="89"/>
            </a:xfrm>
            <a:prstGeom prst="ellipse">
              <a:avLst/>
            </a:prstGeom>
            <a:solidFill>
              <a:srgbClr val="FFFFFF">
                <a:alpha val="65097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2" name="Line 56">
              <a:extLst>
                <a:ext uri="{FF2B5EF4-FFF2-40B4-BE49-F238E27FC236}">
                  <a16:creationId xmlns:a16="http://schemas.microsoft.com/office/drawing/2014/main" id="{12B643D5-A02F-4719-B604-B107A0F5F97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52" y="1955"/>
              <a:ext cx="29" cy="13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3" name="Line 57">
              <a:extLst>
                <a:ext uri="{FF2B5EF4-FFF2-40B4-BE49-F238E27FC236}">
                  <a16:creationId xmlns:a16="http://schemas.microsoft.com/office/drawing/2014/main" id="{4BE62E57-F2D4-49CC-AABC-AFF0CD443584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87" y="1804"/>
              <a:ext cx="87" cy="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4" name="Oval 58">
              <a:extLst>
                <a:ext uri="{FF2B5EF4-FFF2-40B4-BE49-F238E27FC236}">
                  <a16:creationId xmlns:a16="http://schemas.microsoft.com/office/drawing/2014/main" id="{A14E6A8E-F884-4FE1-8844-9141703675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3" y="1839"/>
              <a:ext cx="82" cy="78"/>
            </a:xfrm>
            <a:prstGeom prst="ellipse">
              <a:avLst/>
            </a:prstGeom>
            <a:solidFill>
              <a:srgbClr val="FFFFFF">
                <a:alpha val="65097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5" name="Line 59">
              <a:extLst>
                <a:ext uri="{FF2B5EF4-FFF2-40B4-BE49-F238E27FC236}">
                  <a16:creationId xmlns:a16="http://schemas.microsoft.com/office/drawing/2014/main" id="{1688AAB9-9A0C-4C99-8555-BC7B3264262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21" y="1908"/>
              <a:ext cx="70" cy="7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6" name="Line 60">
              <a:extLst>
                <a:ext uri="{FF2B5EF4-FFF2-40B4-BE49-F238E27FC236}">
                  <a16:creationId xmlns:a16="http://schemas.microsoft.com/office/drawing/2014/main" id="{85052EFE-3C85-44B0-AF19-F96AD70138E7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550" y="2132"/>
              <a:ext cx="127" cy="3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7" name="Oval 61">
              <a:extLst>
                <a:ext uri="{FF2B5EF4-FFF2-40B4-BE49-F238E27FC236}">
                  <a16:creationId xmlns:a16="http://schemas.microsoft.com/office/drawing/2014/main" id="{EFB71725-622D-458E-8506-978F4BA911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" y="2135"/>
              <a:ext cx="82" cy="78"/>
            </a:xfrm>
            <a:prstGeom prst="ellipse">
              <a:avLst/>
            </a:prstGeom>
            <a:solidFill>
              <a:srgbClr val="FFFFFF">
                <a:alpha val="65097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8" name="Line 62">
              <a:extLst>
                <a:ext uri="{FF2B5EF4-FFF2-40B4-BE49-F238E27FC236}">
                  <a16:creationId xmlns:a16="http://schemas.microsoft.com/office/drawing/2014/main" id="{95D802C5-75C8-49C6-829B-63C73E73052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727" y="2147"/>
              <a:ext cx="29" cy="3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9" name="Oval 63">
              <a:extLst>
                <a:ext uri="{FF2B5EF4-FFF2-40B4-BE49-F238E27FC236}">
                  <a16:creationId xmlns:a16="http://schemas.microsoft.com/office/drawing/2014/main" id="{DF75C7C6-92F5-4A95-9501-9D2FC18BAE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40" y="2190"/>
              <a:ext cx="82" cy="78"/>
            </a:xfrm>
            <a:prstGeom prst="ellipse">
              <a:avLst/>
            </a:prstGeom>
            <a:solidFill>
              <a:srgbClr val="FFFFFF">
                <a:alpha val="65097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C54B501-585D-4470-A3CB-21712EBBFF53}"/>
              </a:ext>
            </a:extLst>
          </p:cNvPr>
          <p:cNvSpPr txBox="1"/>
          <p:nvPr/>
        </p:nvSpPr>
        <p:spPr>
          <a:xfrm>
            <a:off x="7214381" y="3379111"/>
            <a:ext cx="386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自定义算子级别优化</a:t>
            </a:r>
          </a:p>
        </p:txBody>
      </p:sp>
    </p:spTree>
    <p:extLst>
      <p:ext uri="{BB962C8B-B14F-4D97-AF65-F5344CB8AC3E}">
        <p14:creationId xmlns:p14="http://schemas.microsoft.com/office/powerpoint/2010/main" val="247444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 txBox="1">
            <a:spLocks noGrp="1"/>
          </p:cNvSpPr>
          <p:nvPr/>
        </p:nvSpPr>
        <p:spPr bwMode="auto">
          <a:xfrm>
            <a:off x="10232128" y="6400824"/>
            <a:ext cx="4359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58D6744-91FD-4755-B49B-1BC8281F9538}" type="slidenum">
              <a:rPr lang="en-US" altLang="zh-CN" sz="1200">
                <a:solidFill>
                  <a:srgbClr val="46C8AF"/>
                </a:solidFill>
                <a:latin typeface="Arial Black" pitchFamily="34" charset="0"/>
                <a:ea typeface="宋体" panose="02010600030101010101" pitchFamily="2" charset="-122"/>
              </a:rPr>
              <a:pPr algn="r">
                <a:defRPr/>
              </a:pPr>
              <a:t>4</a:t>
            </a:fld>
            <a:endParaRPr lang="en-US" altLang="zh-CN" sz="1200" dirty="0">
              <a:solidFill>
                <a:srgbClr val="46C8AF"/>
              </a:solidFill>
              <a:latin typeface="Arial Black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1524000" y="408232"/>
            <a:ext cx="91440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kumimoji="1"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当我们做</a:t>
            </a:r>
            <a:r>
              <a:rPr kumimoji="1"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kumimoji="1"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编译器时</a:t>
            </a:r>
            <a:endParaRPr kumimoji="1"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524000" y="719180"/>
            <a:ext cx="9630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695234" y="715276"/>
            <a:ext cx="9814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C54B501-585D-4470-A3CB-21712EBBFF53}"/>
              </a:ext>
            </a:extLst>
          </p:cNvPr>
          <p:cNvSpPr txBox="1"/>
          <p:nvPr/>
        </p:nvSpPr>
        <p:spPr>
          <a:xfrm>
            <a:off x="4728758" y="4641240"/>
            <a:ext cx="386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跨算子融合优化</a:t>
            </a: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9D9243C7-F6E7-451C-977F-988F57CE0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84" y="1771586"/>
            <a:ext cx="8690431" cy="23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9D1E3B-0F4C-4AA5-B06F-4AE1A10E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161"/>
            <a:ext cx="6413679" cy="4172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AF148A-73B5-432C-949F-335D81FB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30" y="1545465"/>
            <a:ext cx="5884726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F1E67E-DB28-4813-A649-E63F6147B679}"/>
              </a:ext>
            </a:extLst>
          </p:cNvPr>
          <p:cNvSpPr/>
          <p:nvPr/>
        </p:nvSpPr>
        <p:spPr>
          <a:xfrm>
            <a:off x="1821294" y="1264603"/>
            <a:ext cx="7128001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8000" b="1" dirty="0">
                <a:ln w="11430"/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 谢！</a:t>
            </a:r>
          </a:p>
        </p:txBody>
      </p:sp>
      <p:pic>
        <p:nvPicPr>
          <p:cNvPr id="92163" name="内容占位符 3" descr="question_mark.jpg">
            <a:extLst>
              <a:ext uri="{FF2B5EF4-FFF2-40B4-BE49-F238E27FC236}">
                <a16:creationId xmlns:a16="http://schemas.microsoft.com/office/drawing/2014/main" id="{AA058A62-1B22-4F8A-94CE-A8E3EBB3C4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0097" y="2852936"/>
            <a:ext cx="2592625" cy="3456384"/>
          </a:xfrm>
        </p:spPr>
      </p:pic>
    </p:spTree>
    <p:extLst>
      <p:ext uri="{BB962C8B-B14F-4D97-AF65-F5344CB8AC3E}">
        <p14:creationId xmlns:p14="http://schemas.microsoft.com/office/powerpoint/2010/main" val="270901554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143</Words>
  <Application>Microsoft Office PowerPoint</Application>
  <PresentationFormat>宽屏</PresentationFormat>
  <Paragraphs>45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黑体</vt:lpstr>
      <vt:lpstr>微软雅黑</vt:lpstr>
      <vt:lpstr>幼圆</vt:lpstr>
      <vt:lpstr>Arial</vt:lpstr>
      <vt:lpstr>Arial Black</vt:lpstr>
      <vt:lpstr>Calibri</vt:lpstr>
      <vt:lpstr>Office 主题​​</vt:lpstr>
      <vt:lpstr>传统编译 vs. AI编译 结合点在哪里？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传统编译 vs. AI编译 结合点在哪里？</dc:title>
  <dc:creator>s sunson</dc:creator>
  <cp:lastModifiedBy>s sunson</cp:lastModifiedBy>
  <cp:revision>2</cp:revision>
  <dcterms:created xsi:type="dcterms:W3CDTF">2021-07-08T14:22:23Z</dcterms:created>
  <dcterms:modified xsi:type="dcterms:W3CDTF">2021-07-08T14:31:25Z</dcterms:modified>
</cp:coreProperties>
</file>