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330" r:id="rId2"/>
    <p:sldId id="331" r:id="rId3"/>
    <p:sldId id="321" r:id="rId4"/>
    <p:sldId id="322" r:id="rId5"/>
    <p:sldId id="323" r:id="rId6"/>
    <p:sldId id="324" r:id="rId7"/>
    <p:sldId id="325" r:id="rId8"/>
    <p:sldId id="326" r:id="rId9"/>
    <p:sldId id="332" r:id="rId10"/>
    <p:sldId id="261" r:id="rId11"/>
  </p:sldIdLst>
  <p:sldSz cx="12192000" cy="6858000"/>
  <p:notesSz cx="6858000" cy="9144000"/>
  <p:custDataLst>
    <p:tags r:id="rId1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CF221F3-93D4-7E4A-8614-692B88149E48}">
          <p14:sldIdLst>
            <p14:sldId id="330"/>
            <p14:sldId id="331"/>
            <p14:sldId id="321"/>
            <p14:sldId id="322"/>
            <p14:sldId id="323"/>
            <p14:sldId id="324"/>
            <p14:sldId id="325"/>
            <p14:sldId id="326"/>
            <p14:sldId id="332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F2FF"/>
    <a:srgbClr val="325CDF"/>
    <a:srgbClr val="0831A2"/>
    <a:srgbClr val="14FFFF"/>
    <a:srgbClr val="05048D"/>
    <a:srgbClr val="A20000"/>
    <a:srgbClr val="A40000"/>
    <a:srgbClr val="9E0000"/>
    <a:srgbClr val="C7450B"/>
    <a:srgbClr val="E24E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244" autoAdjust="0"/>
    <p:restoredTop sz="96197" autoAdjust="0"/>
  </p:normalViewPr>
  <p:slideViewPr>
    <p:cSldViewPr snapToGrid="0">
      <p:cViewPr varScale="1">
        <p:scale>
          <a:sx n="115" d="100"/>
          <a:sy n="115" d="100"/>
        </p:scale>
        <p:origin x="208" y="4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43" d="100"/>
        <a:sy n="143" d="100"/>
      </p:scale>
      <p:origin x="0" y="0"/>
    </p:cViewPr>
  </p:sorterViewPr>
  <p:notesViewPr>
    <p:cSldViewPr snapToGrid="0" showGuides="1">
      <p:cViewPr varScale="1">
        <p:scale>
          <a:sx n="80" d="100"/>
          <a:sy n="80" d="100"/>
        </p:scale>
        <p:origin x="320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B9A56829-66AA-42AA-918E-5C6DB1AE50A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41084A9-BC5C-4420-B17C-51E328D455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78E0E4-DC06-4041-AFA7-BB6F527FFA3F}" type="datetimeFigureOut">
              <a:rPr lang="zh-CN" altLang="en-US" smtClean="0"/>
              <a:t>2021/7/9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D6F2124-7B35-4E59-B9E8-DB09EE1408A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2BF8FFE-D997-4E34-9A01-CD2014B9524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4B7432-8BB0-4EFA-A417-EFCDC17B28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15538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  <a:t>2021/7/9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981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ṡľiḋe">
            <a:extLst>
              <a:ext uri="{FF2B5EF4-FFF2-40B4-BE49-F238E27FC236}">
                <a16:creationId xmlns:a16="http://schemas.microsoft.com/office/drawing/2014/main" id="{615F1564-D3CE-44C0-91EF-3A3CD7219584}"/>
              </a:ext>
            </a:extLst>
          </p:cNvPr>
          <p:cNvSpPr/>
          <p:nvPr userDrawn="1"/>
        </p:nvSpPr>
        <p:spPr>
          <a:xfrm>
            <a:off x="-27940" y="0"/>
            <a:ext cx="12219940" cy="6858000"/>
          </a:xfrm>
          <a:prstGeom prst="rect">
            <a:avLst/>
          </a:prstGeom>
          <a:gradFill>
            <a:gsLst>
              <a:gs pos="100000">
                <a:srgbClr val="05048D"/>
              </a:gs>
              <a:gs pos="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 descr="蓝点">
            <a:extLst>
              <a:ext uri="{FF2B5EF4-FFF2-40B4-BE49-F238E27FC236}">
                <a16:creationId xmlns:a16="http://schemas.microsoft.com/office/drawing/2014/main" id="{0D121DB4-1217-43D7-99FC-036012886F1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colorTemperature colorTemp="11500"/>
                    </a14:imgEffect>
                    <a14:imgEffect>
                      <a14:saturation sat="339000"/>
                    </a14:imgEffect>
                    <a14:imgEffect>
                      <a14:brightnessContrast bright="25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2381520" y="4592869"/>
            <a:ext cx="7428957" cy="2265132"/>
          </a:xfrm>
          <a:prstGeom prst="rect">
            <a:avLst/>
          </a:prstGeom>
        </p:spPr>
      </p:pic>
      <p:sp>
        <p:nvSpPr>
          <p:cNvPr id="9801" name="副标题 9800"/>
          <p:cNvSpPr>
            <a:spLocks noGrp="1"/>
          </p:cNvSpPr>
          <p:nvPr userDrawn="1">
            <p:ph type="subTitle" idx="1" hasCustomPrompt="1"/>
          </p:nvPr>
        </p:nvSpPr>
        <p:spPr>
          <a:xfrm>
            <a:off x="2946398" y="3025184"/>
            <a:ext cx="6299202" cy="55879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802" name="标题 9801"/>
          <p:cNvSpPr>
            <a:spLocks noGrp="1"/>
          </p:cNvSpPr>
          <p:nvPr userDrawn="1">
            <p:ph type="ctrTitle" hasCustomPrompt="1"/>
          </p:nvPr>
        </p:nvSpPr>
        <p:spPr>
          <a:xfrm>
            <a:off x="2946398" y="1773937"/>
            <a:ext cx="6299202" cy="1251248"/>
          </a:xfrm>
        </p:spPr>
        <p:txBody>
          <a:bodyPr anchor="b">
            <a:normAutofit/>
          </a:bodyPr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4" name="ïṧḻîḍè">
            <a:extLst>
              <a:ext uri="{FF2B5EF4-FFF2-40B4-BE49-F238E27FC236}">
                <a16:creationId xmlns:a16="http://schemas.microsoft.com/office/drawing/2014/main" id="{3D27192C-0803-4308-9077-08FCFDCF5E88}"/>
              </a:ext>
            </a:extLst>
          </p:cNvPr>
          <p:cNvSpPr/>
          <p:nvPr userDrawn="1"/>
        </p:nvSpPr>
        <p:spPr>
          <a:xfrm>
            <a:off x="8537575" y="1291633"/>
            <a:ext cx="2298700" cy="2298700"/>
          </a:xfrm>
          <a:prstGeom prst="ellipse">
            <a:avLst/>
          </a:prstGeom>
          <a:solidFill>
            <a:srgbClr val="14FFFF">
              <a:alpha val="10000"/>
            </a:srgbClr>
          </a:solidFill>
          <a:ln>
            <a:noFill/>
          </a:ln>
          <a:effectLst>
            <a:softEdge rad="152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is1îḓê">
            <a:extLst>
              <a:ext uri="{FF2B5EF4-FFF2-40B4-BE49-F238E27FC236}">
                <a16:creationId xmlns:a16="http://schemas.microsoft.com/office/drawing/2014/main" id="{0E308C7A-A5B4-40A6-B384-21DD296E164E}"/>
              </a:ext>
            </a:extLst>
          </p:cNvPr>
          <p:cNvSpPr/>
          <p:nvPr userDrawn="1"/>
        </p:nvSpPr>
        <p:spPr>
          <a:xfrm>
            <a:off x="10521496" y="1130300"/>
            <a:ext cx="857704" cy="857704"/>
          </a:xfrm>
          <a:prstGeom prst="ellipse">
            <a:avLst/>
          </a:prstGeom>
          <a:solidFill>
            <a:srgbClr val="14FFFF">
              <a:alpha val="20000"/>
            </a:srgbClr>
          </a:solidFill>
          <a:ln>
            <a:noFill/>
          </a:ln>
          <a:effectLst>
            <a:softEdge rad="152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ïṥļiḑê">
            <a:extLst>
              <a:ext uri="{FF2B5EF4-FFF2-40B4-BE49-F238E27FC236}">
                <a16:creationId xmlns:a16="http://schemas.microsoft.com/office/drawing/2014/main" id="{82BF8580-4CC7-4924-BD45-9565AFD937E0}"/>
              </a:ext>
            </a:extLst>
          </p:cNvPr>
          <p:cNvSpPr/>
          <p:nvPr userDrawn="1"/>
        </p:nvSpPr>
        <p:spPr>
          <a:xfrm>
            <a:off x="-606426" y="4585224"/>
            <a:ext cx="3171823" cy="3171823"/>
          </a:xfrm>
          <a:prstGeom prst="ellipse">
            <a:avLst/>
          </a:prstGeom>
          <a:solidFill>
            <a:srgbClr val="14FFFF">
              <a:alpha val="10000"/>
            </a:srgbClr>
          </a:solidFill>
          <a:ln>
            <a:noFill/>
          </a:ln>
          <a:effectLst>
            <a:softEdge rad="152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îSlíḓê">
            <a:extLst>
              <a:ext uri="{FF2B5EF4-FFF2-40B4-BE49-F238E27FC236}">
                <a16:creationId xmlns:a16="http://schemas.microsoft.com/office/drawing/2014/main" id="{A66AA6CD-CDF8-44A8-A8A1-5D7D67FCF6EB}"/>
              </a:ext>
            </a:extLst>
          </p:cNvPr>
          <p:cNvSpPr/>
          <p:nvPr userDrawn="1"/>
        </p:nvSpPr>
        <p:spPr>
          <a:xfrm>
            <a:off x="0" y="4346578"/>
            <a:ext cx="855730" cy="855730"/>
          </a:xfrm>
          <a:prstGeom prst="ellipse">
            <a:avLst/>
          </a:prstGeom>
          <a:solidFill>
            <a:srgbClr val="14FFFF">
              <a:alpha val="20000"/>
            </a:srgbClr>
          </a:solidFill>
          <a:ln>
            <a:noFill/>
          </a:ln>
          <a:effectLst>
            <a:softEdge rad="152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ṧliḋe">
            <a:extLst>
              <a:ext uri="{FF2B5EF4-FFF2-40B4-BE49-F238E27FC236}">
                <a16:creationId xmlns:a16="http://schemas.microsoft.com/office/drawing/2014/main" id="{BA55DA61-9DBF-491E-A5A8-9ECD41FCC6DD}"/>
              </a:ext>
            </a:extLst>
          </p:cNvPr>
          <p:cNvSpPr/>
          <p:nvPr userDrawn="1"/>
        </p:nvSpPr>
        <p:spPr>
          <a:xfrm>
            <a:off x="-27940" y="0"/>
            <a:ext cx="12219940" cy="6858000"/>
          </a:xfrm>
          <a:prstGeom prst="rect">
            <a:avLst/>
          </a:prstGeom>
          <a:gradFill flip="none" rotWithShape="1">
            <a:gsLst>
              <a:gs pos="0">
                <a:srgbClr val="05048D"/>
              </a:gs>
              <a:gs pos="100000">
                <a:schemeClr val="accent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标题 19"/>
          <p:cNvSpPr>
            <a:spLocks noGrp="1"/>
          </p:cNvSpPr>
          <p:nvPr userDrawn="1">
            <p:ph type="title"/>
          </p:nvPr>
        </p:nvSpPr>
        <p:spPr>
          <a:xfrm>
            <a:off x="2593398" y="2533650"/>
            <a:ext cx="5419185" cy="895350"/>
          </a:xfr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0"/>
          <p:cNvSpPr>
            <a:spLocks noGrp="1"/>
          </p:cNvSpPr>
          <p:nvPr userDrawn="1">
            <p:ph type="body" idx="1"/>
          </p:nvPr>
        </p:nvSpPr>
        <p:spPr>
          <a:xfrm>
            <a:off x="2594514" y="3429000"/>
            <a:ext cx="5419185" cy="1015623"/>
          </a:xfrm>
        </p:spPr>
        <p:txBody>
          <a:bodyPr anchor="t"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1100">
                <a:solidFill>
                  <a:schemeClr val="bg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3" name="图片 2" descr="蓝点">
            <a:extLst>
              <a:ext uri="{FF2B5EF4-FFF2-40B4-BE49-F238E27FC236}">
                <a16:creationId xmlns:a16="http://schemas.microsoft.com/office/drawing/2014/main" id="{6480FD73-84BE-4BD8-80C2-D56E70E74D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30000"/>
                    </a14:imgEffect>
                    <a14:imgEffect>
                      <a14:saturation sat="339000"/>
                    </a14:imgEffect>
                    <a14:imgEffect>
                      <a14:brightnessContrast bright="15000" contrast="35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 rot="16200000">
            <a:off x="8100750" y="2473033"/>
            <a:ext cx="6270568" cy="1911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334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888B6D7-9D3F-49D7-BACE-73A9D1149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2021/7/9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AC997A4-1DD8-4731-B9FD-42398A20F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BA9825E-1876-42AD-ABCF-E0E100F35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D124F9DB-C87A-423F-9657-38C7A29014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2070191C-4093-409C-8FD5-7369A79637A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69925" y="1130299"/>
            <a:ext cx="10850563" cy="50069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7593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userDrawn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1C7A1C-3684-4AAF-A408-C63B6CB6410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986EA5F-D77D-4318-90E9-C04AA8ADC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2021/7/9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0832621-D9D9-445E-BFF9-F8348FA1E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371151B-F790-4A9F-962F-B8718A956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4176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772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ïşlíde">
            <a:extLst>
              <a:ext uri="{FF2B5EF4-FFF2-40B4-BE49-F238E27FC236}">
                <a16:creationId xmlns:a16="http://schemas.microsoft.com/office/drawing/2014/main" id="{4A53059A-FC85-4762-B0AD-226D5A9EA88B}"/>
              </a:ext>
            </a:extLst>
          </p:cNvPr>
          <p:cNvSpPr/>
          <p:nvPr userDrawn="1"/>
        </p:nvSpPr>
        <p:spPr>
          <a:xfrm>
            <a:off x="-27940" y="0"/>
            <a:ext cx="12219940" cy="68580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rgbClr val="05048D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标题 12"/>
          <p:cNvSpPr>
            <a:spLocks noGrp="1"/>
          </p:cNvSpPr>
          <p:nvPr userDrawn="1">
            <p:ph type="ctrTitle" hasCustomPrompt="1"/>
          </p:nvPr>
        </p:nvSpPr>
        <p:spPr>
          <a:xfrm>
            <a:off x="673100" y="1135063"/>
            <a:ext cx="10845798" cy="1621509"/>
          </a:xfrm>
        </p:spPr>
        <p:txBody>
          <a:bodyPr anchor="b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5" name="文本占位符 14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673100" y="3441299"/>
            <a:ext cx="10845798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lang="zh-CN" altLang="en-US" sz="1400" smtClean="0">
                <a:solidFill>
                  <a:schemeClr val="bg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en-US" altLang="zh-CN" dirty="0"/>
              <a:t>Data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05EBDA4F-7210-4CAE-8333-80DB24212E7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73102" y="3145028"/>
            <a:ext cx="10845798" cy="296271"/>
          </a:xfrm>
        </p:spPr>
        <p:txBody>
          <a:bodyPr vert="horz" anchor="ctr">
            <a:noAutofit/>
          </a:bodyPr>
          <a:lstStyle>
            <a:lvl1pPr marL="0" indent="0" algn="ctr">
              <a:buNone/>
              <a:defRPr sz="1400" b="0">
                <a:solidFill>
                  <a:schemeClr val="bg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pic>
        <p:nvPicPr>
          <p:cNvPr id="3" name="图片 2" descr="蓝点">
            <a:extLst>
              <a:ext uri="{FF2B5EF4-FFF2-40B4-BE49-F238E27FC236}">
                <a16:creationId xmlns:a16="http://schemas.microsoft.com/office/drawing/2014/main" id="{89A74DEC-B0AE-40F7-9B12-7054FC61FD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30000"/>
                    </a14:imgEffect>
                    <a14:imgEffect>
                      <a14:saturation sat="339000"/>
                    </a14:imgEffect>
                    <a14:imgEffect>
                      <a14:brightnessContrast bright="15000" contrast="35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2083343" y="4436897"/>
            <a:ext cx="8025311" cy="2446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zh-CN" altLang="en-US" dirty="0"/>
          </a:p>
        </p:txBody>
      </p:sp>
      <p:sp>
        <p:nvSpPr>
          <p:cNvPr id="8" name="日期占位符 7">
            <a:extLst>
              <a:ext uri="{FF2B5EF4-FFF2-40B4-BE49-F238E27FC236}">
                <a16:creationId xmlns:a16="http://schemas.microsoft.com/office/drawing/2014/main" id="{04388434-9949-479C-A9C3-67A953F6A9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pPr/>
              <a:t>2021/7/9</a:t>
            </a:fld>
            <a:endParaRPr lang="zh-CN" altLang="en-US"/>
          </a:p>
        </p:txBody>
      </p:sp>
      <p:sp>
        <p:nvSpPr>
          <p:cNvPr id="9" name="页脚占位符 8">
            <a:extLst>
              <a:ext uri="{FF2B5EF4-FFF2-40B4-BE49-F238E27FC236}">
                <a16:creationId xmlns:a16="http://schemas.microsoft.com/office/drawing/2014/main" id="{50A5656E-7A33-4865-A262-1F96263BAA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5BF52F79-380E-4278-8B67-588AFE5840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69" r:id="rId3"/>
    <p:sldLayoutId id="2147483662" r:id="rId4"/>
    <p:sldLayoutId id="2147483655" r:id="rId5"/>
    <p:sldLayoutId id="2147483661" r:id="rId6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22" userDrawn="1">
          <p15:clr>
            <a:srgbClr val="F26B43"/>
          </p15:clr>
        </p15:guide>
        <p15:guide id="2" pos="7257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6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2" Type="http://schemas.openxmlformats.org/officeDocument/2006/relationships/vmlDrawing" Target="../drawings/vmlDrawing1.v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15.emf"/><Relationship Id="rId5" Type="http://schemas.openxmlformats.org/officeDocument/2006/relationships/oleObject" Target="../embeddings/oleObject1.bin"/><Relationship Id="rId4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jpg"/><Relationship Id="rId4" Type="http://schemas.openxmlformats.org/officeDocument/2006/relationships/image" Target="../media/image13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B1229A48-EE2C-EF41-84E7-26492203E0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46398" y="3676825"/>
            <a:ext cx="6299202" cy="558799"/>
          </a:xfrm>
        </p:spPr>
        <p:txBody>
          <a:bodyPr anchor="ctr"/>
          <a:lstStyle/>
          <a:p>
            <a:r>
              <a:rPr lang="en-US" dirty="0" err="1"/>
              <a:t>林达华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873AC6A-560B-6347-9708-7A51405350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从视觉实践看框架与编译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8430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ś1iďê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íŝḷíḓè" hidden="1">
            <a:extLst>
              <a:ext uri="{FF2B5EF4-FFF2-40B4-BE49-F238E27FC236}">
                <a16:creationId xmlns:a16="http://schemas.microsoft.com/office/drawing/2014/main" id="{A6A819F1-33AF-45D7-8BF6-2B0A9769CAD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698697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7" name="think-cell Slide" r:id="rId5" imgW="347" imgH="348" progId="TCLayout.ActiveDocument.1">
                  <p:embed/>
                </p:oleObj>
              </mc:Choice>
              <mc:Fallback>
                <p:oleObj name="think-cell Slide" r:id="rId5" imgW="347" imgH="348" progId="TCLayout.ActiveDocument.1">
                  <p:embed/>
                  <p:pic>
                    <p:nvPicPr>
                      <p:cNvPr id="3" name="íṩļíḋé" hidden="1">
                        <a:extLst>
                          <a:ext uri="{FF2B5EF4-FFF2-40B4-BE49-F238E27FC236}">
                            <a16:creationId xmlns:a16="http://schemas.microsoft.com/office/drawing/2014/main" id="{A6A819F1-33AF-45D7-8BF6-2B0A9769CAD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ïṩḻïďe" hidden="1">
            <a:extLst>
              <a:ext uri="{FF2B5EF4-FFF2-40B4-BE49-F238E27FC236}">
                <a16:creationId xmlns:a16="http://schemas.microsoft.com/office/drawing/2014/main" id="{FF51F16D-1BAD-46EE-A6F4-B8B94C9DF628}"/>
              </a:ext>
            </a:extLst>
          </p:cNvPr>
          <p:cNvSpPr/>
          <p:nvPr/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2400" dirty="0">
              <a:latin typeface="Arial" panose="020B0604020202020204" pitchFamily="34" charset="0"/>
              <a:ea typeface="微软雅黑" panose="020B0503020204020204" pitchFamily="3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5" name="îṥ1îḋê"/>
          <p:cNvSpPr>
            <a:spLocks noGrp="1"/>
          </p:cNvSpPr>
          <p:nvPr>
            <p:ph type="ctrTitle"/>
          </p:nvPr>
        </p:nvSpPr>
        <p:spPr>
          <a:xfrm>
            <a:off x="673101" y="2618245"/>
            <a:ext cx="10845798" cy="1621509"/>
          </a:xfrm>
        </p:spPr>
        <p:txBody>
          <a:bodyPr anchor="ctr">
            <a:noAutofit/>
          </a:bodyPr>
          <a:lstStyle/>
          <a:p>
            <a:r>
              <a:rPr lang="en-US" altLang="zh-CN" sz="4800" dirty="0">
                <a:latin typeface="STKaiti" panose="02010600040101010101" pitchFamily="2" charset="-122"/>
                <a:ea typeface="STKaiti" panose="02010600040101010101" pitchFamily="2" charset="-122"/>
              </a:rPr>
              <a:t>Thanks</a:t>
            </a:r>
            <a:endParaRPr lang="zh-CN" altLang="en-US" sz="4800" dirty="0">
              <a:latin typeface="STKaiti" panose="02010600040101010101" pitchFamily="2" charset="-122"/>
              <a:ea typeface="STKaiti" panose="02010600040101010101" pitchFamily="2" charset="-122"/>
            </a:endParaRPr>
          </a:p>
        </p:txBody>
      </p:sp>
    </p:spTree>
    <p:custDataLst>
      <p:tags r:id="rId3"/>
    </p:custDataLst>
    <p:extLst>
      <p:ext uri="{BB962C8B-B14F-4D97-AF65-F5344CB8AC3E}">
        <p14:creationId xmlns:p14="http://schemas.microsoft.com/office/powerpoint/2010/main" val="1259043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BC7EBEC-8C58-5F4A-BCF1-AD09A1DCA201}"/>
              </a:ext>
            </a:extLst>
          </p:cNvPr>
          <p:cNvSpPr txBox="1"/>
          <p:nvPr/>
        </p:nvSpPr>
        <p:spPr>
          <a:xfrm>
            <a:off x="1310074" y="3136612"/>
            <a:ext cx="95718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编程框架的基本价值</a:t>
            </a:r>
            <a:r>
              <a:rPr lang="zh-CN" altLang="en-US" sz="2800" dirty="0"/>
              <a:t>：弥合</a:t>
            </a:r>
            <a:r>
              <a:rPr lang="zh-CN" altLang="en-US" sz="3200" b="1" dirty="0">
                <a:solidFill>
                  <a:srgbClr val="C00000"/>
                </a:solidFill>
              </a:rPr>
              <a:t>灵活表达</a:t>
            </a:r>
            <a:r>
              <a:rPr lang="zh-CN" altLang="en-US" sz="2800" dirty="0"/>
              <a:t>与</a:t>
            </a:r>
            <a:r>
              <a:rPr lang="zh-CN" altLang="en-US" sz="3200" b="1" dirty="0">
                <a:solidFill>
                  <a:srgbClr val="C00000"/>
                </a:solidFill>
              </a:rPr>
              <a:t>高效计算</a:t>
            </a:r>
            <a:r>
              <a:rPr lang="zh-CN" altLang="en-US" sz="2800" dirty="0"/>
              <a:t>的鸿沟。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31478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6B1ADE3-7088-3C4C-8A51-F55C2A840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955" y="132862"/>
            <a:ext cx="10850563" cy="630115"/>
          </a:xfrm>
        </p:spPr>
        <p:txBody>
          <a:bodyPr/>
          <a:lstStyle/>
          <a:p>
            <a:r>
              <a:rPr lang="en-US" altLang="zh-CN" dirty="0" err="1"/>
              <a:t>PyTorch</a:t>
            </a:r>
            <a:r>
              <a:rPr lang="en-US" altLang="zh-CN" dirty="0"/>
              <a:t> vs. TensorFlow</a:t>
            </a:r>
            <a:endParaRPr 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B45CE20-AF44-43C8-BB4A-23B1DA6EFB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7963" y="1303959"/>
            <a:ext cx="5641181" cy="3784660"/>
          </a:xfrm>
          <a:prstGeom prst="rect">
            <a:avLst/>
          </a:prstGeom>
        </p:spPr>
      </p:pic>
      <p:pic>
        <p:nvPicPr>
          <p:cNvPr id="13" name="图片 12" descr="图表&#10;&#10;描述已自动生成">
            <a:extLst>
              <a:ext uri="{FF2B5EF4-FFF2-40B4-BE49-F238E27FC236}">
                <a16:creationId xmlns:a16="http://schemas.microsoft.com/office/drawing/2014/main" id="{1F1C5A6E-DEF0-447D-BD0A-39F89EDCA87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754" y="1303959"/>
            <a:ext cx="5480785" cy="401766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052248B-66A4-D94A-B7D6-B988F7A7DE86}"/>
              </a:ext>
            </a:extLst>
          </p:cNvPr>
          <p:cNvSpPr txBox="1"/>
          <p:nvPr/>
        </p:nvSpPr>
        <p:spPr>
          <a:xfrm>
            <a:off x="383052" y="5768009"/>
            <a:ext cx="11123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latin typeface="+mn-ea"/>
              </a:rPr>
              <a:t>PyTorch</a:t>
            </a:r>
            <a:r>
              <a:rPr lang="zh-CN" altLang="en-US" dirty="0">
                <a:latin typeface="+mn-ea"/>
              </a:rPr>
              <a:t>的灵活表达能力 </a:t>
            </a:r>
            <a:r>
              <a:rPr lang="en-US" altLang="zh-CN" dirty="0">
                <a:latin typeface="+mn-ea"/>
              </a:rPr>
              <a:t>&amp;</a:t>
            </a:r>
            <a:r>
              <a:rPr lang="zh-CN" altLang="en-US" dirty="0">
                <a:latin typeface="+mn-ea"/>
              </a:rPr>
              <a:t> 友好体验 </a:t>
            </a:r>
            <a:r>
              <a:rPr lang="en-US" altLang="zh-CN" dirty="0">
                <a:latin typeface="+mn-ea"/>
              </a:rPr>
              <a:t>&amp;</a:t>
            </a:r>
            <a:r>
              <a:rPr lang="zh-CN" altLang="en-US" dirty="0">
                <a:latin typeface="+mn-ea"/>
              </a:rPr>
              <a:t> 简易的扩展性，是</a:t>
            </a:r>
            <a:r>
              <a:rPr lang="en-US" altLang="zh-CN" dirty="0" err="1">
                <a:latin typeface="+mn-ea"/>
              </a:rPr>
              <a:t>PyTorch</a:t>
            </a:r>
            <a:r>
              <a:rPr lang="zh-CN" altLang="en-US" dirty="0">
                <a:latin typeface="+mn-ea"/>
              </a:rPr>
              <a:t>赢得学术界，进而向工业界普及的关键。</a:t>
            </a:r>
            <a:endParaRPr 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91462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6B1ADE3-7088-3C4C-8A51-F55C2A840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663" y="140676"/>
            <a:ext cx="10850563" cy="544146"/>
          </a:xfrm>
        </p:spPr>
        <p:txBody>
          <a:bodyPr/>
          <a:lstStyle/>
          <a:p>
            <a:r>
              <a:rPr lang="zh-CN" altLang="en-US" dirty="0"/>
              <a:t>算法对于框架和编译器的挑战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91CC1AF-CFFB-3B46-ABB9-1CD72CABD210}"/>
              </a:ext>
            </a:extLst>
          </p:cNvPr>
          <p:cNvSpPr/>
          <p:nvPr/>
        </p:nvSpPr>
        <p:spPr>
          <a:xfrm>
            <a:off x="1040524" y="1755227"/>
            <a:ext cx="2627587" cy="641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大模型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D97CAA-B12E-9E4B-9F03-391DB2834966}"/>
              </a:ext>
            </a:extLst>
          </p:cNvPr>
          <p:cNvSpPr/>
          <p:nvPr/>
        </p:nvSpPr>
        <p:spPr>
          <a:xfrm>
            <a:off x="4782206" y="1755226"/>
            <a:ext cx="2627587" cy="641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动态计算过程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29E5DC7-938D-9D42-9DA8-42EC9CA42EE3}"/>
              </a:ext>
            </a:extLst>
          </p:cNvPr>
          <p:cNvSpPr/>
          <p:nvPr/>
        </p:nvSpPr>
        <p:spPr>
          <a:xfrm>
            <a:off x="8523888" y="1755225"/>
            <a:ext cx="2627587" cy="641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非规则计算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58A131E-D62F-394D-8864-50032A71952F}"/>
              </a:ext>
            </a:extLst>
          </p:cNvPr>
          <p:cNvSpPr/>
          <p:nvPr/>
        </p:nvSpPr>
        <p:spPr>
          <a:xfrm>
            <a:off x="1040523" y="2396356"/>
            <a:ext cx="2627587" cy="26591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r>
              <a:rPr lang="en-US" sz="1600" dirty="0" err="1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随着模型体量的增长</a:t>
            </a:r>
            <a:r>
              <a:rPr lang="zh-CN" altLang="en-US" sz="1600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，模型训练所需能力远超单个节点能支持的水平，从而给训练框架的设计带来挑战。</a:t>
            </a:r>
            <a:endParaRPr lang="en-US" sz="1600" dirty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671401D-2D50-6E47-8C53-EA7082AF924B}"/>
              </a:ext>
            </a:extLst>
          </p:cNvPr>
          <p:cNvSpPr/>
          <p:nvPr/>
        </p:nvSpPr>
        <p:spPr>
          <a:xfrm>
            <a:off x="4782206" y="2371724"/>
            <a:ext cx="2627587" cy="26591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r>
              <a:rPr lang="en-HK" sz="1600" dirty="0" err="1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很多新的算法</a:t>
            </a:r>
            <a:r>
              <a:rPr lang="zh-CN" altLang="en-US" sz="1600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，在每次训练迭代，其执行路径可能是动态变化的，或者其中的张量形状也可能随时间而变。</a:t>
            </a:r>
            <a:endParaRPr lang="en-US" sz="1600" dirty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9489DDA-2912-0247-BB5D-E13DE60DA68A}"/>
              </a:ext>
            </a:extLst>
          </p:cNvPr>
          <p:cNvSpPr/>
          <p:nvPr/>
        </p:nvSpPr>
        <p:spPr>
          <a:xfrm>
            <a:off x="8523888" y="2371724"/>
            <a:ext cx="2627587" cy="26591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r>
              <a:rPr lang="en-HK" sz="1600" dirty="0" err="1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在现代视觉模型</a:t>
            </a:r>
            <a:r>
              <a:rPr lang="zh-CN" altLang="en-US" sz="1600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，比如检测模型，其计算过程中有很多非规则计算的环节。这些环节相比于卷积或者矩阵乘法等算子的计算量不大，但是如果优化不当，则会构成严重的瓶颈。</a:t>
            </a:r>
            <a:endParaRPr lang="en-US" sz="1600" dirty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65295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6B1ADE3-7088-3C4C-8A51-F55C2A840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032" y="132861"/>
            <a:ext cx="10850563" cy="645747"/>
          </a:xfrm>
        </p:spPr>
        <p:txBody>
          <a:bodyPr/>
          <a:lstStyle/>
          <a:p>
            <a:r>
              <a:rPr lang="zh-CN" altLang="en-US" dirty="0"/>
              <a:t>大模型的挑战</a:t>
            </a:r>
            <a:endParaRPr lang="en-US" dirty="0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3CD4BCFD-7F01-4F4E-BDB4-980842B7428B}"/>
              </a:ext>
            </a:extLst>
          </p:cNvPr>
          <p:cNvGrpSpPr/>
          <p:nvPr/>
        </p:nvGrpSpPr>
        <p:grpSpPr>
          <a:xfrm>
            <a:off x="1049266" y="3043371"/>
            <a:ext cx="10093468" cy="1093190"/>
            <a:chOff x="1469741" y="2881460"/>
            <a:chExt cx="10093468" cy="1093190"/>
          </a:xfrm>
        </p:grpSpPr>
        <p:sp>
          <p:nvSpPr>
            <p:cNvPr id="4" name="形状">
              <a:extLst>
                <a:ext uri="{FF2B5EF4-FFF2-40B4-BE49-F238E27FC236}">
                  <a16:creationId xmlns:a16="http://schemas.microsoft.com/office/drawing/2014/main" id="{163E3F57-977D-4651-BE8D-F75C9CF0BC0E}"/>
                </a:ext>
              </a:extLst>
            </p:cNvPr>
            <p:cNvSpPr/>
            <p:nvPr/>
          </p:nvSpPr>
          <p:spPr>
            <a:xfrm>
              <a:off x="3278343" y="2905149"/>
              <a:ext cx="8132150" cy="1069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599"/>
                  </a:lnTo>
                  <a:lnTo>
                    <a:pt x="19957" y="21600"/>
                  </a:lnTo>
                  <a:lnTo>
                    <a:pt x="21600" y="10804"/>
                  </a:lnTo>
                  <a:lnTo>
                    <a:pt x="19957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>
                <a:alpha val="40161"/>
              </a:srgbClr>
            </a:solidFill>
            <a:ln w="12700">
              <a:miter lim="400000"/>
            </a:ln>
          </p:spPr>
          <p:txBody>
            <a:bodyPr lIns="45719" rIns="45719"/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等线"/>
                </a:defRPr>
              </a:lvl1pPr>
              <a:lvl2pPr marL="0" marR="0" indent="4572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等线"/>
                </a:defRPr>
              </a:lvl2pPr>
              <a:lvl3pPr marL="0" marR="0" indent="9144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等线"/>
                </a:defRPr>
              </a:lvl3pPr>
              <a:lvl4pPr marL="0" marR="0" indent="13716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等线"/>
                </a:defRPr>
              </a:lvl4pPr>
              <a:lvl5pPr marL="0" marR="0" indent="18288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等线"/>
                </a:defRPr>
              </a:lvl5pPr>
              <a:lvl6pPr marL="0" marR="0" indent="22860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等线"/>
                </a:defRPr>
              </a:lvl6pPr>
              <a:lvl7pPr marL="0" marR="0" indent="27432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等线"/>
                </a:defRPr>
              </a:lvl7pPr>
              <a:lvl8pPr marL="0" marR="0" indent="32004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等线"/>
                </a:defRPr>
              </a:lvl8pPr>
              <a:lvl9pPr marL="0" marR="0" indent="36576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等线"/>
                </a:defRPr>
              </a:lvl9pPr>
            </a:lstStyle>
            <a:p>
              <a:endParaRPr/>
            </a:p>
          </p:txBody>
        </p:sp>
        <p:sp>
          <p:nvSpPr>
            <p:cNvPr id="6" name="形状">
              <a:extLst>
                <a:ext uri="{FF2B5EF4-FFF2-40B4-BE49-F238E27FC236}">
                  <a16:creationId xmlns:a16="http://schemas.microsoft.com/office/drawing/2014/main" id="{6C48C06A-65B3-4FC2-A8B4-385F7E342221}"/>
                </a:ext>
              </a:extLst>
            </p:cNvPr>
            <p:cNvSpPr/>
            <p:nvPr/>
          </p:nvSpPr>
          <p:spPr>
            <a:xfrm>
              <a:off x="1469741" y="2891088"/>
              <a:ext cx="2350303" cy="10694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16965" y="21600"/>
                  </a:lnTo>
                  <a:lnTo>
                    <a:pt x="21600" y="10804"/>
                  </a:lnTo>
                  <a:lnTo>
                    <a:pt x="1696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12700">
              <a:miter lim="400000"/>
            </a:ln>
          </p:spPr>
          <p:txBody>
            <a:bodyPr lIns="45719" rIns="45719"/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等线"/>
                </a:defRPr>
              </a:lvl1pPr>
              <a:lvl2pPr marL="0" marR="0" indent="4572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等线"/>
                </a:defRPr>
              </a:lvl2pPr>
              <a:lvl3pPr marL="0" marR="0" indent="9144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等线"/>
                </a:defRPr>
              </a:lvl3pPr>
              <a:lvl4pPr marL="0" marR="0" indent="13716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等线"/>
                </a:defRPr>
              </a:lvl4pPr>
              <a:lvl5pPr marL="0" marR="0" indent="18288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等线"/>
                </a:defRPr>
              </a:lvl5pPr>
              <a:lvl6pPr marL="0" marR="0" indent="22860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等线"/>
                </a:defRPr>
              </a:lvl6pPr>
              <a:lvl7pPr marL="0" marR="0" indent="27432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等线"/>
                </a:defRPr>
              </a:lvl7pPr>
              <a:lvl8pPr marL="0" marR="0" indent="32004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等线"/>
                </a:defRPr>
              </a:lvl8pPr>
              <a:lvl9pPr marL="0" marR="0" indent="36576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等线"/>
                </a:defRPr>
              </a:lvl9pPr>
            </a:lstStyle>
            <a:p>
              <a:endParaRPr/>
            </a:p>
          </p:txBody>
        </p:sp>
        <p:sp>
          <p:nvSpPr>
            <p:cNvPr id="7" name="矩形">
              <a:extLst>
                <a:ext uri="{FF2B5EF4-FFF2-40B4-BE49-F238E27FC236}">
                  <a16:creationId xmlns:a16="http://schemas.microsoft.com/office/drawing/2014/main" id="{7176EF2C-5412-44A2-8395-20AEDC8909E3}"/>
                </a:ext>
              </a:extLst>
            </p:cNvPr>
            <p:cNvSpPr/>
            <p:nvPr/>
          </p:nvSpPr>
          <p:spPr>
            <a:xfrm>
              <a:off x="11492068" y="2881460"/>
              <a:ext cx="71141" cy="1066217"/>
            </a:xfrm>
            <a:prstGeom prst="rect">
              <a:avLst/>
            </a:prstGeom>
            <a:solidFill>
              <a:srgbClr val="7D94BF"/>
            </a:solidFill>
            <a:ln w="12700">
              <a:miter lim="400000"/>
            </a:ln>
          </p:spPr>
          <p:txBody>
            <a:bodyPr lIns="45719" rIns="45719" anchor="ctr"/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等线"/>
                </a:defRPr>
              </a:lvl1pPr>
              <a:lvl2pPr marL="0" marR="0" indent="4572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等线"/>
                </a:defRPr>
              </a:lvl2pPr>
              <a:lvl3pPr marL="0" marR="0" indent="9144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等线"/>
                </a:defRPr>
              </a:lvl3pPr>
              <a:lvl4pPr marL="0" marR="0" indent="13716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等线"/>
                </a:defRPr>
              </a:lvl4pPr>
              <a:lvl5pPr marL="0" marR="0" indent="18288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等线"/>
                </a:defRPr>
              </a:lvl5pPr>
              <a:lvl6pPr marL="0" marR="0" indent="22860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等线"/>
                </a:defRPr>
              </a:lvl6pPr>
              <a:lvl7pPr marL="0" marR="0" indent="27432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等线"/>
                </a:defRPr>
              </a:lvl7pPr>
              <a:lvl8pPr marL="0" marR="0" indent="32004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等线"/>
                </a:defRPr>
              </a:lvl8pPr>
              <a:lvl9pPr marL="0" marR="0" indent="36576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等线"/>
                </a:defRPr>
              </a:lvl9pPr>
            </a:lstStyle>
            <a:p>
              <a:endParaRPr/>
            </a:p>
          </p:txBody>
        </p:sp>
        <p:sp>
          <p:nvSpPr>
            <p:cNvPr id="8" name="10%">
              <a:extLst>
                <a:ext uri="{FF2B5EF4-FFF2-40B4-BE49-F238E27FC236}">
                  <a16:creationId xmlns:a16="http://schemas.microsoft.com/office/drawing/2014/main" id="{C7EA1F81-F26D-4781-8619-CE71CD39BCE4}"/>
                </a:ext>
              </a:extLst>
            </p:cNvPr>
            <p:cNvSpPr txBox="1"/>
            <p:nvPr/>
          </p:nvSpPr>
          <p:spPr>
            <a:xfrm>
              <a:off x="2270648" y="3147511"/>
              <a:ext cx="913068" cy="58477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lc="http://schemas.openxmlformats.org/drawingml/2006/lockedCanvas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9" rIns="45719">
              <a:sp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等线"/>
                </a:defRPr>
              </a:lvl1pPr>
              <a:lvl2pPr marL="0" marR="0" indent="4572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等线"/>
                </a:defRPr>
              </a:lvl2pPr>
              <a:lvl3pPr marL="0" marR="0" indent="9144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等线"/>
                </a:defRPr>
              </a:lvl3pPr>
              <a:lvl4pPr marL="0" marR="0" indent="13716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等线"/>
                </a:defRPr>
              </a:lvl4pPr>
              <a:lvl5pPr marL="0" marR="0" indent="18288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等线"/>
                </a:defRPr>
              </a:lvl5pPr>
              <a:lvl6pPr marL="0" marR="0" indent="22860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等线"/>
                </a:defRPr>
              </a:lvl6pPr>
              <a:lvl7pPr marL="0" marR="0" indent="27432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等线"/>
                </a:defRPr>
              </a:lvl7pPr>
              <a:lvl8pPr marL="0" marR="0" indent="32004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等线"/>
                </a:defRPr>
              </a:lvl8pPr>
              <a:lvl9pPr marL="0" marR="0" indent="36576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等线"/>
                </a:defRPr>
              </a:lvl9pPr>
            </a:lstStyle>
            <a:p>
              <a:r>
                <a:rPr lang="zh-CN" altLang="en-US" sz="3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计算</a:t>
              </a:r>
              <a:endParaRPr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C3583CE4-9D6B-47AE-887F-088018000036}"/>
              </a:ext>
            </a:extLst>
          </p:cNvPr>
          <p:cNvGrpSpPr/>
          <p:nvPr/>
        </p:nvGrpSpPr>
        <p:grpSpPr>
          <a:xfrm>
            <a:off x="1049266" y="4591026"/>
            <a:ext cx="10093468" cy="1083562"/>
            <a:chOff x="1469741" y="4056004"/>
            <a:chExt cx="10093468" cy="1083562"/>
          </a:xfrm>
        </p:grpSpPr>
        <p:sp>
          <p:nvSpPr>
            <p:cNvPr id="10" name="形状">
              <a:extLst>
                <a:ext uri="{FF2B5EF4-FFF2-40B4-BE49-F238E27FC236}">
                  <a16:creationId xmlns:a16="http://schemas.microsoft.com/office/drawing/2014/main" id="{7C1D7343-DCF5-4DA9-8E8F-31EA1B23DD21}"/>
                </a:ext>
              </a:extLst>
            </p:cNvPr>
            <p:cNvSpPr/>
            <p:nvPr/>
          </p:nvSpPr>
          <p:spPr>
            <a:xfrm>
              <a:off x="3278343" y="4070065"/>
              <a:ext cx="8132149" cy="1069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599"/>
                  </a:lnTo>
                  <a:lnTo>
                    <a:pt x="19957" y="21600"/>
                  </a:lnTo>
                  <a:lnTo>
                    <a:pt x="21600" y="10804"/>
                  </a:lnTo>
                  <a:lnTo>
                    <a:pt x="19957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>
                <a:alpha val="40161"/>
              </a:srgbClr>
            </a:solidFill>
            <a:ln w="12700">
              <a:miter lim="400000"/>
            </a:ln>
          </p:spPr>
          <p:txBody>
            <a:bodyPr lIns="45719" rIns="45719"/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等线"/>
                </a:defRPr>
              </a:lvl1pPr>
              <a:lvl2pPr marL="0" marR="0" indent="4572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等线"/>
                </a:defRPr>
              </a:lvl2pPr>
              <a:lvl3pPr marL="0" marR="0" indent="9144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等线"/>
                </a:defRPr>
              </a:lvl3pPr>
              <a:lvl4pPr marL="0" marR="0" indent="13716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等线"/>
                </a:defRPr>
              </a:lvl4pPr>
              <a:lvl5pPr marL="0" marR="0" indent="18288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等线"/>
                </a:defRPr>
              </a:lvl5pPr>
              <a:lvl6pPr marL="0" marR="0" indent="22860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等线"/>
                </a:defRPr>
              </a:lvl6pPr>
              <a:lvl7pPr marL="0" marR="0" indent="27432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等线"/>
                </a:defRPr>
              </a:lvl7pPr>
              <a:lvl8pPr marL="0" marR="0" indent="32004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等线"/>
                </a:defRPr>
              </a:lvl8pPr>
              <a:lvl9pPr marL="0" marR="0" indent="36576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等线"/>
                </a:defRPr>
              </a:lvl9pPr>
            </a:lstStyle>
            <a:p>
              <a:endParaRPr/>
            </a:p>
          </p:txBody>
        </p:sp>
        <p:sp>
          <p:nvSpPr>
            <p:cNvPr id="11" name="形状">
              <a:extLst>
                <a:ext uri="{FF2B5EF4-FFF2-40B4-BE49-F238E27FC236}">
                  <a16:creationId xmlns:a16="http://schemas.microsoft.com/office/drawing/2014/main" id="{3EA46625-F6DE-44C2-BCE0-CDA282143D6B}"/>
                </a:ext>
              </a:extLst>
            </p:cNvPr>
            <p:cNvSpPr/>
            <p:nvPr/>
          </p:nvSpPr>
          <p:spPr>
            <a:xfrm>
              <a:off x="1469741" y="4056004"/>
              <a:ext cx="2350303" cy="10694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16965" y="21600"/>
                  </a:lnTo>
                  <a:lnTo>
                    <a:pt x="21600" y="10804"/>
                  </a:lnTo>
                  <a:lnTo>
                    <a:pt x="1696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12700">
              <a:miter lim="400000"/>
            </a:ln>
          </p:spPr>
          <p:txBody>
            <a:bodyPr lIns="45719" rIns="45719"/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等线"/>
                </a:defRPr>
              </a:lvl1pPr>
              <a:lvl2pPr marL="0" marR="0" indent="4572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等线"/>
                </a:defRPr>
              </a:lvl2pPr>
              <a:lvl3pPr marL="0" marR="0" indent="9144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等线"/>
                </a:defRPr>
              </a:lvl3pPr>
              <a:lvl4pPr marL="0" marR="0" indent="13716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等线"/>
                </a:defRPr>
              </a:lvl4pPr>
              <a:lvl5pPr marL="0" marR="0" indent="18288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等线"/>
                </a:defRPr>
              </a:lvl5pPr>
              <a:lvl6pPr marL="0" marR="0" indent="22860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等线"/>
                </a:defRPr>
              </a:lvl6pPr>
              <a:lvl7pPr marL="0" marR="0" indent="27432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等线"/>
                </a:defRPr>
              </a:lvl7pPr>
              <a:lvl8pPr marL="0" marR="0" indent="32004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等线"/>
                </a:defRPr>
              </a:lvl8pPr>
              <a:lvl9pPr marL="0" marR="0" indent="36576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等线"/>
                </a:defRPr>
              </a:lvl9pPr>
            </a:lstStyle>
            <a:p>
              <a:endParaRPr/>
            </a:p>
          </p:txBody>
        </p:sp>
        <p:sp>
          <p:nvSpPr>
            <p:cNvPr id="12" name="矩形">
              <a:extLst>
                <a:ext uri="{FF2B5EF4-FFF2-40B4-BE49-F238E27FC236}">
                  <a16:creationId xmlns:a16="http://schemas.microsoft.com/office/drawing/2014/main" id="{EA3D8172-F4EA-432A-828F-EB22CF7CFF5B}"/>
                </a:ext>
              </a:extLst>
            </p:cNvPr>
            <p:cNvSpPr/>
            <p:nvPr/>
          </p:nvSpPr>
          <p:spPr>
            <a:xfrm>
              <a:off x="11492068" y="4065717"/>
              <a:ext cx="71141" cy="1066217"/>
            </a:xfrm>
            <a:prstGeom prst="rect">
              <a:avLst/>
            </a:prstGeom>
            <a:solidFill>
              <a:srgbClr val="52617B"/>
            </a:solidFill>
            <a:ln w="12700">
              <a:miter lim="400000"/>
            </a:ln>
          </p:spPr>
          <p:txBody>
            <a:bodyPr lIns="45719" rIns="45719" anchor="ctr"/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等线"/>
                </a:defRPr>
              </a:lvl1pPr>
              <a:lvl2pPr marL="0" marR="0" indent="4572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等线"/>
                </a:defRPr>
              </a:lvl2pPr>
              <a:lvl3pPr marL="0" marR="0" indent="9144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等线"/>
                </a:defRPr>
              </a:lvl3pPr>
              <a:lvl4pPr marL="0" marR="0" indent="13716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等线"/>
                </a:defRPr>
              </a:lvl4pPr>
              <a:lvl5pPr marL="0" marR="0" indent="18288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等线"/>
                </a:defRPr>
              </a:lvl5pPr>
              <a:lvl6pPr marL="0" marR="0" indent="22860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等线"/>
                </a:defRPr>
              </a:lvl6pPr>
              <a:lvl7pPr marL="0" marR="0" indent="27432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等线"/>
                </a:defRPr>
              </a:lvl7pPr>
              <a:lvl8pPr marL="0" marR="0" indent="32004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等线"/>
                </a:defRPr>
              </a:lvl8pPr>
              <a:lvl9pPr marL="0" marR="0" indent="36576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等线"/>
                </a:defRPr>
              </a:lvl9pPr>
            </a:lstStyle>
            <a:p>
              <a:endParaRPr/>
            </a:p>
          </p:txBody>
        </p:sp>
        <p:sp>
          <p:nvSpPr>
            <p:cNvPr id="13" name="10%">
              <a:extLst>
                <a:ext uri="{FF2B5EF4-FFF2-40B4-BE49-F238E27FC236}">
                  <a16:creationId xmlns:a16="http://schemas.microsoft.com/office/drawing/2014/main" id="{EF1243FB-EACC-4D21-AD21-9A31D07F8EED}"/>
                </a:ext>
              </a:extLst>
            </p:cNvPr>
            <p:cNvSpPr txBox="1"/>
            <p:nvPr/>
          </p:nvSpPr>
          <p:spPr>
            <a:xfrm>
              <a:off x="2173047" y="4298340"/>
              <a:ext cx="913068" cy="58477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lc="http://schemas.openxmlformats.org/drawingml/2006/lockedCanvas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9" rIns="45719">
              <a:sp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等线"/>
                </a:defRPr>
              </a:lvl1pPr>
              <a:lvl2pPr marL="0" marR="0" indent="4572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等线"/>
                </a:defRPr>
              </a:lvl2pPr>
              <a:lvl3pPr marL="0" marR="0" indent="9144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等线"/>
                </a:defRPr>
              </a:lvl3pPr>
              <a:lvl4pPr marL="0" marR="0" indent="13716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等线"/>
                </a:defRPr>
              </a:lvl4pPr>
              <a:lvl5pPr marL="0" marR="0" indent="18288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等线"/>
                </a:defRPr>
              </a:lvl5pPr>
              <a:lvl6pPr marL="0" marR="0" indent="22860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等线"/>
                </a:defRPr>
              </a:lvl6pPr>
              <a:lvl7pPr marL="0" marR="0" indent="27432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等线"/>
                </a:defRPr>
              </a:lvl7pPr>
              <a:lvl8pPr marL="0" marR="0" indent="32004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等线"/>
                </a:defRPr>
              </a:lvl8pPr>
              <a:lvl9pPr marL="0" marR="0" indent="36576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等线"/>
                </a:defRPr>
              </a:lvl9pPr>
            </a:lstStyle>
            <a:p>
              <a:r>
                <a:rPr lang="zh-CN" altLang="en-US" sz="3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通信</a:t>
              </a:r>
              <a:endParaRPr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EAA44FFE-7A51-4114-89A2-16239B464534}"/>
              </a:ext>
            </a:extLst>
          </p:cNvPr>
          <p:cNvGrpSpPr/>
          <p:nvPr/>
        </p:nvGrpSpPr>
        <p:grpSpPr>
          <a:xfrm>
            <a:off x="1049266" y="1515520"/>
            <a:ext cx="10093468" cy="1083562"/>
            <a:chOff x="1298898" y="1676957"/>
            <a:chExt cx="10093468" cy="1083562"/>
          </a:xfrm>
        </p:grpSpPr>
        <p:sp>
          <p:nvSpPr>
            <p:cNvPr id="15" name="形状">
              <a:extLst>
                <a:ext uri="{FF2B5EF4-FFF2-40B4-BE49-F238E27FC236}">
                  <a16:creationId xmlns:a16="http://schemas.microsoft.com/office/drawing/2014/main" id="{FCB85674-412B-4475-823F-50C059D12E4F}"/>
                </a:ext>
              </a:extLst>
            </p:cNvPr>
            <p:cNvSpPr/>
            <p:nvPr/>
          </p:nvSpPr>
          <p:spPr>
            <a:xfrm>
              <a:off x="3036358" y="1691018"/>
              <a:ext cx="8203291" cy="1069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599"/>
                  </a:lnTo>
                  <a:lnTo>
                    <a:pt x="19957" y="21600"/>
                  </a:lnTo>
                  <a:lnTo>
                    <a:pt x="21600" y="10804"/>
                  </a:lnTo>
                  <a:lnTo>
                    <a:pt x="19957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>
                <a:alpha val="40161"/>
              </a:srgbClr>
            </a:solidFill>
            <a:ln w="12700">
              <a:miter lim="400000"/>
            </a:ln>
          </p:spPr>
          <p:txBody>
            <a:bodyPr lIns="45719" rIns="45719"/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等线"/>
                </a:defRPr>
              </a:lvl1pPr>
              <a:lvl2pPr marL="0" marR="0" indent="4572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等线"/>
                </a:defRPr>
              </a:lvl2pPr>
              <a:lvl3pPr marL="0" marR="0" indent="9144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等线"/>
                </a:defRPr>
              </a:lvl3pPr>
              <a:lvl4pPr marL="0" marR="0" indent="13716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等线"/>
                </a:defRPr>
              </a:lvl4pPr>
              <a:lvl5pPr marL="0" marR="0" indent="18288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等线"/>
                </a:defRPr>
              </a:lvl5pPr>
              <a:lvl6pPr marL="0" marR="0" indent="22860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等线"/>
                </a:defRPr>
              </a:lvl6pPr>
              <a:lvl7pPr marL="0" marR="0" indent="27432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等线"/>
                </a:defRPr>
              </a:lvl7pPr>
              <a:lvl8pPr marL="0" marR="0" indent="32004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等线"/>
                </a:defRPr>
              </a:lvl8pPr>
              <a:lvl9pPr marL="0" marR="0" indent="36576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等线"/>
                </a:defRPr>
              </a:lvl9pPr>
            </a:lstStyle>
            <a:p>
              <a:endParaRPr/>
            </a:p>
          </p:txBody>
        </p:sp>
        <p:sp>
          <p:nvSpPr>
            <p:cNvPr id="16" name="形状">
              <a:extLst>
                <a:ext uri="{FF2B5EF4-FFF2-40B4-BE49-F238E27FC236}">
                  <a16:creationId xmlns:a16="http://schemas.microsoft.com/office/drawing/2014/main" id="{AD571EC8-CF06-4438-B73A-0EE779F9A9B8}"/>
                </a:ext>
              </a:extLst>
            </p:cNvPr>
            <p:cNvSpPr/>
            <p:nvPr/>
          </p:nvSpPr>
          <p:spPr>
            <a:xfrm>
              <a:off x="1298898" y="1676957"/>
              <a:ext cx="2350303" cy="10694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16965" y="21600"/>
                  </a:lnTo>
                  <a:lnTo>
                    <a:pt x="21600" y="10804"/>
                  </a:lnTo>
                  <a:lnTo>
                    <a:pt x="1696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12700">
              <a:miter lim="400000"/>
            </a:ln>
          </p:spPr>
          <p:txBody>
            <a:bodyPr lIns="45719" rIns="45719"/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等线"/>
                </a:defRPr>
              </a:lvl1pPr>
              <a:lvl2pPr marL="0" marR="0" indent="4572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等线"/>
                </a:defRPr>
              </a:lvl2pPr>
              <a:lvl3pPr marL="0" marR="0" indent="9144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等线"/>
                </a:defRPr>
              </a:lvl3pPr>
              <a:lvl4pPr marL="0" marR="0" indent="13716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等线"/>
                </a:defRPr>
              </a:lvl4pPr>
              <a:lvl5pPr marL="0" marR="0" indent="18288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等线"/>
                </a:defRPr>
              </a:lvl5pPr>
              <a:lvl6pPr marL="0" marR="0" indent="22860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等线"/>
                </a:defRPr>
              </a:lvl6pPr>
              <a:lvl7pPr marL="0" marR="0" indent="27432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等线"/>
                </a:defRPr>
              </a:lvl7pPr>
              <a:lvl8pPr marL="0" marR="0" indent="32004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等线"/>
                </a:defRPr>
              </a:lvl8pPr>
              <a:lvl9pPr marL="0" marR="0" indent="36576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等线"/>
                </a:defRPr>
              </a:lvl9pPr>
            </a:lstStyle>
            <a:p>
              <a:endParaRPr/>
            </a:p>
          </p:txBody>
        </p:sp>
        <p:sp>
          <p:nvSpPr>
            <p:cNvPr id="17" name="矩形">
              <a:extLst>
                <a:ext uri="{FF2B5EF4-FFF2-40B4-BE49-F238E27FC236}">
                  <a16:creationId xmlns:a16="http://schemas.microsoft.com/office/drawing/2014/main" id="{9C18E250-B2BC-40EE-A269-421EA6AF6875}"/>
                </a:ext>
              </a:extLst>
            </p:cNvPr>
            <p:cNvSpPr/>
            <p:nvPr/>
          </p:nvSpPr>
          <p:spPr>
            <a:xfrm>
              <a:off x="11321225" y="1686670"/>
              <a:ext cx="71141" cy="1066217"/>
            </a:xfrm>
            <a:prstGeom prst="rect">
              <a:avLst/>
            </a:prstGeom>
            <a:solidFill>
              <a:srgbClr val="52617B"/>
            </a:solidFill>
            <a:ln w="12700">
              <a:miter lim="400000"/>
            </a:ln>
          </p:spPr>
          <p:txBody>
            <a:bodyPr lIns="45719" rIns="45719" anchor="ctr"/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等线"/>
                </a:defRPr>
              </a:lvl1pPr>
              <a:lvl2pPr marL="0" marR="0" indent="4572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等线"/>
                </a:defRPr>
              </a:lvl2pPr>
              <a:lvl3pPr marL="0" marR="0" indent="9144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等线"/>
                </a:defRPr>
              </a:lvl3pPr>
              <a:lvl4pPr marL="0" marR="0" indent="13716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等线"/>
                </a:defRPr>
              </a:lvl4pPr>
              <a:lvl5pPr marL="0" marR="0" indent="18288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等线"/>
                </a:defRPr>
              </a:lvl5pPr>
              <a:lvl6pPr marL="0" marR="0" indent="22860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等线"/>
                </a:defRPr>
              </a:lvl6pPr>
              <a:lvl7pPr marL="0" marR="0" indent="27432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等线"/>
                </a:defRPr>
              </a:lvl7pPr>
              <a:lvl8pPr marL="0" marR="0" indent="32004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等线"/>
                </a:defRPr>
              </a:lvl8pPr>
              <a:lvl9pPr marL="0" marR="0" indent="36576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等线"/>
                </a:defRPr>
              </a:lvl9pPr>
            </a:lstStyle>
            <a:p>
              <a:endParaRPr/>
            </a:p>
          </p:txBody>
        </p:sp>
        <p:sp>
          <p:nvSpPr>
            <p:cNvPr id="18" name="10%">
              <a:extLst>
                <a:ext uri="{FF2B5EF4-FFF2-40B4-BE49-F238E27FC236}">
                  <a16:creationId xmlns:a16="http://schemas.microsoft.com/office/drawing/2014/main" id="{8E46C0AE-9F7D-4023-9806-562F89F9FB8B}"/>
                </a:ext>
              </a:extLst>
            </p:cNvPr>
            <p:cNvSpPr txBox="1"/>
            <p:nvPr/>
          </p:nvSpPr>
          <p:spPr>
            <a:xfrm>
              <a:off x="2099912" y="1919293"/>
              <a:ext cx="913068" cy="58477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lc="http://schemas.openxmlformats.org/drawingml/2006/lockedCanvas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9" rIns="45719">
              <a:sp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等线"/>
                </a:defRPr>
              </a:lvl1pPr>
              <a:lvl2pPr marL="0" marR="0" indent="4572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等线"/>
                </a:defRPr>
              </a:lvl2pPr>
              <a:lvl3pPr marL="0" marR="0" indent="9144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等线"/>
                </a:defRPr>
              </a:lvl3pPr>
              <a:lvl4pPr marL="0" marR="0" indent="13716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等线"/>
                </a:defRPr>
              </a:lvl4pPr>
              <a:lvl5pPr marL="0" marR="0" indent="18288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等线"/>
                </a:defRPr>
              </a:lvl5pPr>
              <a:lvl6pPr marL="0" marR="0" indent="22860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等线"/>
                </a:defRPr>
              </a:lvl6pPr>
              <a:lvl7pPr marL="0" marR="0" indent="27432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等线"/>
                </a:defRPr>
              </a:lvl7pPr>
              <a:lvl8pPr marL="0" marR="0" indent="32004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等线"/>
                </a:defRPr>
              </a:lvl8pPr>
              <a:lvl9pPr marL="0" marR="0" indent="36576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等线"/>
                </a:defRPr>
              </a:lvl9pPr>
            </a:lstStyle>
            <a:p>
              <a:r>
                <a:rPr lang="zh-CN" altLang="en-US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显存</a:t>
              </a:r>
              <a:endParaRPr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id="{1BF0B66E-F588-4DA6-8B89-A964DF302D34}"/>
              </a:ext>
            </a:extLst>
          </p:cNvPr>
          <p:cNvSpPr txBox="1"/>
          <p:nvPr/>
        </p:nvSpPr>
        <p:spPr>
          <a:xfrm>
            <a:off x="3577424" y="1630500"/>
            <a:ext cx="7412593" cy="86177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zh-CN" altLang="en-US" dirty="0"/>
              <a:t>大模型训练所需要的显存  </a:t>
            </a:r>
            <a:r>
              <a:rPr lang="en-US" altLang="zh-CN" dirty="0"/>
              <a:t>&gt;&gt; </a:t>
            </a:r>
            <a:r>
              <a:rPr lang="zh-CN" altLang="en-US" dirty="0"/>
              <a:t> </a:t>
            </a:r>
            <a:r>
              <a:rPr lang="en-US" altLang="zh-CN" dirty="0"/>
              <a:t>GPU</a:t>
            </a:r>
            <a:r>
              <a:rPr lang="zh-CN" altLang="en-US" dirty="0"/>
              <a:t>显存（</a:t>
            </a:r>
            <a:r>
              <a:rPr lang="en-US" altLang="zh-CN" dirty="0"/>
              <a:t>A100</a:t>
            </a:r>
            <a:r>
              <a:rPr lang="zh-CN" altLang="en-US" dirty="0"/>
              <a:t> </a:t>
            </a:r>
            <a:r>
              <a:rPr lang="en-US" altLang="zh-CN" dirty="0"/>
              <a:t>40GB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sz="1600" dirty="0"/>
              <a:t>     </a:t>
            </a:r>
            <a:r>
              <a:rPr lang="en-US" altLang="zh-CN" sz="1600" dirty="0"/>
              <a:t>-</a:t>
            </a:r>
            <a:r>
              <a:rPr lang="zh-CN" altLang="en-US" sz="1600" dirty="0"/>
              <a:t> </a:t>
            </a:r>
            <a:r>
              <a:rPr lang="en-US" altLang="zh-CN" sz="1600" dirty="0"/>
              <a:t>25</a:t>
            </a:r>
            <a:r>
              <a:rPr lang="zh-CN" altLang="en-US" sz="1600" dirty="0"/>
              <a:t>亿</a:t>
            </a:r>
            <a:r>
              <a:rPr lang="en-US" altLang="zh-CN" sz="1600" dirty="0"/>
              <a:t>CNN</a:t>
            </a:r>
            <a:r>
              <a:rPr lang="zh-CN" altLang="en-US" sz="1600" dirty="0"/>
              <a:t>模型训练所需显存：</a:t>
            </a:r>
            <a:r>
              <a:rPr lang="en-US" altLang="zh-CN" sz="1600" dirty="0">
                <a:solidFill>
                  <a:srgbClr val="FF0000"/>
                </a:solidFill>
              </a:rPr>
              <a:t>280</a:t>
            </a:r>
            <a:r>
              <a:rPr lang="en-US" altLang="zh-CN" sz="1600" dirty="0"/>
              <a:t>GB</a:t>
            </a:r>
          </a:p>
          <a:p>
            <a:r>
              <a:rPr lang="zh-CN" altLang="en-US" sz="1600" dirty="0"/>
              <a:t>     </a:t>
            </a:r>
            <a:r>
              <a:rPr lang="en-US" altLang="zh-CN" sz="1600" dirty="0"/>
              <a:t>-</a:t>
            </a:r>
            <a:r>
              <a:rPr lang="zh-CN" altLang="en-US" sz="1600" dirty="0"/>
              <a:t> </a:t>
            </a:r>
            <a:r>
              <a:rPr lang="en-US" altLang="zh-CN" sz="1600" dirty="0"/>
              <a:t>1000</a:t>
            </a:r>
            <a:r>
              <a:rPr lang="zh-CN" altLang="en-US" sz="1600" dirty="0"/>
              <a:t>亿</a:t>
            </a:r>
            <a:r>
              <a:rPr lang="en-US" altLang="zh-CN" sz="1600" dirty="0"/>
              <a:t>transformer</a:t>
            </a:r>
            <a:r>
              <a:rPr lang="zh-CN" altLang="en-US" sz="1600" dirty="0"/>
              <a:t>模型训练所需显存：</a:t>
            </a:r>
            <a:r>
              <a:rPr lang="en-US" altLang="zh-CN" sz="1600" dirty="0">
                <a:solidFill>
                  <a:srgbClr val="FF0000"/>
                </a:solidFill>
              </a:rPr>
              <a:t>2000+</a:t>
            </a:r>
            <a:r>
              <a:rPr lang="en-US" altLang="zh-CN" sz="1600" dirty="0"/>
              <a:t>GB</a:t>
            </a:r>
            <a:endParaRPr lang="zh-CN" altLang="en-US" sz="1600" dirty="0"/>
          </a:p>
        </p:txBody>
      </p:sp>
      <p:pic>
        <p:nvPicPr>
          <p:cNvPr id="20" name="图片 19" descr="图标&#10;&#10;描述已自动生成">
            <a:extLst>
              <a:ext uri="{FF2B5EF4-FFF2-40B4-BE49-F238E27FC236}">
                <a16:creationId xmlns:a16="http://schemas.microsoft.com/office/drawing/2014/main" id="{FF72D8C4-2B98-491F-AA87-D6D947D021F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16" y="3300076"/>
            <a:ext cx="650431" cy="650431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B30B20AB-0731-49E8-96F1-45F4F7FE21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688" y="4892184"/>
            <a:ext cx="506377" cy="430840"/>
          </a:xfrm>
          <a:prstGeom prst="rect">
            <a:avLst/>
          </a:prstGeom>
        </p:spPr>
      </p:pic>
      <p:pic>
        <p:nvPicPr>
          <p:cNvPr id="22" name="图片 21" descr="男子的脸部特写与配字黑白照&#10;&#10;中度可信度描述已自动生成">
            <a:extLst>
              <a:ext uri="{FF2B5EF4-FFF2-40B4-BE49-F238E27FC236}">
                <a16:creationId xmlns:a16="http://schemas.microsoft.com/office/drawing/2014/main" id="{62BFA636-DA49-4560-92C0-EA836C7D3B5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82083">
            <a:off x="1196854" y="1759610"/>
            <a:ext cx="541563" cy="538868"/>
          </a:xfrm>
          <a:prstGeom prst="rect">
            <a:avLst/>
          </a:prstGeom>
        </p:spPr>
      </p:pic>
      <p:sp>
        <p:nvSpPr>
          <p:cNvPr id="23" name="文本框 22">
            <a:extLst>
              <a:ext uri="{FF2B5EF4-FFF2-40B4-BE49-F238E27FC236}">
                <a16:creationId xmlns:a16="http://schemas.microsoft.com/office/drawing/2014/main" id="{E015AAD8-FE91-4970-96C0-D1DE21190635}"/>
              </a:ext>
            </a:extLst>
          </p:cNvPr>
          <p:cNvSpPr txBox="1"/>
          <p:nvPr/>
        </p:nvSpPr>
        <p:spPr>
          <a:xfrm>
            <a:off x="3362382" y="2973668"/>
            <a:ext cx="7948177" cy="121347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342900" indent="-34290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模型增大导致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FLOPS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爆炸</a:t>
            </a:r>
            <a:endParaRPr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数据量激增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ImageNet22K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≈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ImageNet1K </a:t>
            </a:r>
            <a:r>
              <a:rPr lang="en-US" altLang="zh-CN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× 11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计算换显存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：存优化带来的额外计算开销会导致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FLOPS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额外增长</a:t>
            </a:r>
            <a:endParaRPr lang="en-US" altLang="zh-CN" sz="1100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2586134A-0365-41BF-AEA7-9684A4CD6CD1}"/>
              </a:ext>
            </a:extLst>
          </p:cNvPr>
          <p:cNvSpPr txBox="1"/>
          <p:nvPr/>
        </p:nvSpPr>
        <p:spPr>
          <a:xfrm>
            <a:off x="3350141" y="4501957"/>
            <a:ext cx="7351182" cy="121129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85750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模型增长所需通信量增长</a:t>
            </a:r>
            <a:endParaRPr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训练规模扩大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：现有分布式训练方案，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trivial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扩展到</a:t>
            </a:r>
            <a:r>
              <a:rPr lang="en-US" altLang="zh-CN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1000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卡仅能加速</a:t>
            </a:r>
            <a:r>
              <a:rPr lang="en-US" altLang="zh-CN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266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通信换显存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：通信量与通信频率剧增，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3D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并行训练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CNN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，通信占总耗时</a:t>
            </a:r>
            <a:r>
              <a:rPr lang="en-US" altLang="zh-CN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&gt;90%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63718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6B1ADE3-7088-3C4C-8A51-F55C2A840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216" y="117231"/>
            <a:ext cx="10850563" cy="591038"/>
          </a:xfrm>
        </p:spPr>
        <p:txBody>
          <a:bodyPr/>
          <a:lstStyle/>
          <a:p>
            <a:r>
              <a:rPr lang="zh-CN" altLang="en-US" dirty="0"/>
              <a:t>动态计算过程</a:t>
            </a:r>
            <a:endParaRPr 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1C99113-4431-4C6F-8C9B-32B03F73D670}"/>
              </a:ext>
            </a:extLst>
          </p:cNvPr>
          <p:cNvSpPr/>
          <p:nvPr/>
        </p:nvSpPr>
        <p:spPr>
          <a:xfrm>
            <a:off x="8309931" y="1829310"/>
            <a:ext cx="3365746" cy="1767412"/>
          </a:xfrm>
          <a:prstGeom prst="rect">
            <a:avLst/>
          </a:prstGeom>
          <a:noFill/>
          <a:ln w="25400" cap="flat">
            <a:solidFill>
              <a:schemeClr val="tx2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BF23DCE-93B0-4D22-AC65-41851C78AB65}"/>
              </a:ext>
            </a:extLst>
          </p:cNvPr>
          <p:cNvSpPr/>
          <p:nvPr/>
        </p:nvSpPr>
        <p:spPr>
          <a:xfrm>
            <a:off x="4327166" y="1791079"/>
            <a:ext cx="3469721" cy="1805643"/>
          </a:xfrm>
          <a:prstGeom prst="rect">
            <a:avLst/>
          </a:prstGeom>
          <a:noFill/>
          <a:ln w="25400" cap="flat">
            <a:solidFill>
              <a:schemeClr val="tx2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9A48C54-447C-4129-A528-41AC44A434C5}"/>
              </a:ext>
            </a:extLst>
          </p:cNvPr>
          <p:cNvSpPr/>
          <p:nvPr/>
        </p:nvSpPr>
        <p:spPr>
          <a:xfrm>
            <a:off x="727933" y="1716339"/>
            <a:ext cx="3209883" cy="1880383"/>
          </a:xfrm>
          <a:prstGeom prst="rect">
            <a:avLst/>
          </a:prstGeom>
          <a:noFill/>
          <a:ln w="25400" cap="flat">
            <a:solidFill>
              <a:schemeClr val="tx2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505AAC0B-E8F0-4467-A1E1-65CA629EA4F9}"/>
              </a:ext>
            </a:extLst>
          </p:cNvPr>
          <p:cNvGrpSpPr/>
          <p:nvPr/>
        </p:nvGrpSpPr>
        <p:grpSpPr>
          <a:xfrm>
            <a:off x="4297187" y="1563428"/>
            <a:ext cx="2180306" cy="463089"/>
            <a:chOff x="4266280" y="1686471"/>
            <a:chExt cx="2180306" cy="463089"/>
          </a:xfrm>
        </p:grpSpPr>
        <p:sp>
          <p:nvSpPr>
            <p:cNvPr id="8" name="形状">
              <a:extLst>
                <a:ext uri="{FF2B5EF4-FFF2-40B4-BE49-F238E27FC236}">
                  <a16:creationId xmlns:a16="http://schemas.microsoft.com/office/drawing/2014/main" id="{4E10D1B8-5160-4FCD-A9FF-F06B17DDDA1E}"/>
                </a:ext>
              </a:extLst>
            </p:cNvPr>
            <p:cNvSpPr/>
            <p:nvPr/>
          </p:nvSpPr>
          <p:spPr>
            <a:xfrm>
              <a:off x="4281270" y="1687895"/>
              <a:ext cx="2165316" cy="4616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16965" y="21600"/>
                  </a:lnTo>
                  <a:lnTo>
                    <a:pt x="21600" y="10804"/>
                  </a:lnTo>
                  <a:lnTo>
                    <a:pt x="16965" y="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52617B"/>
                </a:gs>
                <a:gs pos="100000">
                  <a:srgbClr val="7D94BF"/>
                </a:gs>
              </a:gsLst>
              <a:lin ang="10800000"/>
            </a:gradFill>
            <a:ln w="12700">
              <a:miter lim="400000"/>
            </a:ln>
          </p:spPr>
          <p:txBody>
            <a:bodyPr lIns="45719" rIns="45719"/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等线"/>
                </a:defRPr>
              </a:lvl1pPr>
              <a:lvl2pPr marL="0" marR="0" indent="4572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等线"/>
                </a:defRPr>
              </a:lvl2pPr>
              <a:lvl3pPr marL="0" marR="0" indent="9144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等线"/>
                </a:defRPr>
              </a:lvl3pPr>
              <a:lvl4pPr marL="0" marR="0" indent="13716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等线"/>
                </a:defRPr>
              </a:lvl4pPr>
              <a:lvl5pPr marL="0" marR="0" indent="18288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等线"/>
                </a:defRPr>
              </a:lvl5pPr>
              <a:lvl6pPr marL="0" marR="0" indent="22860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等线"/>
                </a:defRPr>
              </a:lvl6pPr>
              <a:lvl7pPr marL="0" marR="0" indent="27432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等线"/>
                </a:defRPr>
              </a:lvl7pPr>
              <a:lvl8pPr marL="0" marR="0" indent="32004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等线"/>
                </a:defRPr>
              </a:lvl8pPr>
              <a:lvl9pPr marL="0" marR="0" indent="36576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等线"/>
                </a:defRPr>
              </a:lvl9pPr>
            </a:lstStyle>
            <a:p>
              <a:pPr>
                <a:lnSpc>
                  <a:spcPts val="2800"/>
                </a:lnSpc>
              </a:pPr>
              <a:endParaRPr lang="zh-CN" altLang="en-US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14C8A013-2F26-4C6A-98D2-B8EE47CA1EBE}"/>
                </a:ext>
              </a:extLst>
            </p:cNvPr>
            <p:cNvSpPr txBox="1"/>
            <p:nvPr/>
          </p:nvSpPr>
          <p:spPr>
            <a:xfrm>
              <a:off x="4266280" y="1686471"/>
              <a:ext cx="2091415" cy="4201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wrap="square">
              <a:spAutoFit/>
            </a:bodyPr>
            <a:lstStyle/>
            <a:p>
              <a:pPr>
                <a:lnSpc>
                  <a:spcPts val="2800"/>
                </a:lnSpc>
              </a:pPr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可变长计算序列</a:t>
              </a:r>
            </a:p>
          </p:txBody>
        </p:sp>
      </p:grpSp>
      <p:sp>
        <p:nvSpPr>
          <p:cNvPr id="10" name="文本框 12">
            <a:extLst>
              <a:ext uri="{FF2B5EF4-FFF2-40B4-BE49-F238E27FC236}">
                <a16:creationId xmlns:a16="http://schemas.microsoft.com/office/drawing/2014/main" id="{3A7781E2-A269-4AF4-BB7C-558C682BDF87}"/>
              </a:ext>
            </a:extLst>
          </p:cNvPr>
          <p:cNvSpPr txBox="1"/>
          <p:nvPr/>
        </p:nvSpPr>
        <p:spPr>
          <a:xfrm>
            <a:off x="958574" y="2117921"/>
            <a:ext cx="2703878" cy="10772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xmlns:lc="http://schemas.openxmlformats.org/drawingml/2006/lockedCanvas" val="1"/>
            </a:ext>
          </a:extLst>
        </p:spPr>
        <p:txBody>
          <a:bodyPr wrap="square" lIns="45719" rIns="45719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defRPr>
            </a:lvl9pPr>
          </a:lstStyle>
          <a:p>
            <a:r>
              <a:rPr lang="zh-CN" altLang="en-US" sz="1600" dirty="0">
                <a:solidFill>
                  <a:srgbClr val="535353"/>
                </a:solidFill>
                <a:uFill>
                  <a:solidFill>
                    <a:srgbClr val="000000"/>
                  </a:solidFill>
                </a:uFill>
                <a:latin typeface="SimSun" panose="02010600030101010101" pitchFamily="2" charset="-122"/>
                <a:ea typeface="SimSun" panose="02010600030101010101" pitchFamily="2" charset="-122"/>
              </a:rPr>
              <a:t>在检测网络中，</a:t>
            </a:r>
            <a:r>
              <a:rPr lang="en" altLang="zh-CN" sz="1600" dirty="0">
                <a:solidFill>
                  <a:srgbClr val="535353"/>
                </a:solidFill>
                <a:uFill>
                  <a:solidFill>
                    <a:srgbClr val="000000"/>
                  </a:solidFill>
                </a:uFill>
                <a:latin typeface="SimSun" panose="02010600030101010101" pitchFamily="2" charset="-122"/>
                <a:ea typeface="SimSun" panose="02010600030101010101" pitchFamily="2" charset="-122"/>
              </a:rPr>
              <a:t>NMS </a:t>
            </a:r>
            <a:r>
              <a:rPr lang="zh-CN" altLang="en-US" sz="1600" dirty="0">
                <a:solidFill>
                  <a:srgbClr val="535353"/>
                </a:solidFill>
                <a:uFill>
                  <a:solidFill>
                    <a:srgbClr val="000000"/>
                  </a:solidFill>
                </a:uFill>
                <a:latin typeface="SimSun" panose="02010600030101010101" pitchFamily="2" charset="-122"/>
                <a:ea typeface="SimSun" panose="02010600030101010101" pitchFamily="2" charset="-122"/>
              </a:rPr>
              <a:t>产生 </a:t>
            </a:r>
            <a:r>
              <a:rPr lang="en" altLang="zh-CN" sz="1600" dirty="0">
                <a:solidFill>
                  <a:srgbClr val="535353"/>
                </a:solidFill>
                <a:uFill>
                  <a:solidFill>
                    <a:srgbClr val="000000"/>
                  </a:solidFill>
                </a:uFill>
                <a:latin typeface="SimSun" panose="02010600030101010101" pitchFamily="2" charset="-122"/>
                <a:ea typeface="SimSun" panose="02010600030101010101" pitchFamily="2" charset="-122"/>
              </a:rPr>
              <a:t>bounding boxes </a:t>
            </a:r>
            <a:r>
              <a:rPr lang="zh-CN" altLang="en-US" sz="1600" dirty="0">
                <a:solidFill>
                  <a:srgbClr val="535353"/>
                </a:solidFill>
                <a:uFill>
                  <a:solidFill>
                    <a:srgbClr val="000000"/>
                  </a:solidFill>
                </a:uFill>
                <a:latin typeface="SimSun" panose="02010600030101010101" pitchFamily="2" charset="-122"/>
                <a:ea typeface="SimSun" panose="02010600030101010101" pitchFamily="2" charset="-122"/>
              </a:rPr>
              <a:t>的数量是不确定的，后续网络中包含 </a:t>
            </a:r>
            <a:r>
              <a:rPr lang="en" altLang="zh-CN" sz="1600" dirty="0" err="1">
                <a:solidFill>
                  <a:srgbClr val="535353"/>
                </a:solidFill>
                <a:uFill>
                  <a:solidFill>
                    <a:srgbClr val="000000"/>
                  </a:solidFill>
                </a:uFill>
                <a:latin typeface="SimSun" panose="02010600030101010101" pitchFamily="2" charset="-122"/>
                <a:ea typeface="SimSun" panose="02010600030101010101" pitchFamily="2" charset="-122"/>
              </a:rPr>
              <a:t>bbox</a:t>
            </a:r>
            <a:r>
              <a:rPr lang="en" altLang="zh-CN" sz="1600" dirty="0">
                <a:solidFill>
                  <a:srgbClr val="535353"/>
                </a:solidFill>
                <a:uFill>
                  <a:solidFill>
                    <a:srgbClr val="000000"/>
                  </a:solidFill>
                </a:uFill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zh-CN" altLang="en-US" sz="1600" dirty="0">
                <a:solidFill>
                  <a:srgbClr val="535353"/>
                </a:solidFill>
                <a:uFill>
                  <a:solidFill>
                    <a:srgbClr val="000000"/>
                  </a:solidFill>
                </a:uFill>
                <a:latin typeface="SimSun" panose="02010600030101010101" pitchFamily="2" charset="-122"/>
                <a:ea typeface="SimSun" panose="02010600030101010101" pitchFamily="2" charset="-122"/>
              </a:rPr>
              <a:t>的张量大小是可变的。</a:t>
            </a:r>
          </a:p>
        </p:txBody>
      </p:sp>
      <p:sp>
        <p:nvSpPr>
          <p:cNvPr id="11" name="形状">
            <a:extLst>
              <a:ext uri="{FF2B5EF4-FFF2-40B4-BE49-F238E27FC236}">
                <a16:creationId xmlns:a16="http://schemas.microsoft.com/office/drawing/2014/main" id="{73E3A4B4-7167-48F6-BBB6-5FA1C088986B}"/>
              </a:ext>
            </a:extLst>
          </p:cNvPr>
          <p:cNvSpPr/>
          <p:nvPr/>
        </p:nvSpPr>
        <p:spPr>
          <a:xfrm>
            <a:off x="712942" y="1485508"/>
            <a:ext cx="1900411" cy="4616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16965" y="21600"/>
                </a:lnTo>
                <a:lnTo>
                  <a:pt x="21600" y="10804"/>
                </a:lnTo>
                <a:lnTo>
                  <a:pt x="16965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52617B"/>
              </a:gs>
              <a:gs pos="100000">
                <a:srgbClr val="7D94BF"/>
              </a:gs>
            </a:gsLst>
            <a:lin ang="10800000"/>
          </a:gradFill>
          <a:ln w="12700">
            <a:miter lim="400000"/>
          </a:ln>
        </p:spPr>
        <p:txBody>
          <a:bodyPr lIns="45719" rIns="45719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defRPr>
            </a:lvl9pPr>
          </a:lstStyle>
          <a:p>
            <a:pPr>
              <a:lnSpc>
                <a:spcPts val="2800"/>
              </a:lnSpc>
            </a:pP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可变张量形状</a:t>
            </a:r>
          </a:p>
        </p:txBody>
      </p:sp>
      <p:sp>
        <p:nvSpPr>
          <p:cNvPr id="12" name="形状">
            <a:extLst>
              <a:ext uri="{FF2B5EF4-FFF2-40B4-BE49-F238E27FC236}">
                <a16:creationId xmlns:a16="http://schemas.microsoft.com/office/drawing/2014/main" id="{78A05537-3F9E-463A-8F04-F91B2A71DAFE}"/>
              </a:ext>
            </a:extLst>
          </p:cNvPr>
          <p:cNvSpPr/>
          <p:nvPr/>
        </p:nvSpPr>
        <p:spPr>
          <a:xfrm>
            <a:off x="8295160" y="1593363"/>
            <a:ext cx="1812008" cy="4616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16965" y="21600"/>
                </a:lnTo>
                <a:lnTo>
                  <a:pt x="21600" y="10804"/>
                </a:lnTo>
                <a:lnTo>
                  <a:pt x="16965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52617B"/>
              </a:gs>
              <a:gs pos="100000">
                <a:srgbClr val="7D94BF"/>
              </a:gs>
            </a:gsLst>
            <a:lin ang="10800000"/>
          </a:gradFill>
          <a:ln w="12700">
            <a:miter lim="400000"/>
          </a:ln>
        </p:spPr>
        <p:txBody>
          <a:bodyPr lIns="45719" rIns="45719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defRPr>
            </a:lvl9pPr>
          </a:lstStyle>
          <a:p>
            <a:pPr>
              <a:lnSpc>
                <a:spcPts val="2800"/>
              </a:lnSpc>
            </a:pP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动态计算路径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519BD26-DDB9-4FC9-869B-AF0512F21873}"/>
              </a:ext>
            </a:extLst>
          </p:cNvPr>
          <p:cNvSpPr txBox="1"/>
          <p:nvPr/>
        </p:nvSpPr>
        <p:spPr>
          <a:xfrm>
            <a:off x="4587067" y="2174407"/>
            <a:ext cx="2844890" cy="10772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xmlns:lc="http://schemas.openxmlformats.org/drawingml/2006/lockedCanvas" val="1"/>
            </a:ext>
          </a:extLst>
        </p:spPr>
        <p:txBody>
          <a:bodyPr wrap="square" lIns="45719" rIns="45719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defRPr>
            </a:lvl9pPr>
          </a:lstStyle>
          <a:p>
            <a:r>
              <a:rPr lang="zh-CN" altLang="en-US" sz="1600" dirty="0">
                <a:solidFill>
                  <a:srgbClr val="535353"/>
                </a:solidFill>
                <a:uFill>
                  <a:solidFill>
                    <a:srgbClr val="000000"/>
                  </a:solidFill>
                </a:uFill>
                <a:latin typeface="SimSun" panose="02010600030101010101" pitchFamily="2" charset="-122"/>
                <a:ea typeface="SimSun" panose="02010600030101010101" pitchFamily="2" charset="-122"/>
                <a:sym typeface="Helvetica"/>
              </a:rPr>
              <a:t>在</a:t>
            </a:r>
            <a:r>
              <a:rPr lang="en-US" altLang="zh-CN" sz="1600" dirty="0">
                <a:solidFill>
                  <a:srgbClr val="535353"/>
                </a:solidFill>
                <a:uFill>
                  <a:solidFill>
                    <a:srgbClr val="000000"/>
                  </a:solidFill>
                </a:uFill>
                <a:latin typeface="SimSun" panose="02010600030101010101" pitchFamily="2" charset="-122"/>
                <a:ea typeface="SimSun" panose="02010600030101010101" pitchFamily="2" charset="-122"/>
                <a:sym typeface="Helvetica"/>
              </a:rPr>
              <a:t>seq2seq</a:t>
            </a:r>
            <a:r>
              <a:rPr lang="zh-CN" altLang="en-US" sz="1600" dirty="0">
                <a:solidFill>
                  <a:srgbClr val="535353"/>
                </a:solidFill>
                <a:uFill>
                  <a:solidFill>
                    <a:srgbClr val="000000"/>
                  </a:solidFill>
                </a:uFill>
                <a:latin typeface="SimSun" panose="02010600030101010101" pitchFamily="2" charset="-122"/>
                <a:ea typeface="SimSun" panose="02010600030101010101" pitchFamily="2" charset="-122"/>
                <a:sym typeface="Helvetica"/>
              </a:rPr>
              <a:t>结构的网络中，</a:t>
            </a:r>
          </a:p>
          <a:p>
            <a:r>
              <a:rPr lang="en-US" altLang="zh-CN" sz="1600" dirty="0">
                <a:solidFill>
                  <a:srgbClr val="535353"/>
                </a:solidFill>
                <a:uFill>
                  <a:solidFill>
                    <a:srgbClr val="000000"/>
                  </a:solidFill>
                </a:uFill>
                <a:latin typeface="SimSun" panose="02010600030101010101" pitchFamily="2" charset="-122"/>
                <a:ea typeface="SimSun" panose="02010600030101010101" pitchFamily="2" charset="-122"/>
                <a:sym typeface="Helvetica"/>
              </a:rPr>
              <a:t>Encoder </a:t>
            </a:r>
            <a:r>
              <a:rPr lang="zh-CN" altLang="en-US" sz="1600" dirty="0">
                <a:solidFill>
                  <a:srgbClr val="535353"/>
                </a:solidFill>
                <a:uFill>
                  <a:solidFill>
                    <a:srgbClr val="000000"/>
                  </a:solidFill>
                </a:uFill>
                <a:latin typeface="SimSun" panose="02010600030101010101" pitchFamily="2" charset="-122"/>
                <a:ea typeface="SimSun" panose="02010600030101010101" pitchFamily="2" charset="-122"/>
                <a:sym typeface="Helvetica"/>
              </a:rPr>
              <a:t>计算序列等于输入序列长度，</a:t>
            </a:r>
            <a:r>
              <a:rPr lang="en-US" altLang="zh-CN" sz="1600" dirty="0">
                <a:solidFill>
                  <a:srgbClr val="535353"/>
                </a:solidFill>
                <a:uFill>
                  <a:solidFill>
                    <a:srgbClr val="000000"/>
                  </a:solidFill>
                </a:uFill>
                <a:latin typeface="SimSun" panose="02010600030101010101" pitchFamily="2" charset="-122"/>
                <a:ea typeface="SimSun" panose="02010600030101010101" pitchFamily="2" charset="-122"/>
                <a:sym typeface="Helvetica"/>
              </a:rPr>
              <a:t>Decoder </a:t>
            </a:r>
            <a:r>
              <a:rPr lang="zh-CN" altLang="en-US" sz="1600" dirty="0">
                <a:solidFill>
                  <a:srgbClr val="535353"/>
                </a:solidFill>
                <a:uFill>
                  <a:solidFill>
                    <a:srgbClr val="000000"/>
                  </a:solidFill>
                </a:uFill>
                <a:latin typeface="SimSun" panose="02010600030101010101" pitchFamily="2" charset="-122"/>
                <a:ea typeface="SimSun" panose="02010600030101010101" pitchFamily="2" charset="-122"/>
                <a:sym typeface="Helvetica"/>
              </a:rPr>
              <a:t>计算序列与输出的值有关。</a:t>
            </a:r>
          </a:p>
        </p:txBody>
      </p:sp>
      <p:sp>
        <p:nvSpPr>
          <p:cNvPr id="14" name="文本框 12">
            <a:extLst>
              <a:ext uri="{FF2B5EF4-FFF2-40B4-BE49-F238E27FC236}">
                <a16:creationId xmlns:a16="http://schemas.microsoft.com/office/drawing/2014/main" id="{CB8BB3EF-F731-44F9-A2DC-AC35E785127B}"/>
              </a:ext>
            </a:extLst>
          </p:cNvPr>
          <p:cNvSpPr txBox="1"/>
          <p:nvPr/>
        </p:nvSpPr>
        <p:spPr>
          <a:xfrm>
            <a:off x="8514874" y="2174407"/>
            <a:ext cx="2788339" cy="10772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xmlns:lc="http://schemas.openxmlformats.org/drawingml/2006/lockedCanvas" val="1"/>
            </a:ext>
          </a:extLst>
        </p:spPr>
        <p:txBody>
          <a:bodyPr wrap="square" lIns="45719" rIns="45719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defRPr>
            </a:lvl9pPr>
          </a:lstStyle>
          <a:p>
            <a:r>
              <a:rPr lang="zh-CN" altLang="en-US" sz="1600" dirty="0">
                <a:solidFill>
                  <a:srgbClr val="535353"/>
                </a:solidFill>
                <a:uFill>
                  <a:solidFill>
                    <a:srgbClr val="000000"/>
                  </a:solidFill>
                </a:uFill>
                <a:latin typeface="SimSun" panose="02010600030101010101" pitchFamily="2" charset="-122"/>
                <a:ea typeface="SimSun" panose="02010600030101010101" pitchFamily="2" charset="-122"/>
              </a:rPr>
              <a:t>在自适应混合精度训练中，需要根据梯度的数值溢出情况决定是否更新参数，并动态调整 </a:t>
            </a:r>
            <a:r>
              <a:rPr lang="en" altLang="zh-CN" sz="1600" dirty="0">
                <a:solidFill>
                  <a:srgbClr val="535353"/>
                </a:solidFill>
                <a:uFill>
                  <a:solidFill>
                    <a:srgbClr val="000000"/>
                  </a:solidFill>
                </a:uFill>
                <a:latin typeface="SimSun" panose="02010600030101010101" pitchFamily="2" charset="-122"/>
                <a:ea typeface="SimSun" panose="02010600030101010101" pitchFamily="2" charset="-122"/>
              </a:rPr>
              <a:t>scaling factor</a:t>
            </a:r>
            <a:r>
              <a:rPr lang="zh-CN" altLang="en" sz="1600" dirty="0">
                <a:solidFill>
                  <a:srgbClr val="535353"/>
                </a:solidFill>
                <a:uFill>
                  <a:solidFill>
                    <a:srgbClr val="000000"/>
                  </a:solidFill>
                </a:uFill>
                <a:latin typeface="SimSun" panose="02010600030101010101" pitchFamily="2" charset="-122"/>
                <a:ea typeface="SimSun" panose="02010600030101010101" pitchFamily="2" charset="-122"/>
              </a:rPr>
              <a:t>。</a:t>
            </a:r>
          </a:p>
        </p:txBody>
      </p:sp>
      <p:cxnSp>
        <p:nvCxnSpPr>
          <p:cNvPr id="15" name="直线连接符 15">
            <a:extLst>
              <a:ext uri="{FF2B5EF4-FFF2-40B4-BE49-F238E27FC236}">
                <a16:creationId xmlns:a16="http://schemas.microsoft.com/office/drawing/2014/main" id="{3002CFCF-BD99-4474-A82F-1DD428DF4020}"/>
              </a:ext>
            </a:extLst>
          </p:cNvPr>
          <p:cNvCxnSpPr/>
          <p:nvPr/>
        </p:nvCxnSpPr>
        <p:spPr>
          <a:xfrm>
            <a:off x="4108174" y="1985772"/>
            <a:ext cx="0" cy="3736654"/>
          </a:xfrm>
          <a:prstGeom prst="line">
            <a:avLst/>
          </a:prstGeom>
          <a:noFill/>
          <a:ln w="25400" cap="flat">
            <a:solidFill>
              <a:schemeClr val="tx2"/>
            </a:solidFill>
            <a:prstDash val="dash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" name="直线连接符 41">
            <a:extLst>
              <a:ext uri="{FF2B5EF4-FFF2-40B4-BE49-F238E27FC236}">
                <a16:creationId xmlns:a16="http://schemas.microsoft.com/office/drawing/2014/main" id="{D8847CE7-11A7-43EE-9BE5-430A60C55D53}"/>
              </a:ext>
            </a:extLst>
          </p:cNvPr>
          <p:cNvCxnSpPr/>
          <p:nvPr/>
        </p:nvCxnSpPr>
        <p:spPr>
          <a:xfrm>
            <a:off x="8046025" y="1969031"/>
            <a:ext cx="0" cy="3736654"/>
          </a:xfrm>
          <a:prstGeom prst="line">
            <a:avLst/>
          </a:prstGeom>
          <a:noFill/>
          <a:ln w="25400" cap="flat">
            <a:solidFill>
              <a:schemeClr val="tx2"/>
            </a:solidFill>
            <a:prstDash val="dash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17" name="图片 6">
            <a:extLst>
              <a:ext uri="{FF2B5EF4-FFF2-40B4-BE49-F238E27FC236}">
                <a16:creationId xmlns:a16="http://schemas.microsoft.com/office/drawing/2014/main" id="{9872DF4C-7D61-46A4-8433-B69901D2B9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485" r="34212" b="12063"/>
          <a:stretch/>
        </p:blipFill>
        <p:spPr>
          <a:xfrm>
            <a:off x="1026041" y="3842043"/>
            <a:ext cx="2603241" cy="1880383"/>
          </a:xfrm>
          <a:prstGeom prst="rect">
            <a:avLst/>
          </a:prstGeom>
        </p:spPr>
      </p:pic>
      <p:pic>
        <p:nvPicPr>
          <p:cNvPr id="18" name="Picture 4" descr="Diagram&#10;&#10;Description automs'd'fatically generated">
            <a:extLst>
              <a:ext uri="{FF2B5EF4-FFF2-40B4-BE49-F238E27FC236}">
                <a16:creationId xmlns:a16="http://schemas.microsoft.com/office/drawing/2014/main" id="{929654B1-BC98-4D95-9246-FC2C297A3B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6430" y="4097940"/>
            <a:ext cx="3219140" cy="1291938"/>
          </a:xfrm>
          <a:prstGeom prst="rect">
            <a:avLst/>
          </a:prstGeom>
        </p:spPr>
      </p:pic>
      <p:pic>
        <p:nvPicPr>
          <p:cNvPr id="19" name="Picture 15" descr="Diagram&#10;&#10;Description automatically generated">
            <a:extLst>
              <a:ext uri="{FF2B5EF4-FFF2-40B4-BE49-F238E27FC236}">
                <a16:creationId xmlns:a16="http://schemas.microsoft.com/office/drawing/2014/main" id="{362B7009-2594-4367-A33F-603430B9FE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4874" y="4236374"/>
            <a:ext cx="3128547" cy="102826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251C399-C843-AA4D-8CBB-F3B5EFEC776F}"/>
              </a:ext>
            </a:extLst>
          </p:cNvPr>
          <p:cNvSpPr txBox="1"/>
          <p:nvPr/>
        </p:nvSpPr>
        <p:spPr>
          <a:xfrm>
            <a:off x="700778" y="6069019"/>
            <a:ext cx="7571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动态能力会决定某个算法能否在这个框架跑起来</a:t>
            </a:r>
            <a:r>
              <a:rPr lang="zh-CN" altLang="en-US" dirty="0"/>
              <a:t>，而不仅仅是性能高低。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974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6B1ADE3-7088-3C4C-8A51-F55C2A840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032" y="93785"/>
            <a:ext cx="2846999" cy="645746"/>
          </a:xfrm>
        </p:spPr>
        <p:txBody>
          <a:bodyPr/>
          <a:lstStyle/>
          <a:p>
            <a:r>
              <a:rPr lang="zh-CN" altLang="en-US" dirty="0"/>
              <a:t>非规则的计算</a:t>
            </a:r>
            <a:endParaRPr 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F503BB8-219B-441B-B22F-E0DC0C98E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7232" y="4170727"/>
            <a:ext cx="6871851" cy="678112"/>
          </a:xfrm>
          <a:prstGeom prst="rect">
            <a:avLst/>
          </a:prstGeom>
        </p:spPr>
      </p:pic>
      <p:cxnSp>
        <p:nvCxnSpPr>
          <p:cNvPr id="7" name="直线箭头连接符 11">
            <a:extLst>
              <a:ext uri="{FF2B5EF4-FFF2-40B4-BE49-F238E27FC236}">
                <a16:creationId xmlns:a16="http://schemas.microsoft.com/office/drawing/2014/main" id="{F0463D05-D035-4014-8E0B-B46AF949C20E}"/>
              </a:ext>
            </a:extLst>
          </p:cNvPr>
          <p:cNvCxnSpPr>
            <a:cxnSpLocks/>
          </p:cNvCxnSpPr>
          <p:nvPr/>
        </p:nvCxnSpPr>
        <p:spPr>
          <a:xfrm flipH="1">
            <a:off x="4877232" y="3615453"/>
            <a:ext cx="2468777" cy="535365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" name="直线箭头连接符 17">
            <a:extLst>
              <a:ext uri="{FF2B5EF4-FFF2-40B4-BE49-F238E27FC236}">
                <a16:creationId xmlns:a16="http://schemas.microsoft.com/office/drawing/2014/main" id="{60C6E57C-AC6A-4F6A-B75D-1B16414533A3}"/>
              </a:ext>
            </a:extLst>
          </p:cNvPr>
          <p:cNvCxnSpPr>
            <a:cxnSpLocks/>
          </p:cNvCxnSpPr>
          <p:nvPr/>
        </p:nvCxnSpPr>
        <p:spPr>
          <a:xfrm>
            <a:off x="7346009" y="3612697"/>
            <a:ext cx="4403074" cy="567368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0C7154D9-71B7-49A0-8ADA-95582413A7F4}"/>
              </a:ext>
            </a:extLst>
          </p:cNvPr>
          <p:cNvSpPr txBox="1"/>
          <p:nvPr/>
        </p:nvSpPr>
        <p:spPr>
          <a:xfrm>
            <a:off x="6718047" y="3818187"/>
            <a:ext cx="2169823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effectLst/>
                <a:uFillTx/>
                <a:latin typeface="+mn-lt"/>
                <a:ea typeface="+mn-ea"/>
                <a:cs typeface="+mn-cs"/>
                <a:sym typeface="等线"/>
              </a:rPr>
              <a:t>视角聚焦</a:t>
            </a:r>
            <a:r>
              <a:rPr lang="zh-CN" altLang="en-US" dirty="0"/>
              <a:t>非规则计算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effectLst/>
              <a:uFillTx/>
              <a:latin typeface="+mn-lt"/>
              <a:ea typeface="+mn-ea"/>
              <a:cs typeface="+mn-cs"/>
              <a:sym typeface="等线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53F2198F-6240-4EA9-A16F-F56E296373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7232" y="5567971"/>
            <a:ext cx="6871851" cy="697213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89CB372C-5F25-4545-8C2B-49F62A5C9373}"/>
              </a:ext>
            </a:extLst>
          </p:cNvPr>
          <p:cNvSpPr txBox="1"/>
          <p:nvPr/>
        </p:nvSpPr>
        <p:spPr>
          <a:xfrm>
            <a:off x="7132385" y="5113854"/>
            <a:ext cx="925892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/>
              <a:t>Zoom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effectLst/>
              <a:uFillTx/>
              <a:latin typeface="+mn-lt"/>
              <a:ea typeface="+mn-ea"/>
              <a:cs typeface="+mn-cs"/>
              <a:sym typeface="等线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057CB1C9-2A53-40C9-A98B-812219B37F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5179" y="1559481"/>
            <a:ext cx="6903904" cy="1851567"/>
          </a:xfrm>
          <a:prstGeom prst="rect">
            <a:avLst/>
          </a:prstGeom>
        </p:spPr>
      </p:pic>
      <p:pic>
        <p:nvPicPr>
          <p:cNvPr id="14" name="Picture 13" descr="Text&#10;&#10;Description automatically generated with low confidence">
            <a:extLst>
              <a:ext uri="{FF2B5EF4-FFF2-40B4-BE49-F238E27FC236}">
                <a16:creationId xmlns:a16="http://schemas.microsoft.com/office/drawing/2014/main" id="{73689E1E-2127-7E40-A2A9-0D07DC5E53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158" y="1133585"/>
            <a:ext cx="3886200" cy="549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692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6B1ADE3-7088-3C4C-8A51-F55C2A840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01" y="156307"/>
            <a:ext cx="10850563" cy="637931"/>
          </a:xfrm>
        </p:spPr>
        <p:txBody>
          <a:bodyPr/>
          <a:lstStyle/>
          <a:p>
            <a:r>
              <a:rPr lang="zh-CN" altLang="en-US" dirty="0"/>
              <a:t>更大的挑战：落地与闭环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CD6814-0D0E-A540-95A6-0B38702BD671}"/>
              </a:ext>
            </a:extLst>
          </p:cNvPr>
          <p:cNvSpPr txBox="1"/>
          <p:nvPr/>
        </p:nvSpPr>
        <p:spPr>
          <a:xfrm>
            <a:off x="507924" y="1143000"/>
            <a:ext cx="1003351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STKaiti" panose="02010600040101010101" pitchFamily="2" charset="-122"/>
                <a:ea typeface="STKaiti" panose="02010600040101010101" pitchFamily="2" charset="-122"/>
              </a:rPr>
              <a:t>训练框架作为一个复杂系统</a:t>
            </a:r>
            <a:r>
              <a:rPr lang="zh-CN" alt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STKaiti" panose="02010600040101010101" pitchFamily="2" charset="-122"/>
                <a:ea typeface="STKaiti" panose="02010600040101010101" pitchFamily="2" charset="-122"/>
              </a:rPr>
              <a:t>，需要在大量真实场景中迭代才能逐渐完善。</a:t>
            </a:r>
            <a:endParaRPr lang="en-HK" altLang="zh-CN" sz="2400" dirty="0">
              <a:solidFill>
                <a:schemeClr val="accent1">
                  <a:lumMod val="60000"/>
                  <a:lumOff val="40000"/>
                </a:schemeClr>
              </a:solidFill>
              <a:latin typeface="STKaiti" panose="02010600040101010101" pitchFamily="2" charset="-122"/>
              <a:ea typeface="STKaiti" panose="02010600040101010101" pitchFamily="2" charset="-122"/>
            </a:endParaRPr>
          </a:p>
          <a:p>
            <a:r>
              <a:rPr lang="zh-CN" alt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STKaiti" panose="02010600040101010101" pitchFamily="2" charset="-122"/>
                <a:ea typeface="STKaiti" panose="02010600040101010101" pitchFamily="2" charset="-122"/>
              </a:rPr>
              <a:t>但是，从哪里获得很多的真实用户呢？</a:t>
            </a:r>
            <a:endParaRPr lang="en-HK" altLang="zh-CN" sz="2400" dirty="0">
              <a:solidFill>
                <a:schemeClr val="accent1">
                  <a:lumMod val="60000"/>
                  <a:lumOff val="40000"/>
                </a:schemeClr>
              </a:solidFill>
              <a:latin typeface="STKaiti" panose="02010600040101010101" pitchFamily="2" charset="-122"/>
              <a:ea typeface="STKaiti" panose="02010600040101010101" pitchFamily="2" charset="-122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3E7CB4-2D47-2C4B-8C5C-8F19AB55833B}"/>
              </a:ext>
            </a:extLst>
          </p:cNvPr>
          <p:cNvSpPr txBox="1"/>
          <p:nvPr/>
        </p:nvSpPr>
        <p:spPr>
          <a:xfrm>
            <a:off x="5805489" y="2728913"/>
            <a:ext cx="4755002" cy="242771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400" b="1">
                <a:latin typeface="+mn-ea"/>
              </a:defRPr>
            </a:lvl1pPr>
          </a:lstStyle>
          <a:p>
            <a:r>
              <a:rPr lang="en-US" dirty="0" err="1"/>
              <a:t>潜在机遇</a:t>
            </a:r>
            <a:endParaRPr lang="en-US" dirty="0"/>
          </a:p>
          <a:p>
            <a:endParaRPr lang="en-US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dirty="0" err="1"/>
              <a:t>主流框架与业务落地的距离</a:t>
            </a:r>
            <a:endParaRPr lang="en-US" b="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dirty="0" err="1"/>
              <a:t>大模型的兴起</a:t>
            </a:r>
            <a:endParaRPr lang="en-US" b="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dirty="0" err="1"/>
              <a:t>国产化的强烈诉求</a:t>
            </a:r>
            <a:endParaRPr lang="en-US" b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4068D4B-0604-CF4E-94B4-620EECCA3C4B}"/>
              </a:ext>
            </a:extLst>
          </p:cNvPr>
          <p:cNvSpPr/>
          <p:nvPr/>
        </p:nvSpPr>
        <p:spPr>
          <a:xfrm>
            <a:off x="507924" y="2728913"/>
            <a:ext cx="4078364" cy="24277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+mn-ea"/>
              </a:rPr>
              <a:t>基础框架落地之难</a:t>
            </a:r>
            <a:endParaRPr lang="en-HK" altLang="zh-CN" sz="2400" b="1" dirty="0">
              <a:latin typeface="+mn-ea"/>
            </a:endParaRPr>
          </a:p>
          <a:p>
            <a:endParaRPr lang="en-HK" altLang="zh-CN" sz="2400" dirty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latin typeface="+mn-ea"/>
              </a:rPr>
              <a:t>稳固的主流生态</a:t>
            </a:r>
            <a:endParaRPr lang="en-US" sz="2400" dirty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latin typeface="+mn-ea"/>
              </a:rPr>
              <a:t>用户不愿意学习新的框架</a:t>
            </a:r>
            <a:endParaRPr lang="en-US" sz="2400" dirty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latin typeface="+mn-ea"/>
              </a:rPr>
              <a:t>复杂且不统一的技术链条</a:t>
            </a:r>
            <a:endParaRPr lang="en-US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3255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4C538B0-27D6-4449-8CBD-CEE1F43D1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9</a:t>
            </a:fld>
            <a:endParaRPr lang="zh-CN" alt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B18DE5F-97C3-4F49-B271-868981666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大模型的再思考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F4F3A22-ECA2-0747-952A-4BF1DA67DCF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69925" y="1130299"/>
            <a:ext cx="10850563" cy="11333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200" dirty="0">
                <a:solidFill>
                  <a:schemeClr val="accent1">
                    <a:lumMod val="60000"/>
                    <a:lumOff val="40000"/>
                  </a:schemeClr>
                </a:solidFill>
                <a:latin typeface="STKaiti" panose="02010600040101010101" pitchFamily="2" charset="-122"/>
                <a:ea typeface="STKaiti" panose="02010600040101010101" pitchFamily="2" charset="-122"/>
              </a:rPr>
              <a:t>AI</a:t>
            </a:r>
            <a:r>
              <a:rPr lang="zh-CN" altLang="en-US" sz="2200" dirty="0">
                <a:solidFill>
                  <a:schemeClr val="accent1">
                    <a:lumMod val="60000"/>
                    <a:lumOff val="40000"/>
                  </a:schemeClr>
                </a:solidFill>
                <a:latin typeface="STKaiti" panose="02010600040101010101" pitchFamily="2" charset="-122"/>
                <a:ea typeface="STKaiti" panose="02010600040101010101" pitchFamily="2" charset="-122"/>
              </a:rPr>
              <a:t>领域这几年的大发展，得益于在计算能力显著进步 </a:t>
            </a:r>
            <a:r>
              <a:rPr lang="en-US" altLang="zh-CN" sz="2200" dirty="0">
                <a:solidFill>
                  <a:schemeClr val="accent1">
                    <a:lumMod val="60000"/>
                    <a:lumOff val="40000"/>
                  </a:schemeClr>
                </a:solidFill>
                <a:latin typeface="STKaiti" panose="02010600040101010101" pitchFamily="2" charset="-122"/>
                <a:ea typeface="STKaiti" panose="02010600040101010101" pitchFamily="2" charset="-122"/>
              </a:rPr>
              <a:t>&amp;</a:t>
            </a:r>
            <a:r>
              <a:rPr lang="zh-CN" altLang="en-US" sz="2200" dirty="0">
                <a:solidFill>
                  <a:schemeClr val="accent1">
                    <a:lumMod val="60000"/>
                    <a:lumOff val="40000"/>
                  </a:schemeClr>
                </a:solidFill>
                <a:latin typeface="STKaiti" panose="02010600040101010101" pitchFamily="2" charset="-122"/>
                <a:ea typeface="STKaiti" panose="02010600040101010101" pitchFamily="2" charset="-122"/>
              </a:rPr>
              <a:t> 易用的深度学习框架支持下的“</a:t>
            </a:r>
            <a:r>
              <a:rPr lang="en-US" altLang="zh-CN" sz="2200" dirty="0">
                <a:solidFill>
                  <a:schemeClr val="accent1">
                    <a:lumMod val="60000"/>
                    <a:lumOff val="40000"/>
                  </a:schemeClr>
                </a:solidFill>
                <a:latin typeface="STKaiti" panose="02010600040101010101" pitchFamily="2" charset="-122"/>
                <a:ea typeface="STKaiti" panose="02010600040101010101" pitchFamily="2" charset="-122"/>
              </a:rPr>
              <a:t>AI</a:t>
            </a:r>
            <a:r>
              <a:rPr lang="zh-CN" altLang="en-US" sz="2200" dirty="0">
                <a:solidFill>
                  <a:schemeClr val="accent1">
                    <a:lumMod val="60000"/>
                    <a:lumOff val="40000"/>
                  </a:schemeClr>
                </a:solidFill>
                <a:latin typeface="STKaiti" panose="02010600040101010101" pitchFamily="2" charset="-122"/>
                <a:ea typeface="STKaiti" panose="02010600040101010101" pitchFamily="2" charset="-122"/>
              </a:rPr>
              <a:t> </a:t>
            </a:r>
            <a:r>
              <a:rPr lang="en-US" altLang="zh-CN" sz="2200" dirty="0">
                <a:solidFill>
                  <a:schemeClr val="accent1">
                    <a:lumMod val="60000"/>
                    <a:lumOff val="40000"/>
                  </a:schemeClr>
                </a:solidFill>
                <a:latin typeface="STKaiti" panose="02010600040101010101" pitchFamily="2" charset="-122"/>
                <a:ea typeface="STKaiti" panose="02010600040101010101" pitchFamily="2" charset="-122"/>
              </a:rPr>
              <a:t>democratization</a:t>
            </a:r>
            <a:r>
              <a:rPr lang="zh-CN" altLang="en-US" sz="2200" dirty="0">
                <a:solidFill>
                  <a:schemeClr val="accent1">
                    <a:lumMod val="60000"/>
                    <a:lumOff val="40000"/>
                  </a:schemeClr>
                </a:solidFill>
                <a:latin typeface="STKaiti" panose="02010600040101010101" pitchFamily="2" charset="-122"/>
                <a:ea typeface="STKaiti" panose="02010600040101010101" pitchFamily="2" charset="-122"/>
              </a:rPr>
              <a:t>”，创新能力得以极大释放。大模型：资源趋向集中，形成马太效应，长期而言，可能会抑制整个领域的创新能力。</a:t>
            </a:r>
            <a:endParaRPr lang="en-HK" dirty="0"/>
          </a:p>
          <a:p>
            <a:pPr marL="457177" lvl="1" indent="0">
              <a:buNone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8D45DF-D6A5-7249-8979-97DEE00AF030}"/>
              </a:ext>
            </a:extLst>
          </p:cNvPr>
          <p:cNvSpPr txBox="1"/>
          <p:nvPr/>
        </p:nvSpPr>
        <p:spPr>
          <a:xfrm>
            <a:off x="1903224" y="3013501"/>
            <a:ext cx="83839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如何形成一个被广泛参与</a:t>
            </a:r>
            <a:r>
              <a:rPr lang="zh-CN" altLang="en-US" sz="24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的技术生态模式，构建一个可以让</a:t>
            </a:r>
            <a:endParaRPr lang="en-HK" altLang="zh-CN" sz="2400" b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CN" altLang="en-US" sz="24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不同思路探索和创新的空间？</a:t>
            </a:r>
            <a:endParaRPr lang="en-US" sz="2400" b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8447971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#296231"/>
  <p:tag name="ISLIDE.TEMPLATE" val="2e4d4ce1-63ea-4e06-8b5b-d1e8ed8dec9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heme/theme1.xml><?xml version="1.0" encoding="utf-8"?>
<a:theme xmlns:a="http://schemas.openxmlformats.org/drawingml/2006/main" name="主题5">
  <a:themeElements>
    <a:clrScheme name="房利美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05048D"/>
      </a:accent1>
      <a:accent2>
        <a:srgbClr val="0836A4"/>
      </a:accent2>
      <a:accent3>
        <a:srgbClr val="061E99"/>
      </a:accent3>
      <a:accent4>
        <a:srgbClr val="15FFFF"/>
      </a:accent4>
      <a:accent5>
        <a:srgbClr val="FD63FF"/>
      </a:accent5>
      <a:accent6>
        <a:srgbClr val="1057B3"/>
      </a:accent6>
      <a:hlink>
        <a:srgbClr val="4276AA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2e4d4ce1-63ea-4e06-8b5b-d1e8ed8dec97.source.default.zh-Hans" id="{74136B7E-DAB7-734C-B3FB-6AEE76ECCB7B}" vid="{6C5376BA-2619-504F-AE34-37D8AF418D11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05048D"/>
    </a:accent1>
    <a:accent2>
      <a:srgbClr val="0836A4"/>
    </a:accent2>
    <a:accent3>
      <a:srgbClr val="061E99"/>
    </a:accent3>
    <a:accent4>
      <a:srgbClr val="15FFFF"/>
    </a:accent4>
    <a:accent5>
      <a:srgbClr val="FD63FF"/>
    </a:accent5>
    <a:accent6>
      <a:srgbClr val="1057B3"/>
    </a:accent6>
    <a:hlink>
      <a:srgbClr val="4276AA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主题5</Template>
  <TotalTime>1159</TotalTime>
  <Words>517</Words>
  <Application>Microsoft Macintosh PowerPoint</Application>
  <PresentationFormat>Widescreen</PresentationFormat>
  <Paragraphs>56</Paragraphs>
  <Slides>10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等线</vt:lpstr>
      <vt:lpstr>微软雅黑</vt:lpstr>
      <vt:lpstr>Microsoft YaHei UI</vt:lpstr>
      <vt:lpstr>SimSun</vt:lpstr>
      <vt:lpstr>STKaiti</vt:lpstr>
      <vt:lpstr>Arial</vt:lpstr>
      <vt:lpstr>Calibri</vt:lpstr>
      <vt:lpstr>主题5</vt:lpstr>
      <vt:lpstr>think-cell Slide</vt:lpstr>
      <vt:lpstr>从视觉实践看框架与编译</vt:lpstr>
      <vt:lpstr>PowerPoint Presentation</vt:lpstr>
      <vt:lpstr>PyTorch vs. TensorFlow</vt:lpstr>
      <vt:lpstr>算法对于框架和编译器的挑战</vt:lpstr>
      <vt:lpstr>大模型的挑战</vt:lpstr>
      <vt:lpstr>动态计算过程</vt:lpstr>
      <vt:lpstr>非规则的计算</vt:lpstr>
      <vt:lpstr>更大的挑战：落地与闭环</vt:lpstr>
      <vt:lpstr>大模型的再思考</vt:lpstr>
      <vt:lpstr>Thanks</vt:lpstr>
    </vt:vector>
  </TitlesOfParts>
  <Manager>iSlide</Manager>
  <Company/>
  <LinksUpToDate>false</LinksUpToDate>
  <SharedDoc>false</SharedDoc>
  <HyperlinkBase>https://www.islide.cc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QYH</dc:title>
  <dc:creator>Dahua Lin (IEG)</dc:creator>
  <cp:lastModifiedBy>Dahua Lin (IEG)</cp:lastModifiedBy>
  <cp:revision>54</cp:revision>
  <cp:lastPrinted>2020-11-12T16:00:00Z</cp:lastPrinted>
  <dcterms:created xsi:type="dcterms:W3CDTF">2021-06-29T05:10:07Z</dcterms:created>
  <dcterms:modified xsi:type="dcterms:W3CDTF">2021-07-08T23:57:54Z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  <property fmtid="{D5CDD505-2E9C-101B-9397-08002B2CF9AE}" pid="3" name="iSlide.TEMPLATE">
    <vt:lpwstr>2e4d4ce1-63ea-4e06-8b5b-d1e8ed8dec97</vt:lpwstr>
  </property>
</Properties>
</file>