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602" r:id="rId3"/>
    <p:sldId id="473" r:id="rId4"/>
    <p:sldId id="601" r:id="rId5"/>
    <p:sldId id="513" r:id="rId6"/>
    <p:sldId id="324" r:id="rId7"/>
    <p:sldId id="325" r:id="rId8"/>
    <p:sldId id="609" r:id="rId9"/>
    <p:sldId id="573" r:id="rId10"/>
    <p:sldId id="611" r:id="rId11"/>
    <p:sldId id="575" r:id="rId12"/>
    <p:sldId id="574" r:id="rId13"/>
    <p:sldId id="612" r:id="rId14"/>
    <p:sldId id="610" r:id="rId15"/>
    <p:sldId id="514" r:id="rId16"/>
    <p:sldId id="515" r:id="rId17"/>
    <p:sldId id="599" r:id="rId18"/>
    <p:sldId id="598" r:id="rId19"/>
    <p:sldId id="583" r:id="rId20"/>
    <p:sldId id="600" r:id="rId21"/>
    <p:sldId id="584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B2974"/>
    <a:srgbClr val="9DC3E6"/>
    <a:srgbClr val="1F4E79"/>
    <a:srgbClr val="FF9C00"/>
    <a:srgbClr val="000000"/>
    <a:srgbClr val="2E75B6"/>
    <a:srgbClr val="FFF2CC"/>
    <a:srgbClr val="142A71"/>
    <a:srgbClr val="1E2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85357" autoAdjust="0"/>
  </p:normalViewPr>
  <p:slideViewPr>
    <p:cSldViewPr snapToGrid="0">
      <p:cViewPr varScale="1">
        <p:scale>
          <a:sx n="73" d="100"/>
          <a:sy n="73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5" y="387763"/>
            <a:ext cx="10515600" cy="473860"/>
          </a:xfrm>
        </p:spPr>
        <p:txBody>
          <a:bodyPr>
            <a:noAutofit/>
          </a:bodyPr>
          <a:lstStyle>
            <a:lvl1pPr>
              <a:defRPr sz="1650" b="1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388-CE4E-2D4B-B659-8A3AA2D905D1}" type="datetimeFigureOut">
              <a:rPr kumimoji="1" lang="zh-CN" altLang="en-US" smtClean="0"/>
              <a:t>2021-07-08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DDF-9BAD-FF48-8247-8C15ECCAD9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2021-07-08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2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8212" y="5025923"/>
            <a:ext cx="105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3200" spc="300" dirty="0">
                <a:solidFill>
                  <a:srgbClr val="303681"/>
                </a:solidFill>
                <a:latin typeface="FZLanTingHei-R-GBK" charset="-122"/>
                <a:ea typeface="FZLanTingHei-R-GBK" charset="-122"/>
                <a:cs typeface="FZLanTingHei-R-GBK" charset="-122"/>
              </a:rPr>
              <a:t>深度学习框架的思考</a:t>
            </a:r>
          </a:p>
        </p:txBody>
      </p:sp>
      <p:cxnSp>
        <p:nvCxnSpPr>
          <p:cNvPr id="7" name="直线连接符 6"/>
          <p:cNvCxnSpPr/>
          <p:nvPr/>
        </p:nvCxnSpPr>
        <p:spPr>
          <a:xfrm flipH="1">
            <a:off x="4781822" y="5677004"/>
            <a:ext cx="6792686" cy="0"/>
          </a:xfrm>
          <a:prstGeom prst="line">
            <a:avLst/>
          </a:prstGeom>
          <a:ln>
            <a:solidFill>
              <a:srgbClr val="30368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55724" y="5743311"/>
            <a:ext cx="3290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600" dirty="0">
                <a:solidFill>
                  <a:srgbClr val="1E2E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袁进辉  北京一流科技有限公司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B1DC-B936-4410-8659-6C7A5C10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数据搬运和计算未统一表示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E0D1F9-5142-4D13-B21C-B8B60AFC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09750"/>
            <a:ext cx="6858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8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8DCA67-65BC-4978-89C7-91FAF996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347"/>
            <a:ext cx="12192000" cy="4268410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E2080E0-1E12-4B33-A636-7BFC8677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15" y="387763"/>
            <a:ext cx="10515600" cy="47386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数据搬运是二等公民</a:t>
            </a:r>
          </a:p>
        </p:txBody>
      </p:sp>
    </p:spTree>
    <p:extLst>
      <p:ext uri="{BB962C8B-B14F-4D97-AF65-F5344CB8AC3E}">
        <p14:creationId xmlns:p14="http://schemas.microsoft.com/office/powerpoint/2010/main" val="200317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C733A-BCAE-43E9-935A-69CD43E5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动态确定线程池的大小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A0CB2F-14DD-425F-B63A-15B44AC6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50"/>
            <a:ext cx="12192000" cy="40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8B3C-AAF9-4D17-95BF-D8646827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98" y="387763"/>
            <a:ext cx="10515600" cy="473860"/>
          </a:xfrm>
        </p:spPr>
        <p:txBody>
          <a:bodyPr/>
          <a:lstStyle/>
          <a:p>
            <a:r>
              <a:rPr lang="zh-CN" altLang="en-US" sz="2400" dirty="0"/>
              <a:t>现有深度学习框架的运行时系统需要彻底重构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07AF26-1796-42A7-87C0-177A0EE9D899}"/>
              </a:ext>
            </a:extLst>
          </p:cNvPr>
          <p:cNvSpPr txBox="1"/>
          <p:nvPr/>
        </p:nvSpPr>
        <p:spPr>
          <a:xfrm>
            <a:off x="557530" y="1297242"/>
            <a:ext cx="11277118" cy="472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output </a:t>
            </a: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显存是否</a:t>
            </a:r>
            <a:r>
              <a:rPr kumimoji="1" lang="en-US" altLang="zh-CN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available </a:t>
            </a: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作为 </a:t>
            </a:r>
            <a:r>
              <a:rPr kumimoji="1" lang="en-US" altLang="zh-CN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Kernel</a:t>
            </a: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的启动条件</a:t>
            </a: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数据搬运和计算统一表示，数据搬运为一等公民</a:t>
            </a: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全部异步执行，类用户级线程调度</a:t>
            </a: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dirty="0">
              <a:solidFill>
                <a:srgbClr val="2F3384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83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935DD-0D1D-48B9-9098-CE2A7FC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补充资料</a:t>
            </a:r>
          </a:p>
        </p:txBody>
      </p:sp>
    </p:spTree>
    <p:extLst>
      <p:ext uri="{BB962C8B-B14F-4D97-AF65-F5344CB8AC3E}">
        <p14:creationId xmlns:p14="http://schemas.microsoft.com/office/powerpoint/2010/main" val="108218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B84EA-10EB-4B99-961F-59C9C50B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Split, Broadcast, Partial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31224-8D0A-4F0F-B37F-C4203E98B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11" y="736770"/>
            <a:ext cx="5759177" cy="61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6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52D14-E3E0-4B8D-934A-8502BF00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数据并行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17D77E-BDC8-4CB8-B1DF-4D4BEC100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378"/>
            <a:ext cx="12192000" cy="36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8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52D14-E3E0-4B8D-934A-8502BF00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模型并行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BDD4A-6371-44EC-AF65-93AE1C327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378"/>
            <a:ext cx="12192000" cy="36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52D14-E3E0-4B8D-934A-8502BF00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混合并行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1519F5-D4A3-497B-89FE-6AD46416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378"/>
            <a:ext cx="12192000" cy="36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9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6D30B-4743-4BBB-8804-5749DE82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SBP</a:t>
            </a:r>
            <a:r>
              <a:rPr lang="zh-CN" altLang="en-US" sz="2400" dirty="0"/>
              <a:t>的推导规则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046D34-36C5-4797-8629-9CC1BBF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385887"/>
            <a:ext cx="67151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F00377-A66E-4017-B0A3-CBAD68F69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30" y="0"/>
            <a:ext cx="6484339" cy="6858000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20AD6764-F2A5-49E8-B3DD-F4B7EABD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14" y="387763"/>
            <a:ext cx="10515600" cy="47386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编程复杂度</a:t>
            </a:r>
            <a:endParaRPr lang="zh-CN" altLang="en-US" sz="2000" dirty="0">
              <a:solidFill>
                <a:srgbClr val="3232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32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52D14-E3E0-4B8D-934A-8502BF00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Auto-Routing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59E77-1F29-42EB-8449-FAF78DEAC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0" y="0"/>
            <a:ext cx="11572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8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E848-A77B-4E49-8C80-15B75F74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224B15-B4CB-4B73-95DC-7914E923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22" y="0"/>
            <a:ext cx="7954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"/>
            <a:ext cx="12192000" cy="6857295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4F306FD6-7BAB-412E-B5E2-95794099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14" y="387763"/>
            <a:ext cx="10515600" cy="47386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内存墙与网络墙</a:t>
            </a:r>
            <a:endParaRPr lang="zh-CN" altLang="en-US" sz="2000" dirty="0">
              <a:solidFill>
                <a:srgbClr val="3232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06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8B3C-AAF9-4D17-95BF-D8646827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98" y="387763"/>
            <a:ext cx="10515600" cy="473860"/>
          </a:xfrm>
        </p:spPr>
        <p:txBody>
          <a:bodyPr/>
          <a:lstStyle/>
          <a:p>
            <a:r>
              <a:rPr lang="zh-CN" altLang="en-US" sz="2400" dirty="0"/>
              <a:t>理想的软件方案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01B18-D2C6-4A47-9BCB-F04EB07B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88" y="624693"/>
            <a:ext cx="7474816" cy="61398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07AF26-1796-42A7-87C0-177A0EE9D899}"/>
              </a:ext>
            </a:extLst>
          </p:cNvPr>
          <p:cNvSpPr txBox="1"/>
          <p:nvPr/>
        </p:nvSpPr>
        <p:spPr>
          <a:xfrm>
            <a:off x="557530" y="1297242"/>
            <a:ext cx="3446911" cy="293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使用分布式集群像使用单卡一样简单</a:t>
            </a: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多机多卡线性加速</a:t>
            </a: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dirty="0">
              <a:solidFill>
                <a:srgbClr val="2F3384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77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8B3C-AAF9-4D17-95BF-D8646827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98" y="387763"/>
            <a:ext cx="10515600" cy="473860"/>
          </a:xfrm>
        </p:spPr>
        <p:txBody>
          <a:bodyPr/>
          <a:lstStyle/>
          <a:p>
            <a:r>
              <a:rPr lang="zh-CN" altLang="en-US" sz="2400" dirty="0"/>
              <a:t>分布式深度学习框架基本要素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2F3DEE-C119-4E2A-8514-17189EAB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861623"/>
            <a:ext cx="92678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2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F883D-DBA6-4400-B20E-FC275F22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296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数据路由复杂性示例（</a:t>
            </a:r>
            <a:r>
              <a:rPr lang="en-US" altLang="zh-CN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D2M,</a:t>
            </a:r>
            <a:r>
              <a:rPr lang="zh-CN" altLang="en-US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前向计算）</a:t>
            </a:r>
            <a:r>
              <a:rPr lang="en-US" altLang="zh-CN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all-gather</a:t>
            </a:r>
            <a:endParaRPr lang="zh-CN" altLang="en-US" sz="2400" b="1" dirty="0">
              <a:solidFill>
                <a:srgbClr val="3232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BB215A-5A2A-4EE3-A02E-6F957DD1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166"/>
            <a:ext cx="12192000" cy="550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6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01054-B9D1-4582-BC9E-4E16B486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573"/>
            <a:ext cx="10515600" cy="538765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数据路由复杂性示例（</a:t>
            </a:r>
            <a:r>
              <a:rPr lang="en-US" altLang="zh-CN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D2M,</a:t>
            </a:r>
            <a:r>
              <a:rPr lang="zh-CN" altLang="en-US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后向计算）</a:t>
            </a:r>
            <a:r>
              <a:rPr lang="en-US" altLang="zh-CN" sz="2400" b="1" dirty="0">
                <a:solidFill>
                  <a:srgbClr val="323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reduce-scatter</a:t>
            </a:r>
            <a:endParaRPr lang="zh-CN" altLang="en-US" sz="2400" b="1" dirty="0">
              <a:solidFill>
                <a:srgbClr val="3232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298700-874D-4FEE-A4DC-37C2776C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48"/>
            <a:ext cx="12192000" cy="550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8B3C-AAF9-4D17-95BF-D8646827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98" y="387763"/>
            <a:ext cx="10515600" cy="473860"/>
          </a:xfrm>
        </p:spPr>
        <p:txBody>
          <a:bodyPr/>
          <a:lstStyle/>
          <a:p>
            <a:r>
              <a:rPr lang="zh-CN" altLang="en-US" sz="2400" dirty="0"/>
              <a:t>自动生成最优调度是最大的难题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07AF26-1796-42A7-87C0-177A0EE9D899}"/>
              </a:ext>
            </a:extLst>
          </p:cNvPr>
          <p:cNvSpPr txBox="1"/>
          <p:nvPr/>
        </p:nvSpPr>
        <p:spPr>
          <a:xfrm>
            <a:off x="557530" y="1297242"/>
            <a:ext cx="11277118" cy="687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给定</a:t>
            </a:r>
            <a:r>
              <a:rPr kumimoji="1" lang="en-US" altLang="zh-CN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placement </a:t>
            </a: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parallelism </a:t>
            </a: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方案，自动生成执行计划已经解决</a:t>
            </a: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芯片厂商提供单设备编译器或算子库，并实现类似</a:t>
            </a:r>
            <a:r>
              <a:rPr kumimoji="1" lang="en-US" altLang="zh-CN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NCCL</a:t>
            </a: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的集群通信库就可以解决大部分问题</a:t>
            </a: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 placement </a:t>
            </a: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 auto parallelism </a:t>
            </a: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仍是难题（但是在芯片设计领域</a:t>
            </a:r>
            <a:r>
              <a:rPr kumimoji="1" lang="en-US" altLang="zh-CN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placement and routing</a:t>
            </a: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是已经解决的问题）</a:t>
            </a: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r>
              <a:rPr kumimoji="1" lang="zh-CN" altLang="en-US" sz="2400" dirty="0">
                <a:solidFill>
                  <a:srgbClr val="2F338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单设备的自动代码生成也仍然是难题</a:t>
            </a: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sz="2400" dirty="0">
              <a:solidFill>
                <a:srgbClr val="2F3384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ts val="2760"/>
              </a:lnSpc>
              <a:buFont typeface="Arial" charset="0"/>
              <a:buChar char="•"/>
            </a:pPr>
            <a:endParaRPr kumimoji="1" lang="en-US" altLang="zh-CN" dirty="0">
              <a:solidFill>
                <a:srgbClr val="2F3384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00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0E5CC-B816-4FB9-B244-0C5F90B9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资源约束缺失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2D231F-EEE4-4E96-BCF7-9AF93C7B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169"/>
            <a:ext cx="12192000" cy="39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62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221</Words>
  <Application>Microsoft Office PowerPoint</Application>
  <PresentationFormat>宽屏</PresentationFormat>
  <Paragraphs>52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FZLanTingHei-R-GBK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编程复杂度</vt:lpstr>
      <vt:lpstr>内存墙与网络墙</vt:lpstr>
      <vt:lpstr>理想的软件方案</vt:lpstr>
      <vt:lpstr>分布式深度学习框架基本要素</vt:lpstr>
      <vt:lpstr>数据路由复杂性示例（D2M,前向计算）all-gather</vt:lpstr>
      <vt:lpstr>数据路由复杂性示例（D2M,后向计算）reduce-scatter</vt:lpstr>
      <vt:lpstr>自动生成最优调度是最大的难题</vt:lpstr>
      <vt:lpstr>资源约束缺失</vt:lpstr>
      <vt:lpstr>数据搬运和计算未统一表示</vt:lpstr>
      <vt:lpstr>数据搬运是二等公民</vt:lpstr>
      <vt:lpstr>动态确定线程池的大小</vt:lpstr>
      <vt:lpstr>现有深度学习框架的运行时系统需要彻底重构</vt:lpstr>
      <vt:lpstr>补充资料</vt:lpstr>
      <vt:lpstr>Split, Broadcast, Partial</vt:lpstr>
      <vt:lpstr>数据并行</vt:lpstr>
      <vt:lpstr>模型并行</vt:lpstr>
      <vt:lpstr>混合并行</vt:lpstr>
      <vt:lpstr>SBP的推导规则</vt:lpstr>
      <vt:lpstr>Auto-Routing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nishigui</dc:creator>
  <cp:lastModifiedBy>yuan jinhui</cp:lastModifiedBy>
  <cp:revision>608</cp:revision>
  <dcterms:created xsi:type="dcterms:W3CDTF">2020-11-17T04:42:04Z</dcterms:created>
  <dcterms:modified xsi:type="dcterms:W3CDTF">2021-07-08T15:03:41Z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