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5" r:id="rId5"/>
    <p:sldId id="266" r:id="rId6"/>
    <p:sldId id="267" r:id="rId7"/>
    <p:sldId id="262" r:id="rId8"/>
    <p:sldId id="263" r:id="rId9"/>
    <p:sldId id="264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623" autoAdjust="0"/>
  </p:normalViewPr>
  <p:slideViewPr>
    <p:cSldViewPr snapToGrid="0">
      <p:cViewPr varScale="1">
        <p:scale>
          <a:sx n="42" d="100"/>
          <a:sy n="42" d="100"/>
        </p:scale>
        <p:origin x="42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2DF8E-AB78-4575-81FB-B28C4FAFC817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E098A-20BC-4ACE-86DD-F0C014945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0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E098A-20BC-4ACE-86DD-F0C014945E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7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E098A-20BC-4ACE-86DD-F0C014945E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7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E098A-20BC-4ACE-86DD-F0C014945E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4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E098A-20BC-4ACE-86DD-F0C014945E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88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F422-0F11-4089-8123-7F5D828EB6B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B8A1-6843-4E87-90CB-1C794D4E7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42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F422-0F11-4089-8123-7F5D828EB6B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B8A1-6843-4E87-90CB-1C794D4E7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2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F422-0F11-4089-8123-7F5D828EB6B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B8A1-6843-4E87-90CB-1C794D4E7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F422-0F11-4089-8123-7F5D828EB6B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B8A1-6843-4E87-90CB-1C794D4E7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0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F422-0F11-4089-8123-7F5D828EB6B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B8A1-6843-4E87-90CB-1C794D4E7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01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F422-0F11-4089-8123-7F5D828EB6B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B8A1-6843-4E87-90CB-1C794D4E7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5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F422-0F11-4089-8123-7F5D828EB6B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B8A1-6843-4E87-90CB-1C794D4E7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72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F422-0F11-4089-8123-7F5D828EB6B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B8A1-6843-4E87-90CB-1C794D4E7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28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F422-0F11-4089-8123-7F5D828EB6B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B8A1-6843-4E87-90CB-1C794D4E7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16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F422-0F11-4089-8123-7F5D828EB6B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B8A1-6843-4E87-90CB-1C794D4E7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10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F422-0F11-4089-8123-7F5D828EB6B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B8A1-6843-4E87-90CB-1C794D4E7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F422-0F11-4089-8123-7F5D828EB6B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EB8A1-6843-4E87-90CB-1C794D4E7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0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2550" y="1208088"/>
            <a:ext cx="9144000" cy="23876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编译器的趋势和挑战</a:t>
            </a:r>
          </a:p>
        </p:txBody>
      </p:sp>
    </p:spTree>
    <p:extLst>
      <p:ext uri="{BB962C8B-B14F-4D97-AF65-F5344CB8AC3E}">
        <p14:creationId xmlns:p14="http://schemas.microsoft.com/office/powerpoint/2010/main" val="216865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549" y="280064"/>
            <a:ext cx="10515600" cy="1325563"/>
          </a:xfrm>
        </p:spPr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编译器的挑战</a:t>
            </a:r>
            <a:r>
              <a:rPr lang="en-US" altLang="zh-CN" dirty="0"/>
              <a:t>-</a:t>
            </a:r>
            <a:r>
              <a:rPr lang="zh-CN" altLang="en-US" dirty="0"/>
              <a:t>非规则并行</a:t>
            </a:r>
          </a:p>
        </p:txBody>
      </p:sp>
      <p:pic>
        <p:nvPicPr>
          <p:cNvPr id="8" name="图片 7" descr="C:\Users\j00603227\Desktop\屏幕截图 2021-06-26 09304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92" y="1765005"/>
            <a:ext cx="7953155" cy="18408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31359" y="3678866"/>
            <a:ext cx="7508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来自</a:t>
            </a:r>
            <a:r>
              <a:rPr lang="en-US" altLang="zh-CN" sz="1400" dirty="0"/>
              <a:t>《 </a:t>
            </a:r>
            <a:r>
              <a:rPr lang="en-US" altLang="zh-CN" sz="1400" dirty="0" err="1"/>
              <a:t>DNNFusion</a:t>
            </a:r>
            <a:r>
              <a:rPr lang="en-US" altLang="zh-CN" sz="1400" dirty="0"/>
              <a:t>-Accelerating Deep Neural Networks Execution with Advanced Operator Fusion》</a:t>
            </a:r>
            <a:endParaRPr lang="zh-CN" altLang="en-US" sz="1400" dirty="0"/>
          </a:p>
        </p:txBody>
      </p:sp>
      <p:sp>
        <p:nvSpPr>
          <p:cNvPr id="9" name="下箭头 8"/>
          <p:cNvSpPr/>
          <p:nvPr/>
        </p:nvSpPr>
        <p:spPr>
          <a:xfrm>
            <a:off x="4561367" y="4008474"/>
            <a:ext cx="361507" cy="43593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33377" y="4763386"/>
            <a:ext cx="5380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用户自定义</a:t>
            </a:r>
            <a:r>
              <a:rPr lang="en-US" altLang="zh-CN" dirty="0"/>
              <a:t>Parallel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LU</a:t>
            </a:r>
            <a:r>
              <a:rPr lang="zh-CN" altLang="en-US" dirty="0"/>
              <a:t>分解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Minimize</a:t>
            </a:r>
            <a:r>
              <a:rPr lang="zh-CN" altLang="en-US" dirty="0"/>
              <a:t>优化器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1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549" y="280064"/>
            <a:ext cx="10515600" cy="1325563"/>
          </a:xfrm>
        </p:spPr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编译器的挑战</a:t>
            </a:r>
            <a:r>
              <a:rPr lang="en-US" altLang="zh-CN" dirty="0"/>
              <a:t>-DSA Schedule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2381" y="1446028"/>
            <a:ext cx="1062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传统的调度优化目标是提高并行性和数据局部性，通常会将多条语句融合，在</a:t>
            </a:r>
            <a:r>
              <a:rPr lang="en-US" altLang="zh-CN" dirty="0">
                <a:latin typeface="+mn-ea"/>
              </a:rPr>
              <a:t>DSA</a:t>
            </a:r>
            <a:r>
              <a:rPr lang="zh-CN" altLang="en-US" dirty="0">
                <a:latin typeface="+mn-ea"/>
              </a:rPr>
              <a:t>架构上为了使能自动向量化，有不同的</a:t>
            </a:r>
            <a:r>
              <a:rPr lang="en-US" altLang="zh-CN" dirty="0">
                <a:latin typeface="+mn-ea"/>
              </a:rPr>
              <a:t>schedule</a:t>
            </a:r>
            <a:r>
              <a:rPr lang="zh-CN" altLang="en-US" dirty="0">
                <a:latin typeface="+mn-ea"/>
              </a:rPr>
              <a:t>逻辑：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34105" y="2158409"/>
            <a:ext cx="4837737" cy="4246142"/>
            <a:chOff x="934105" y="2641529"/>
            <a:chExt cx="4837737" cy="3763021"/>
          </a:xfrm>
        </p:grpSpPr>
        <p:sp>
          <p:nvSpPr>
            <p:cNvPr id="11" name="文本框 10"/>
            <p:cNvSpPr txBox="1"/>
            <p:nvPr/>
          </p:nvSpPr>
          <p:spPr>
            <a:xfrm>
              <a:off x="934105" y="2641529"/>
              <a:ext cx="4784362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onsolas" panose="020B0609020204030204" pitchFamily="49" charset="0"/>
                </a:rPr>
                <a:t>for (i, 0, 10) {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  for (j, 0, 100) {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    if (j == 0) {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      input_1_red(i)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    input_1_red(i) = input_1_red(1) + input_1(</a:t>
              </a:r>
              <a:r>
                <a:rPr lang="en-US" altLang="zh-CN" sz="1200" dirty="0" err="1">
                  <a:latin typeface="Consolas" panose="020B0609020204030204" pitchFamily="49" charset="0"/>
                </a:rPr>
                <a:t>i,j</a:t>
              </a:r>
              <a:r>
                <a:rPr lang="en-US" altLang="zh-CN" sz="12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  }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}</a:t>
              </a:r>
              <a:endParaRPr lang="zh-CN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2" name="文本框 6"/>
            <p:cNvSpPr txBox="1"/>
            <p:nvPr/>
          </p:nvSpPr>
          <p:spPr>
            <a:xfrm>
              <a:off x="987480" y="4834890"/>
              <a:ext cx="4784362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onsolas" panose="020B0609020204030204" pitchFamily="49" charset="0"/>
                </a:rPr>
                <a:t>for (i, 0, 10) {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   input_1_red(i) = 0f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for (i, 0, 10) {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  for (j, 0, 100) {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    input_1_red(i) = input_1_red(1) + input_1(</a:t>
              </a:r>
              <a:r>
                <a:rPr lang="en-US" altLang="zh-CN" sz="1200" dirty="0" err="1">
                  <a:latin typeface="Consolas" panose="020B0609020204030204" pitchFamily="49" charset="0"/>
                </a:rPr>
                <a:t>i,j</a:t>
              </a:r>
              <a:r>
                <a:rPr lang="en-US" altLang="zh-CN" sz="12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}</a:t>
              </a:r>
              <a:endParaRPr lang="zh-CN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" name="下箭头 15"/>
            <p:cNvSpPr/>
            <p:nvPr/>
          </p:nvSpPr>
          <p:spPr>
            <a:xfrm>
              <a:off x="2964672" y="4348716"/>
              <a:ext cx="329929" cy="3122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内容占位符 2"/>
            <p:cNvSpPr txBox="1">
              <a:spLocks/>
            </p:cNvSpPr>
            <p:nvPr/>
          </p:nvSpPr>
          <p:spPr bwMode="auto">
            <a:xfrm>
              <a:off x="1619547" y="4358051"/>
              <a:ext cx="829870" cy="332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12373" indent="0" algn="l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  <a:tabLst>
                  <a:tab pos="1208420" algn="ctr"/>
                </a:tabLst>
                <a:defRPr sz="1800" kern="1200" baseline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defRPr>
              </a:lvl1pPr>
              <a:lvl2pPr marL="525850" indent="-171159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1208420" algn="ctr"/>
                </a:tabLst>
                <a:defRPr sz="1299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5850" indent="-171159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1208420" algn="ctr"/>
                </a:tabLst>
                <a:defRPr sz="1299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25850" indent="-171159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1208420" algn="ctr"/>
                </a:tabLst>
                <a:defRPr sz="1299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25850" indent="-171159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1208420" algn="ctr"/>
                </a:tabLst>
                <a:defRPr sz="1299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循环拆分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43218" y="2200940"/>
            <a:ext cx="5360153" cy="4242390"/>
            <a:chOff x="6115627" y="3139587"/>
            <a:chExt cx="5360153" cy="4472026"/>
          </a:xfrm>
        </p:grpSpPr>
        <p:sp>
          <p:nvSpPr>
            <p:cNvPr id="20" name="文本框 19"/>
            <p:cNvSpPr txBox="1"/>
            <p:nvPr/>
          </p:nvSpPr>
          <p:spPr>
            <a:xfrm>
              <a:off x="6115627" y="3139587"/>
              <a:ext cx="5328042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for (i, 0, 16) {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  for (j, 0, 32) {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    if (j == 0) {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      input_1_UB(0) = input(i)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      input_2_UB(0) = input_1_UB(0) * 0.125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  }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}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1" name="文本框 6"/>
            <p:cNvSpPr txBox="1"/>
            <p:nvPr/>
          </p:nvSpPr>
          <p:spPr>
            <a:xfrm>
              <a:off x="6147738" y="5364844"/>
              <a:ext cx="5328042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for (j, 0, 32) {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   if (j == 0) {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     for (i, 0, 16) {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      input_1_UB(i) = input(i)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     }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     for (i, 0, 16)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      input_2_UB(i) = input_1_UB(i) * 0.125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  }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}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2" name="下箭头 15"/>
            <p:cNvSpPr/>
            <p:nvPr/>
          </p:nvSpPr>
          <p:spPr>
            <a:xfrm>
              <a:off x="8474050" y="4996521"/>
              <a:ext cx="367421" cy="28786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 bwMode="auto">
            <a:xfrm>
              <a:off x="9160495" y="5033454"/>
              <a:ext cx="1897827" cy="332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12373" indent="0" algn="l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FontTx/>
                <a:buNone/>
                <a:tabLst>
                  <a:tab pos="1208420" algn="ctr"/>
                </a:tabLst>
                <a:defRPr sz="1800" kern="1200" baseline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defRPr>
              </a:lvl1pPr>
              <a:lvl2pPr marL="525850" indent="-171159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1208420" algn="ctr"/>
                </a:tabLst>
                <a:defRPr sz="1299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5850" indent="-171159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1208420" algn="ctr"/>
                </a:tabLst>
                <a:defRPr sz="1299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25850" indent="-171159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1208420" algn="ctr"/>
                </a:tabLst>
                <a:defRPr sz="1299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25850" indent="-171159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1208420" algn="ctr"/>
                </a:tabLst>
                <a:defRPr sz="1299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语句外提，循环下沉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47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编译器的概览</a:t>
            </a:r>
            <a:endParaRPr lang="en-US" altLang="zh-CN" dirty="0"/>
          </a:p>
          <a:p>
            <a:r>
              <a:rPr lang="en-US" altLang="zh-CN" dirty="0"/>
              <a:t>AI</a:t>
            </a:r>
            <a:r>
              <a:rPr lang="zh-CN" altLang="en-US" dirty="0"/>
              <a:t>编译器的挑战和趋势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02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编译器的驱动力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038" y="1769877"/>
            <a:ext cx="11132344" cy="4351338"/>
          </a:xfrm>
        </p:spPr>
        <p:txBody>
          <a:bodyPr/>
          <a:lstStyle/>
          <a:p>
            <a:r>
              <a:rPr lang="zh-CN" altLang="en-US" dirty="0"/>
              <a:t>个人认为驱动</a:t>
            </a:r>
            <a:r>
              <a:rPr lang="en-US" altLang="zh-CN" dirty="0"/>
              <a:t>AI</a:t>
            </a:r>
            <a:r>
              <a:rPr lang="zh-CN" altLang="en-US" dirty="0"/>
              <a:t>编译器发展有三条线：</a:t>
            </a:r>
            <a:endParaRPr lang="en-US" altLang="zh-CN" dirty="0"/>
          </a:p>
          <a:p>
            <a:pPr lvl="1"/>
            <a:r>
              <a:rPr lang="en-US" altLang="zh-CN" dirty="0"/>
              <a:t>AI</a:t>
            </a:r>
            <a:r>
              <a:rPr lang="zh-CN" altLang="en-US" dirty="0"/>
              <a:t>框架怎么提升</a:t>
            </a:r>
            <a:r>
              <a:rPr lang="en-US" altLang="zh-CN" dirty="0"/>
              <a:t>Python</a:t>
            </a:r>
            <a:r>
              <a:rPr lang="zh-CN" altLang="en-US" dirty="0"/>
              <a:t>的性能和企业部署能力</a:t>
            </a:r>
            <a:endParaRPr lang="en-US" altLang="zh-CN" dirty="0"/>
          </a:p>
          <a:p>
            <a:pPr lvl="1"/>
            <a:r>
              <a:rPr lang="en-US" altLang="zh-CN" dirty="0"/>
              <a:t>AI</a:t>
            </a:r>
            <a:r>
              <a:rPr lang="zh-CN" altLang="en-US" dirty="0"/>
              <a:t>框架怎么发挥</a:t>
            </a:r>
            <a:r>
              <a:rPr lang="en-US" altLang="zh-CN" dirty="0"/>
              <a:t>DSA</a:t>
            </a:r>
            <a:r>
              <a:rPr lang="zh-CN" altLang="en-US" dirty="0"/>
              <a:t>硬件的性能</a:t>
            </a:r>
            <a:endParaRPr lang="en-US" altLang="zh-CN" dirty="0"/>
          </a:p>
          <a:p>
            <a:pPr lvl="1"/>
            <a:r>
              <a:rPr lang="en-US" altLang="zh-CN" dirty="0"/>
              <a:t>AI</a:t>
            </a:r>
            <a:r>
              <a:rPr lang="zh-CN" altLang="en-US" dirty="0"/>
              <a:t>框架如何处理</a:t>
            </a:r>
            <a:r>
              <a:rPr lang="en-US" altLang="zh-CN" dirty="0"/>
              <a:t>NN</a:t>
            </a:r>
            <a:r>
              <a:rPr lang="zh-CN" altLang="en-US" dirty="0"/>
              <a:t>的特定优化</a:t>
            </a:r>
          </a:p>
        </p:txBody>
      </p:sp>
    </p:spTree>
    <p:extLst>
      <p:ext uri="{BB962C8B-B14F-4D97-AF65-F5344CB8AC3E}">
        <p14:creationId xmlns:p14="http://schemas.microsoft.com/office/powerpoint/2010/main" val="291949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编译器驱动力</a:t>
            </a:r>
            <a:r>
              <a:rPr lang="en-US" altLang="zh-CN" dirty="0"/>
              <a:t>-Python</a:t>
            </a:r>
            <a:r>
              <a:rPr lang="zh-CN" altLang="en-US" dirty="0"/>
              <a:t>加速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799" y="1599227"/>
            <a:ext cx="5831145" cy="505874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加速的三种范式</a:t>
            </a:r>
            <a:endParaRPr lang="en-US" altLang="zh-CN" dirty="0"/>
          </a:p>
          <a:p>
            <a:pPr lvl="1"/>
            <a:r>
              <a:rPr lang="en-US" altLang="zh-CN" dirty="0" err="1"/>
              <a:t>CPython</a:t>
            </a:r>
            <a:r>
              <a:rPr lang="zh-CN" altLang="en-US" dirty="0"/>
              <a:t>：</a:t>
            </a:r>
            <a:r>
              <a:rPr lang="en-US" altLang="zh-CN" sz="2000" dirty="0"/>
              <a:t>Python</a:t>
            </a:r>
            <a:r>
              <a:rPr lang="zh-CN" altLang="en-US" sz="2000" dirty="0"/>
              <a:t>的</a:t>
            </a:r>
            <a:r>
              <a:rPr lang="en-US" altLang="zh-CN" sz="2000" dirty="0"/>
              <a:t>C extension</a:t>
            </a:r>
            <a:r>
              <a:rPr lang="zh-CN" altLang="en-US" sz="2000" dirty="0"/>
              <a:t>，现在主流的模式，完全开放</a:t>
            </a:r>
            <a:r>
              <a:rPr lang="en-US" altLang="zh-CN" sz="2000" dirty="0"/>
              <a:t>Python</a:t>
            </a:r>
            <a:r>
              <a:rPr lang="zh-CN" altLang="en-US" sz="2000" dirty="0"/>
              <a:t>解释器的内部数据接口和</a:t>
            </a:r>
            <a:r>
              <a:rPr lang="en-US" altLang="zh-CN" sz="2000" dirty="0"/>
              <a:t>API</a:t>
            </a:r>
            <a:r>
              <a:rPr lang="zh-CN" altLang="en-US" sz="2000" dirty="0"/>
              <a:t>，允许开发者使用</a:t>
            </a:r>
            <a:r>
              <a:rPr lang="en-US" altLang="zh-CN" sz="2000" dirty="0"/>
              <a:t>Native</a:t>
            </a:r>
            <a:r>
              <a:rPr lang="zh-CN" altLang="en-US" sz="2000" dirty="0"/>
              <a:t>语言编写扩展，直接访问这些数据接口</a:t>
            </a:r>
            <a:endParaRPr lang="en-US" altLang="zh-CN" sz="2000" dirty="0"/>
          </a:p>
          <a:p>
            <a:pPr lvl="1"/>
            <a:r>
              <a:rPr lang="en-US" altLang="zh-CN" dirty="0" err="1"/>
              <a:t>PyPy</a:t>
            </a:r>
            <a:r>
              <a:rPr lang="zh-CN" altLang="en-US" dirty="0"/>
              <a:t>：</a:t>
            </a:r>
            <a:r>
              <a:rPr lang="en-US" altLang="zh-CN" sz="2000" dirty="0" err="1"/>
              <a:t>CPython</a:t>
            </a:r>
            <a:r>
              <a:rPr lang="zh-CN" altLang="en-US" sz="2000" dirty="0"/>
              <a:t>支撑了</a:t>
            </a:r>
            <a:r>
              <a:rPr lang="en-US" altLang="zh-CN" sz="2000" dirty="0"/>
              <a:t>Python</a:t>
            </a:r>
            <a:r>
              <a:rPr lang="zh-CN" altLang="en-US" sz="2000" dirty="0"/>
              <a:t>的成功，但是阻止了</a:t>
            </a:r>
            <a:r>
              <a:rPr lang="en-US" altLang="zh-CN" sz="2000" dirty="0"/>
              <a:t>Python JIT</a:t>
            </a:r>
            <a:r>
              <a:rPr lang="zh-CN" altLang="en-US" sz="2000" dirty="0"/>
              <a:t>虚拟机的演进，</a:t>
            </a:r>
            <a:r>
              <a:rPr lang="en-US" altLang="zh-CN" sz="2000" dirty="0" err="1"/>
              <a:t>Pypy</a:t>
            </a:r>
            <a:r>
              <a:rPr lang="zh-CN" altLang="en-US" sz="2000" dirty="0"/>
              <a:t>难说成功</a:t>
            </a:r>
            <a:endParaRPr lang="en-US" altLang="zh-CN" sz="2000" dirty="0"/>
          </a:p>
          <a:p>
            <a:pPr lvl="1"/>
            <a:r>
              <a:rPr lang="en-US" altLang="zh-CN" dirty="0" err="1"/>
              <a:t>Numba</a:t>
            </a:r>
            <a:r>
              <a:rPr lang="zh-CN" altLang="en-US" dirty="0"/>
              <a:t>：</a:t>
            </a:r>
            <a:r>
              <a:rPr lang="en-US" altLang="zh-CN" sz="2000" dirty="0"/>
              <a:t>Python JIT</a:t>
            </a:r>
            <a:r>
              <a:rPr lang="zh-CN" altLang="en-US" sz="2000" dirty="0"/>
              <a:t>虚拟机的一种妥协方式，通过修饰符，进行部分</a:t>
            </a:r>
            <a:r>
              <a:rPr lang="en-US" altLang="zh-CN" sz="2000" dirty="0"/>
              <a:t>Python</a:t>
            </a:r>
            <a:r>
              <a:rPr lang="zh-CN" altLang="en-US" sz="2000" dirty="0"/>
              <a:t>语句的加速。</a:t>
            </a:r>
            <a:endParaRPr lang="en-US" altLang="zh-CN" sz="2000" dirty="0"/>
          </a:p>
          <a:p>
            <a:r>
              <a:rPr lang="en-US" altLang="zh-CN" dirty="0"/>
              <a:t>AI</a:t>
            </a:r>
            <a:r>
              <a:rPr lang="zh-CN" altLang="en-US" dirty="0"/>
              <a:t>框架的范式</a:t>
            </a:r>
            <a:endParaRPr lang="en-US" altLang="zh-CN" dirty="0"/>
          </a:p>
          <a:p>
            <a:pPr lvl="1"/>
            <a:r>
              <a:rPr lang="zh-CN" altLang="en-US" dirty="0"/>
              <a:t>早期：</a:t>
            </a:r>
            <a:r>
              <a:rPr lang="en-US" altLang="zh-CN" sz="2000" dirty="0" err="1"/>
              <a:t>Pytorch</a:t>
            </a:r>
            <a:r>
              <a:rPr lang="en-US" altLang="zh-CN" sz="2000" dirty="0"/>
              <a:t>/TF1.0</a:t>
            </a:r>
            <a:r>
              <a:rPr lang="zh-CN" altLang="en-US" sz="2000" dirty="0"/>
              <a:t>偏向于</a:t>
            </a:r>
            <a:r>
              <a:rPr lang="en-US" altLang="zh-CN" sz="2000" dirty="0" err="1"/>
              <a:t>CPython</a:t>
            </a:r>
            <a:r>
              <a:rPr lang="zh-CN" altLang="en-US" sz="2000" dirty="0"/>
              <a:t>范式</a:t>
            </a:r>
            <a:endParaRPr lang="en-US" altLang="zh-CN" dirty="0"/>
          </a:p>
          <a:p>
            <a:pPr lvl="1"/>
            <a:r>
              <a:rPr lang="zh-CN" altLang="en-US" dirty="0"/>
              <a:t>后期，</a:t>
            </a:r>
            <a:r>
              <a:rPr lang="en-US" altLang="zh-CN" sz="2000" dirty="0" err="1"/>
              <a:t>TorchScript</a:t>
            </a:r>
            <a:r>
              <a:rPr lang="zh-CN" altLang="en-US" sz="2000" dirty="0"/>
              <a:t>、</a:t>
            </a:r>
            <a:r>
              <a:rPr lang="en-US" altLang="zh-CN" sz="2000" dirty="0"/>
              <a:t>Tensorflow2.x</a:t>
            </a:r>
            <a:r>
              <a:rPr lang="zh-CN" altLang="en-US" sz="2000" dirty="0"/>
              <a:t>、</a:t>
            </a:r>
            <a:r>
              <a:rPr lang="en-US" altLang="zh-CN" sz="2000" dirty="0"/>
              <a:t>JAX</a:t>
            </a:r>
            <a:r>
              <a:rPr lang="zh-CN" altLang="en-US" sz="2000" dirty="0"/>
              <a:t>逐步走向</a:t>
            </a:r>
            <a:r>
              <a:rPr lang="en-US" altLang="zh-CN" sz="2000" dirty="0" err="1"/>
              <a:t>CPython+Numba</a:t>
            </a:r>
            <a:r>
              <a:rPr lang="zh-CN" altLang="en-US" sz="2000" dirty="0"/>
              <a:t>的模式，目的是动静态一致性、</a:t>
            </a:r>
            <a:r>
              <a:rPr lang="en-US" altLang="zh-CN" sz="2000" dirty="0"/>
              <a:t>JIT</a:t>
            </a:r>
            <a:r>
              <a:rPr lang="zh-CN" altLang="en-US" sz="2000" dirty="0"/>
              <a:t>加速、推理部署的需求。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361884"/>
            <a:ext cx="5105400" cy="2581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305" y="3943349"/>
            <a:ext cx="4672013" cy="24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4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编译器驱动力</a:t>
            </a:r>
            <a:r>
              <a:rPr lang="en-US" altLang="zh-CN" dirty="0"/>
              <a:t>-DSA</a:t>
            </a:r>
            <a:r>
              <a:rPr lang="zh-CN" altLang="en-US" dirty="0"/>
              <a:t>硬件加速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577" y="1492737"/>
            <a:ext cx="11094667" cy="4980166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DSA</a:t>
            </a:r>
            <a:r>
              <a:rPr lang="zh-CN" altLang="en-US" dirty="0"/>
              <a:t>硬件</a:t>
            </a:r>
            <a:endParaRPr lang="en-US" altLang="zh-CN" dirty="0"/>
          </a:p>
          <a:p>
            <a:pPr lvl="1"/>
            <a:r>
              <a:rPr lang="zh-CN" altLang="en-US" dirty="0"/>
              <a:t>标量</a:t>
            </a:r>
            <a:r>
              <a:rPr lang="en-US" altLang="zh-CN" dirty="0"/>
              <a:t>+</a:t>
            </a:r>
            <a:r>
              <a:rPr lang="zh-CN" altLang="en-US" dirty="0"/>
              <a:t>向量</a:t>
            </a:r>
            <a:r>
              <a:rPr lang="en-US" altLang="zh-CN" dirty="0"/>
              <a:t>+</a:t>
            </a:r>
            <a:r>
              <a:rPr lang="zh-CN" altLang="en-US" dirty="0"/>
              <a:t>张量，加速指令</a:t>
            </a:r>
            <a:endParaRPr lang="en-US" altLang="zh-CN" dirty="0"/>
          </a:p>
          <a:p>
            <a:pPr lvl="1"/>
            <a:r>
              <a:rPr lang="zh-CN" altLang="en-US" dirty="0"/>
              <a:t>访存优化、内存排布（</a:t>
            </a:r>
            <a:r>
              <a:rPr lang="en-US" altLang="zh-CN" dirty="0"/>
              <a:t>4D—&gt;5D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传统的编译器</a:t>
            </a:r>
            <a:endParaRPr lang="en-US" altLang="zh-CN" dirty="0"/>
          </a:p>
          <a:p>
            <a:pPr lvl="1"/>
            <a:r>
              <a:rPr lang="en-US" altLang="zh-CN" dirty="0"/>
              <a:t>NVCC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问题：算子粒度和边界提前确定后，无法充分发挥硬件的性能；硬件厂商提供的算子库也不一定是性能最优的，在</a:t>
            </a:r>
            <a:r>
              <a:rPr lang="en-US" altLang="zh-CN" dirty="0"/>
              <a:t>SIMT</a:t>
            </a:r>
            <a:r>
              <a:rPr lang="zh-CN" altLang="en-US" dirty="0"/>
              <a:t>和</a:t>
            </a:r>
            <a:r>
              <a:rPr lang="en-US" altLang="zh-CN" dirty="0"/>
              <a:t>SIMD</a:t>
            </a:r>
            <a:r>
              <a:rPr lang="zh-CN" altLang="en-US" dirty="0"/>
              <a:t>的架构中，</a:t>
            </a:r>
            <a:r>
              <a:rPr lang="en-US" altLang="zh-CN" dirty="0"/>
              <a:t>scheduling</a:t>
            </a:r>
            <a:r>
              <a:rPr lang="zh-CN" altLang="en-US" dirty="0"/>
              <a:t>、</a:t>
            </a:r>
            <a:r>
              <a:rPr lang="en-US" altLang="zh-CN" dirty="0"/>
              <a:t>tilling</a:t>
            </a:r>
            <a:r>
              <a:rPr lang="zh-CN" altLang="en-US" dirty="0"/>
              <a:t>都是有很大的空间，在具体到一个模型，</a:t>
            </a:r>
            <a:r>
              <a:rPr lang="en-US" altLang="zh-CN" dirty="0"/>
              <a:t>shape</a:t>
            </a:r>
            <a:r>
              <a:rPr lang="zh-CN" altLang="en-US" dirty="0"/>
              <a:t>确定的情况下，开发者还有可能开发出性能更高的算子；</a:t>
            </a:r>
            <a:r>
              <a:rPr lang="en-US" altLang="zh-CN" dirty="0"/>
              <a:t>AI</a:t>
            </a:r>
            <a:r>
              <a:rPr lang="zh-CN" altLang="en-US" dirty="0"/>
              <a:t>专用芯片出现（</a:t>
            </a:r>
            <a:r>
              <a:rPr lang="en-US" altLang="zh-CN" dirty="0"/>
              <a:t>Google TPU</a:t>
            </a:r>
            <a:r>
              <a:rPr lang="zh-CN" altLang="en-US" dirty="0"/>
              <a:t>、华为</a:t>
            </a:r>
            <a:r>
              <a:rPr lang="en-US" altLang="zh-CN" dirty="0"/>
              <a:t>Ascend</a:t>
            </a:r>
            <a:r>
              <a:rPr lang="zh-CN" altLang="en-US" dirty="0"/>
              <a:t>等），性能问题加剧</a:t>
            </a:r>
            <a:endParaRPr lang="en-US" altLang="zh-CN" dirty="0"/>
          </a:p>
          <a:p>
            <a:r>
              <a:rPr lang="zh-CN" altLang="en-US" dirty="0"/>
              <a:t>当前针对</a:t>
            </a:r>
            <a:r>
              <a:rPr lang="en-US" altLang="zh-CN" dirty="0"/>
              <a:t>DSA</a:t>
            </a:r>
            <a:r>
              <a:rPr lang="zh-CN" altLang="en-US" dirty="0"/>
              <a:t>优化的编译器：</a:t>
            </a:r>
            <a:r>
              <a:rPr lang="zh-CN" altLang="en-US" sz="2400" dirty="0"/>
              <a:t>打开图和算子的边界，进行重新组合优化</a:t>
            </a:r>
            <a:endParaRPr lang="en-US" altLang="zh-CN" sz="2400" dirty="0"/>
          </a:p>
          <a:p>
            <a:pPr lvl="1"/>
            <a:r>
              <a:rPr lang="en-US" altLang="zh-CN" dirty="0"/>
              <a:t>XLA</a:t>
            </a:r>
            <a:r>
              <a:rPr lang="zh-CN" altLang="en-US" dirty="0"/>
              <a:t>：确定规则</a:t>
            </a:r>
            <a:endParaRPr lang="en-US" altLang="zh-CN" dirty="0"/>
          </a:p>
          <a:p>
            <a:pPr lvl="1"/>
            <a:r>
              <a:rPr lang="en-US" altLang="zh-CN" dirty="0"/>
              <a:t>TVM</a:t>
            </a:r>
            <a:r>
              <a:rPr lang="zh-CN" altLang="en-US" dirty="0"/>
              <a:t>：可自定义</a:t>
            </a:r>
            <a:endParaRPr lang="en-US" altLang="zh-CN" dirty="0"/>
          </a:p>
          <a:p>
            <a:pPr lvl="1"/>
            <a:r>
              <a:rPr lang="en-US" altLang="zh-CN" dirty="0"/>
              <a:t>TC/AKG</a:t>
            </a:r>
            <a:r>
              <a:rPr lang="zh-CN" altLang="en-US" dirty="0"/>
              <a:t>：自动化</a:t>
            </a:r>
            <a:r>
              <a:rPr lang="en-US" altLang="zh-CN" dirty="0"/>
              <a:t>(Auto Scheduling/tilling)</a:t>
            </a:r>
          </a:p>
        </p:txBody>
      </p:sp>
    </p:spTree>
    <p:extLst>
      <p:ext uri="{BB962C8B-B14F-4D97-AF65-F5344CB8AC3E}">
        <p14:creationId xmlns:p14="http://schemas.microsoft.com/office/powerpoint/2010/main" val="276743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175" y="322262"/>
            <a:ext cx="11134458" cy="1325563"/>
          </a:xfrm>
        </p:spPr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编译器驱动力</a:t>
            </a:r>
            <a:r>
              <a:rPr lang="en-US" altLang="zh-CN" dirty="0"/>
              <a:t>-NN</a:t>
            </a:r>
            <a:r>
              <a:rPr lang="zh-CN" altLang="en-US" dirty="0"/>
              <a:t>相关的特定优化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1108" y="1577797"/>
            <a:ext cx="10515600" cy="4464080"/>
          </a:xfrm>
        </p:spPr>
        <p:txBody>
          <a:bodyPr>
            <a:normAutofit/>
          </a:bodyPr>
          <a:lstStyle/>
          <a:p>
            <a:r>
              <a:rPr lang="zh-CN" altLang="en-US" dirty="0"/>
              <a:t>自动微分：</a:t>
            </a:r>
            <a:endParaRPr lang="en-US" altLang="zh-CN" dirty="0"/>
          </a:p>
          <a:p>
            <a:pPr lvl="1"/>
            <a:r>
              <a:rPr lang="zh-CN" altLang="en-US" dirty="0"/>
              <a:t>基于静态计算图的转换、基于动态计算图的转换</a:t>
            </a:r>
            <a:r>
              <a:rPr lang="en-US" altLang="zh-CN" dirty="0"/>
              <a:t>(Tape)</a:t>
            </a:r>
            <a:r>
              <a:rPr lang="zh-CN" altLang="en-US" dirty="0"/>
              <a:t>、基于源码的转换</a:t>
            </a:r>
            <a:endParaRPr lang="en-US" altLang="zh-CN" dirty="0"/>
          </a:p>
          <a:p>
            <a:r>
              <a:rPr lang="zh-CN" altLang="en-US" dirty="0"/>
              <a:t>大模型带来的并行切分优化</a:t>
            </a:r>
            <a:endParaRPr lang="en-US" altLang="zh-CN" dirty="0"/>
          </a:p>
          <a:p>
            <a:pPr lvl="1"/>
            <a:r>
              <a:rPr lang="zh-CN" altLang="en-US" dirty="0"/>
              <a:t>模型并行、</a:t>
            </a:r>
            <a:r>
              <a:rPr lang="en-US" altLang="zh-CN" dirty="0"/>
              <a:t>Pipeline</a:t>
            </a:r>
            <a:r>
              <a:rPr lang="zh-CN" altLang="en-US" dirty="0"/>
              <a:t>并行</a:t>
            </a:r>
            <a:endParaRPr lang="en-US" altLang="zh-CN" dirty="0"/>
          </a:p>
          <a:p>
            <a:r>
              <a:rPr lang="zh-CN" altLang="en-US" dirty="0"/>
              <a:t>张量计算</a:t>
            </a:r>
            <a:r>
              <a:rPr lang="en-US" altLang="zh-CN" dirty="0"/>
              <a:t>/</a:t>
            </a:r>
            <a:r>
              <a:rPr lang="zh-CN" altLang="en-US" dirty="0"/>
              <a:t>循环优化：稠密</a:t>
            </a:r>
            <a:r>
              <a:rPr lang="en-US" altLang="zh-CN" dirty="0"/>
              <a:t>/</a:t>
            </a:r>
            <a:r>
              <a:rPr lang="zh-CN" altLang="en-US" dirty="0"/>
              <a:t>规则</a:t>
            </a:r>
            <a:endParaRPr lang="en-US" altLang="zh-CN" dirty="0"/>
          </a:p>
          <a:p>
            <a:r>
              <a:rPr lang="zh-CN" altLang="en-US" dirty="0"/>
              <a:t>量化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28846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编译器的范畴</a:t>
            </a:r>
          </a:p>
        </p:txBody>
      </p:sp>
      <p:sp>
        <p:nvSpPr>
          <p:cNvPr id="9" name="矩形 8"/>
          <p:cNvSpPr/>
          <p:nvPr/>
        </p:nvSpPr>
        <p:spPr>
          <a:xfrm>
            <a:off x="838201" y="1764505"/>
            <a:ext cx="4520012" cy="669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前端：语言前端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(Python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或者其他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)/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模型文件、训练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推理</a:t>
            </a:r>
          </a:p>
        </p:txBody>
      </p:sp>
      <p:sp>
        <p:nvSpPr>
          <p:cNvPr id="10" name="矩形 9"/>
          <p:cNvSpPr/>
          <p:nvPr/>
        </p:nvSpPr>
        <p:spPr>
          <a:xfrm>
            <a:off x="827900" y="5208819"/>
            <a:ext cx="4436019" cy="669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Target(GPU/NPU/DSP/CPU/…..)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76957" y="1707495"/>
            <a:ext cx="622133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</a:t>
            </a:r>
            <a:r>
              <a:rPr lang="zh-CN" altLang="en-US" dirty="0"/>
              <a:t>编译器是一个领域特定的多层编译器，包括：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图编译器：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前端转换：</a:t>
            </a:r>
            <a:r>
              <a:rPr lang="en-US" altLang="zh-CN" sz="1600" dirty="0"/>
              <a:t>Infer(Type/Value)/Inline</a:t>
            </a:r>
            <a:r>
              <a:rPr lang="zh-CN" altLang="en-US" sz="1600" dirty="0"/>
              <a:t>、</a:t>
            </a:r>
            <a:r>
              <a:rPr lang="en-US" altLang="zh-CN" sz="1600" dirty="0"/>
              <a:t>Tracing/AST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通用优化：常量折叠</a:t>
            </a:r>
            <a:r>
              <a:rPr lang="en-US" altLang="zh-CN" sz="1600" dirty="0"/>
              <a:t>/CSE/…..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NN</a:t>
            </a:r>
            <a:r>
              <a:rPr lang="zh-CN" altLang="en-US" sz="1600" dirty="0"/>
              <a:t>相关优化：自动微分、自动并行、混合精度、子图切割、融合优化、内存复用、推理相关优化</a:t>
            </a:r>
            <a:r>
              <a:rPr lang="en-US" altLang="zh-CN" sz="1600" dirty="0"/>
              <a:t>(</a:t>
            </a:r>
            <a:r>
              <a:rPr lang="zh-CN" altLang="en-US" sz="1600" dirty="0"/>
              <a:t>量化</a:t>
            </a:r>
            <a:r>
              <a:rPr lang="en-US" altLang="zh-CN" sz="1600" dirty="0"/>
              <a:t>)</a:t>
            </a:r>
            <a:r>
              <a:rPr lang="zh-CN" altLang="en-US" sz="1600" dirty="0"/>
              <a:t>等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算子编译器：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循环优化、访存优化、内存</a:t>
            </a:r>
            <a:r>
              <a:rPr lang="en-US" altLang="zh-CN" sz="1600" dirty="0"/>
              <a:t>Layout</a:t>
            </a:r>
            <a:r>
              <a:rPr lang="zh-CN" altLang="en-US" sz="1600" dirty="0"/>
              <a:t>、并行优化、</a:t>
            </a:r>
            <a:r>
              <a:rPr lang="en-US" altLang="zh-CN" sz="16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Scheduling</a:t>
            </a:r>
            <a:r>
              <a:rPr lang="zh-CN" altLang="en-US" sz="1600" dirty="0"/>
              <a:t>、</a:t>
            </a:r>
            <a:r>
              <a:rPr lang="en-US" altLang="zh-CN" sz="1600" dirty="0"/>
              <a:t>Tilling</a:t>
            </a:r>
            <a:r>
              <a:rPr lang="zh-CN" altLang="en-US" sz="1600" dirty="0"/>
              <a:t>、</a:t>
            </a:r>
            <a:r>
              <a:rPr lang="en-US" altLang="zh-CN" sz="1600" dirty="0"/>
              <a:t>Vectorization/</a:t>
            </a:r>
            <a:r>
              <a:rPr lang="en-US" altLang="zh-CN" sz="1600" dirty="0" err="1"/>
              <a:t>Tensorization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Codegen</a:t>
            </a:r>
            <a:r>
              <a:rPr lang="zh-CN" altLang="en-US" dirty="0"/>
              <a:t>：</a:t>
            </a:r>
            <a:r>
              <a:rPr lang="en-US" altLang="zh-CN" dirty="0"/>
              <a:t>NPU/GPU/CPU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IR</a:t>
            </a:r>
            <a:r>
              <a:rPr lang="zh-CN" altLang="en-US" dirty="0"/>
              <a:t>的定义：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图</a:t>
            </a:r>
            <a:r>
              <a:rPr lang="en-US" altLang="zh-CN" sz="1600" dirty="0"/>
              <a:t>IR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GraphDef</a:t>
            </a:r>
            <a:r>
              <a:rPr lang="zh-CN" altLang="en-US" sz="1600" dirty="0"/>
              <a:t>、</a:t>
            </a:r>
            <a:r>
              <a:rPr lang="en-US" altLang="zh-CN" sz="1600" dirty="0"/>
              <a:t>SSA IR</a:t>
            </a:r>
            <a:r>
              <a:rPr lang="zh-CN" altLang="en-US" sz="1600" dirty="0"/>
              <a:t>、函数式</a:t>
            </a:r>
            <a:r>
              <a:rPr lang="en-US" altLang="zh-CN" sz="1600" dirty="0"/>
              <a:t>IR</a:t>
            </a:r>
            <a:r>
              <a:rPr lang="zh-CN" altLang="en-US" sz="1600" dirty="0"/>
              <a:t>、图函数式</a:t>
            </a:r>
            <a:r>
              <a:rPr lang="en-US" altLang="zh-CN" sz="1600" dirty="0"/>
              <a:t>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TensorIR</a:t>
            </a:r>
            <a:r>
              <a:rPr lang="zh-CN" altLang="en-US" sz="1600" dirty="0"/>
              <a:t>：</a:t>
            </a:r>
            <a:r>
              <a:rPr lang="en-US" altLang="zh-CN" sz="1600" dirty="0"/>
              <a:t> Halide 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LLVM 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统一的多层编译器和</a:t>
            </a:r>
            <a:r>
              <a:rPr lang="en-US" altLang="zh-CN" sz="1600" dirty="0"/>
              <a:t>IR</a:t>
            </a:r>
            <a:r>
              <a:rPr lang="zh-CN" altLang="en-US" sz="1600" dirty="0"/>
              <a:t>：</a:t>
            </a:r>
            <a:r>
              <a:rPr lang="en-US" altLang="zh-CN" sz="1600" dirty="0"/>
              <a:t>MLIR</a:t>
            </a:r>
            <a:endParaRPr lang="zh-CN" altLang="en-US" sz="16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760862" y="2452642"/>
            <a:ext cx="1588806" cy="2523512"/>
            <a:chOff x="838200" y="2452643"/>
            <a:chExt cx="1588806" cy="2523512"/>
          </a:xfrm>
        </p:grpSpPr>
        <p:sp>
          <p:nvSpPr>
            <p:cNvPr id="12" name="矩形 11"/>
            <p:cNvSpPr/>
            <p:nvPr/>
          </p:nvSpPr>
          <p:spPr>
            <a:xfrm>
              <a:off x="838200" y="3469593"/>
              <a:ext cx="1588806" cy="15065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运行时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01490" y="4460904"/>
              <a:ext cx="1263145" cy="371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算子库</a:t>
              </a:r>
            </a:p>
          </p:txBody>
        </p:sp>
        <p:cxnSp>
          <p:nvCxnSpPr>
            <p:cNvPr id="18" name="直接箭头连接符 17"/>
            <p:cNvCxnSpPr>
              <a:stCxn id="12" idx="0"/>
            </p:cNvCxnSpPr>
            <p:nvPr/>
          </p:nvCxnSpPr>
          <p:spPr>
            <a:xfrm flipV="1">
              <a:off x="1632603" y="2452643"/>
              <a:ext cx="8190" cy="1016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820397" y="2444097"/>
            <a:ext cx="2325920" cy="2532058"/>
            <a:chOff x="2948299" y="2444097"/>
            <a:chExt cx="2325920" cy="2532058"/>
          </a:xfrm>
        </p:grpSpPr>
        <p:grpSp>
          <p:nvGrpSpPr>
            <p:cNvPr id="3" name="组合 2"/>
            <p:cNvGrpSpPr/>
            <p:nvPr/>
          </p:nvGrpSpPr>
          <p:grpSpPr>
            <a:xfrm>
              <a:off x="2948299" y="2592402"/>
              <a:ext cx="2325920" cy="2383753"/>
              <a:chOff x="1246261" y="2684683"/>
              <a:chExt cx="4519301" cy="246433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47686" y="2684683"/>
                <a:ext cx="4503633" cy="69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图编译器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GraphIR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246261" y="3584067"/>
                <a:ext cx="4503633" cy="69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算子编译器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TensorIR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261929" y="4457350"/>
                <a:ext cx="4503633" cy="69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Codegen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(LLVMIR)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2" name="直接箭头连接符 21"/>
            <p:cNvCxnSpPr/>
            <p:nvPr/>
          </p:nvCxnSpPr>
          <p:spPr>
            <a:xfrm flipH="1">
              <a:off x="4055261" y="2444097"/>
              <a:ext cx="2567" cy="14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4055261" y="3280161"/>
              <a:ext cx="2567" cy="14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4055261" y="4133317"/>
              <a:ext cx="2567" cy="14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左右箭头 28"/>
          <p:cNvSpPr/>
          <p:nvPr/>
        </p:nvSpPr>
        <p:spPr>
          <a:xfrm>
            <a:off x="3264195" y="3944677"/>
            <a:ext cx="393404" cy="25518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35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738" y="202755"/>
            <a:ext cx="10515600" cy="1325563"/>
          </a:xfrm>
        </p:spPr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编译器未来的趋势和挑战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40037" y="1726251"/>
            <a:ext cx="510184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应用：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传统</a:t>
            </a:r>
            <a:r>
              <a:rPr lang="en-US" altLang="zh-CN" dirty="0"/>
              <a:t>CV/NLP</a:t>
            </a:r>
            <a:r>
              <a:rPr lang="zh-CN" altLang="en-US" dirty="0"/>
              <a:t>领域，超大模型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自动并行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新领域，</a:t>
            </a:r>
            <a:r>
              <a:rPr lang="en-US" altLang="zh-CN" dirty="0"/>
              <a:t>AI+</a:t>
            </a:r>
            <a:r>
              <a:rPr lang="zh-CN" altLang="en-US" dirty="0"/>
              <a:t>科学计算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高纬</a:t>
            </a:r>
            <a:r>
              <a:rPr lang="en-US" altLang="zh-CN" dirty="0"/>
              <a:t>/</a:t>
            </a:r>
            <a:r>
              <a:rPr lang="zh-CN" altLang="en-US" dirty="0"/>
              <a:t>高阶</a:t>
            </a:r>
            <a:r>
              <a:rPr lang="en-US" altLang="zh-CN" dirty="0"/>
              <a:t>/</a:t>
            </a:r>
            <a:r>
              <a:rPr lang="zh-CN" altLang="en-US" dirty="0"/>
              <a:t>不规则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开发者体验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动静图一致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自动</a:t>
            </a:r>
            <a:r>
              <a:rPr lang="en-US" altLang="zh-CN" dirty="0"/>
              <a:t>JIT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硬件：</a:t>
            </a:r>
            <a:r>
              <a:rPr lang="en-US" altLang="zh-CN" dirty="0"/>
              <a:t>DSA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算子自动生成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动态</a:t>
            </a:r>
            <a:r>
              <a:rPr lang="en-US" altLang="zh-CN" dirty="0"/>
              <a:t>Shape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964326" y="1672853"/>
            <a:ext cx="4639340" cy="4175053"/>
            <a:chOff x="7428614" y="1757914"/>
            <a:chExt cx="3930503" cy="4175053"/>
          </a:xfrm>
        </p:grpSpPr>
        <p:sp>
          <p:nvSpPr>
            <p:cNvPr id="5" name="矩形 4"/>
            <p:cNvSpPr/>
            <p:nvPr/>
          </p:nvSpPr>
          <p:spPr>
            <a:xfrm>
              <a:off x="7432159" y="2934580"/>
              <a:ext cx="3912782" cy="12865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tx1"/>
                  </a:solidFill>
                </a:rPr>
                <a:t>AOT</a:t>
              </a:r>
              <a:r>
                <a:rPr lang="zh-CN" altLang="en-US" dirty="0">
                  <a:solidFill>
                    <a:schemeClr val="tx1"/>
                  </a:solidFill>
                </a:rPr>
                <a:t>：控制流、动态类型、复杂数据类型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/>
                  </a:solidFill>
                </a:rPr>
                <a:t>自动</a:t>
              </a:r>
              <a:r>
                <a:rPr lang="en-US" altLang="zh-CN" dirty="0">
                  <a:solidFill>
                    <a:schemeClr val="tx1"/>
                  </a:solidFill>
                </a:rPr>
                <a:t>JIT</a:t>
              </a:r>
              <a:r>
                <a:rPr lang="zh-CN" altLang="en-US" dirty="0">
                  <a:solidFill>
                    <a:schemeClr val="tx1"/>
                  </a:solidFill>
                </a:rPr>
                <a:t>：</a:t>
              </a:r>
              <a:r>
                <a:rPr lang="en-US" altLang="zh-CN" dirty="0" err="1">
                  <a:solidFill>
                    <a:schemeClr val="tx1"/>
                  </a:solidFill>
                </a:rPr>
                <a:t>LazyTensor</a:t>
              </a:r>
              <a:r>
                <a:rPr lang="zh-CN" altLang="en-US" dirty="0">
                  <a:solidFill>
                    <a:schemeClr val="tx1"/>
                  </a:solidFill>
                </a:rPr>
                <a:t>？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/>
                  </a:solidFill>
                </a:rPr>
                <a:t>新编程语言？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446335" y="1757914"/>
              <a:ext cx="3912782" cy="925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tx1"/>
                  </a:solidFill>
                </a:rPr>
                <a:t>Cost model+</a:t>
              </a:r>
              <a:r>
                <a:rPr lang="zh-CN" altLang="en-US" dirty="0">
                  <a:solidFill>
                    <a:schemeClr val="tx1"/>
                  </a:solidFill>
                </a:rPr>
                <a:t>策略搜索算法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/>
                  </a:solidFill>
                </a:rPr>
                <a:t>稀疏、高阶微分、非规则并行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428614" y="4529464"/>
              <a:ext cx="3912782" cy="14035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/>
                  </a:solidFill>
                </a:rPr>
                <a:t>表达能力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zh-CN" altLang="en-US" dirty="0">
                  <a:solidFill>
                    <a:schemeClr val="tx1"/>
                  </a:solidFill>
                </a:rPr>
                <a:t>计算映射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zh-CN" altLang="en-US" dirty="0">
                  <a:solidFill>
                    <a:schemeClr val="tx1"/>
                  </a:solidFill>
                </a:rPr>
                <a:t>非规则</a:t>
              </a:r>
              <a:r>
                <a:rPr lang="en-US" altLang="zh-CN" dirty="0">
                  <a:solidFill>
                    <a:schemeClr val="tx1"/>
                  </a:solidFill>
                </a:rPr>
                <a:t>/</a:t>
              </a:r>
              <a:r>
                <a:rPr lang="zh-CN" altLang="en-US" dirty="0">
                  <a:solidFill>
                    <a:schemeClr val="tx1"/>
                  </a:solidFill>
                </a:rPr>
                <a:t>控制流；数据映射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zh-CN" altLang="en-US" dirty="0">
                  <a:solidFill>
                    <a:schemeClr val="tx1"/>
                  </a:solidFill>
                </a:rPr>
                <a:t>稀疏</a:t>
              </a:r>
              <a:r>
                <a:rPr lang="en-US" altLang="zh-CN" dirty="0">
                  <a:solidFill>
                    <a:schemeClr val="tx1"/>
                  </a:solidFill>
                </a:rPr>
                <a:t>/index</a:t>
              </a:r>
              <a:r>
                <a:rPr lang="zh-CN" altLang="en-US" dirty="0">
                  <a:solidFill>
                    <a:schemeClr val="tx1"/>
                  </a:solidFill>
                </a:rPr>
                <a:t>；计算边界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zh-CN" altLang="en-US" dirty="0">
                  <a:solidFill>
                    <a:schemeClr val="tx1"/>
                  </a:solidFill>
                </a:rPr>
                <a:t>动态</a:t>
              </a:r>
              <a:r>
                <a:rPr lang="en-US" altLang="zh-CN" dirty="0">
                  <a:solidFill>
                    <a:schemeClr val="tx1"/>
                  </a:solidFill>
                </a:rPr>
                <a:t>shape</a:t>
              </a:r>
              <a:r>
                <a:rPr lang="zh-CN" altLang="en-US" dirty="0">
                  <a:solidFill>
                    <a:schemeClr val="tx1"/>
                  </a:solidFill>
                </a:rPr>
                <a:t>）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tx1"/>
                  </a:solidFill>
                </a:rPr>
                <a:t>Auto schedule</a:t>
              </a:r>
              <a:r>
                <a:rPr lang="zh-CN" altLang="en-US" dirty="0">
                  <a:solidFill>
                    <a:schemeClr val="tx1"/>
                  </a:solidFill>
                </a:rPr>
                <a:t>：调度时长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zh-CN" altLang="en-US" dirty="0">
                  <a:solidFill>
                    <a:schemeClr val="tx1"/>
                  </a:solidFill>
                </a:rPr>
                <a:t>搜索</a:t>
              </a:r>
              <a:r>
                <a:rPr lang="en-US" altLang="zh-CN" dirty="0">
                  <a:solidFill>
                    <a:schemeClr val="tx1"/>
                  </a:solidFill>
                </a:rPr>
                <a:t>/Poly)</a:t>
              </a:r>
              <a:r>
                <a:rPr lang="zh-CN" altLang="en-US" dirty="0">
                  <a:solidFill>
                    <a:schemeClr val="tx1"/>
                  </a:solidFill>
                </a:rPr>
                <a:t>、</a:t>
              </a:r>
              <a:r>
                <a:rPr lang="en-US" altLang="zh-CN" dirty="0">
                  <a:solidFill>
                    <a:schemeClr val="tx1"/>
                  </a:solidFill>
                </a:rPr>
                <a:t>DSA</a:t>
              </a:r>
              <a:r>
                <a:rPr lang="zh-CN" altLang="en-US" dirty="0">
                  <a:solidFill>
                    <a:schemeClr val="tx1"/>
                  </a:solidFill>
                </a:rPr>
                <a:t>调度算法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zh-CN" altLang="en-US" dirty="0">
                  <a:solidFill>
                    <a:schemeClr val="tx1"/>
                  </a:solidFill>
                </a:rPr>
                <a:t>向量化？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tx1"/>
                  </a:solidFill>
                </a:rPr>
                <a:t>Auto Tilling</a:t>
              </a:r>
              <a:r>
                <a:rPr lang="zh-CN" altLang="en-US" dirty="0">
                  <a:solidFill>
                    <a:schemeClr val="tx1"/>
                  </a:solidFill>
                </a:rPr>
                <a:t>：</a:t>
              </a:r>
              <a:r>
                <a:rPr lang="en-US" altLang="zh-CN" dirty="0">
                  <a:solidFill>
                    <a:schemeClr val="tx1"/>
                  </a:solidFill>
                </a:rPr>
                <a:t>Cost model/</a:t>
              </a:r>
              <a:r>
                <a:rPr lang="zh-CN" altLang="en-US" dirty="0">
                  <a:solidFill>
                    <a:schemeClr val="tx1"/>
                  </a:solidFill>
                </a:rPr>
                <a:t>容错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zh-CN" altLang="en-US" dirty="0">
                  <a:solidFill>
                    <a:schemeClr val="tx1"/>
                  </a:solidFill>
                </a:rPr>
                <a:t>内存切分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12" name="右箭头 11"/>
          <p:cNvSpPr/>
          <p:nvPr/>
        </p:nvSpPr>
        <p:spPr>
          <a:xfrm>
            <a:off x="6283842" y="3444949"/>
            <a:ext cx="318977" cy="95693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1870" y="6081823"/>
            <a:ext cx="712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开放的问题：类似</a:t>
            </a:r>
            <a:r>
              <a:rPr lang="en-US" altLang="zh-CN" dirty="0"/>
              <a:t>MLIR</a:t>
            </a:r>
            <a:r>
              <a:rPr lang="zh-CN" altLang="en-US" dirty="0"/>
              <a:t>的</a:t>
            </a:r>
            <a:r>
              <a:rPr lang="en-US" altLang="zh-CN" dirty="0"/>
              <a:t>AI</a:t>
            </a:r>
            <a:r>
              <a:rPr lang="zh-CN" altLang="en-US" dirty="0"/>
              <a:t>编译器基础设施的必要性？</a:t>
            </a:r>
            <a:r>
              <a:rPr lang="en-US" altLang="zh-CN" dirty="0"/>
              <a:t>(</a:t>
            </a:r>
            <a:r>
              <a:rPr lang="zh-CN" altLang="en-US" dirty="0"/>
              <a:t>编译时长</a:t>
            </a:r>
            <a:r>
              <a:rPr lang="en-US" altLang="zh-CN" dirty="0"/>
              <a:t>/…..)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92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549" y="280064"/>
            <a:ext cx="10515600" cy="1325563"/>
          </a:xfrm>
        </p:spPr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编译器的挑战</a:t>
            </a:r>
            <a:r>
              <a:rPr lang="en-US" altLang="zh-CN" dirty="0"/>
              <a:t>-</a:t>
            </a:r>
            <a:r>
              <a:rPr lang="zh-CN" altLang="en-US" dirty="0"/>
              <a:t>自动并行</a:t>
            </a:r>
          </a:p>
        </p:txBody>
      </p:sp>
      <p:pic>
        <p:nvPicPr>
          <p:cNvPr id="4" name="Picture 2" descr="https://pic3.zhimg.com/80/v2-e1244ddacabef2ba4458170799e13152_720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49" y="1772631"/>
            <a:ext cx="4010026" cy="336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475" y="1747661"/>
            <a:ext cx="5553850" cy="2524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15050" y="4410760"/>
            <a:ext cx="4972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Cost Model</a:t>
            </a:r>
            <a:r>
              <a:rPr lang="zh-CN" altLang="en-US" sz="12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分成两层：硬件无关和硬件相关，计算和通信数据量和硬件无关，计算通信系数和硬件相关。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8187" y="5455269"/>
            <a:ext cx="10753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策略搜索算法：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NP-Hard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Cost 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：硬件相关系数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4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5646</TotalTime>
  <Words>1150</Words>
  <Application>Microsoft Office PowerPoint</Application>
  <PresentationFormat>宽屏</PresentationFormat>
  <Paragraphs>135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Calibri Light</vt:lpstr>
      <vt:lpstr>Consolas</vt:lpstr>
      <vt:lpstr>Times New Roman</vt:lpstr>
      <vt:lpstr>Wingdings</vt:lpstr>
      <vt:lpstr>Office 主题</vt:lpstr>
      <vt:lpstr>AI编译器的趋势和挑战</vt:lpstr>
      <vt:lpstr>目录</vt:lpstr>
      <vt:lpstr>AI编译器的驱动力</vt:lpstr>
      <vt:lpstr>AI编译器驱动力-Python加速</vt:lpstr>
      <vt:lpstr>AI编译器驱动力-DSA硬件加速</vt:lpstr>
      <vt:lpstr>AI编译器驱动力-NN相关的特定优化</vt:lpstr>
      <vt:lpstr>AI编译器的范畴</vt:lpstr>
      <vt:lpstr>AI编译器未来的趋势和挑战</vt:lpstr>
      <vt:lpstr>AI编译器的挑战-自动并行</vt:lpstr>
      <vt:lpstr>AI编译器的挑战-非规则并行</vt:lpstr>
      <vt:lpstr>AI编译器的挑战-DSA Schedule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AI编译器的挑战</dc:title>
  <dc:creator>Jinxuefeng</dc:creator>
  <cp:lastModifiedBy>刘通</cp:lastModifiedBy>
  <cp:revision>78</cp:revision>
  <dcterms:created xsi:type="dcterms:W3CDTF">2021-07-01T02:04:17Z</dcterms:created>
  <dcterms:modified xsi:type="dcterms:W3CDTF">2021-07-08T15:10:54Z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1625101336</vt:lpwstr>
  </property>
  <property fmtid="{D5CDD505-2E9C-101B-9397-08002B2CF9AE}" pid="6" name="_2015_ms_pID_725343">
    <vt:lpwstr>(2)c+Qjnn74NsXlNPRTKotn14WHJD4IsCe/G9EMUvOGIBqElA1KKVPPRVpUL9AjtKR627uf7Q1R
4ny9nbFU7V4b2PjFqNBAklrgDrQ84oW5OMly9a26a2uw2/94Yju1r84Vz0M1U8tp35pyIJ1j
yW+n/1lCYMB4i7mWij1oRLMh3apCudzfLleT1vYYXMgPwAPY5mWnbXiFj9Yqx+zXPdAtVWrf
rNlvbmWyAXnXJ87OXt</vt:lpwstr>
  </property>
  <property fmtid="{D5CDD505-2E9C-101B-9397-08002B2CF9AE}" pid="7" name="_2015_ms_pID_7253431">
    <vt:lpwstr>3cLxa2pfE+ySxRYOACpqdbx1NyIgjY7kvZjp6yjVa6qtcYlWPz5dAv
vV87fmfZnie+t5xPgOf3CYBaeImBAotmmPtHkXd0uAl1QwqGtOdWKOKQhok7ZyoPXzhrySKC
PVdwoj05O7FSAP038e8/M4LmKdMifMRWhtu1p5x9n4kLF+j44mGT1E4XgYzn1ta23ZkiAY7p
lLtgLpSYW+5qPl7W</vt:lpwstr>
  </property>
</Properties>
</file>