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4" r:id="rId3"/>
    <p:sldId id="265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D91A2-65C9-4AA4-98CE-F5FB0AA78A03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4980D-17DE-43A1-BAD6-700A1F605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5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ea5bcb18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ea5bcb18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a0a41e55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a0a41e55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1A425-77A7-481D-88C8-021E7436B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0FE9E5-7229-4A6E-8749-394796926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FA2B3-F955-4C25-A2FE-883003E2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F300-BDF9-4F9E-ADC5-B8D4DE90FB1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0B1CC-A214-4076-A215-C88839FC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D77A6-51B5-4281-8E9A-B5BF9516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BC54-3EFB-497F-9C2F-F851EFE43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6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02387-1251-4C5B-9DCC-6D162940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06B84B-AF8F-43A1-94C6-A3C583636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8B5EC-78EC-4A01-903B-137F1CE0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F300-BDF9-4F9E-ADC5-B8D4DE90FB1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8B52C-8FD8-4D4D-97E8-72C14888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E45CD-38B0-4819-A47C-6420ED7B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BC54-3EFB-497F-9C2F-F851EFE43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9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DE6AA2-5737-4C24-9741-37B047C7F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5825D5-7008-44E9-922E-BACDC2646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F16B0-DA66-412C-B389-D4FB9E48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F300-BDF9-4F9E-ADC5-B8D4DE90FB1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B2B0D-F1BD-4958-9A2C-9CC201B9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B8192-C071-4B64-9853-F43F3FAB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BC54-3EFB-497F-9C2F-F851EFE43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376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4533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118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72D06-A521-4296-8999-427B14DC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96AF5-729B-43DA-86DD-66A023F1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DEFC4-4CD8-46DC-9DD1-110BE3B9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F300-BDF9-4F9E-ADC5-B8D4DE90FB1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D170C-C548-4BD3-9359-9C4C6554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75553-9876-4C1E-89F7-423376B0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BC54-3EFB-497F-9C2F-F851EFE43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13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E3DF4-06D1-4CB0-9C5B-8659B5B3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46179-88F4-433F-9B19-7215547D9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F093E-B4A1-4B04-B2E5-2ECC6FD3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F300-BDF9-4F9E-ADC5-B8D4DE90FB1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79073-8208-4A07-8DDA-9FA95933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C0124-6273-4F41-ABC2-CF68CDA8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BC54-3EFB-497F-9C2F-F851EFE43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6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59C0-8189-4A84-8B8A-0D6255A5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BE2FC-40E3-4349-9FD9-CD8C7DECB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7D16BA-6855-47FA-9CA1-42D374742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9FC5C3-8C0A-4299-81EA-F7BE7177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F300-BDF9-4F9E-ADC5-B8D4DE90FB1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8F3E49-A431-4963-9FC3-56865F80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BEA78-9F7F-4ADC-95EB-3201E480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BC54-3EFB-497F-9C2F-F851EFE43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1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7DD12-AE8E-4D23-99A5-69FC3139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150B5-55C2-465B-8992-FD220C7D7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BB1328-BC57-4D20-AAD1-817AC332E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FF8CDB-C6DA-4CB1-9EB1-2A2131556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ADE036-0474-4292-AAEA-AEBBF6FC2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B7A079-62D4-4127-9A14-F2FAC47B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F300-BDF9-4F9E-ADC5-B8D4DE90FB1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257926-8189-45A7-BE72-7C67ED9F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F3C85A-1F1C-43BB-97A9-A5CCB3EB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BC54-3EFB-497F-9C2F-F851EFE43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1C43E-5FD2-4F3A-B9DF-31C1C988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C523DC-B0BD-4EF7-9ECE-053D10BC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F300-BDF9-4F9E-ADC5-B8D4DE90FB1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45DB46-BECB-4D72-AB52-9042566B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150D7B-ADFB-4984-BCF8-108615D9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BC54-3EFB-497F-9C2F-F851EFE43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44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C6A263-DEE6-4F0E-8A3D-DCBE8508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F300-BDF9-4F9E-ADC5-B8D4DE90FB1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D82435-DBF7-4D35-9FEB-3D565912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A65EBD-640C-4348-AA78-48EF41FE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BC54-3EFB-497F-9C2F-F851EFE43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F2923-541A-4753-AA55-64BA1ED7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A4E54-F4CC-4B64-B9D2-6AF786A0B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EBE31F-D61A-41EF-B8BA-A6F6E18E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52487F-0844-4788-BB43-EF3415C5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F300-BDF9-4F9E-ADC5-B8D4DE90FB1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76582-8AB8-4886-B18F-1E4835A3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BB7282-9AEF-478E-BBB0-FBB85545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BC54-3EFB-497F-9C2F-F851EFE43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32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D12B3-0A53-4686-AD1F-3B943E4C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D09203-538D-4BDD-A888-89CF71751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701574-5E30-4A6D-A36E-9F192420E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A2AFFE-9AC9-4921-9EDF-34D6656E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F300-BDF9-4F9E-ADC5-B8D4DE90FB1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1A1B26-CADA-4890-8D44-49575155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42560E-D927-4922-B575-2540B097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BC54-3EFB-497F-9C2F-F851EFE43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4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C3EFD1-B54C-4824-93B7-0BF93520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9D0DB-B7DA-4D04-92D4-48AB5CBEA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C414D-B1EE-4464-976A-8B1B11CD9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F300-BDF9-4F9E-ADC5-B8D4DE90FB1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7762D-584A-4466-B8AE-AEFD85729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CB89E-1E69-47E7-BFFD-9D7B70EDF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BC54-3EFB-497F-9C2F-F851EFE43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05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" b="1" dirty="0"/>
              <a:t>Hard</a:t>
            </a:r>
            <a:r>
              <a:rPr lang="en" dirty="0"/>
              <a:t>ware is getting </a:t>
            </a:r>
            <a:r>
              <a:rPr lang="en" b="1" dirty="0"/>
              <a:t>hard</a:t>
            </a:r>
            <a:r>
              <a:rPr lang="en" dirty="0"/>
              <a:t>er</a:t>
            </a:r>
            <a:endParaRPr dirty="0"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33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/>
          <a:p>
            <a:pPr marL="0" indent="0">
              <a:buNone/>
            </a:pPr>
            <a:r>
              <a:rPr lang="en" dirty="0"/>
              <a:t>Modern compute acceleration platforms are multi-level and explicit:</a:t>
            </a:r>
            <a:endParaRPr dirty="0"/>
          </a:p>
          <a:p>
            <a:pPr indent="-440256">
              <a:buSzPts val="1600"/>
            </a:pPr>
            <a:r>
              <a:rPr lang="en" sz="2133" dirty="0"/>
              <a:t>Scalar, SIMD/Vector/</a:t>
            </a:r>
            <a:r>
              <a:rPr lang="en" sz="2133" dirty="0">
                <a:solidFill>
                  <a:srgbClr val="FF0000"/>
                </a:solidFill>
              </a:rPr>
              <a:t>SIMT/Tensor</a:t>
            </a:r>
            <a:r>
              <a:rPr lang="en" sz="2133" dirty="0"/>
              <a:t>, Multi-core, </a:t>
            </a:r>
            <a:r>
              <a:rPr lang="en" sz="2133" dirty="0">
                <a:solidFill>
                  <a:srgbClr val="FF0000"/>
                </a:solidFill>
              </a:rPr>
              <a:t>Many-core, Chiplet,</a:t>
            </a:r>
            <a:r>
              <a:rPr lang="en" sz="2133" dirty="0"/>
              <a:t> Multi-package, Multi-rack</a:t>
            </a:r>
            <a:endParaRPr sz="2133" dirty="0"/>
          </a:p>
          <a:p>
            <a:pPr indent="-440256">
              <a:buSzPts val="1600"/>
            </a:pPr>
            <a:r>
              <a:rPr lang="en" sz="2133" dirty="0"/>
              <a:t>Non-coherent memory subsystems increase efficiency</a:t>
            </a:r>
            <a:endParaRPr sz="2133" dirty="0"/>
          </a:p>
          <a:p>
            <a:pPr marL="0" indent="0">
              <a:spcBef>
                <a:spcPts val="1333"/>
              </a:spcBef>
              <a:buNone/>
            </a:pPr>
            <a:r>
              <a:rPr lang="en" dirty="0"/>
              <a:t>Heterogeneous compute incorporating domain-specific accelerators</a:t>
            </a:r>
            <a:endParaRPr dirty="0"/>
          </a:p>
          <a:p>
            <a:pPr indent="-440256">
              <a:buSzPts val="1600"/>
            </a:pPr>
            <a:r>
              <a:rPr lang="en" sz="2133" dirty="0"/>
              <a:t>Standard in high-end SoCs, domain-specific hard blocks in FPGAs</a:t>
            </a:r>
          </a:p>
          <a:p>
            <a:pPr indent="-440256">
              <a:buSzPts val="1600"/>
            </a:pPr>
            <a:r>
              <a:rPr lang="en" sz="2133" dirty="0">
                <a:solidFill>
                  <a:srgbClr val="FF0000"/>
                </a:solidFill>
              </a:rPr>
              <a:t>CPU+Extension, SIMT+Tensorcore, </a:t>
            </a:r>
            <a:r>
              <a:rPr lang="en" altLang="zh-CN" sz="2133" dirty="0">
                <a:solidFill>
                  <a:srgbClr val="FF0000"/>
                </a:solidFill>
              </a:rPr>
              <a:t>CPU+NPU</a:t>
            </a:r>
            <a:r>
              <a:rPr lang="en" sz="2133" dirty="0">
                <a:solidFill>
                  <a:srgbClr val="FF0000"/>
                </a:solidFill>
              </a:rPr>
              <a:t> …</a:t>
            </a:r>
          </a:p>
          <a:p>
            <a:pPr indent="-440256">
              <a:buSzPts val="1600"/>
            </a:pPr>
            <a:r>
              <a:rPr lang="en-US" sz="2133" dirty="0">
                <a:solidFill>
                  <a:srgbClr val="FF0000"/>
                </a:solidFill>
              </a:rPr>
              <a:t>Special architectures: CGRA, PIM …</a:t>
            </a:r>
            <a:endParaRPr sz="2133" dirty="0">
              <a:solidFill>
                <a:srgbClr val="FF0000"/>
              </a:solidFill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dirty="0"/>
              <a:t>Many accelerator IPs are configurable:</a:t>
            </a:r>
            <a:endParaRPr dirty="0"/>
          </a:p>
          <a:p>
            <a:pPr indent="-440256">
              <a:buSzPts val="1600"/>
            </a:pPr>
            <a:r>
              <a:rPr lang="en" sz="2133" dirty="0"/>
              <a:t>Optional extensions, tile / core count, memory hierarchy, etc</a:t>
            </a:r>
            <a:endParaRPr sz="2133"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1303233" y="5597900"/>
            <a:ext cx="10254000" cy="9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77500" lnSpcReduction="20000"/>
          </a:bodyPr>
          <a:lstStyle/>
          <a:p>
            <a:pPr marL="0" indent="0">
              <a:buNone/>
            </a:pPr>
            <a:r>
              <a:rPr lang="en" dirty="0"/>
              <a:t>How can “normal people” write Software for this in the first place?</a:t>
            </a:r>
            <a:endParaRPr dirty="0"/>
          </a:p>
          <a:p>
            <a:pPr marL="0" indent="609585">
              <a:spcAft>
                <a:spcPts val="1600"/>
              </a:spcAft>
              <a:buNone/>
            </a:pPr>
            <a:r>
              <a:rPr lang="en" dirty="0"/>
              <a:t>… and how can you </a:t>
            </a:r>
            <a:r>
              <a:rPr lang="en" i="1" dirty="0"/>
              <a:t>afford</a:t>
            </a:r>
            <a:r>
              <a:rPr lang="en" dirty="0"/>
              <a:t> to build generation-specific SW?</a:t>
            </a:r>
            <a:endParaRPr dirty="0"/>
          </a:p>
        </p:txBody>
      </p:sp>
      <p:sp>
        <p:nvSpPr>
          <p:cNvPr id="104" name="Google Shape;104;p18"/>
          <p:cNvSpPr txBox="1"/>
          <p:nvPr/>
        </p:nvSpPr>
        <p:spPr>
          <a:xfrm>
            <a:off x="415600" y="5484300"/>
            <a:ext cx="1123200" cy="1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800"/>
              <a:t>🤯</a:t>
            </a:r>
            <a:endParaRPr sz="4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图片">
            <a:extLst>
              <a:ext uri="{FF2B5EF4-FFF2-40B4-BE49-F238E27FC236}">
                <a16:creationId xmlns:a16="http://schemas.microsoft.com/office/drawing/2014/main" id="{C24DB29D-8B5A-4318-9D24-2C379B5DBA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8432BD-8A67-4D9D-95E2-DE8755DFF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9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726B9F73-06D5-4685-A745-789C19AEA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42" y="996455"/>
            <a:ext cx="11396692" cy="478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D5BDA2-1ED6-4779-9A78-57817927DAC7}"/>
              </a:ext>
            </a:extLst>
          </p:cNvPr>
          <p:cNvSpPr txBox="1"/>
          <p:nvPr/>
        </p:nvSpPr>
        <p:spPr>
          <a:xfrm>
            <a:off x="2056944" y="6188251"/>
            <a:ext cx="10135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Lucida Grande"/>
              </a:rPr>
              <a:t>Source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Lucida Grande"/>
              </a:rPr>
              <a:t>：“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Lucida Grande"/>
              </a:rPr>
              <a:t>Fast Stencil-Code Computation on a Wafer-Scale Processor </a:t>
            </a:r>
            <a:r>
              <a:rPr lang="zh-CN" altLang="en-US" b="1" dirty="0">
                <a:solidFill>
                  <a:srgbClr val="000000"/>
                </a:solidFill>
                <a:latin typeface="Lucida Grande"/>
              </a:rPr>
              <a:t>” </a:t>
            </a:r>
            <a:r>
              <a:rPr lang="en-US" altLang="zh-CN" b="1" dirty="0">
                <a:solidFill>
                  <a:srgbClr val="000000"/>
                </a:solidFill>
                <a:latin typeface="Lucida Grande"/>
              </a:rPr>
              <a:t>paper from </a:t>
            </a:r>
            <a:r>
              <a:rPr lang="en-US" altLang="zh-CN" b="1" dirty="0" err="1">
                <a:solidFill>
                  <a:srgbClr val="000000"/>
                </a:solidFill>
                <a:latin typeface="Lucida Grande"/>
              </a:rPr>
              <a:t>Cerebras</a:t>
            </a:r>
            <a:endParaRPr lang="en-US" altLang="zh-CN" b="1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02902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322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marL="0" indent="0">
              <a:buNone/>
            </a:pPr>
            <a:r>
              <a:rPr lang="en"/>
              <a:t>We need:</a:t>
            </a:r>
            <a:endParaRPr/>
          </a:p>
          <a:p>
            <a:r>
              <a:rPr lang="en"/>
              <a:t>hardware abstraction spanning diverse accelerators</a:t>
            </a:r>
            <a:endParaRPr/>
          </a:p>
          <a:p>
            <a:r>
              <a:rPr lang="en"/>
              <a:t>support for heterogeneous compute platforms</a:t>
            </a:r>
            <a:endParaRPr/>
          </a:p>
          <a:p>
            <a:r>
              <a:rPr lang="en"/>
              <a:t>domain specific languages and programming models</a:t>
            </a:r>
            <a:endParaRPr/>
          </a:p>
          <a:p>
            <a:r>
              <a:rPr lang="en"/>
              <a:t>quality, reliability, and scalability of infrastructure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opportunity is beckoning a </a:t>
            </a:r>
            <a:r>
              <a:rPr lang="en">
                <a:solidFill>
                  <a:srgbClr val="F1C232"/>
                </a:solidFill>
              </a:rPr>
              <a:t>golden age</a:t>
            </a:r>
            <a:r>
              <a:rPr lang="en"/>
              <a:t> in compiler and PL technology! 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548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"/>
              <a:t>Next-Gen</a:t>
            </a:r>
            <a:r>
              <a:rPr lang="en" b="1"/>
              <a:t> </a:t>
            </a:r>
            <a:r>
              <a:rPr lang="en"/>
              <a:t>compilers and PL are needed!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1365200" y="5484300"/>
            <a:ext cx="9461600" cy="104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pPr marL="0" indent="609585">
              <a:spcAft>
                <a:spcPts val="1600"/>
              </a:spcAft>
              <a:buNone/>
            </a:pPr>
            <a:r>
              <a:rPr lang="en"/>
              <a:t>Let’s learn from the past, then project into the future </a:t>
            </a:r>
            <a:r>
              <a:rPr lang="en" sz="4800"/>
              <a:t>🚀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189</Words>
  <Application>Microsoft Office PowerPoint</Application>
  <PresentationFormat>宽屏</PresentationFormat>
  <Paragraphs>22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Lucida Grande</vt:lpstr>
      <vt:lpstr>等线</vt:lpstr>
      <vt:lpstr>等线 Light</vt:lpstr>
      <vt:lpstr>Arial</vt:lpstr>
      <vt:lpstr>Open Sans</vt:lpstr>
      <vt:lpstr>Office 主题​​</vt:lpstr>
      <vt:lpstr>Hardware is getting harder</vt:lpstr>
      <vt:lpstr>PowerPoint 演示文稿</vt:lpstr>
      <vt:lpstr>PowerPoint 演示文稿</vt:lpstr>
      <vt:lpstr>Next-Gen compilers and PL are needed!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is getting harder</dc:title>
  <dc:creator>Tang Shan</dc:creator>
  <cp:lastModifiedBy>Tang Shan</cp:lastModifiedBy>
  <cp:revision>7</cp:revision>
  <dcterms:created xsi:type="dcterms:W3CDTF">2021-07-08T13:51:33Z</dcterms:created>
  <dcterms:modified xsi:type="dcterms:W3CDTF">2021-07-08T16:40:29Z</dcterms:modified>
</cp:coreProperties>
</file>