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71" r:id="rId4"/>
    <p:sldId id="272" r:id="rId5"/>
    <p:sldId id="269" r:id="rId6"/>
    <p:sldId id="270" r:id="rId7"/>
    <p:sldId id="258" r:id="rId8"/>
    <p:sldId id="259" r:id="rId9"/>
    <p:sldId id="262" r:id="rId10"/>
    <p:sldId id="265" r:id="rId11"/>
    <p:sldId id="260" r:id="rId12"/>
    <p:sldId id="266" r:id="rId13"/>
    <p:sldId id="267" r:id="rId14"/>
    <p:sldId id="268" r:id="rId15"/>
    <p:sldId id="274" r:id="rId16"/>
    <p:sldId id="2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68" autoAdjust="0"/>
  </p:normalViewPr>
  <p:slideViewPr>
    <p:cSldViewPr snapToGrid="0" snapToObjects="1">
      <p:cViewPr varScale="1">
        <p:scale>
          <a:sx n="104" d="100"/>
          <a:sy n="104" d="100"/>
        </p:scale>
        <p:origin x="186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D72C-BB26-4E17-98BF-16016B5519B1}" type="datetimeFigureOut">
              <a:rPr lang="es-AR" smtClean="0"/>
              <a:t>9/9/2025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CB1B1-0E7C-4085-A268-1EEE60E328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364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Capas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Densa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Fórmula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/>
              <a:t>Épocas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 err="1"/>
              <a:t>Optimizer</a:t>
            </a:r>
            <a:r>
              <a:rPr lang="es-AR" dirty="0"/>
              <a:t> (Adam) y learning </a:t>
            </a:r>
            <a:r>
              <a:rPr lang="es-AR" dirty="0" err="1"/>
              <a:t>rate</a:t>
            </a:r>
            <a:r>
              <a:rPr lang="es-AR" dirty="0"/>
              <a:t> (pasos de ajuste).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B1B1-0E7C-4085-A268-1EEE60E32813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79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Función </a:t>
            </a:r>
            <a:r>
              <a:rPr lang="es-AR" dirty="0" err="1"/>
              <a:t>signoide</a:t>
            </a:r>
            <a:r>
              <a:rPr lang="es-AR" dirty="0"/>
              <a:t>.</a:t>
            </a:r>
          </a:p>
          <a:p>
            <a:r>
              <a:rPr lang="es-AR" dirty="0"/>
              <a:t>Tangente hiperbólica (escala la información a valores entre -1 y 1, e introduce la no linealidad [relaciones complejas])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B1B1-0E7C-4085-A268-1EEE60E32813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981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Nodos internos son condiciones.</a:t>
            </a:r>
          </a:p>
          <a:p>
            <a:r>
              <a:rPr lang="es-AR" dirty="0"/>
              <a:t>Selección mediante MSE. Los datos se reparten entre divisiones.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B1B1-0E7C-4085-A268-1EEE60E32813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466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primer árbol aproxima lo predicho, los demás aproximan su error para corregirlo.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CB1B1-0E7C-4085-A268-1EEE60E32813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568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critorio iluminado por el sol">
            <a:extLst>
              <a:ext uri="{FF2B5EF4-FFF2-40B4-BE49-F238E27FC236}">
                <a16:creationId xmlns:a16="http://schemas.microsoft.com/office/drawing/2014/main" id="{DF3F6402-FA6F-E5FB-BE03-290DEB7EF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7" r="9811" b="-1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736" y="135571"/>
            <a:ext cx="7247001" cy="2839273"/>
          </a:xfrm>
        </p:spPr>
        <p:txBody>
          <a:bodyPr>
            <a:normAutofit/>
          </a:bodyPr>
          <a:lstStyle/>
          <a:p>
            <a:pPr algn="l"/>
            <a:r>
              <a:rPr lang="es-AR" sz="5400" dirty="0">
                <a:solidFill>
                  <a:srgbClr val="FFFFFF"/>
                </a:solidFill>
              </a:rPr>
              <a:t>Machine learning con aplicación a algoritmos genéticos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s-AR" sz="1700" dirty="0" err="1">
                <a:solidFill>
                  <a:srgbClr val="FFFFFF"/>
                </a:solidFill>
              </a:rPr>
              <a:t>Giampietro</a:t>
            </a:r>
            <a:r>
              <a:rPr lang="es-AR" sz="1700" dirty="0">
                <a:solidFill>
                  <a:srgbClr val="FFFFFF"/>
                </a:solidFill>
              </a:rPr>
              <a:t>, Gustavo</a:t>
            </a:r>
          </a:p>
          <a:p>
            <a:pPr algn="l">
              <a:lnSpc>
                <a:spcPct val="90000"/>
              </a:lnSpc>
            </a:pPr>
            <a:r>
              <a:rPr lang="es-AR" sz="1700" dirty="0">
                <a:solidFill>
                  <a:srgbClr val="FFFFFF"/>
                </a:solidFill>
              </a:rPr>
              <a:t>Mateo, Alexis</a:t>
            </a:r>
          </a:p>
          <a:p>
            <a:pPr algn="l">
              <a:lnSpc>
                <a:spcPct val="90000"/>
              </a:lnSpc>
            </a:pPr>
            <a:r>
              <a:rPr lang="es-AR" sz="1700" dirty="0">
                <a:solidFill>
                  <a:srgbClr val="FFFFFF"/>
                </a:solidFill>
              </a:rPr>
              <a:t>Mondino, Juan Cruz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D31431-6FA2-F6E3-6374-A9328A2B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resentación en 3D del ADN">
            <a:extLst>
              <a:ext uri="{FF2B5EF4-FFF2-40B4-BE49-F238E27FC236}">
                <a16:creationId xmlns:a16="http://schemas.microsoft.com/office/drawing/2014/main" id="{23783FB2-88C8-5B32-FF16-AFBE348695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3591" b="1409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BC5DF-4A70-273F-EF00-AAC554B9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37434"/>
            <a:ext cx="7767828" cy="20081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600" dirty="0" err="1">
                <a:solidFill>
                  <a:srgbClr val="FFFFFF"/>
                </a:solidFill>
              </a:rPr>
              <a:t>Algoritmos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  <a:r>
              <a:rPr lang="en-US" sz="6600" dirty="0" err="1">
                <a:solidFill>
                  <a:srgbClr val="FFFFFF"/>
                </a:solidFill>
              </a:rPr>
              <a:t>Genéticos</a:t>
            </a:r>
            <a:endParaRPr lang="en-US" sz="66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1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7D8787B6-34D5-BA9F-675E-B38C591A0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16" y="1093185"/>
            <a:ext cx="8229600" cy="1143000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Creación del individuo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4B55744-FC8B-A477-77C7-8CB317529659}"/>
              </a:ext>
            </a:extLst>
          </p:cNvPr>
          <p:cNvSpPr txBox="1"/>
          <p:nvPr/>
        </p:nvSpPr>
        <p:spPr>
          <a:xfrm>
            <a:off x="0" y="2560320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SEMILLAS = ['girasol', 'soja', 'maíz', 'trigo', 'sorgo', 'cebada', 'maní']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224F248-4955-7BDF-C20D-4DE82D813107}"/>
              </a:ext>
            </a:extLst>
          </p:cNvPr>
          <p:cNvSpPr txBox="1"/>
          <p:nvPr/>
        </p:nvSpPr>
        <p:spPr>
          <a:xfrm>
            <a:off x="0" y="4047801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area_x_s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AD64CEB-1D41-9CBB-7AC8-EC4B140B116F}"/>
              </a:ext>
            </a:extLst>
          </p:cNvPr>
          <p:cNvCxnSpPr>
            <a:cxnSpLocks/>
          </p:cNvCxnSpPr>
          <p:nvPr/>
        </p:nvCxnSpPr>
        <p:spPr>
          <a:xfrm>
            <a:off x="1901952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710DE46-4287-BE45-4B85-70A4BD35E041}"/>
              </a:ext>
            </a:extLst>
          </p:cNvPr>
          <p:cNvCxnSpPr>
            <a:cxnSpLocks/>
          </p:cNvCxnSpPr>
          <p:nvPr/>
        </p:nvCxnSpPr>
        <p:spPr>
          <a:xfrm>
            <a:off x="3115056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813A0C1-83F5-8448-2CB5-D676B7B43F37}"/>
              </a:ext>
            </a:extLst>
          </p:cNvPr>
          <p:cNvCxnSpPr>
            <a:cxnSpLocks/>
          </p:cNvCxnSpPr>
          <p:nvPr/>
        </p:nvCxnSpPr>
        <p:spPr>
          <a:xfrm>
            <a:off x="4117848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2AE4E54-A621-9561-4E7F-48D179CDE8BC}"/>
              </a:ext>
            </a:extLst>
          </p:cNvPr>
          <p:cNvCxnSpPr>
            <a:cxnSpLocks/>
          </p:cNvCxnSpPr>
          <p:nvPr/>
        </p:nvCxnSpPr>
        <p:spPr>
          <a:xfrm>
            <a:off x="5084064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E2CDA99-D45A-5B92-6A7E-FA2685CAE5EB}"/>
              </a:ext>
            </a:extLst>
          </p:cNvPr>
          <p:cNvCxnSpPr>
            <a:cxnSpLocks/>
          </p:cNvCxnSpPr>
          <p:nvPr/>
        </p:nvCxnSpPr>
        <p:spPr>
          <a:xfrm>
            <a:off x="6214872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D4FB8A6-ECCE-DAF6-0AA0-F2A3B66CBBDF}"/>
              </a:ext>
            </a:extLst>
          </p:cNvPr>
          <p:cNvCxnSpPr>
            <a:cxnSpLocks/>
          </p:cNvCxnSpPr>
          <p:nvPr/>
        </p:nvCxnSpPr>
        <p:spPr>
          <a:xfrm>
            <a:off x="7391400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E4020DE-64AF-739B-6DD9-5507F80FDDA0}"/>
              </a:ext>
            </a:extLst>
          </p:cNvPr>
          <p:cNvCxnSpPr>
            <a:cxnSpLocks/>
          </p:cNvCxnSpPr>
          <p:nvPr/>
        </p:nvCxnSpPr>
        <p:spPr>
          <a:xfrm>
            <a:off x="8348472" y="2999433"/>
            <a:ext cx="0" cy="947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errar llave 37">
            <a:extLst>
              <a:ext uri="{FF2B5EF4-FFF2-40B4-BE49-F238E27FC236}">
                <a16:creationId xmlns:a16="http://schemas.microsoft.com/office/drawing/2014/main" id="{DB88D42E-96D6-D65F-D4D5-FC83DC47D14E}"/>
              </a:ext>
            </a:extLst>
          </p:cNvPr>
          <p:cNvSpPr/>
          <p:nvPr/>
        </p:nvSpPr>
        <p:spPr>
          <a:xfrm rot="5400000">
            <a:off x="5017770" y="970342"/>
            <a:ext cx="320040" cy="73837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5D6E9BF-332F-758E-3AEC-0626E62CFC9A}"/>
              </a:ext>
            </a:extLst>
          </p:cNvPr>
          <p:cNvSpPr txBox="1"/>
          <p:nvPr/>
        </p:nvSpPr>
        <p:spPr>
          <a:xfrm>
            <a:off x="2378212" y="4980196"/>
            <a:ext cx="5599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ÁREA TOTAL MARCADA EN EL MAPA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8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9A60D-6E29-E8E8-D553-FF7BC908D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BF1A11B9-FCE1-1572-2F24-96A65B220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7185C1-D159-B7B9-4DC4-D294ED27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1093185"/>
            <a:ext cx="8229600" cy="1143000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Mutación Swap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FD7848-B3CA-C397-EE3A-A7FDADE5AB62}"/>
              </a:ext>
            </a:extLst>
          </p:cNvPr>
          <p:cNvSpPr txBox="1"/>
          <p:nvPr/>
        </p:nvSpPr>
        <p:spPr>
          <a:xfrm>
            <a:off x="1" y="3577436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area_x_s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5" name="Flecha: curvada hacia arriba 14">
            <a:extLst>
              <a:ext uri="{FF2B5EF4-FFF2-40B4-BE49-F238E27FC236}">
                <a16:creationId xmlns:a16="http://schemas.microsoft.com/office/drawing/2014/main" id="{8152D0F8-FBE6-509C-585A-DF485FB36F71}"/>
              </a:ext>
            </a:extLst>
          </p:cNvPr>
          <p:cNvSpPr/>
          <p:nvPr/>
        </p:nvSpPr>
        <p:spPr>
          <a:xfrm>
            <a:off x="2907792" y="3922776"/>
            <a:ext cx="3456432" cy="731520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Flecha: curvada hacia arriba 15">
            <a:extLst>
              <a:ext uri="{FF2B5EF4-FFF2-40B4-BE49-F238E27FC236}">
                <a16:creationId xmlns:a16="http://schemas.microsoft.com/office/drawing/2014/main" id="{D6169F41-E1C1-A521-FA1D-E5EA73967B54}"/>
              </a:ext>
            </a:extLst>
          </p:cNvPr>
          <p:cNvSpPr/>
          <p:nvPr/>
        </p:nvSpPr>
        <p:spPr>
          <a:xfrm rot="10800000">
            <a:off x="2907792" y="2842868"/>
            <a:ext cx="3456432" cy="731520"/>
          </a:xfrm>
          <a:prstGeom prst="curvedUp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0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62913-08A2-E180-3415-13DC4593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C3951D8B-9887-9C20-95ED-904597E50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EACEB9-84F1-6928-4096-63C0295A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1230345"/>
            <a:ext cx="8229600" cy="498359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Función objetivo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F85B2B-1D48-16D8-44BA-D345FA2D64D0}"/>
              </a:ext>
            </a:extLst>
          </p:cNvPr>
          <p:cNvSpPr txBox="1"/>
          <p:nvPr/>
        </p:nvSpPr>
        <p:spPr>
          <a:xfrm>
            <a:off x="0" y="1834953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area_x_s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6A757EF-253B-3C20-2F60-DB5364E3576A}"/>
              </a:ext>
            </a:extLst>
          </p:cNvPr>
          <p:cNvSpPr txBox="1"/>
          <p:nvPr/>
        </p:nvSpPr>
        <p:spPr>
          <a:xfrm>
            <a:off x="3403866" y="4029708"/>
            <a:ext cx="291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chemeClr val="bg1"/>
                </a:solidFill>
              </a:rPr>
              <a:t>Red Neuronal GBR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AF41BF1-BA46-C922-69C8-059031854FE2}"/>
              </a:ext>
            </a:extLst>
          </p:cNvPr>
          <p:cNvSpPr txBox="1"/>
          <p:nvPr/>
        </p:nvSpPr>
        <p:spPr>
          <a:xfrm>
            <a:off x="2442223" y="3012581"/>
            <a:ext cx="4839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Datos del suelo y clima futuro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84CDF65-49C6-2A77-44D2-C3A1B355E91C}"/>
              </a:ext>
            </a:extLst>
          </p:cNvPr>
          <p:cNvCxnSpPr>
            <a:cxnSpLocks/>
          </p:cNvCxnSpPr>
          <p:nvPr/>
        </p:nvCxnSpPr>
        <p:spPr>
          <a:xfrm>
            <a:off x="1898904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7DF51B4-3695-D689-26BD-5583595C71AE}"/>
              </a:ext>
            </a:extLst>
          </p:cNvPr>
          <p:cNvCxnSpPr>
            <a:cxnSpLocks/>
          </p:cNvCxnSpPr>
          <p:nvPr/>
        </p:nvCxnSpPr>
        <p:spPr>
          <a:xfrm>
            <a:off x="2919984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B458CEE-7343-7F2B-2803-DD6008FE265A}"/>
              </a:ext>
            </a:extLst>
          </p:cNvPr>
          <p:cNvCxnSpPr>
            <a:cxnSpLocks/>
          </p:cNvCxnSpPr>
          <p:nvPr/>
        </p:nvCxnSpPr>
        <p:spPr>
          <a:xfrm>
            <a:off x="4014216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A3BE3BC-AFA5-22CB-E370-263CF4A0EBB6}"/>
              </a:ext>
            </a:extLst>
          </p:cNvPr>
          <p:cNvCxnSpPr>
            <a:cxnSpLocks/>
          </p:cNvCxnSpPr>
          <p:nvPr/>
        </p:nvCxnSpPr>
        <p:spPr>
          <a:xfrm>
            <a:off x="5174742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6A25793-6CCB-14D0-7284-E601EFD8FFF3}"/>
              </a:ext>
            </a:extLst>
          </p:cNvPr>
          <p:cNvCxnSpPr>
            <a:cxnSpLocks/>
          </p:cNvCxnSpPr>
          <p:nvPr/>
        </p:nvCxnSpPr>
        <p:spPr>
          <a:xfrm>
            <a:off x="6038088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B2548E1-064D-714E-DAFF-CC043360C781}"/>
              </a:ext>
            </a:extLst>
          </p:cNvPr>
          <p:cNvCxnSpPr>
            <a:cxnSpLocks/>
          </p:cNvCxnSpPr>
          <p:nvPr/>
        </p:nvCxnSpPr>
        <p:spPr>
          <a:xfrm>
            <a:off x="7178040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13425F6-1D67-0D7B-4BD2-FA307152B919}"/>
              </a:ext>
            </a:extLst>
          </p:cNvPr>
          <p:cNvCxnSpPr>
            <a:cxnSpLocks/>
          </p:cNvCxnSpPr>
          <p:nvPr/>
        </p:nvCxnSpPr>
        <p:spPr>
          <a:xfrm>
            <a:off x="8382000" y="3580989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96FFDD4-560E-59DC-3A85-C33C85DC33D0}"/>
              </a:ext>
            </a:extLst>
          </p:cNvPr>
          <p:cNvSpPr txBox="1"/>
          <p:nvPr/>
        </p:nvSpPr>
        <p:spPr>
          <a:xfrm>
            <a:off x="-24384" y="4854919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toneladas_x_s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3E02F820-9542-C326-6BA7-AF3FD801AD42}"/>
              </a:ext>
            </a:extLst>
          </p:cNvPr>
          <p:cNvCxnSpPr>
            <a:cxnSpLocks/>
          </p:cNvCxnSpPr>
          <p:nvPr/>
        </p:nvCxnSpPr>
        <p:spPr>
          <a:xfrm>
            <a:off x="4834514" y="4480216"/>
            <a:ext cx="0" cy="374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36B1BD80-C0EB-942C-3EAA-57699C0559D3}"/>
              </a:ext>
            </a:extLst>
          </p:cNvPr>
          <p:cNvGrpSpPr/>
          <p:nvPr/>
        </p:nvGrpSpPr>
        <p:grpSpPr>
          <a:xfrm>
            <a:off x="4414271" y="2246796"/>
            <a:ext cx="840486" cy="765785"/>
            <a:chOff x="1898904" y="2361638"/>
            <a:chExt cx="840486" cy="840486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90207886-EBCF-8693-3FCF-6222C2633917}"/>
                </a:ext>
              </a:extLst>
            </p:cNvPr>
            <p:cNvSpPr/>
            <p:nvPr/>
          </p:nvSpPr>
          <p:spPr>
            <a:xfrm>
              <a:off x="1898904" y="2706927"/>
              <a:ext cx="840486" cy="149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17AD51E4-5CCF-90BC-78B0-DC900F4600E8}"/>
                </a:ext>
              </a:extLst>
            </p:cNvPr>
            <p:cNvSpPr/>
            <p:nvPr/>
          </p:nvSpPr>
          <p:spPr>
            <a:xfrm rot="5400000">
              <a:off x="1901396" y="2706927"/>
              <a:ext cx="840486" cy="1499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67425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6144-886C-E783-99E5-346334AE9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6F9B325E-1566-F383-1C07-A338D1B0A1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09029-AA9B-79F9-6490-B498AF30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1230345"/>
            <a:ext cx="8229600" cy="498359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Función objetivo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1A15B1B-CBEA-C3ED-759A-AD78BAB2660C}"/>
              </a:ext>
            </a:extLst>
          </p:cNvPr>
          <p:cNvSpPr txBox="1"/>
          <p:nvPr/>
        </p:nvSpPr>
        <p:spPr>
          <a:xfrm>
            <a:off x="304800" y="1905675"/>
            <a:ext cx="9144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toneladas_x_s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4" name="Signo de multiplicación 23">
            <a:extLst>
              <a:ext uri="{FF2B5EF4-FFF2-40B4-BE49-F238E27FC236}">
                <a16:creationId xmlns:a16="http://schemas.microsoft.com/office/drawing/2014/main" id="{95E14181-DDB5-5CAF-9949-BA63804C79E3}"/>
              </a:ext>
            </a:extLst>
          </p:cNvPr>
          <p:cNvSpPr/>
          <p:nvPr/>
        </p:nvSpPr>
        <p:spPr>
          <a:xfrm>
            <a:off x="4058412" y="2087018"/>
            <a:ext cx="978408" cy="1385516"/>
          </a:xfrm>
          <a:prstGeom prst="mathMultiply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1D4491B-AD63-4636-0A67-B1A43EFB5874}"/>
              </a:ext>
            </a:extLst>
          </p:cNvPr>
          <p:cNvSpPr txBox="1"/>
          <p:nvPr/>
        </p:nvSpPr>
        <p:spPr>
          <a:xfrm>
            <a:off x="0" y="3351352"/>
            <a:ext cx="9143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precio_x_tn_x_s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precio_tn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precio_tn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AR" sz="17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precio_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tn_mani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BF8E16C-EC6F-301A-BA13-A06F916F8C0B}"/>
              </a:ext>
            </a:extLst>
          </p:cNvPr>
          <p:cNvSpPr txBox="1"/>
          <p:nvPr/>
        </p:nvSpPr>
        <p:spPr>
          <a:xfrm>
            <a:off x="545591" y="5050130"/>
            <a:ext cx="80436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700" dirty="0" err="1">
                <a:solidFill>
                  <a:schemeClr val="bg1"/>
                </a:solidFill>
                <a:latin typeface="Consolas" panose="020B0609020204030204" pitchFamily="49" charset="0"/>
              </a:rPr>
              <a:t>ganancia_x_s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ganancia_g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ganancia_soj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ganancia_mz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ganancia_t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ganancia_sor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ganancia_c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AR" sz="17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ganancia_mani</a:t>
            </a:r>
            <a:r>
              <a:rPr lang="es-AR" sz="17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DB0F8D5-0CDE-BACD-B741-A9D9081F83EF}"/>
              </a:ext>
            </a:extLst>
          </p:cNvPr>
          <p:cNvSpPr/>
          <p:nvPr/>
        </p:nvSpPr>
        <p:spPr>
          <a:xfrm rot="5400000">
            <a:off x="4031740" y="4084704"/>
            <a:ext cx="1080516" cy="8933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F054F4C-9444-22B2-C496-1C7215E668F4}"/>
              </a:ext>
            </a:extLst>
          </p:cNvPr>
          <p:cNvSpPr/>
          <p:nvPr/>
        </p:nvSpPr>
        <p:spPr>
          <a:xfrm>
            <a:off x="569976" y="4961623"/>
            <a:ext cx="8199120" cy="901659"/>
          </a:xfrm>
          <a:prstGeom prst="round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C93E6A9-591F-4085-F7A1-30F53B5AC1A2}"/>
              </a:ext>
            </a:extLst>
          </p:cNvPr>
          <p:cNvSpPr txBox="1"/>
          <p:nvPr/>
        </p:nvSpPr>
        <p:spPr>
          <a:xfrm>
            <a:off x="6252159" y="3991119"/>
            <a:ext cx="2888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Valor Objetivo</a:t>
            </a:r>
            <a:endParaRPr lang="es-A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62F0C2E0-1045-C4F3-38F9-928D6644F3DC}"/>
              </a:ext>
            </a:extLst>
          </p:cNvPr>
          <p:cNvCxnSpPr>
            <a:cxnSpLocks/>
          </p:cNvCxnSpPr>
          <p:nvPr/>
        </p:nvCxnSpPr>
        <p:spPr>
          <a:xfrm flipV="1">
            <a:off x="5650992" y="4398264"/>
            <a:ext cx="612648" cy="539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o 5">
            <a:extLst>
              <a:ext uri="{FF2B5EF4-FFF2-40B4-BE49-F238E27FC236}">
                <a16:creationId xmlns:a16="http://schemas.microsoft.com/office/drawing/2014/main" id="{4722C14E-83B3-6BBA-246A-34C632300290}"/>
              </a:ext>
            </a:extLst>
          </p:cNvPr>
          <p:cNvGrpSpPr/>
          <p:nvPr/>
        </p:nvGrpSpPr>
        <p:grpSpPr>
          <a:xfrm>
            <a:off x="5599175" y="4342293"/>
            <a:ext cx="329184" cy="314600"/>
            <a:chOff x="1898904" y="2361638"/>
            <a:chExt cx="840486" cy="840486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B2B65E6-30D8-A2EB-9FB4-BA0C206DA46D}"/>
                </a:ext>
              </a:extLst>
            </p:cNvPr>
            <p:cNvSpPr/>
            <p:nvPr/>
          </p:nvSpPr>
          <p:spPr>
            <a:xfrm>
              <a:off x="1898904" y="2706927"/>
              <a:ext cx="840486" cy="149907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24042737-E231-FC9F-4F28-485A116767EF}"/>
                </a:ext>
              </a:extLst>
            </p:cNvPr>
            <p:cNvSpPr/>
            <p:nvPr/>
          </p:nvSpPr>
          <p:spPr>
            <a:xfrm rot="5400000">
              <a:off x="1901396" y="2706927"/>
              <a:ext cx="840486" cy="149907"/>
            </a:xfrm>
            <a:prstGeom prst="rect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19083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27" grpId="0" animBg="1"/>
      <p:bldP spid="28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6625-7CD3-5590-650D-43CDF738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6B8C9866-8A1B-58A4-5C02-CF9D0C662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AD151-C924-0B86-EA5A-532599EA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16" y="1230345"/>
            <a:ext cx="8229600" cy="498359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Conclusiones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8771AF7-17A6-ADFE-4735-A5C21B05411E}"/>
              </a:ext>
            </a:extLst>
          </p:cNvPr>
          <p:cNvSpPr txBox="1"/>
          <p:nvPr/>
        </p:nvSpPr>
        <p:spPr>
          <a:xfrm>
            <a:off x="432816" y="2521059"/>
            <a:ext cx="8034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Balance entre rentabilidad y riesgo.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Relación con condiciones climáticas.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Costos de producción vs precio de venta.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dirty="0">
                <a:solidFill>
                  <a:schemeClr val="bg1"/>
                </a:solidFill>
              </a:rPr>
              <a:t>Escenarios de optimización.</a:t>
            </a:r>
          </a:p>
        </p:txBody>
      </p:sp>
    </p:spTree>
    <p:extLst>
      <p:ext uri="{BB962C8B-B14F-4D97-AF65-F5344CB8AC3E}">
        <p14:creationId xmlns:p14="http://schemas.microsoft.com/office/powerpoint/2010/main" val="366208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27 millones resultados de imágenes, fotos de stock e ilustraciones libres  de regalías para Fondo verde oscuro | Shutterstock">
            <a:extLst>
              <a:ext uri="{FF2B5EF4-FFF2-40B4-BE49-F238E27FC236}">
                <a16:creationId xmlns:a16="http://schemas.microsoft.com/office/drawing/2014/main" id="{248C7A5C-F6F8-821A-F3EB-82898F53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1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1"/>
          </a:xfrm>
        </p:spPr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Cuestiones a mejorar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1318419"/>
            <a:ext cx="9070849" cy="4286854"/>
          </a:xfrm>
        </p:spPr>
        <p:txBody>
          <a:bodyPr>
            <a:normAutofit fontScale="92500" lnSpcReduction="10000"/>
          </a:bodyPr>
          <a:lstStyle/>
          <a:p>
            <a:r>
              <a:rPr lang="es-AR" dirty="0">
                <a:solidFill>
                  <a:schemeClr val="bg1"/>
                </a:solidFill>
              </a:rPr>
              <a:t>Conseguir precios por toneladas de más semillas.</a:t>
            </a:r>
            <a:endParaRPr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Incorporar gastos por hectárea sembrada por semilla al algoritmo genético.</a:t>
            </a:r>
            <a:endParaRPr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Conseguir mayor cantidad de datos climáticos.</a:t>
            </a:r>
            <a:endParaRPr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Incorporar la degradación de los suelos.</a:t>
            </a:r>
          </a:p>
          <a:p>
            <a:r>
              <a:rPr lang="es-AR" dirty="0">
                <a:solidFill>
                  <a:schemeClr val="bg1"/>
                </a:solidFill>
              </a:rPr>
              <a:t>Permitirle al usuario el seleccionar sobre qué semillas operar.</a:t>
            </a:r>
          </a:p>
          <a:p>
            <a:r>
              <a:rPr lang="es-AR" dirty="0">
                <a:solidFill>
                  <a:schemeClr val="bg1"/>
                </a:solidFill>
              </a:rPr>
              <a:t>Obtener datos de qué mes fueron sembradas cada semilla, y qué mes fueron cosechadas.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AutoShape 2" descr="Plus Sign PNG Images - CleanPNG">
            <a:extLst>
              <a:ext uri="{FF2B5EF4-FFF2-40B4-BE49-F238E27FC236}">
                <a16:creationId xmlns:a16="http://schemas.microsoft.com/office/drawing/2014/main" id="{2AF0575F-B744-07E3-385B-41FE586B38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Brote verde joven brotando en el suelo">
            <a:extLst>
              <a:ext uri="{FF2B5EF4-FFF2-40B4-BE49-F238E27FC236}">
                <a16:creationId xmlns:a16="http://schemas.microsoft.com/office/drawing/2014/main" id="{B5ACD1ED-7C69-24C9-171F-40E96C23D2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74" r="5117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120077-F582-6A05-6584-3C67F05BA271}"/>
              </a:ext>
            </a:extLst>
          </p:cNvPr>
          <p:cNvSpPr txBox="1"/>
          <p:nvPr/>
        </p:nvSpPr>
        <p:spPr>
          <a:xfrm>
            <a:off x="20" y="-3723"/>
            <a:ext cx="2526926" cy="79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4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Problema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4FEB02-0CC0-4501-38CD-89796ECCBC9F}"/>
              </a:ext>
            </a:extLst>
          </p:cNvPr>
          <p:cNvSpPr txBox="1"/>
          <p:nvPr/>
        </p:nvSpPr>
        <p:spPr>
          <a:xfrm>
            <a:off x="5608340" y="1898599"/>
            <a:ext cx="3380212" cy="30608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s-AR" sz="2000" noProof="0" dirty="0"/>
              <a:t>¿Cómo aplicar modelos de machine learning combinados con algoritmos genéticos para optimizar la planificación agrícola, considerando múltiples variables interdependientes como clima, suelo y siembra de diferentes semillas en simultáneo?</a:t>
            </a:r>
          </a:p>
        </p:txBody>
      </p:sp>
    </p:spTree>
    <p:extLst>
      <p:ext uri="{BB962C8B-B14F-4D97-AF65-F5344CB8AC3E}">
        <p14:creationId xmlns:p14="http://schemas.microsoft.com/office/powerpoint/2010/main" val="341185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B3A3FF-8EE3-498B-8C43-57F2DE9A2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B86001-CE7A-BFC6-ECEB-A62C89D74320}"/>
              </a:ext>
            </a:extLst>
          </p:cNvPr>
          <p:cNvSpPr txBox="1"/>
          <p:nvPr/>
        </p:nvSpPr>
        <p:spPr>
          <a:xfrm>
            <a:off x="6345936" y="821048"/>
            <a:ext cx="2544525" cy="3346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Sistema de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Información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Geográfica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6888" y="1"/>
            <a:ext cx="1834788" cy="5777808"/>
            <a:chOff x="329184" y="1"/>
            <a:chExt cx="2446384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467" y="679731"/>
            <a:ext cx="5761720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3E2A30EF-C77C-E781-3BB0-81FEB1E6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1" r="33523"/>
          <a:stretch>
            <a:fillRect/>
          </a:stretch>
        </p:blipFill>
        <p:spPr>
          <a:xfrm>
            <a:off x="747271" y="972235"/>
            <a:ext cx="2575741" cy="50477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2FC253D-6F6C-A5C9-1315-ACF02AFA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80" b="-8"/>
          <a:stretch>
            <a:fillRect/>
          </a:stretch>
        </p:blipFill>
        <p:spPr>
          <a:xfrm>
            <a:off x="3512729" y="972236"/>
            <a:ext cx="2537460" cy="2414016"/>
          </a:xfrm>
          <a:prstGeom prst="rect">
            <a:avLst/>
          </a:prstGeom>
        </p:spPr>
      </p:pic>
      <p:pic>
        <p:nvPicPr>
          <p:cNvPr id="9" name="Imagen 8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67202FC4-8D54-5492-C8DA-4C9B85FD51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929" b="7"/>
          <a:stretch>
            <a:fillRect/>
          </a:stretch>
        </p:blipFill>
        <p:spPr>
          <a:xfrm>
            <a:off x="3517143" y="3605954"/>
            <a:ext cx="2533046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780BA92-D7CF-0E06-97E2-888AFE952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0" y="321734"/>
            <a:ext cx="3854755" cy="2905170"/>
          </a:xfrm>
          <a:prstGeom prst="rect">
            <a:avLst/>
          </a:prstGeom>
        </p:spPr>
      </p:pic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955A98E-D856-F04A-F7EF-42C86BEC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1572"/>
            <a:ext cx="4537710" cy="1917181"/>
          </a:xfrm>
          <a:prstGeom prst="rect">
            <a:avLst/>
          </a:prstGeom>
        </p:spPr>
      </p:pic>
      <p:sp>
        <p:nvSpPr>
          <p:cNvPr id="26" name="Rectangle 1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nterfaz de usuario gráfica, Aplicación, Tabla&#10;&#10;El contenido generado por IA puede ser incorrecto.">
            <a:extLst>
              <a:ext uri="{FF2B5EF4-FFF2-40B4-BE49-F238E27FC236}">
                <a16:creationId xmlns:a16="http://schemas.microsoft.com/office/drawing/2014/main" id="{5A896C8F-A1A4-D51D-3152-BE1326130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535" y="35629"/>
            <a:ext cx="2677780" cy="68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1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0E30E-584C-C26B-A0BF-447FBECA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20" y="10"/>
            <a:ext cx="9143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8E5783-C5C9-E680-11FC-C129304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dirty="0"/>
              <a:t>Redes </a:t>
            </a:r>
            <a:r>
              <a:rPr lang="es-AR" sz="3100" noProof="0" dirty="0"/>
              <a:t>Neuronales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2810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258E5-B8A5-7823-2BFC-FA7A93E0F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5DAC7-522D-1FD4-3128-70195C3BD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7036" y="4875582"/>
                <a:ext cx="4649928" cy="155690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𝐸𝑛𝑡𝑟𝑎𝑑𝑎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𝑃𝑒𝑠𝑜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𝑆𝑒𝑠𝑔𝑜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𝑆𝑎𝑙𝑖𝑑𝑎</m:t>
                      </m:r>
                    </m:oMath>
                  </m:oMathPara>
                </a14:m>
                <a:endParaRPr lang="es-ES" sz="1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5DAC7-522D-1FD4-3128-70195C3BD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7036" y="4875582"/>
                <a:ext cx="4649928" cy="155690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n 24" descr="Diagrama&#10;&#10;El contenido generado por IA puede ser incorrecto.">
            <a:extLst>
              <a:ext uri="{FF2B5EF4-FFF2-40B4-BE49-F238E27FC236}">
                <a16:creationId xmlns:a16="http://schemas.microsoft.com/office/drawing/2014/main" id="{4B32B0B9-2AEA-5673-2B1B-99A948619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16" y="8496"/>
            <a:ext cx="8423809" cy="4579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F50E0A-1CD1-92E8-62A2-1F7060593590}"/>
              </a:ext>
            </a:extLst>
          </p:cNvPr>
          <p:cNvSpPr txBox="1"/>
          <p:nvPr/>
        </p:nvSpPr>
        <p:spPr>
          <a:xfrm rot="1346324">
            <a:off x="1923905" y="3164590"/>
            <a:ext cx="852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Peso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8CCE12-4591-4327-C4E3-C0B024D58D1D}"/>
              </a:ext>
            </a:extLst>
          </p:cNvPr>
          <p:cNvSpPr txBox="1"/>
          <p:nvPr/>
        </p:nvSpPr>
        <p:spPr>
          <a:xfrm>
            <a:off x="2862544" y="3319272"/>
            <a:ext cx="618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FF0000"/>
                </a:solidFill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0EB2D5-45AE-28C6-BC64-CC412ADEF49B}"/>
                  </a:ext>
                </a:extLst>
              </p:cNvPr>
              <p:cNvSpPr txBox="1"/>
              <p:nvPr/>
            </p:nvSpPr>
            <p:spPr>
              <a:xfrm>
                <a:off x="4980157" y="5348695"/>
                <a:ext cx="3833614" cy="610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AR" sz="2800" dirty="0"/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s-AR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A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s-AR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s-A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AR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00EB2D5-45AE-28C6-BC64-CC412ADEF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157" y="5348695"/>
                <a:ext cx="3833614" cy="610680"/>
              </a:xfrm>
              <a:prstGeom prst="rect">
                <a:avLst/>
              </a:prstGeom>
              <a:blipFill>
                <a:blip r:embed="rId5"/>
                <a:stretch>
                  <a:fillRect l="-5723" t="-1980" b="-20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ipse 8">
            <a:extLst>
              <a:ext uri="{FF2B5EF4-FFF2-40B4-BE49-F238E27FC236}">
                <a16:creationId xmlns:a16="http://schemas.microsoft.com/office/drawing/2014/main" id="{08837D7A-A2C0-2867-C470-D216403C40F7}"/>
              </a:ext>
            </a:extLst>
          </p:cNvPr>
          <p:cNvSpPr/>
          <p:nvPr/>
        </p:nvSpPr>
        <p:spPr>
          <a:xfrm>
            <a:off x="7936992" y="5348695"/>
            <a:ext cx="603504" cy="741209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9F5984C9-48AB-983B-DE87-FEFAAAB96D1A}"/>
              </a:ext>
            </a:extLst>
          </p:cNvPr>
          <p:cNvSpPr/>
          <p:nvPr/>
        </p:nvSpPr>
        <p:spPr>
          <a:xfrm>
            <a:off x="3174196" y="5283430"/>
            <a:ext cx="1397804" cy="741209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8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-0.25781 -0.0002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9" y="-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7" grpId="0"/>
      <p:bldP spid="8" grpId="0"/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91" y="304444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Redes Long Short-Term Memory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n 4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A15CE808-8802-EAF4-C039-B50C0D6D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8" y="1232135"/>
            <a:ext cx="8618736" cy="484804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0D03263-DB5C-E090-5002-4C62C8E64CA6}"/>
              </a:ext>
            </a:extLst>
          </p:cNvPr>
          <p:cNvSpPr/>
          <p:nvPr/>
        </p:nvSpPr>
        <p:spPr>
          <a:xfrm>
            <a:off x="3054096" y="2048256"/>
            <a:ext cx="804672" cy="276148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FAA3328-CF6B-2639-345A-E80FEBFEF9BB}"/>
              </a:ext>
            </a:extLst>
          </p:cNvPr>
          <p:cNvSpPr/>
          <p:nvPr/>
        </p:nvSpPr>
        <p:spPr>
          <a:xfrm>
            <a:off x="3999924" y="3125473"/>
            <a:ext cx="804672" cy="1684271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D0B0C53-3A49-51DF-821E-1EAB5657E620}"/>
              </a:ext>
            </a:extLst>
          </p:cNvPr>
          <p:cNvSpPr/>
          <p:nvPr/>
        </p:nvSpPr>
        <p:spPr>
          <a:xfrm>
            <a:off x="5733523" y="3054161"/>
            <a:ext cx="804672" cy="1684271"/>
          </a:xfrm>
          <a:prstGeom prst="round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E3C9772-64CA-0604-0998-C4095ABF3B9B}"/>
              </a:ext>
            </a:extLst>
          </p:cNvPr>
          <p:cNvSpPr txBox="1"/>
          <p:nvPr/>
        </p:nvSpPr>
        <p:spPr>
          <a:xfrm>
            <a:off x="201741" y="2561629"/>
            <a:ext cx="28692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err="1">
                <a:solidFill>
                  <a:srgbClr val="FF0000"/>
                </a:solidFill>
              </a:rPr>
              <a:t>Forget</a:t>
            </a:r>
            <a:r>
              <a:rPr lang="es-AR" sz="4400" dirty="0">
                <a:solidFill>
                  <a:srgbClr val="FF0000"/>
                </a:solidFill>
              </a:rPr>
              <a:t> Gate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DFFE86-392B-3A5D-65F0-2056110523FE}"/>
              </a:ext>
            </a:extLst>
          </p:cNvPr>
          <p:cNvSpPr txBox="1"/>
          <p:nvPr/>
        </p:nvSpPr>
        <p:spPr>
          <a:xfrm>
            <a:off x="3456432" y="4800206"/>
            <a:ext cx="3391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 err="1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s-AR" sz="4400" dirty="0">
                <a:solidFill>
                  <a:schemeClr val="accent6">
                    <a:lumMod val="75000"/>
                  </a:schemeClr>
                </a:solidFill>
              </a:rPr>
              <a:t> Gate</a:t>
            </a:r>
            <a:endParaRPr lang="es-A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4E098FB-B0FB-7455-C993-547781E91505}"/>
              </a:ext>
            </a:extLst>
          </p:cNvPr>
          <p:cNvSpPr txBox="1"/>
          <p:nvPr/>
        </p:nvSpPr>
        <p:spPr>
          <a:xfrm>
            <a:off x="6575361" y="3113831"/>
            <a:ext cx="2248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Output Gate</a:t>
            </a:r>
            <a:endParaRPr lang="es-A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E5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Diagrama&#10;&#10;El contenido generado por IA puede ser incorrecto.">
            <a:extLst>
              <a:ext uri="{FF2B5EF4-FFF2-40B4-BE49-F238E27FC236}">
                <a16:creationId xmlns:a16="http://schemas.microsoft.com/office/drawing/2014/main" id="{4C5E43D6-1B63-8FF8-9303-72BF84CD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128713"/>
            <a:ext cx="8178799" cy="46005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5D1E0-9EA9-C045-12F6-F030A623F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08076-1283-8061-8414-9CC38DDB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Gradient Boosting Regressor</a:t>
            </a: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451F6986-9BC2-6F99-03AB-8EF72CB9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" y="1490472"/>
            <a:ext cx="9087106" cy="511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556</Words>
  <Application>Microsoft Office PowerPoint</Application>
  <PresentationFormat>Presentación en pantalla (4:3)</PresentationFormat>
  <Paragraphs>60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Consolas</vt:lpstr>
      <vt:lpstr>Office Theme</vt:lpstr>
      <vt:lpstr>Machine learning con aplicación a algoritmos genéticos</vt:lpstr>
      <vt:lpstr>Presentación de PowerPoint</vt:lpstr>
      <vt:lpstr>Presentación de PowerPoint</vt:lpstr>
      <vt:lpstr>Presentación de PowerPoint</vt:lpstr>
      <vt:lpstr>Redes Neuronales</vt:lpstr>
      <vt:lpstr>Presentación de PowerPoint</vt:lpstr>
      <vt:lpstr>Redes Long Short-Term Memory</vt:lpstr>
      <vt:lpstr>Presentación de PowerPoint</vt:lpstr>
      <vt:lpstr>Gradient Boosting Regressor</vt:lpstr>
      <vt:lpstr>Algoritmos Genéticos</vt:lpstr>
      <vt:lpstr>Creación del individuo</vt:lpstr>
      <vt:lpstr>Mutación Swap</vt:lpstr>
      <vt:lpstr>Función objetivo</vt:lpstr>
      <vt:lpstr>Función objetivo</vt:lpstr>
      <vt:lpstr>Conclusiones</vt:lpstr>
      <vt:lpstr>Cuestiones a mejorar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Cruz Mondino</cp:lastModifiedBy>
  <cp:revision>31</cp:revision>
  <dcterms:created xsi:type="dcterms:W3CDTF">2013-01-27T09:14:16Z</dcterms:created>
  <dcterms:modified xsi:type="dcterms:W3CDTF">2025-09-09T22:52:41Z</dcterms:modified>
  <cp:category/>
</cp:coreProperties>
</file>