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70" r:id="rId4"/>
    <p:sldId id="271" r:id="rId5"/>
    <p:sldId id="277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4" r:id="rId14"/>
    <p:sldId id="305" r:id="rId15"/>
  </p:sldIdLst>
  <p:sldSz cx="9144000" cy="6858000" type="screen4x3"/>
  <p:notesSz cx="7099300" cy="10234613"/>
  <p:embeddedFontLs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jTt6OenHj/iflumiehsWsq314j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9D2DB-8C11-46FB-A195-655BBB4EDA5B}">
  <a:tblStyle styleId="{36B9D2DB-8C11-46FB-A195-655BBB4EDA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tcBdr/>
        <a:fill>
          <a:solidFill>
            <a:srgbClr val="CED2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D2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8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8" Type="http://schemas.openxmlformats.org/officeDocument/2006/relationships/slide" Target="slides/slide6.xml"/><Relationship Id="rId8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ADMINISTRACION DE RECURSOS        Unidad Nro. 1: Administración de Proyectos Informáticos</a:t>
            </a: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Capítulo 1: La Estrategia Empresarial y su relación con los Sistemas de Información</a:t>
            </a:r>
            <a:endParaRPr/>
          </a:p>
        </p:txBody>
      </p:sp>
      <p:sp>
        <p:nvSpPr>
          <p:cNvPr id="69" name="Google Shape;69;p1:notes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Marzo de 2007                                                                                               AUS Fabiana María Riva</a:t>
            </a: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9" name="Google Shape;659;p4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ADMINISTRACION DE RECURSOS        Unidad Nro. 1: Administración de Proyectos Informáticos</a:t>
            </a:r>
            <a:endParaRPr/>
          </a:p>
        </p:txBody>
      </p:sp>
      <p:sp>
        <p:nvSpPr>
          <p:cNvPr id="661" name="Google Shape;661;p49:notes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Capítulo 1: La Estrategia Empresarial y su relación con los Sistemas de Información</a:t>
            </a:r>
            <a:endParaRPr/>
          </a:p>
        </p:txBody>
      </p:sp>
      <p:sp>
        <p:nvSpPr>
          <p:cNvPr id="662" name="Google Shape;662;p49:notes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Marzo de 2007                                                                                               AUS Fabiana María Riva</a:t>
            </a:r>
            <a:endParaRPr/>
          </a:p>
        </p:txBody>
      </p:sp>
      <p:sp>
        <p:nvSpPr>
          <p:cNvPr id="663" name="Google Shape;663;p4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2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ADMINISTRACION DE RECURSOS        Unidad Nro. 1: Administración de Proyectos Informáticos</a:t>
            </a:r>
            <a:endParaRPr/>
          </a:p>
        </p:txBody>
      </p:sp>
      <p:sp>
        <p:nvSpPr>
          <p:cNvPr id="352" name="Google Shape;352;p22:notes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Capítulo 1: La Estrategia Empresarial y su relación con los Sistemas de Información</a:t>
            </a:r>
            <a:endParaRPr/>
          </a:p>
        </p:txBody>
      </p:sp>
      <p:sp>
        <p:nvSpPr>
          <p:cNvPr id="353" name="Google Shape;353;p22:notes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Marzo de 2007                                                                                               AUS Fabiana María Riva</a:t>
            </a:r>
            <a:endParaRPr/>
          </a:p>
        </p:txBody>
      </p:sp>
      <p:sp>
        <p:nvSpPr>
          <p:cNvPr id="354" name="Google Shape;354;p2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0" name="Google Shape;540;p3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ADMINISTRACION DE RECURSOS        Unidad Nro. 1: Administración de Proyectos Informáticos</a:t>
            </a:r>
            <a:endParaRPr/>
          </a:p>
        </p:txBody>
      </p:sp>
      <p:sp>
        <p:nvSpPr>
          <p:cNvPr id="542" name="Google Shape;542;p39:notes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Capítulo 1: La Estrategia Empresarial y su relación con los Sistemas de Información</a:t>
            </a:r>
            <a:endParaRPr/>
          </a:p>
        </p:txBody>
      </p:sp>
      <p:sp>
        <p:nvSpPr>
          <p:cNvPr id="543" name="Google Shape;543;p39:notes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Marzo de 2007                                                                                               AUS Fabiana María Riva</a:t>
            </a:r>
            <a:endParaRPr/>
          </a:p>
        </p:txBody>
      </p:sp>
      <p:sp>
        <p:nvSpPr>
          <p:cNvPr id="544" name="Google Shape;544;p3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mera">
  <p:cSld name="Primer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2"/>
          <p:cNvSpPr txBox="1"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1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72"/>
          <p:cNvSpPr txBox="1">
            <a:spLocks noGrp="1"/>
          </p:cNvSpPr>
          <p:nvPr>
            <p:ph type="title"/>
          </p:nvPr>
        </p:nvSpPr>
        <p:spPr>
          <a:xfrm>
            <a:off x="457993" y="1916832"/>
            <a:ext cx="8228013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 u="none" strike="noStrike" cap="none">
                <a:solidFill>
                  <a:srgbClr val="BBD9D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r>
              <a:rPr lang="es-ES"/>
              <a:t> 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" name="Google Shape;1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307584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2"/>
          <p:cNvSpPr txBox="1"/>
          <p:nvPr/>
        </p:nvSpPr>
        <p:spPr>
          <a:xfrm>
            <a:off x="4860032" y="6453336"/>
            <a:ext cx="42058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Verdana"/>
              <a:buNone/>
            </a:pPr>
            <a:r>
              <a:rPr lang="es-ES" sz="12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ADMINISTRACIÓN DE SISTEMAS DE INFORMACIÓN</a:t>
            </a:r>
            <a:endParaRPr sz="1200" b="0" i="0" u="none" strike="noStrike" cap="none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o y subtitulo">
  <p:cSld name="Titulo y subtitul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5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r>
              <a:rPr lang="es-ES"/>
              <a:t>  </a:t>
            </a:r>
            <a:endParaRPr/>
          </a:p>
        </p:txBody>
      </p:sp>
      <p:sp>
        <p:nvSpPr>
          <p:cNvPr id="35" name="Google Shape;35;p75"/>
          <p:cNvSpPr txBox="1"/>
          <p:nvPr/>
        </p:nvSpPr>
        <p:spPr>
          <a:xfrm>
            <a:off x="-12990" y="0"/>
            <a:ext cx="9144000" cy="307777"/>
          </a:xfrm>
          <a:prstGeom prst="rect">
            <a:avLst/>
          </a:prstGeom>
          <a:solidFill>
            <a:srgbClr val="072B6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Gobierno de TI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5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072B6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72B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5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">
  <p:cSld name="Actividad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6"/>
          <p:cNvSpPr txBox="1">
            <a:spLocks noGrp="1"/>
          </p:cNvSpPr>
          <p:nvPr>
            <p:ph type="sldNum" idx="12"/>
          </p:nvPr>
        </p:nvSpPr>
        <p:spPr>
          <a:xfrm>
            <a:off x="8172400" y="6513924"/>
            <a:ext cx="763588" cy="26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r">
              <a:spcBef>
                <a:spcPts val="0"/>
              </a:spcBef>
              <a:buSzPts val="1000"/>
              <a:buNone/>
              <a:defRPr/>
            </a:lvl1pPr>
            <a:lvl2pPr marL="0" lvl="1" indent="0" algn="r">
              <a:spcBef>
                <a:spcPts val="0"/>
              </a:spcBef>
              <a:buSzPts val="1000"/>
              <a:buNone/>
              <a:defRPr/>
            </a:lvl2pPr>
            <a:lvl3pPr marL="0" lvl="2" indent="0" algn="r">
              <a:spcBef>
                <a:spcPts val="0"/>
              </a:spcBef>
              <a:buSzPts val="1000"/>
              <a:buNone/>
              <a:defRPr/>
            </a:lvl3pPr>
            <a:lvl4pPr marL="0" lvl="3" indent="0" algn="r">
              <a:spcBef>
                <a:spcPts val="0"/>
              </a:spcBef>
              <a:buSzPts val="1000"/>
              <a:buNone/>
              <a:defRPr/>
            </a:lvl4pPr>
            <a:lvl5pPr marL="0" lvl="4" indent="0" algn="r">
              <a:spcBef>
                <a:spcPts val="0"/>
              </a:spcBef>
              <a:buSzPts val="1000"/>
              <a:buNone/>
              <a:defRPr/>
            </a:lvl5pPr>
            <a:lvl6pPr marL="0" lvl="5" indent="0" algn="r">
              <a:spcBef>
                <a:spcPts val="0"/>
              </a:spcBef>
              <a:buSzPts val="1000"/>
              <a:buNone/>
              <a:defRPr/>
            </a:lvl6pPr>
            <a:lvl7pPr marL="0" lvl="6" indent="0" algn="r">
              <a:spcBef>
                <a:spcPts val="0"/>
              </a:spcBef>
              <a:buSzPts val="1000"/>
              <a:buNone/>
              <a:defRPr/>
            </a:lvl7pPr>
            <a:lvl8pPr marL="0" lvl="7" indent="0" algn="r">
              <a:spcBef>
                <a:spcPts val="0"/>
              </a:spcBef>
              <a:buSzPts val="1000"/>
              <a:buNone/>
              <a:defRPr/>
            </a:lvl8pPr>
            <a:lvl9pPr marL="0" lvl="8" indent="0" algn="r">
              <a:spcBef>
                <a:spcPts val="0"/>
              </a:spcBef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r>
              <a:rPr lang="es-ES"/>
              <a:t>  </a:t>
            </a:r>
            <a:endParaRPr/>
          </a:p>
        </p:txBody>
      </p:sp>
      <p:sp>
        <p:nvSpPr>
          <p:cNvPr id="40" name="Google Shape;40;p76"/>
          <p:cNvSpPr txBox="1">
            <a:spLocks noGrp="1"/>
          </p:cNvSpPr>
          <p:nvPr>
            <p:ph type="body" idx="1"/>
          </p:nvPr>
        </p:nvSpPr>
        <p:spPr>
          <a:xfrm>
            <a:off x="0" y="333375"/>
            <a:ext cx="914400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6"/>
          <p:cNvSpPr/>
          <p:nvPr/>
        </p:nvSpPr>
        <p:spPr>
          <a:xfrm>
            <a:off x="251755" y="902737"/>
            <a:ext cx="8640489" cy="5400600"/>
          </a:xfrm>
          <a:prstGeom prst="rect">
            <a:avLst/>
          </a:prstGeom>
          <a:solidFill>
            <a:srgbClr val="AFFFFF"/>
          </a:solidFill>
          <a:ln w="25400" cap="flat" cmpd="sng">
            <a:solidFill>
              <a:srgbClr val="364A7D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6"/>
          <p:cNvSpPr/>
          <p:nvPr/>
        </p:nvSpPr>
        <p:spPr>
          <a:xfrm>
            <a:off x="251755" y="902737"/>
            <a:ext cx="2087997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ACC6"/>
              </a:buClr>
              <a:buSzPts val="4800"/>
              <a:buFont typeface="Arial"/>
              <a:buNone/>
            </a:pPr>
            <a:r>
              <a:rPr lang="es-ES" sz="3200" i="1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sz="3200" i="1">
              <a:solidFill>
                <a:srgbClr val="25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6"/>
          <p:cNvSpPr txBox="1"/>
          <p:nvPr/>
        </p:nvSpPr>
        <p:spPr>
          <a:xfrm>
            <a:off x="-12990" y="0"/>
            <a:ext cx="9144000" cy="307777"/>
          </a:xfrm>
          <a:prstGeom prst="rect">
            <a:avLst/>
          </a:prstGeom>
          <a:solidFill>
            <a:srgbClr val="072B6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Gobierno de TI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ucion Actividad">
  <p:cSld name="Solucion Actividad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7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r>
              <a:rPr lang="es-ES"/>
              <a:t>  </a:t>
            </a:r>
            <a:endParaRPr/>
          </a:p>
        </p:txBody>
      </p:sp>
      <p:sp>
        <p:nvSpPr>
          <p:cNvPr id="46" name="Google Shape;46;p77"/>
          <p:cNvSpPr txBox="1"/>
          <p:nvPr/>
        </p:nvSpPr>
        <p:spPr>
          <a:xfrm>
            <a:off x="-12990" y="0"/>
            <a:ext cx="9144000" cy="307777"/>
          </a:xfrm>
          <a:prstGeom prst="rect">
            <a:avLst/>
          </a:prstGeom>
          <a:solidFill>
            <a:srgbClr val="072B6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Gobierno de TI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7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72B6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72B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8" name="Google Shape;48;p77"/>
          <p:cNvGrpSpPr/>
          <p:nvPr/>
        </p:nvGrpSpPr>
        <p:grpSpPr>
          <a:xfrm>
            <a:off x="179513" y="1164991"/>
            <a:ext cx="8784975" cy="5144329"/>
            <a:chOff x="179513" y="1164991"/>
            <a:chExt cx="8784975" cy="5144329"/>
          </a:xfrm>
        </p:grpSpPr>
        <p:sp>
          <p:nvSpPr>
            <p:cNvPr id="49" name="Google Shape;49;p77"/>
            <p:cNvSpPr/>
            <p:nvPr/>
          </p:nvSpPr>
          <p:spPr>
            <a:xfrm>
              <a:off x="179513" y="1534323"/>
              <a:ext cx="8784975" cy="477499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7"/>
            <p:cNvSpPr/>
            <p:nvPr/>
          </p:nvSpPr>
          <p:spPr>
            <a:xfrm>
              <a:off x="179513" y="1164991"/>
              <a:ext cx="3838450" cy="36933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 b="1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ALTERNATIVA DE SOLUCION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imera">
  <p:cSld name="Primer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1"/>
          <p:cNvSpPr txBox="1"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1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1"/>
          <p:cNvSpPr txBox="1">
            <a:spLocks noGrp="1"/>
          </p:cNvSpPr>
          <p:nvPr>
            <p:ph type="title"/>
          </p:nvPr>
        </p:nvSpPr>
        <p:spPr>
          <a:xfrm>
            <a:off x="457993" y="1916832"/>
            <a:ext cx="8228013" cy="18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 u="none" strike="noStrike" cap="none">
                <a:solidFill>
                  <a:srgbClr val="BBD9D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r>
              <a:rPr lang="es-ES"/>
              <a:t> 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9" name="Google Shape;5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6307584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1"/>
          <p:cNvSpPr txBox="1"/>
          <p:nvPr/>
        </p:nvSpPr>
        <p:spPr>
          <a:xfrm>
            <a:off x="4860032" y="6453336"/>
            <a:ext cx="42058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Verdana"/>
              <a:buNone/>
            </a:pPr>
            <a:r>
              <a:rPr lang="es-ES" sz="1200" b="0" i="0" u="none" strike="noStrike" cap="none">
                <a:solidFill>
                  <a:srgbClr val="D8D8D8"/>
                </a:solidFill>
                <a:latin typeface="Verdana"/>
                <a:ea typeface="Verdana"/>
                <a:cs typeface="Verdana"/>
                <a:sym typeface="Verdana"/>
              </a:rPr>
              <a:t>ADMINISTRACIÓN DE SISTEMAS DE INFORMACIÓN</a:t>
            </a:r>
            <a:endParaRPr sz="1200" b="0" i="0" u="none" strike="noStrike" cap="none">
              <a:solidFill>
                <a:srgbClr val="D8D8D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9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r>
              <a:rPr lang="es-ES"/>
              <a:t>  </a:t>
            </a:r>
            <a:endParaRPr/>
          </a:p>
        </p:txBody>
      </p:sp>
      <p:sp>
        <p:nvSpPr>
          <p:cNvPr id="63" name="Google Shape;63;p79"/>
          <p:cNvSpPr txBox="1"/>
          <p:nvPr/>
        </p:nvSpPr>
        <p:spPr>
          <a:xfrm>
            <a:off x="-12990" y="0"/>
            <a:ext cx="9144000" cy="307777"/>
          </a:xfrm>
          <a:prstGeom prst="rect">
            <a:avLst/>
          </a:prstGeom>
          <a:solidFill>
            <a:srgbClr val="072B6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Gobierno de TI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bliografia">
  <p:cSld name="Bibliografia">
    <p:bg>
      <p:bgPr>
        <a:solidFill>
          <a:srgbClr val="00B0F0">
            <a:alpha val="49803"/>
          </a:srgbClr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0"/>
          <p:cNvSpPr txBox="1"/>
          <p:nvPr/>
        </p:nvSpPr>
        <p:spPr>
          <a:xfrm>
            <a:off x="-12990" y="0"/>
            <a:ext cx="9144000" cy="307777"/>
          </a:xfrm>
          <a:prstGeom prst="rect">
            <a:avLst/>
          </a:prstGeom>
          <a:solidFill>
            <a:srgbClr val="072B6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Gobierno de TI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0"/>
          <p:cNvSpPr txBox="1">
            <a:spLocks noGrp="1"/>
          </p:cNvSpPr>
          <p:nvPr>
            <p:ph type="sldNum" idx="12"/>
          </p:nvPr>
        </p:nvSpPr>
        <p:spPr>
          <a:xfrm>
            <a:off x="8100392" y="6429375"/>
            <a:ext cx="619746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r>
              <a:rPr lang="es-ES"/>
              <a:t> 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0"/>
          <p:cNvSpPr/>
          <p:nvPr/>
        </p:nvSpPr>
        <p:spPr>
          <a:xfrm>
            <a:off x="395536" y="6508750"/>
            <a:ext cx="755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lang="es-E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mar.-25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70"/>
          <p:cNvSpPr txBox="1"/>
          <p:nvPr/>
        </p:nvSpPr>
        <p:spPr>
          <a:xfrm>
            <a:off x="827262" y="6505575"/>
            <a:ext cx="28086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s-E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UTN Rosario – Administración de Sist. de Información</a:t>
            </a:r>
            <a:endParaRPr/>
          </a:p>
        </p:txBody>
      </p:sp>
      <p:pic>
        <p:nvPicPr>
          <p:cNvPr id="13" name="Google Shape;13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17311"/>
            <a:ext cx="432048" cy="4406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9"/>
          <p:cNvSpPr txBox="1">
            <a:spLocks noGrp="1"/>
          </p:cNvSpPr>
          <p:nvPr>
            <p:ph type="sldNum" idx="12"/>
          </p:nvPr>
        </p:nvSpPr>
        <p:spPr>
          <a:xfrm>
            <a:off x="8100392" y="6429375"/>
            <a:ext cx="619746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r>
              <a:rPr lang="es-ES"/>
              <a:t> 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9"/>
          <p:cNvSpPr/>
          <p:nvPr/>
        </p:nvSpPr>
        <p:spPr>
          <a:xfrm>
            <a:off x="395536" y="6508750"/>
            <a:ext cx="755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lang="es-ES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mar.-25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69"/>
          <p:cNvSpPr txBox="1"/>
          <p:nvPr/>
        </p:nvSpPr>
        <p:spPr>
          <a:xfrm>
            <a:off x="827262" y="6505575"/>
            <a:ext cx="280863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lang="es-ES"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UTN Rosario – Administración de Sist. de Información</a:t>
            </a:r>
            <a:endParaRPr/>
          </a:p>
        </p:txBody>
      </p:sp>
      <p:pic>
        <p:nvPicPr>
          <p:cNvPr id="24" name="Google Shape;24;p6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6417311"/>
            <a:ext cx="432048" cy="4406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58" r:id="rId5"/>
    <p:sldLayoutId id="214748365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es/resources/smart-go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ultorjava.com/blog/un-analisis-de-objetivos-de-negocio-y-objetivos-de-tecnologia-de-la-informacion-t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nosuiza.com/objetivos-smar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es/resources/smart-go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1371599" y="369498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sz="2400">
                <a:solidFill>
                  <a:schemeClr val="lt1"/>
                </a:solidFill>
              </a:rPr>
              <a:t>Unidad 1:  Gobierno de TI – </a:t>
            </a:r>
            <a:br>
              <a:rPr lang="es-ES" sz="2400">
                <a:solidFill>
                  <a:schemeClr val="lt1"/>
                </a:solidFill>
              </a:rPr>
            </a:br>
            <a:r>
              <a:rPr lang="es-ES" sz="2400">
                <a:solidFill>
                  <a:schemeClr val="lt1"/>
                </a:solidFill>
              </a:rPr>
              <a:t>Planeamiento Estratégico </a:t>
            </a:r>
            <a:endParaRPr/>
          </a:p>
        </p:txBody>
      </p:sp>
      <p:sp>
        <p:nvSpPr>
          <p:cNvPr id="75" name="Google Shape;75;p1"/>
          <p:cNvSpPr txBox="1">
            <a:spLocks noGrp="1"/>
          </p:cNvSpPr>
          <p:nvPr>
            <p:ph type="title"/>
          </p:nvPr>
        </p:nvSpPr>
        <p:spPr>
          <a:xfrm>
            <a:off x="457993" y="1916832"/>
            <a:ext cx="8228013" cy="1800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dk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Gobierno de TI </a:t>
            </a:r>
            <a:endParaRPr sz="32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r>
              <a:rPr lang="es-E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"/>
          <p:cNvSpPr/>
          <p:nvPr/>
        </p:nvSpPr>
        <p:spPr>
          <a:xfrm>
            <a:off x="3923928" y="6453336"/>
            <a:ext cx="23150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https://asana.com/es/resources/smart-goals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3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2400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251520" y="4221088"/>
            <a:ext cx="8568952" cy="95410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De duración limitada</a:t>
            </a:r>
            <a:r>
              <a:rPr lang="es-ES" sz="1400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r>
              <a:rPr lang="es-ES" sz="1400" i="1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¿Cuándo lograrás tu objetivo? Asegúrate de aclarar la fecha prevista en tu objetivo.</a:t>
            </a:r>
            <a:endParaRPr sz="1400">
              <a:solidFill>
                <a:srgbClr val="2A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Publicar todos los días hábiles en Instagram durante el primer semestre del año fiscal 2025. Asegurarse de que cada publicación tenga una combinación de hashtags  propios de la empresa y hashtags populares del sector para generar 1000 seguidores nuevos en Instagram para el 30 de junio.</a:t>
            </a:r>
            <a:endParaRPr sz="1400" b="0" i="1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3"/>
          <p:cNvSpPr/>
          <p:nvPr/>
        </p:nvSpPr>
        <p:spPr>
          <a:xfrm>
            <a:off x="4139952" y="739106"/>
            <a:ext cx="4824536" cy="707886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u="sng">
                <a:solidFill>
                  <a:srgbClr val="BED7EC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r>
              <a:rPr lang="es-ES" sz="2000">
                <a:solidFill>
                  <a:srgbClr val="BED7EC"/>
                </a:solidFill>
                <a:latin typeface="Arial"/>
                <a:ea typeface="Arial"/>
                <a:cs typeface="Arial"/>
                <a:sym typeface="Arial"/>
              </a:rPr>
              <a:t>: Mejorar la presencia de marca de la empresa en las redes sociales.</a:t>
            </a:r>
            <a:endParaRPr sz="2000">
              <a:solidFill>
                <a:srgbClr val="BED7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3"/>
          <p:cNvSpPr/>
          <p:nvPr/>
        </p:nvSpPr>
        <p:spPr>
          <a:xfrm>
            <a:off x="251520" y="1628800"/>
            <a:ext cx="8568952" cy="52322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r>
              <a:rPr lang="es-ES" sz="1400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r>
              <a:rPr lang="es-ES" sz="1400" i="1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¿Tu objetivo define exactamente lo que quieres hacer? </a:t>
            </a:r>
            <a:endParaRPr sz="1400">
              <a:solidFill>
                <a:srgbClr val="2A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Mejorar la marca de nuestra empresa en Instagram con hashtags propios de la empresa.</a:t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251521" y="2169150"/>
            <a:ext cx="8568951" cy="52322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Medible</a:t>
            </a:r>
            <a:r>
              <a:rPr lang="es-ES" sz="1400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r>
              <a:rPr lang="es-ES" sz="1400" i="1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¿Ya has establecido cómo medirás tu objetivo una vez que se complete el proyecto? </a:t>
            </a:r>
            <a:endParaRPr sz="1400" i="1">
              <a:solidFill>
                <a:srgbClr val="2A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Desarrollar hashtags propios de la empresa para generar 1000 seguidores nuevos en Instagram.</a:t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251520" y="2709500"/>
            <a:ext cx="8568952" cy="73866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Alcanzable</a:t>
            </a:r>
            <a:r>
              <a:rPr lang="es-ES" sz="1400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r>
              <a:rPr lang="es-ES" sz="1400" i="1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¿Tu objetivo es algo que puedes lograr, considerando las posibilidades de tu proyecto?</a:t>
            </a:r>
            <a:endParaRPr sz="1400">
              <a:solidFill>
                <a:srgbClr val="2A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Desarrollar y usar hashtags propios de la empresa, junto con hashtags populares del sector, para generar 1000 seguidores nuevos en Instagram.</a:t>
            </a:r>
            <a:endParaRPr sz="1400" i="1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3"/>
          <p:cNvSpPr/>
          <p:nvPr/>
        </p:nvSpPr>
        <p:spPr>
          <a:xfrm>
            <a:off x="251520" y="3465294"/>
            <a:ext cx="8568952" cy="73866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Realista</a:t>
            </a:r>
            <a:r>
              <a:rPr lang="es-ES" sz="1400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: </a:t>
            </a:r>
            <a:r>
              <a:rPr lang="es-ES" sz="1400" i="1">
                <a:solidFill>
                  <a:srgbClr val="2A2B2C"/>
                </a:solidFill>
                <a:latin typeface="Calibri"/>
                <a:ea typeface="Calibri"/>
                <a:cs typeface="Calibri"/>
                <a:sym typeface="Calibri"/>
              </a:rPr>
              <a:t>¿Puede el equipo del proyecto alcanzar tu objetivo de manera razonable con los  recursos que dispones?</a:t>
            </a:r>
            <a:endParaRPr sz="1400">
              <a:solidFill>
                <a:srgbClr val="2A2B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Publicar una vez al día en Instagram y asegurarse de que cada publicación tenga una combinación de hashtags propios de la empresa y hashtags populares del sector para generar 1000 seguidores nuevos en Instagram.</a:t>
            </a:r>
            <a:endParaRPr sz="1400" i="1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3"/>
          <p:cNvSpPr/>
          <p:nvPr/>
        </p:nvSpPr>
        <p:spPr>
          <a:xfrm>
            <a:off x="251520" y="5334307"/>
            <a:ext cx="8568952" cy="830997"/>
          </a:xfrm>
          <a:prstGeom prst="rect">
            <a:avLst/>
          </a:prstGeom>
          <a:solidFill>
            <a:srgbClr val="7CB2E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Publicar todos los días hábiles en Instagram durante el primer semestre del año fiscal 2025. Asegurarse de que cada publicación tenga una combinación de hashtags propios de la empresa y hashtags populares del sector para generar 1000 seguidores nuevos en Instagram para el 30 de junio.</a:t>
            </a: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3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1800"/>
              <a:buNone/>
            </a:pPr>
            <a:r>
              <a:rPr lang="es-ES"/>
              <a:t>Diseño del Sistema de Gobierno de TI</a:t>
            </a:r>
            <a:endParaRPr/>
          </a:p>
        </p:txBody>
      </p:sp>
      <p:sp>
        <p:nvSpPr>
          <p:cNvPr id="601" name="Google Shape;601;p44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602" name="Google Shape;602;p44"/>
          <p:cNvSpPr/>
          <p:nvPr/>
        </p:nvSpPr>
        <p:spPr>
          <a:xfrm>
            <a:off x="234206" y="1936035"/>
            <a:ext cx="4392487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Guían a una organización hacia el logro de sus metas a largo plazo. </a:t>
            </a:r>
            <a:endParaRPr sz="1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Suelen centrarse en aspectos clave como el crecimiento de los ingresos, la expansión del mercado, la mejora de la eficiencia operativa y la maximización de la rentabilidad. </a:t>
            </a:r>
            <a:endParaRPr sz="1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4"/>
          <p:cNvSpPr/>
          <p:nvPr/>
        </p:nvSpPr>
        <p:spPr>
          <a:xfrm>
            <a:off x="179512" y="1235699"/>
            <a:ext cx="197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negocio</a:t>
            </a:r>
            <a:endParaRPr sz="2400" b="1" cap="small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4" name="Google Shape;604;p44"/>
          <p:cNvSpPr/>
          <p:nvPr/>
        </p:nvSpPr>
        <p:spPr>
          <a:xfrm>
            <a:off x="3419872" y="6488668"/>
            <a:ext cx="572412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https://consultorjava.com/blog/un-analisis-de-objetivos-de-negocio-y-objetivos-de-tecnologia-de-la-informacion-ti/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4"/>
          <p:cNvSpPr/>
          <p:nvPr/>
        </p:nvSpPr>
        <p:spPr>
          <a:xfrm>
            <a:off x="4860032" y="1916832"/>
            <a:ext cx="403244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Están vinculados a la infraestructura tecnológica y a la gestión eficiente de la información. </a:t>
            </a:r>
            <a:endParaRPr sz="1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Suelen incluir aspectos como la seguridad de la información, la actualización de sistemas, la optimización de procesos, la implementación de nuevas tecnologías y el soporte efectivo a las operaciones comerciales.</a:t>
            </a:r>
            <a:endParaRPr sz="1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4"/>
          <p:cNvSpPr/>
          <p:nvPr/>
        </p:nvSpPr>
        <p:spPr>
          <a:xfrm>
            <a:off x="4860032" y="1013827"/>
            <a:ext cx="41044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Tecnología de la Información (TI) </a:t>
            </a:r>
            <a:endParaRPr sz="2400" b="1" cap="small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7" name="Google Shape;607;p44"/>
          <p:cNvSpPr/>
          <p:nvPr/>
        </p:nvSpPr>
        <p:spPr>
          <a:xfrm>
            <a:off x="232732" y="3861048"/>
            <a:ext cx="4422197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1" u="sng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r>
              <a:rPr lang="es-ES" sz="1200" b="1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i="1">
              <a:solidFill>
                <a:srgbClr val="072B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Incrementar la Cuota de Mercado:</a:t>
            </a:r>
            <a:r>
              <a:rPr lang="es-ES" sz="1200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 Lograr un aumento del 15% en la cuota de mercado en el segmento X durante el próximo año fiscal mediante estrategias de penetración y expansión.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72B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Mejorar la Experiencia del Cliente:</a:t>
            </a:r>
            <a:r>
              <a:rPr lang="es-ES" sz="1200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 Aumentar la satisfacción del cliente en un 20% mediante la implementación de programas de retroalimentación, capacitación del personal y mejoras en los procesos de atención al cliente.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72B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Optimizar la Cadena de Suministro:</a:t>
            </a:r>
            <a:r>
              <a:rPr lang="es-ES" sz="1200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 Reducir los costos operativos en un 10% mediante la implementación de tecnologías avanzadas de seguimiento y gestión en toda la cadena de suministro.</a:t>
            </a:r>
            <a:endParaRPr sz="1200" i="1">
              <a:solidFill>
                <a:srgbClr val="072B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44"/>
          <p:cNvSpPr/>
          <p:nvPr/>
        </p:nvSpPr>
        <p:spPr>
          <a:xfrm>
            <a:off x="4860032" y="3816910"/>
            <a:ext cx="4104456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i="1" u="sng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r>
              <a:rPr lang="es-ES" sz="1200" b="1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1" i="1">
              <a:solidFill>
                <a:srgbClr val="072B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Mejorar la Seguridad de la Información:</a:t>
            </a:r>
            <a:r>
              <a:rPr lang="es-ES" sz="1200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 Implementar un sistema de seguridad que reduzca las vulnerabilidades y garantice la protección de datos confidenciales, reduciendo el riesgo de brechas de seguridad en un 30%.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72B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Actualizar la Infraestructura Tecnológica:</a:t>
            </a:r>
            <a:r>
              <a:rPr lang="es-ES" sz="1200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 Realizar la migración a una nueva plataforma de servidor y actualizar el software empresarial para mejorar la eficiencia y la capacidad de respuesta del sistema en un 25%.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72B6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Optimizar Procesos de Negocio:</a:t>
            </a:r>
            <a:r>
              <a:rPr lang="es-ES" sz="1200" i="1">
                <a:solidFill>
                  <a:srgbClr val="072B62"/>
                </a:solidFill>
                <a:latin typeface="Calibri"/>
                <a:ea typeface="Calibri"/>
                <a:cs typeface="Calibri"/>
                <a:sym typeface="Calibri"/>
              </a:rPr>
              <a:t> Automatizar procesos clave, como la gestión de pedidos y facturación, para reducir los tiempos de ciclo y mejorar la eficiencia operativa en un 15%.</a:t>
            </a:r>
            <a:endParaRPr sz="1200" i="1">
              <a:solidFill>
                <a:srgbClr val="072B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4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9"/>
          <p:cNvSpPr/>
          <p:nvPr/>
        </p:nvSpPr>
        <p:spPr>
          <a:xfrm>
            <a:off x="797194" y="6176337"/>
            <a:ext cx="72311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Ref:    </a:t>
            </a:r>
            <a:r>
              <a:rPr lang="es-ES" sz="12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s-E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Enterprise Goals (Metas Empresariales) / </a:t>
            </a:r>
            <a:r>
              <a:rPr lang="es-ES" sz="12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BSC</a:t>
            </a:r>
            <a:r>
              <a:rPr lang="es-E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Balanced Scorecard – Cuadro de Mando Integral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6" name="Google Shape;666;p49"/>
          <p:cNvGraphicFramePr/>
          <p:nvPr/>
        </p:nvGraphicFramePr>
        <p:xfrm>
          <a:off x="797194" y="2228521"/>
          <a:ext cx="7200800" cy="3914750"/>
        </p:xfrm>
        <a:graphic>
          <a:graphicData uri="http://schemas.openxmlformats.org/drawingml/2006/table">
            <a:tbl>
              <a:tblPr>
                <a:noFill/>
                <a:tableStyleId>{36B9D2DB-8C11-46FB-A195-655BBB4EDA5B}</a:tableStyleId>
              </a:tblPr>
              <a:tblGrid>
                <a:gridCol w="13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lt1"/>
                          </a:solidFill>
                        </a:rPr>
                        <a:t>Dimensión BSC </a:t>
                      </a:r>
                      <a:endParaRPr sz="24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77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lt1"/>
                          </a:solidFill>
                        </a:rPr>
                        <a:t>Ref</a:t>
                      </a:r>
                      <a:endParaRPr sz="24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77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>
                          <a:solidFill>
                            <a:schemeClr val="lt1"/>
                          </a:solidFill>
                        </a:rPr>
                        <a:t>Meta Empresarial (Enterprise Goal)</a:t>
                      </a:r>
                      <a:endParaRPr sz="24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77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62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/>
                        <a:t>Financiera</a:t>
                      </a:r>
                      <a:endParaRPr sz="2000" b="1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EG01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Portafolio de productos y servicios competitivos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6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EG02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Gestión de riesgo de negocio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6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EG03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Cumplimiento de leyes y regulaciones externas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6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EG04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Calidad de la información financiera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625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/>
                        <a:t>Cliente</a:t>
                      </a:r>
                      <a:endParaRPr sz="2000" b="1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EG05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Cultura de servicio orientada al cliente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6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EG06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Continuidad y disponibilidad del servicio del negocio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6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EG07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Calidad de la información de gestión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625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/>
                        <a:t>Interna</a:t>
                      </a:r>
                      <a:endParaRPr sz="2000" b="1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EG08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Optimización de la funcionalidad de los procesos internos del negocio 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6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EG09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Optimización de costes de los procesos del negocio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6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EG10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Habilidades, motivación y productividad del personal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6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EG11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Cumplimiento de las políticas internas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96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/>
                        <a:t>Crecimiento</a:t>
                      </a:r>
                      <a:endParaRPr sz="2000" b="1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D7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EG12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D7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Gestión de programas de transformación digital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6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EG13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D7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/>
                        <a:t>Innovación de productos y negocios</a:t>
                      </a:r>
                      <a:endParaRPr sz="2000" b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67" name="Google Shape;667;p49"/>
          <p:cNvSpPr/>
          <p:nvPr/>
        </p:nvSpPr>
        <p:spPr>
          <a:xfrm>
            <a:off x="797194" y="1630541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COBIT distingue las siguientes </a:t>
            </a:r>
            <a:r>
              <a:rPr lang="es-E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 Empresariales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partir de las cuales podrán definirse los objetivos específicos: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9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1800"/>
              <a:buNone/>
            </a:pPr>
            <a:r>
              <a:rPr lang="es-ES"/>
              <a:t>Diseño del Sistema de Gobierno de TI</a:t>
            </a:r>
            <a:endParaRPr/>
          </a:p>
        </p:txBody>
      </p:sp>
      <p:sp>
        <p:nvSpPr>
          <p:cNvPr id="669" name="Google Shape;669;p49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670" name="Google Shape;670;p49"/>
          <p:cNvSpPr/>
          <p:nvPr/>
        </p:nvSpPr>
        <p:spPr>
          <a:xfrm>
            <a:off x="0" y="1167135"/>
            <a:ext cx="83631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Metas generales para la definición de Objetivos</a:t>
            </a:r>
            <a:endParaRPr/>
          </a:p>
        </p:txBody>
      </p:sp>
      <p:sp>
        <p:nvSpPr>
          <p:cNvPr id="671" name="Google Shape;671;p49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0"/>
          <p:cNvSpPr/>
          <p:nvPr/>
        </p:nvSpPr>
        <p:spPr>
          <a:xfrm>
            <a:off x="467544" y="1558533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COBIT plantea las </a:t>
            </a:r>
            <a:r>
              <a:rPr lang="es-E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 de TI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tendrán que cumplirse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 las cuales se podrán identificar luego objetivos de TI específicos)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7" name="Google Shape;677;p50"/>
          <p:cNvGraphicFramePr/>
          <p:nvPr/>
        </p:nvGraphicFramePr>
        <p:xfrm>
          <a:off x="467544" y="2221734"/>
          <a:ext cx="8496950" cy="4527650"/>
        </p:xfrm>
        <a:graphic>
          <a:graphicData uri="http://schemas.openxmlformats.org/drawingml/2006/table">
            <a:tbl>
              <a:tblPr>
                <a:noFill/>
                <a:tableStyleId>{36B9D2DB-8C11-46FB-A195-655BBB4EDA5B}</a:tableStyleId>
              </a:tblPr>
              <a:tblGrid>
                <a:gridCol w="141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chemeClr val="lt1"/>
                          </a:solidFill>
                        </a:rPr>
                        <a:t>Dimensión BSC 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chemeClr val="lt1"/>
                          </a:solidFill>
                        </a:rPr>
                        <a:t>Meta de información y TI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75"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Financiera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 Alineamiento de TI y estrategia de negocio</a:t>
                      </a:r>
                      <a:endParaRPr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02 Cumplimiento y soporte de la TI al cumplimiento del negocio de las leyes y regulaciones externas</a:t>
                      </a:r>
                      <a:endParaRPr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 Compromiso de la dirección ejecutiva para tomar decisiones relacionadas con TI</a:t>
                      </a:r>
                      <a:endParaRPr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 Riesgos de negocio relacionados con las TI gestionadas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 Realización de beneficios del portafolio de Inversiones y Servicios relacionados con las TI</a:t>
                      </a:r>
                      <a:endParaRPr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 Transparencia de los costos, beneficios y riesgos de las TI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8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1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Cliente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07 Entrega de servicios de TI de acuerdo a los requisitos del negocio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 Uso adecuado de aplicaciones, información y soluciones tecnológicas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175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Interna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 Agilidad de las TI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Seguridad de la información, infraestructura de procesamiento y aplicaciones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Optimización de activos, recursos y capacidades de las TI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Capacitación y soporte de procesos de negocio, integrando aplicaciones y tecnología en procesos de negocio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75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Entrega de Programas que proporcionen beneficios a tiempo, dentro del presupuesto y satisfaciendo requisitos y normas de calidad.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Disponibilidad de información útil y fiable para la toma de decisiones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Cumplimiento de las políticas internas por parte de las TI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C8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1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/>
                        <a:t>Crecimiento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D7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Personal del negocio y de las Ti competente y motivado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117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Conocimiento, experiencia e iniciativas para la innovación del negocio</a:t>
                      </a:r>
                      <a:endParaRPr/>
                    </a:p>
                  </a:txBody>
                  <a:tcPr marL="68575" marR="6857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78" name="Google Shape;678;p50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567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1800"/>
              <a:buNone/>
            </a:pPr>
            <a:r>
              <a:rPr lang="es-ES"/>
              <a:t>Diseño del Sistema de Gobierno de TI</a:t>
            </a:r>
            <a:endParaRPr/>
          </a:p>
        </p:txBody>
      </p:sp>
      <p:sp>
        <p:nvSpPr>
          <p:cNvPr id="679" name="Google Shape;679;p50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680" name="Google Shape;680;p50"/>
          <p:cNvSpPr/>
          <p:nvPr/>
        </p:nvSpPr>
        <p:spPr>
          <a:xfrm>
            <a:off x="0" y="1167135"/>
            <a:ext cx="83631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Metas de Negocio y su relación con Metas de TI</a:t>
            </a:r>
            <a:endParaRPr/>
          </a:p>
        </p:txBody>
      </p:sp>
      <p:sp>
        <p:nvSpPr>
          <p:cNvPr id="681" name="Google Shape;681;p50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/>
          <p:nvPr/>
        </p:nvSpPr>
        <p:spPr>
          <a:xfrm>
            <a:off x="1331640" y="1700808"/>
            <a:ext cx="6267061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Asegurar que la inversión en tecnología produzca </a:t>
            </a:r>
            <a:r>
              <a:rPr lang="es-E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la organización y contribuya a su éxito a largo plazo.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1800"/>
              <a:buNone/>
            </a:pPr>
            <a:r>
              <a:rPr lang="es-ES"/>
              <a:t>Buenas Prácticas y Normas</a:t>
            </a:r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ISO 38500 - Objetivos del Gobierno de TI</a:t>
            </a:r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/>
        </p:nvSpPr>
        <p:spPr>
          <a:xfrm>
            <a:off x="755576" y="1628800"/>
            <a:ext cx="7632848" cy="373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Actividades principales 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73025" lvl="0" indent="0" algn="just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s-ES" sz="1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(que se relacionan con los principios de Gobierno de TI)</a:t>
            </a:r>
            <a:endParaRPr sz="1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73025" lvl="0" indent="-34290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s-E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Evaluar </a:t>
            </a: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uso actual y futuro de las TI.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73025" lvl="0" indent="-34290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s-E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Dirigir </a:t>
            </a: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toma de decisiones estratégicas en  TI, por parte de la dirección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73025" lvl="0" indent="-342900" algn="just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</a:pPr>
            <a:r>
              <a:rPr lang="es-E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Monitorear </a:t>
            </a:r>
            <a:r>
              <a:rPr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continuamente el desempeño de TI y el cumplimiento de las políticas y procesos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73025" lvl="0" indent="0" algn="just" rtl="0"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1800"/>
              <a:buNone/>
            </a:pPr>
            <a:r>
              <a:rPr lang="es-ES"/>
              <a:t>Buenas Prácticas y Normas</a:t>
            </a:r>
            <a:endParaRPr/>
          </a:p>
        </p:txBody>
      </p:sp>
      <p:sp>
        <p:nvSpPr>
          <p:cNvPr id="288" name="Google Shape;288;p16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ISO 38500 - Modelo de tres actividades para el Gobierno de TI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/>
        </p:nvSpPr>
        <p:spPr>
          <a:xfrm>
            <a:off x="407194" y="5562583"/>
            <a:ext cx="8753655" cy="7232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Cada </a:t>
            </a:r>
            <a:r>
              <a:rPr lang="es-ES" sz="1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</a:t>
            </a:r>
            <a:r>
              <a:rPr lang="es-E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se relaciona a un </a:t>
            </a:r>
            <a:r>
              <a:rPr lang="es-ES" sz="1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proceso</a:t>
            </a:r>
            <a:r>
              <a:rPr lang="es-E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a un grupo de </a:t>
            </a:r>
            <a:r>
              <a:rPr lang="es-ES" sz="1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componentes</a:t>
            </a:r>
            <a:r>
              <a:rPr lang="es-E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 ayudar a lograr un objetivo.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73025" lvl="0" indent="0" algn="just" rtl="0">
              <a:spcBef>
                <a:spcPts val="575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establecen </a:t>
            </a:r>
            <a:r>
              <a:rPr lang="es-ES" sz="1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Métricas</a:t>
            </a:r>
            <a:r>
              <a:rPr lang="es-E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 medir </a:t>
            </a:r>
            <a:r>
              <a:rPr lang="es-ES" sz="1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efectividad</a:t>
            </a:r>
            <a:r>
              <a:rPr lang="es-E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prácticas y el </a:t>
            </a:r>
            <a:r>
              <a:rPr lang="es-ES" sz="12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nivel de capacidad</a:t>
            </a:r>
            <a:r>
              <a:rPr lang="es-E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requerido para las actividades de los procesos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377645" y="1722294"/>
            <a:ext cx="786676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 marco de trabajo establece 40 Objetivos agrupados en 5 dominios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407194" y="992922"/>
            <a:ext cx="70451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3477B2"/>
                </a:solidFill>
                <a:latin typeface="Verdana"/>
                <a:ea typeface="Verdana"/>
                <a:cs typeface="Verdana"/>
                <a:sym typeface="Verdana"/>
              </a:rPr>
              <a:t>1- Creación de Valor para los stakeholders</a:t>
            </a:r>
            <a:endParaRPr sz="2000" b="1">
              <a:solidFill>
                <a:srgbClr val="3477B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377645" y="2103875"/>
            <a:ext cx="74302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 Objetivos de Gobierno de TI </a:t>
            </a:r>
            <a:r>
              <a:rPr lang="es-E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agrupan en el dominio:</a:t>
            </a:r>
            <a:r>
              <a:rPr lang="es-ES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8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1259632" y="2627676"/>
            <a:ext cx="44678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Evaluar – Dirigir – Monitorizar </a:t>
            </a:r>
            <a:r>
              <a:rPr lang="es-ES" sz="160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(EDM) </a:t>
            </a:r>
            <a:endParaRPr sz="16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397682" y="2966230"/>
            <a:ext cx="748474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35 Objetivos de Gestión de TI </a:t>
            </a:r>
            <a:r>
              <a:rPr lang="es-E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 agrupan en los dominios:</a:t>
            </a:r>
            <a:endParaRPr sz="18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2" name="Google Shape;362;p22"/>
          <p:cNvSpPr/>
          <p:nvPr/>
        </p:nvSpPr>
        <p:spPr>
          <a:xfrm>
            <a:off x="1258913" y="3454549"/>
            <a:ext cx="7817088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Alinear, Planificar y Organizar</a:t>
            </a:r>
            <a:r>
              <a:rPr lang="es-ES" sz="160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 (APO) </a:t>
            </a:r>
            <a:endParaRPr sz="1600">
              <a:solidFill>
                <a:srgbClr val="0033C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73025" lvl="0" indent="0" algn="just" rtl="0">
              <a:lnSpc>
                <a:spcPct val="15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Construir, Adquirir e implementar</a:t>
            </a:r>
            <a:r>
              <a:rPr lang="es-ES" sz="160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 (BAI) </a:t>
            </a:r>
            <a:endParaRPr sz="1600">
              <a:solidFill>
                <a:srgbClr val="0033C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73025" lvl="0" indent="0" algn="just" rtl="0">
              <a:lnSpc>
                <a:spcPct val="15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Entregar, Dar servicio y soporte</a:t>
            </a:r>
            <a:r>
              <a:rPr lang="es-ES" sz="160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 (DSS) </a:t>
            </a:r>
            <a:endParaRPr sz="1600">
              <a:solidFill>
                <a:srgbClr val="0033C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73025" lvl="0" indent="0" algn="just" rtl="0">
              <a:lnSpc>
                <a:spcPct val="15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Monitorizar, Evaluar y Valorar</a:t>
            </a:r>
            <a:r>
              <a:rPr lang="es-ES" sz="1600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 (MEA) </a:t>
            </a:r>
            <a:endParaRPr sz="1600">
              <a:solidFill>
                <a:srgbClr val="0033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3" name="Google Shape;363;p22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1800"/>
              <a:buNone/>
            </a:pPr>
            <a:r>
              <a:rPr lang="es-ES"/>
              <a:t>Buenas Prácticas y Normas</a:t>
            </a:r>
            <a:endParaRPr/>
          </a:p>
        </p:txBody>
      </p:sp>
      <p:sp>
        <p:nvSpPr>
          <p:cNvPr id="364" name="Google Shape;364;p22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COBIT 2019 - Principios</a:t>
            </a:r>
            <a:endParaRPr/>
          </a:p>
        </p:txBody>
      </p:sp>
      <p:sp>
        <p:nvSpPr>
          <p:cNvPr id="365" name="Google Shape;365;p22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/>
          <p:nvPr/>
        </p:nvSpPr>
        <p:spPr>
          <a:xfrm>
            <a:off x="405104" y="2745794"/>
            <a:ext cx="81993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estratégicos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fundamentales para la Dirección, porque condicionan las actuaciones de la organización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8"/>
          <p:cNvSpPr/>
          <p:nvPr/>
        </p:nvSpPr>
        <p:spPr>
          <a:xfrm>
            <a:off x="413792" y="3789040"/>
            <a:ext cx="819065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 nivel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objetivo está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definido por la </a:t>
            </a:r>
            <a:r>
              <a:rPr lang="es-E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organización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la expresión más general de su razón de ser en cuanto a su papel económico y social.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lang="es-E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segundo nivel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los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generales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expresan las </a:t>
            </a: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metas a escala global y a largo plazo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pero también </a:t>
            </a:r>
            <a:r>
              <a:rPr lang="es-E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función al entorno y su evolución futura (</a:t>
            </a:r>
            <a:r>
              <a:rPr lang="es-ES" sz="1800" b="1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visión</a:t>
            </a:r>
            <a:r>
              <a:rPr lang="es-E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8"/>
          <p:cNvSpPr txBox="1"/>
          <p:nvPr/>
        </p:nvSpPr>
        <p:spPr>
          <a:xfrm>
            <a:off x="1382541" y="1421160"/>
            <a:ext cx="5824947" cy="108113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lang="es-ES" sz="24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Un objetivo constituye la expresión de un propósito a obtener.</a:t>
            </a:r>
            <a:endParaRPr sz="24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1800"/>
              <a:buNone/>
            </a:pPr>
            <a:r>
              <a:rPr lang="es-ES"/>
              <a:t>Diseño del Sistema de Gobierno de TI</a:t>
            </a: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537" name="Google Shape;537;p38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 txBox="1"/>
          <p:nvPr/>
        </p:nvSpPr>
        <p:spPr>
          <a:xfrm>
            <a:off x="0" y="1124744"/>
            <a:ext cx="8386384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s-ES" sz="18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Es esencial para la organización definir:</a:t>
            </a:r>
            <a:endParaRPr sz="18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Factores claves de éxito: </a:t>
            </a:r>
            <a:endParaRPr/>
          </a:p>
          <a:p>
            <a:pPr marL="8001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Es esencial descubrir qué </a:t>
            </a:r>
            <a:r>
              <a:rPr lang="es-ES" sz="1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necesidad</a:t>
            </a:r>
            <a:r>
              <a:rPr lang="es-ES"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se espera satisfacer, el </a:t>
            </a:r>
            <a:r>
              <a:rPr lang="es-ES" sz="1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público</a:t>
            </a:r>
            <a:r>
              <a:rPr lang="es-ES"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al que se dirige, qué es lo que </a:t>
            </a:r>
            <a:r>
              <a:rPr lang="es-ES" sz="1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valora</a:t>
            </a:r>
            <a:r>
              <a:rPr lang="es-ES"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y qué es lo que </a:t>
            </a:r>
            <a:r>
              <a:rPr lang="es-ES" sz="1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no valora</a:t>
            </a:r>
            <a:r>
              <a:rPr lang="es-ES"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marL="8001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Los factores más comunes, (dependiendo de la industria):</a:t>
            </a:r>
            <a:endParaRPr/>
          </a:p>
          <a:p>
            <a:pPr marL="1428750" marR="0" lvl="3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lang="es-ES" sz="1400" b="0" i="1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innovación, </a:t>
            </a:r>
            <a:endParaRPr/>
          </a:p>
          <a:p>
            <a:pPr marL="1428750" marR="0" lvl="3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lang="es-ES" sz="1400" b="0" i="1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calidad de producto, </a:t>
            </a:r>
            <a:endParaRPr/>
          </a:p>
          <a:p>
            <a:pPr marL="1428750" marR="0" lvl="3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lang="es-ES" sz="1400" b="0" i="1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gestión eficiente, </a:t>
            </a:r>
            <a:endParaRPr/>
          </a:p>
          <a:p>
            <a:pPr marL="1428750" marR="0" lvl="3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lang="es-ES" sz="1400" b="0" i="1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satisfacción del cliente, y </a:t>
            </a:r>
            <a:endParaRPr/>
          </a:p>
          <a:p>
            <a:pPr marL="1428750" marR="0" lvl="3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</a:pPr>
            <a:r>
              <a:rPr lang="es-ES" sz="1400" b="0" i="1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adaptabilidad al mercado.</a:t>
            </a:r>
            <a:endParaRPr/>
          </a:p>
          <a:p>
            <a: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Áreas de resultados claves:</a:t>
            </a:r>
            <a:r>
              <a:rPr lang="es-ES" sz="16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8001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lang="es-ES"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Son los </a:t>
            </a:r>
            <a:r>
              <a:rPr lang="es-ES" sz="1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departamentos o grupos </a:t>
            </a:r>
            <a:r>
              <a:rPr lang="es-ES"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de la organización </a:t>
            </a:r>
            <a:r>
              <a:rPr lang="es-ES" sz="1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responsables</a:t>
            </a:r>
            <a:r>
              <a:rPr lang="es-ES"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de que ésta pueda lograr </a:t>
            </a:r>
            <a:r>
              <a:rPr lang="es-ES" sz="1400" b="1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un determinado factor clave de éxito</a:t>
            </a:r>
            <a:r>
              <a:rPr lang="es-ES" sz="1400" b="0" i="0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marL="12573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lang="es-ES" sz="1400" b="0" i="1" u="none" strike="noStrike" cap="non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Ej áreas de resultado.</a:t>
            </a:r>
            <a:endParaRPr sz="1400" b="0" i="1" u="none" strike="noStrike" cap="none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7" name="Google Shape;547;p39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1800"/>
              <a:buNone/>
            </a:pPr>
            <a:r>
              <a:rPr lang="es-ES"/>
              <a:t>Diseño del Sistema de Gobierno de TI</a:t>
            </a:r>
            <a:endParaRPr/>
          </a:p>
        </p:txBody>
      </p:sp>
      <p:sp>
        <p:nvSpPr>
          <p:cNvPr id="548" name="Google Shape;548;p39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Objetivos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"/>
          <p:cNvSpPr/>
          <p:nvPr/>
        </p:nvSpPr>
        <p:spPr>
          <a:xfrm>
            <a:off x="24608" y="1311151"/>
            <a:ext cx="77005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Principios para la definición de objetivos</a:t>
            </a:r>
            <a:endParaRPr/>
          </a:p>
        </p:txBody>
      </p:sp>
      <p:sp>
        <p:nvSpPr>
          <p:cNvPr id="555" name="Google Shape;555;p40"/>
          <p:cNvSpPr/>
          <p:nvPr/>
        </p:nvSpPr>
        <p:spPr>
          <a:xfrm>
            <a:off x="467544" y="1931582"/>
            <a:ext cx="85689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Los Objetivos deben estar o ser:</a:t>
            </a:r>
            <a:endParaRPr sz="20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6" name="Google Shape;556;p40"/>
          <p:cNvSpPr txBox="1"/>
          <p:nvPr/>
        </p:nvSpPr>
        <p:spPr>
          <a:xfrm>
            <a:off x="611560" y="2331692"/>
            <a:ext cx="7569223" cy="275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73025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∙"/>
            </a:pPr>
            <a:r>
              <a:rPr lang="es-ES" sz="2000" b="1">
                <a:solidFill>
                  <a:srgbClr val="3333CC"/>
                </a:solidFill>
                <a:latin typeface="Verdana"/>
                <a:ea typeface="Verdana"/>
                <a:cs typeface="Verdana"/>
                <a:sym typeface="Verdana"/>
              </a:rPr>
              <a:t>Alineados con la visión, misión y valores </a:t>
            </a:r>
            <a:endParaRPr sz="2000" b="1">
              <a:solidFill>
                <a:srgbClr val="3333C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73025" lvl="0" indent="-342900" algn="l" rtl="0">
              <a:spcBef>
                <a:spcPts val="15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∙"/>
            </a:pPr>
            <a:r>
              <a:rPr lang="es-ES" sz="2000" b="1">
                <a:solidFill>
                  <a:srgbClr val="3333CC"/>
                </a:solidFill>
                <a:latin typeface="Verdana"/>
                <a:ea typeface="Verdana"/>
                <a:cs typeface="Verdana"/>
                <a:sym typeface="Verdana"/>
              </a:rPr>
              <a:t>Enfocados en los factores claves de éxito</a:t>
            </a:r>
            <a:endParaRPr sz="2000" b="1">
              <a:solidFill>
                <a:srgbClr val="3333C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73025" lvl="0" indent="-342900" algn="l" rtl="0">
              <a:spcBef>
                <a:spcPts val="15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∙"/>
            </a:pPr>
            <a:r>
              <a:rPr lang="es-ES" sz="2000" b="1">
                <a:solidFill>
                  <a:srgbClr val="3333CC"/>
                </a:solidFill>
                <a:latin typeface="Verdana"/>
                <a:ea typeface="Verdana"/>
                <a:cs typeface="Verdana"/>
                <a:sym typeface="Verdana"/>
              </a:rPr>
              <a:t>Precisos</a:t>
            </a:r>
            <a:r>
              <a:rPr lang="es-ES" sz="20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(específicos, definidos en forma clara)</a:t>
            </a:r>
            <a:endParaRPr sz="20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73025" lvl="0" indent="-342900" algn="l" rtl="0">
              <a:spcBef>
                <a:spcPts val="15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∙"/>
            </a:pPr>
            <a:r>
              <a:rPr lang="es-ES" sz="2000" b="1">
                <a:solidFill>
                  <a:srgbClr val="3333CC"/>
                </a:solidFill>
                <a:latin typeface="Verdana"/>
                <a:ea typeface="Verdana"/>
                <a:cs typeface="Verdana"/>
                <a:sym typeface="Verdana"/>
              </a:rPr>
              <a:t>Factibles</a:t>
            </a:r>
            <a:r>
              <a:rPr lang="es-ES" sz="20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(posibles de alcanzar)</a:t>
            </a:r>
            <a:endParaRPr sz="20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73025" lvl="0" indent="-342900" algn="l" rtl="0">
              <a:spcBef>
                <a:spcPts val="15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∙"/>
            </a:pPr>
            <a:r>
              <a:rPr lang="es-ES" sz="2000" b="1">
                <a:solidFill>
                  <a:srgbClr val="3333CC"/>
                </a:solidFill>
                <a:latin typeface="Verdana"/>
                <a:ea typeface="Verdana"/>
                <a:cs typeface="Verdana"/>
                <a:sym typeface="Verdana"/>
              </a:rPr>
              <a:t>Verificables</a:t>
            </a:r>
            <a:r>
              <a:rPr lang="es-ES" sz="20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(medibles en un límite de tiempo preestablecido)</a:t>
            </a:r>
            <a:endParaRPr sz="20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7" name="Google Shape;557;p40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1800"/>
              <a:buNone/>
            </a:pPr>
            <a:r>
              <a:rPr lang="es-ES"/>
              <a:t>Diseño del Sistema de Gobierno de TI</a:t>
            </a:r>
            <a:endParaRPr/>
          </a:p>
        </p:txBody>
      </p:sp>
      <p:sp>
        <p:nvSpPr>
          <p:cNvPr id="558" name="Google Shape;558;p40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559" name="Google Shape;559;p40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>
            <a:spLocks noGrp="1"/>
          </p:cNvSpPr>
          <p:nvPr>
            <p:ph type="body" idx="1"/>
          </p:nvPr>
        </p:nvSpPr>
        <p:spPr>
          <a:xfrm>
            <a:off x="-12700" y="307976"/>
            <a:ext cx="91440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2B62"/>
              </a:buClr>
              <a:buSzPts val="1800"/>
              <a:buNone/>
            </a:pPr>
            <a:r>
              <a:rPr lang="es-ES"/>
              <a:t>Diseño del Sistema de Gobierno de TI</a:t>
            </a:r>
            <a:endParaRPr/>
          </a:p>
        </p:txBody>
      </p:sp>
      <p:sp>
        <p:nvSpPr>
          <p:cNvPr id="565" name="Google Shape;565;p41"/>
          <p:cNvSpPr txBox="1">
            <a:spLocks noGrp="1"/>
          </p:cNvSpPr>
          <p:nvPr>
            <p:ph type="body" idx="2"/>
          </p:nvPr>
        </p:nvSpPr>
        <p:spPr>
          <a:xfrm>
            <a:off x="-12990" y="722313"/>
            <a:ext cx="9156990" cy="40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566" name="Google Shape;566;p41"/>
          <p:cNvSpPr/>
          <p:nvPr/>
        </p:nvSpPr>
        <p:spPr>
          <a:xfrm>
            <a:off x="179512" y="1274878"/>
            <a:ext cx="77005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Principios para la definición de objetivos</a:t>
            </a:r>
            <a:endParaRPr/>
          </a:p>
        </p:txBody>
      </p:sp>
      <p:pic>
        <p:nvPicPr>
          <p:cNvPr id="567" name="Google Shape;567;p41" descr="https://tecnosuiza.com/wp-content/uploads/2017/04/SMA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988" y="1886676"/>
            <a:ext cx="6948624" cy="412711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1"/>
          <p:cNvSpPr/>
          <p:nvPr/>
        </p:nvSpPr>
        <p:spPr>
          <a:xfrm>
            <a:off x="4523979" y="6453336"/>
            <a:ext cx="213071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https://tecnosuiza.com/objetivos-smart/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1"/>
          <p:cNvSpPr txBox="1">
            <a:spLocks noGrp="1"/>
          </p:cNvSpPr>
          <p:nvPr>
            <p:ph type="sldNum" idx="12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r>
              <a:rPr lang="es-E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"/>
          <p:cNvSpPr/>
          <p:nvPr/>
        </p:nvSpPr>
        <p:spPr>
          <a:xfrm>
            <a:off x="3923928" y="6453336"/>
            <a:ext cx="231505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https://asana.com/es/resources/smart-goals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2"/>
          <p:cNvSpPr txBox="1">
            <a:spLocks noGrp="1"/>
          </p:cNvSpPr>
          <p:nvPr>
            <p:ph type="body" idx="1"/>
          </p:nvPr>
        </p:nvSpPr>
        <p:spPr>
          <a:xfrm>
            <a:off x="0" y="333375"/>
            <a:ext cx="914400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Objetivos</a:t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>
            <a:off x="1043608" y="4892967"/>
            <a:ext cx="7272808" cy="1200329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u="sng">
                <a:solidFill>
                  <a:srgbClr val="BED7EC"/>
                </a:solidFill>
                <a:latin typeface="Arial"/>
                <a:ea typeface="Arial"/>
                <a:cs typeface="Arial"/>
                <a:sym typeface="Arial"/>
              </a:rPr>
              <a:t>Meta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BED7EC"/>
                </a:solidFill>
                <a:latin typeface="Arial"/>
                <a:ea typeface="Arial"/>
                <a:cs typeface="Arial"/>
                <a:sym typeface="Arial"/>
              </a:rPr>
              <a:t>Mejorar la presencia de marca de la empresa en las redes sociales.</a:t>
            </a:r>
            <a:endParaRPr sz="2400">
              <a:solidFill>
                <a:srgbClr val="BED7E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2"/>
          <p:cNvSpPr txBox="1"/>
          <p:nvPr/>
        </p:nvSpPr>
        <p:spPr>
          <a:xfrm>
            <a:off x="539552" y="3794674"/>
            <a:ext cx="806489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un objetivo, siguiendo la metodología </a:t>
            </a: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cumpla con la siguiente </a:t>
            </a: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2" descr="Objetivos SMART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9" name="Google Shape;57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5564" y="1938060"/>
            <a:ext cx="4232872" cy="1875531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2"/>
          <p:cNvSpPr txBox="1">
            <a:spLocks noGrp="1"/>
          </p:cNvSpPr>
          <p:nvPr>
            <p:ph type="sldNum" idx="12"/>
          </p:nvPr>
        </p:nvSpPr>
        <p:spPr>
          <a:xfrm>
            <a:off x="8172400" y="6513924"/>
            <a:ext cx="763588" cy="261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9</a:t>
            </a:fld>
            <a:r>
              <a:rPr lang="es-ES"/>
              <a:t>  </a:t>
            </a:r>
            <a:endParaRPr/>
          </a:p>
        </p:txBody>
      </p:sp>
      <p:sp>
        <p:nvSpPr>
          <p:cNvPr id="581" name="Google Shape;581;p42"/>
          <p:cNvSpPr/>
          <p:nvPr/>
        </p:nvSpPr>
        <p:spPr>
          <a:xfrm>
            <a:off x="327821" y="1383159"/>
            <a:ext cx="77005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7302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Principios para la definición de objetivos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Base">
  <a:themeElements>
    <a:clrScheme name="Azul cálido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Base">
  <a:themeElements>
    <a:clrScheme name="Azul cálido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1777</Words>
  <Application>Microsoft Office PowerPoint</Application>
  <PresentationFormat>Presentación en pantalla (4:3)</PresentationFormat>
  <Paragraphs>198</Paragraphs>
  <Slides>13</Slides>
  <Notes>13</Notes>
  <HiddenSlides>3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Roboto</vt:lpstr>
      <vt:lpstr>Calibri</vt:lpstr>
      <vt:lpstr>Verdana</vt:lpstr>
      <vt:lpstr>Noto Sans Symbols</vt:lpstr>
      <vt:lpstr>Arial</vt:lpstr>
      <vt:lpstr>Times New Roman</vt:lpstr>
      <vt:lpstr>Diseño Base</vt:lpstr>
      <vt:lpstr>Diseño Base</vt:lpstr>
      <vt:lpstr>Gobierno de TI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Gobierno de TI </dc:title>
  <dc:creator>AUS Fabiana María Riva</dc:creator>
  <cp:lastModifiedBy>Ariana E Cucchiara</cp:lastModifiedBy>
  <cp:revision>2</cp:revision>
  <dcterms:created xsi:type="dcterms:W3CDTF">1601-01-01T00:00:00Z</dcterms:created>
  <dcterms:modified xsi:type="dcterms:W3CDTF">2025-04-07T19:08:05Z</dcterms:modified>
</cp:coreProperties>
</file>