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90D2-EA86-DC49-7A1D-AA492590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02607-19F7-36A4-A7A2-DC11BEB39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080D8-AE44-6AE3-2CFA-B1EBD500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2BFD-C13A-061C-605B-B970FAD0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6684-DCF4-ABA5-759F-FF3CC361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8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6AAC-734E-3020-56AF-BECCB52E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4BF04-D77C-1132-1D06-ED96E7F16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FD15-8C78-CEC1-A6D5-FF9DF6A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0A88-9D5F-7BD1-2B2D-F894D1EA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277F2-E473-354F-AC52-5C6B95E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22067-8389-6D9D-76D3-6ADFE0E8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60C31-0797-B7C7-4225-A602861E4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77E4-8A37-6340-96FC-AA19594A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7430-3924-EF83-9AE7-9898C3C5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291D-E0E9-5625-A8BF-D3BAD8B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E4B8-28DD-DC25-50A2-B1120731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F21A-DCA3-D8ED-A7A2-83F6FEE4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EB22-B2AC-5DE9-8D20-7AC5F6F8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C3CC-29BB-50C7-AD5B-E927FB16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FB2C-542D-AE89-1A64-55887500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33C9-A68A-4DEE-DE61-98A489351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008DF-F1D4-A859-6865-5E303612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D9D3-25A2-A8A2-047F-EF21EAEB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D3BC-0421-A345-87A3-88BDF97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C16B-6CB8-4070-1F2F-D3C9911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6829-9A5C-2EDF-EBFF-D262EDC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816C-436B-EFC4-BD48-A2778370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1CB8E-F417-9F8A-9EBE-FA690CB1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6C26D-FF56-5A0C-3886-6607187C4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4B7A-E7CC-8DB7-CE26-5FF875F7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262F1-7FD1-E3D0-A119-04EA294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97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E998-4DD8-872F-67CF-A924561A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3F9AF-925A-E96E-D02B-FAE4D12A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E8B7-93DD-A69C-7E4A-D325D433C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3053D-29B8-FBD2-F10A-3D3E5A846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B7991-8E78-C6C2-9F2D-BDD9B6A88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A8E8F-7BE9-287E-0729-CACAA07B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1E1D9-4C0D-A6EA-5992-F40DD233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024B9-16D5-1439-769D-6E8CBE42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A422-9E39-E63D-F12B-DDA92B71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8465A1-53A5-63B8-C856-207D67FE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82CDB-20F3-612A-A153-81DA975E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FE75B-F125-01D9-DCA2-A22115CB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1560E-A630-13B6-6DFE-CE42A57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D3B13-39A5-3341-0F7A-747CB546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CC594-C8E6-FE80-4305-F42C7890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C374-4B80-3834-293C-6E43B79D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143C-C641-C9CB-56AB-6F7C5065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80376-C10D-D70C-322E-CFD565096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D589B-BBC7-FC05-C228-116385B5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20C1F-3E40-9568-FDE2-00D11B9E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D58AD-1C85-3F8F-2F95-9E0B3D63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148-FB92-AED1-4921-273F0142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CA500-8E1B-D437-0984-F29389332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01071-187D-8A5E-B050-1AEA164F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B29A-7B3A-6190-273B-A1911958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2DBC-B40C-D6EC-02C2-554FCD40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F6016-97E2-062E-2EFA-644CC3BF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C89FD-1D40-9031-48ED-CFCC0412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87236-7AC9-6746-58FE-A81374808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0E24-D981-203C-352B-F37605CB7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01CF9-8D88-4027-A7D8-20509DCA173F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1575-07D9-BC7D-4F1F-D01C49935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050F-7538-C779-AA6F-4604649C2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062D-80CD-4BCC-8376-19149823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D107-3D3E-B3D8-D36D-7464DDE7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/>
              <a:t>XBRL Executive </a:t>
            </a:r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A44-32DB-7E03-15AA-1AC368A4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317"/>
            <a:ext cx="10515600" cy="480164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/>
              <a:t>eXtensible</a:t>
            </a:r>
            <a:r>
              <a:rPr lang="en-US" sz="2800" dirty="0"/>
              <a:t> Business Reporting Language</a:t>
            </a:r>
          </a:p>
          <a:p>
            <a:pPr lvl="1"/>
            <a:r>
              <a:rPr lang="en-US" dirty="0"/>
              <a:t>Globally accepted standard for business data exchange</a:t>
            </a:r>
          </a:p>
          <a:p>
            <a:pPr lvl="1"/>
            <a:r>
              <a:rPr lang="en-US" dirty="0"/>
              <a:t>XML schema to tag business facts, both numeric and text statements.</a:t>
            </a:r>
          </a:p>
          <a:p>
            <a:pPr lvl="1"/>
            <a:r>
              <a:rPr lang="en-US" dirty="0"/>
              <a:t>Stable: introduced in 2003, latest release 2013.</a:t>
            </a:r>
          </a:p>
          <a:p>
            <a:pPr lvl="1"/>
            <a:r>
              <a:rPr lang="en-US" dirty="0"/>
              <a:t>Tag sets (taxonomies) provided and updated by regulatory organizations like IFRS, EU, SEC; custom extensions allowed for reporting entities.</a:t>
            </a:r>
          </a:p>
          <a:p>
            <a:r>
              <a:rPr lang="en-US" dirty="0"/>
              <a:t>Expansion</a:t>
            </a:r>
          </a:p>
          <a:p>
            <a:pPr lvl="1"/>
            <a:r>
              <a:rPr lang="en-US" dirty="0"/>
              <a:t>Sustainability taxonomy will be included.</a:t>
            </a:r>
          </a:p>
          <a:p>
            <a:pPr lvl="1"/>
            <a:r>
              <a:rPr lang="en-US" dirty="0"/>
              <a:t>EU regulations ask more companies to use XBRL.</a:t>
            </a:r>
          </a:p>
          <a:p>
            <a:r>
              <a:rPr lang="en-US" dirty="0"/>
              <a:t>Areas where tooling is essential</a:t>
            </a:r>
          </a:p>
          <a:p>
            <a:pPr lvl="1"/>
            <a:r>
              <a:rPr lang="en-US" dirty="0"/>
              <a:t>Overall scientific evaluations (taxonomy coverage, comparison, trend)</a:t>
            </a:r>
          </a:p>
          <a:p>
            <a:pPr lvl="1"/>
            <a:r>
              <a:rPr lang="en-US" dirty="0"/>
              <a:t>Comparative analyses (over time, within industry)</a:t>
            </a:r>
          </a:p>
          <a:p>
            <a:pPr lvl="1"/>
            <a:r>
              <a:rPr lang="en-US" dirty="0"/>
              <a:t>Automated services (quality checks, reports)</a:t>
            </a:r>
          </a:p>
        </p:txBody>
      </p:sp>
    </p:spTree>
    <p:extLst>
      <p:ext uri="{BB962C8B-B14F-4D97-AF65-F5344CB8AC3E}">
        <p14:creationId xmlns:p14="http://schemas.microsoft.com/office/powerpoint/2010/main" val="19047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F60D5D1C-660D-5BB2-DF74-D8856537EFF2}"/>
              </a:ext>
            </a:extLst>
          </p:cNvPr>
          <p:cNvSpPr/>
          <p:nvPr/>
        </p:nvSpPr>
        <p:spPr>
          <a:xfrm>
            <a:off x="4499970" y="226324"/>
            <a:ext cx="7614374" cy="12530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Exports for other systems</a:t>
            </a: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B8BB7F5A-2005-84BD-06C6-B279E32F3A6C}"/>
              </a:ext>
            </a:extLst>
          </p:cNvPr>
          <p:cNvSpPr/>
          <p:nvPr/>
        </p:nvSpPr>
        <p:spPr>
          <a:xfrm>
            <a:off x="9382331" y="1814914"/>
            <a:ext cx="2732013" cy="232971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Calculations</a:t>
            </a:r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052ADD09-CB9A-5B25-9D81-59C3E71F47A4}"/>
              </a:ext>
            </a:extLst>
          </p:cNvPr>
          <p:cNvSpPr/>
          <p:nvPr/>
        </p:nvSpPr>
        <p:spPr>
          <a:xfrm>
            <a:off x="7137993" y="4705567"/>
            <a:ext cx="3764181" cy="1253023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Interactive user interface</a:t>
            </a:r>
          </a:p>
        </p:txBody>
      </p:sp>
      <p:sp>
        <p:nvSpPr>
          <p:cNvPr id="194" name="Flowchart: Process 193">
            <a:extLst>
              <a:ext uri="{FF2B5EF4-FFF2-40B4-BE49-F238E27FC236}">
                <a16:creationId xmlns:a16="http://schemas.microsoft.com/office/drawing/2014/main" id="{050CED4D-6E1C-164A-012F-A2C8306527CA}"/>
              </a:ext>
            </a:extLst>
          </p:cNvPr>
          <p:cNvSpPr/>
          <p:nvPr/>
        </p:nvSpPr>
        <p:spPr>
          <a:xfrm>
            <a:off x="3406700" y="1577881"/>
            <a:ext cx="5883195" cy="3023943"/>
          </a:xfrm>
          <a:prstGeom prst="flowChartProcess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XBRL Services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AAB7F738-1560-7142-802A-13D227BB9EE6}"/>
              </a:ext>
            </a:extLst>
          </p:cNvPr>
          <p:cNvSpPr/>
          <p:nvPr/>
        </p:nvSpPr>
        <p:spPr>
          <a:xfrm>
            <a:off x="1007448" y="619125"/>
            <a:ext cx="2271006" cy="4086913"/>
          </a:xfrm>
          <a:prstGeom prst="can">
            <a:avLst>
              <a:gd name="adj" fmla="val 12595"/>
            </a:avLst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Report cache</a:t>
            </a:r>
          </a:p>
        </p:txBody>
      </p:sp>
      <p:sp>
        <p:nvSpPr>
          <p:cNvPr id="8" name="Plaque 7">
            <a:extLst>
              <a:ext uri="{FF2B5EF4-FFF2-40B4-BE49-F238E27FC236}">
                <a16:creationId xmlns:a16="http://schemas.microsoft.com/office/drawing/2014/main" id="{B46BB7EA-A90E-4F0F-0664-9E4735489AB8}"/>
              </a:ext>
            </a:extLst>
          </p:cNvPr>
          <p:cNvSpPr/>
          <p:nvPr/>
        </p:nvSpPr>
        <p:spPr>
          <a:xfrm>
            <a:off x="1369281" y="3593017"/>
            <a:ext cx="1561169" cy="832624"/>
          </a:xfrm>
          <a:prstGeom prst="plaqu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</a:t>
            </a:r>
            <a:br>
              <a:rPr lang="en-US" dirty="0"/>
            </a:br>
            <a:r>
              <a:rPr lang="en-US" dirty="0"/>
              <a:t>(pure data)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72AD0A4B-E2C9-3820-B9A7-A4448D7EDCB5}"/>
              </a:ext>
            </a:extLst>
          </p:cNvPr>
          <p:cNvSpPr/>
          <p:nvPr/>
        </p:nvSpPr>
        <p:spPr>
          <a:xfrm>
            <a:off x="1387867" y="2581972"/>
            <a:ext cx="1561169" cy="832624"/>
          </a:xfrm>
          <a:prstGeom prst="flowChartPunchedCar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xbrl</a:t>
            </a:r>
            <a:r>
              <a:rPr lang="en-US" dirty="0"/>
              <a:t> data)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CC1C1C3A-81ED-29E2-7684-4F2742611F42}"/>
              </a:ext>
            </a:extLst>
          </p:cNvPr>
          <p:cNvSpPr/>
          <p:nvPr/>
        </p:nvSpPr>
        <p:spPr>
          <a:xfrm>
            <a:off x="7304268" y="2066926"/>
            <a:ext cx="1542579" cy="1163444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Homogenized report data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9E4F24B-26BD-4250-9A4A-D18CA37EAE4F}"/>
              </a:ext>
            </a:extLst>
          </p:cNvPr>
          <p:cNvSpPr/>
          <p:nvPr/>
        </p:nvSpPr>
        <p:spPr>
          <a:xfrm>
            <a:off x="3774212" y="2858672"/>
            <a:ext cx="1451515" cy="57986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 adapter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77478AE-16F7-8C46-4DC2-B0FAF907C0AD}"/>
              </a:ext>
            </a:extLst>
          </p:cNvPr>
          <p:cNvSpPr/>
          <p:nvPr/>
        </p:nvSpPr>
        <p:spPr>
          <a:xfrm>
            <a:off x="3774690" y="3862272"/>
            <a:ext cx="1451515" cy="57986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 adapter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AE10DF2-E0F8-590A-6E88-FF685931701D}"/>
              </a:ext>
            </a:extLst>
          </p:cNvPr>
          <p:cNvSpPr/>
          <p:nvPr/>
        </p:nvSpPr>
        <p:spPr>
          <a:xfrm>
            <a:off x="3774690" y="1726812"/>
            <a:ext cx="1451515" cy="57986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XHTML preprocessor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4BE25F0-D58F-01D0-3ABE-E70083490FF3}"/>
              </a:ext>
            </a:extLst>
          </p:cNvPr>
          <p:cNvSpPr/>
          <p:nvPr/>
        </p:nvSpPr>
        <p:spPr>
          <a:xfrm>
            <a:off x="5543084" y="3893876"/>
            <a:ext cx="1244862" cy="57986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loader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75C600-EED6-B768-A267-E2B81320EB33}"/>
              </a:ext>
            </a:extLst>
          </p:cNvPr>
          <p:cNvSpPr/>
          <p:nvPr/>
        </p:nvSpPr>
        <p:spPr>
          <a:xfrm>
            <a:off x="5549112" y="2858672"/>
            <a:ext cx="1238833" cy="579863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XBRL loader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CC9C25E1-1CA4-5A1E-67FE-3870BE68DDF2}"/>
              </a:ext>
            </a:extLst>
          </p:cNvPr>
          <p:cNvSpPr/>
          <p:nvPr/>
        </p:nvSpPr>
        <p:spPr>
          <a:xfrm>
            <a:off x="1449663" y="5856247"/>
            <a:ext cx="1880837" cy="87351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source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A5A3F9ED-8EE4-5BC6-BA8B-4B40CDB2CB9D}"/>
              </a:ext>
            </a:extLst>
          </p:cNvPr>
          <p:cNvSpPr/>
          <p:nvPr/>
        </p:nvSpPr>
        <p:spPr>
          <a:xfrm>
            <a:off x="5192105" y="5856247"/>
            <a:ext cx="1945888" cy="87351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source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E9CB3E53-3453-0B3F-5818-D3751E23843E}"/>
              </a:ext>
            </a:extLst>
          </p:cNvPr>
          <p:cNvSpPr/>
          <p:nvPr/>
        </p:nvSpPr>
        <p:spPr>
          <a:xfrm>
            <a:off x="1442226" y="4982735"/>
            <a:ext cx="1888274" cy="68208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connector (filings.xbrl.org)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82BE6A53-B910-11EE-0A61-1B334F9B4017}"/>
              </a:ext>
            </a:extLst>
          </p:cNvPr>
          <p:cNvSpPr/>
          <p:nvPr/>
        </p:nvSpPr>
        <p:spPr>
          <a:xfrm>
            <a:off x="5542152" y="4982735"/>
            <a:ext cx="1245794" cy="68767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Taxonomy cache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82B3BCD-7ED7-206B-3D14-EF490E9F7549}"/>
              </a:ext>
            </a:extLst>
          </p:cNvPr>
          <p:cNvSpPr/>
          <p:nvPr/>
        </p:nvSpPr>
        <p:spPr>
          <a:xfrm>
            <a:off x="124637" y="4982735"/>
            <a:ext cx="1143003" cy="682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input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2A9BDB0-4284-38D2-845B-F830AE519974}"/>
              </a:ext>
            </a:extLst>
          </p:cNvPr>
          <p:cNvSpPr/>
          <p:nvPr/>
        </p:nvSpPr>
        <p:spPr>
          <a:xfrm>
            <a:off x="9111474" y="4853462"/>
            <a:ext cx="1638300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report (one/many)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AD4DB7-85F4-A393-8482-3B84D4FAB623}"/>
              </a:ext>
            </a:extLst>
          </p:cNvPr>
          <p:cNvSpPr/>
          <p:nvPr/>
        </p:nvSpPr>
        <p:spPr>
          <a:xfrm>
            <a:off x="7371405" y="4856139"/>
            <a:ext cx="1407840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 taxonomies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4914C-46B8-A189-8963-8440E27CB9D6}"/>
              </a:ext>
            </a:extLst>
          </p:cNvPr>
          <p:cNvSpPr/>
          <p:nvPr/>
        </p:nvSpPr>
        <p:spPr>
          <a:xfrm>
            <a:off x="9620686" y="2944817"/>
            <a:ext cx="2312019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Aggregations on (one/many) report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430E3A-50B6-701F-8B02-C46BAFB87628}"/>
              </a:ext>
            </a:extLst>
          </p:cNvPr>
          <p:cNvSpPr/>
          <p:nvPr/>
        </p:nvSpPr>
        <p:spPr>
          <a:xfrm>
            <a:off x="7621857" y="693699"/>
            <a:ext cx="2563853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numeric results (CSV, XLS)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385F5C-C968-1E37-E827-06A39AE3DB7C}"/>
              </a:ext>
            </a:extLst>
          </p:cNvPr>
          <p:cNvSpPr/>
          <p:nvPr/>
        </p:nvSpPr>
        <p:spPr>
          <a:xfrm>
            <a:off x="9610540" y="2007815"/>
            <a:ext cx="2311467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Automation (data conversion, scripts)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B64504-B7C2-737D-13E1-D6533A90D0B7}"/>
              </a:ext>
            </a:extLst>
          </p:cNvPr>
          <p:cNvSpPr/>
          <p:nvPr/>
        </p:nvSpPr>
        <p:spPr>
          <a:xfrm>
            <a:off x="10472852" y="693699"/>
            <a:ext cx="1407840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Formatted reports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91129E-81FF-4B86-1DD5-C77391631692}"/>
              </a:ext>
            </a:extLst>
          </p:cNvPr>
          <p:cNvSpPr/>
          <p:nvPr/>
        </p:nvSpPr>
        <p:spPr>
          <a:xfrm>
            <a:off x="4743457" y="704373"/>
            <a:ext cx="2563853" cy="661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extraction (translation, processing)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434C3A20-7CD8-6ED8-743A-1BB4430DFFE2}"/>
              </a:ext>
            </a:extLst>
          </p:cNvPr>
          <p:cNvSpPr/>
          <p:nvPr/>
        </p:nvSpPr>
        <p:spPr>
          <a:xfrm>
            <a:off x="7308438" y="3417833"/>
            <a:ext cx="1538408" cy="981309"/>
          </a:xfrm>
          <a:prstGeom prst="ca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Referred taxonomies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1D6A9C-04A6-4793-0F53-C3159336C46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625650" y="1780478"/>
            <a:ext cx="1149040" cy="2362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25FE56-367A-2FA5-30D7-98DB09DBA689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flipH="1">
            <a:off x="4499970" y="2306675"/>
            <a:ext cx="478" cy="55199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BD1D3B-5210-14F9-ECE9-C133B79D7B9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2949036" y="2998284"/>
            <a:ext cx="825176" cy="150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EDDE8B-A66B-952D-6D29-8C5BEFC51DC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930450" y="4009329"/>
            <a:ext cx="844240" cy="1428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AE409DB-423A-93DB-5E71-8F921C592C12}"/>
              </a:ext>
            </a:extLst>
          </p:cNvPr>
          <p:cNvCxnSpPr>
            <a:cxnSpLocks/>
            <a:stCxn id="15" idx="3"/>
            <a:endCxn id="31" idx="2"/>
          </p:cNvCxnSpPr>
          <p:nvPr/>
        </p:nvCxnSpPr>
        <p:spPr>
          <a:xfrm flipV="1">
            <a:off x="6787946" y="3908488"/>
            <a:ext cx="520492" cy="2753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42C693-EBF7-C071-9A14-06D6D4318E43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5226205" y="3148604"/>
            <a:ext cx="322907" cy="10036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09CC91-B756-FF63-F7C0-CE5E0373ADF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225727" y="3148604"/>
            <a:ext cx="32338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29E70-C67F-B932-AD4F-8FB24108C024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flipV="1">
            <a:off x="6165049" y="4473739"/>
            <a:ext cx="466" cy="5089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63F5D-9249-E821-9D1C-07C6A0BA1F6C}"/>
              </a:ext>
            </a:extLst>
          </p:cNvPr>
          <p:cNvCxnSpPr>
            <a:cxnSpLocks/>
            <a:stCxn id="18" idx="3"/>
            <a:endCxn id="20" idx="3"/>
          </p:cNvCxnSpPr>
          <p:nvPr/>
        </p:nvCxnSpPr>
        <p:spPr>
          <a:xfrm flipV="1">
            <a:off x="6165049" y="5670408"/>
            <a:ext cx="0" cy="2357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7543FF-C0C8-D5D4-999D-2DB05601F00F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165515" y="3438535"/>
            <a:ext cx="3014" cy="4553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BC19B54-DDC7-B418-5F86-6CC5B2A8A90D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6787945" y="2648648"/>
            <a:ext cx="516323" cy="499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A119EC-75E6-3A56-66B6-405B539FECB7}"/>
              </a:ext>
            </a:extLst>
          </p:cNvPr>
          <p:cNvCxnSpPr>
            <a:cxnSpLocks/>
            <a:stCxn id="23" idx="0"/>
            <a:endCxn id="21" idx="3"/>
          </p:cNvCxnSpPr>
          <p:nvPr/>
        </p:nvCxnSpPr>
        <p:spPr>
          <a:xfrm flipV="1">
            <a:off x="696139" y="4706038"/>
            <a:ext cx="1446812" cy="2766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AB9117-C63B-784C-7E7E-3616C621A737}"/>
              </a:ext>
            </a:extLst>
          </p:cNvPr>
          <p:cNvCxnSpPr>
            <a:cxnSpLocks/>
            <a:stCxn id="11" idx="1"/>
            <a:endCxn id="29" idx="2"/>
          </p:cNvCxnSpPr>
          <p:nvPr/>
        </p:nvCxnSpPr>
        <p:spPr>
          <a:xfrm flipV="1">
            <a:off x="8075558" y="1355338"/>
            <a:ext cx="3101214" cy="711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EBB1C92-8358-BB3F-7494-0B9081749217}"/>
              </a:ext>
            </a:extLst>
          </p:cNvPr>
          <p:cNvCxnSpPr>
            <a:cxnSpLocks/>
            <a:stCxn id="11" idx="4"/>
            <a:endCxn id="28" idx="1"/>
          </p:cNvCxnSpPr>
          <p:nvPr/>
        </p:nvCxnSpPr>
        <p:spPr>
          <a:xfrm flipV="1">
            <a:off x="8846847" y="2338635"/>
            <a:ext cx="763693" cy="310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C76AE4C-24A0-B931-CF7A-DBDCBDA1D6CA}"/>
              </a:ext>
            </a:extLst>
          </p:cNvPr>
          <p:cNvCxnSpPr>
            <a:cxnSpLocks/>
            <a:stCxn id="11" idx="4"/>
            <a:endCxn id="26" idx="1"/>
          </p:cNvCxnSpPr>
          <p:nvPr/>
        </p:nvCxnSpPr>
        <p:spPr>
          <a:xfrm>
            <a:off x="8846847" y="2648648"/>
            <a:ext cx="773839" cy="626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3A1271-0A30-1A78-324E-F5114D043FD5}"/>
              </a:ext>
            </a:extLst>
          </p:cNvPr>
          <p:cNvCxnSpPr>
            <a:cxnSpLocks/>
            <a:stCxn id="31" idx="3"/>
            <a:endCxn id="24" idx="0"/>
          </p:cNvCxnSpPr>
          <p:nvPr/>
        </p:nvCxnSpPr>
        <p:spPr>
          <a:xfrm>
            <a:off x="8077642" y="4399142"/>
            <a:ext cx="1852982" cy="454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AC7934-428B-EEBD-AD6D-7F1E04DCB4D1}"/>
              </a:ext>
            </a:extLst>
          </p:cNvPr>
          <p:cNvCxnSpPr>
            <a:cxnSpLocks/>
            <a:stCxn id="11" idx="4"/>
            <a:endCxn id="24" idx="0"/>
          </p:cNvCxnSpPr>
          <p:nvPr/>
        </p:nvCxnSpPr>
        <p:spPr>
          <a:xfrm>
            <a:off x="8846847" y="2648648"/>
            <a:ext cx="1083777" cy="2204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5E38E5-0082-7350-CA5F-C73B6002A4A7}"/>
              </a:ext>
            </a:extLst>
          </p:cNvPr>
          <p:cNvCxnSpPr>
            <a:cxnSpLocks/>
            <a:stCxn id="31" idx="3"/>
            <a:endCxn id="25" idx="0"/>
          </p:cNvCxnSpPr>
          <p:nvPr/>
        </p:nvCxnSpPr>
        <p:spPr>
          <a:xfrm flipH="1">
            <a:off x="8075325" y="4399142"/>
            <a:ext cx="2317" cy="456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F4A7A1-1E7E-701B-2F6E-56114A2CA68A}"/>
              </a:ext>
            </a:extLst>
          </p:cNvPr>
          <p:cNvCxnSpPr>
            <a:cxnSpLocks/>
            <a:stCxn id="19" idx="0"/>
            <a:endCxn id="21" idx="3"/>
          </p:cNvCxnSpPr>
          <p:nvPr/>
        </p:nvCxnSpPr>
        <p:spPr>
          <a:xfrm flipH="1" flipV="1">
            <a:off x="2142951" y="4706038"/>
            <a:ext cx="243412" cy="27669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A8B7A2-D7D2-BA76-D2F9-28CBAC250543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H="1" flipV="1">
            <a:off x="2386363" y="5664820"/>
            <a:ext cx="3719" cy="24137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3C988D-A66E-85CB-D43E-23019EF58617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flipH="1" flipV="1">
            <a:off x="8903784" y="1355338"/>
            <a:ext cx="1862490" cy="65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738047A-CEF5-D1D5-C04A-5F07572FD083}"/>
              </a:ext>
            </a:extLst>
          </p:cNvPr>
          <p:cNvCxnSpPr>
            <a:cxnSpLocks/>
            <a:stCxn id="11" idx="1"/>
            <a:endCxn id="27" idx="2"/>
          </p:cNvCxnSpPr>
          <p:nvPr/>
        </p:nvCxnSpPr>
        <p:spPr>
          <a:xfrm flipV="1">
            <a:off x="8075558" y="1355338"/>
            <a:ext cx="828226" cy="711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763416-C651-54BF-AFB1-69F0A47B67DB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10766274" y="1355338"/>
            <a:ext cx="410498" cy="65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6011E1B-697A-C81E-2FF5-CA632FDBCB2B}"/>
              </a:ext>
            </a:extLst>
          </p:cNvPr>
          <p:cNvCxnSpPr>
            <a:cxnSpLocks/>
            <a:stCxn id="11" idx="1"/>
            <a:endCxn id="30" idx="2"/>
          </p:cNvCxnSpPr>
          <p:nvPr/>
        </p:nvCxnSpPr>
        <p:spPr>
          <a:xfrm flipH="1" flipV="1">
            <a:off x="6025384" y="1366012"/>
            <a:ext cx="2050174" cy="7009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F6A6D131-4B6B-E783-F144-0F77CD3F8895}"/>
              </a:ext>
            </a:extLst>
          </p:cNvPr>
          <p:cNvSpPr txBox="1"/>
          <p:nvPr/>
        </p:nvSpPr>
        <p:spPr>
          <a:xfrm>
            <a:off x="9173737" y="6106485"/>
            <a:ext cx="28196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7030A0"/>
                </a:solidFill>
              </a:rPr>
              <a:t>External</a:t>
            </a:r>
            <a:r>
              <a:rPr lang="en-US" b="1" dirty="0"/>
              <a:t> /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Infrastructure</a:t>
            </a:r>
            <a:r>
              <a:rPr lang="en-US" b="1" dirty="0"/>
              <a:t> /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Technology </a:t>
            </a:r>
            <a:r>
              <a:rPr lang="en-US" b="1" dirty="0"/>
              <a:t>/ </a:t>
            </a:r>
            <a:r>
              <a:rPr lang="hu-HU" b="1" dirty="0">
                <a:solidFill>
                  <a:schemeClr val="accent1"/>
                </a:solidFill>
              </a:rPr>
              <a:t>Business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05" name="Cloud 304">
            <a:extLst>
              <a:ext uri="{FF2B5EF4-FFF2-40B4-BE49-F238E27FC236}">
                <a16:creationId xmlns:a16="http://schemas.microsoft.com/office/drawing/2014/main" id="{8F639A8B-275A-84AD-D097-DFDB135832A6}"/>
              </a:ext>
            </a:extLst>
          </p:cNvPr>
          <p:cNvSpPr/>
          <p:nvPr/>
        </p:nvSpPr>
        <p:spPr>
          <a:xfrm>
            <a:off x="3509177" y="5856924"/>
            <a:ext cx="1417144" cy="873514"/>
          </a:xfrm>
          <a:prstGeom prst="cloud">
            <a:avLst/>
          </a:prstGeom>
          <a:solidFill>
            <a:srgbClr val="7030A0">
              <a:alpha val="5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source*</a:t>
            </a:r>
          </a:p>
        </p:txBody>
      </p:sp>
      <p:sp>
        <p:nvSpPr>
          <p:cNvPr id="306" name="Flowchart: Process 305">
            <a:extLst>
              <a:ext uri="{FF2B5EF4-FFF2-40B4-BE49-F238E27FC236}">
                <a16:creationId xmlns:a16="http://schemas.microsoft.com/office/drawing/2014/main" id="{DA938F94-CE70-7E2B-676D-E89B64268C87}"/>
              </a:ext>
            </a:extLst>
          </p:cNvPr>
          <p:cNvSpPr/>
          <p:nvPr/>
        </p:nvSpPr>
        <p:spPr>
          <a:xfrm>
            <a:off x="3501738" y="4982735"/>
            <a:ext cx="1417143" cy="682085"/>
          </a:xfrm>
          <a:prstGeom prst="flowChartProcess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connector*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2688A92-1DEC-F941-E9C6-76AAB36406FE}"/>
              </a:ext>
            </a:extLst>
          </p:cNvPr>
          <p:cNvCxnSpPr>
            <a:cxnSpLocks/>
            <a:stCxn id="306" idx="0"/>
            <a:endCxn id="21" idx="3"/>
          </p:cNvCxnSpPr>
          <p:nvPr/>
        </p:nvCxnSpPr>
        <p:spPr>
          <a:xfrm flipH="1" flipV="1">
            <a:off x="2142951" y="4706038"/>
            <a:ext cx="2067359" cy="276697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EBF4337F-CED9-8064-9F45-C182B0FD3BEE}"/>
              </a:ext>
            </a:extLst>
          </p:cNvPr>
          <p:cNvCxnSpPr>
            <a:cxnSpLocks/>
            <a:stCxn id="305" idx="3"/>
            <a:endCxn id="306" idx="2"/>
          </p:cNvCxnSpPr>
          <p:nvPr/>
        </p:nvCxnSpPr>
        <p:spPr>
          <a:xfrm flipH="1" flipV="1">
            <a:off x="4210310" y="5664820"/>
            <a:ext cx="7439" cy="242048"/>
          </a:xfrm>
          <a:prstGeom prst="straightConnector1">
            <a:avLst/>
          </a:prstGeom>
          <a:ln w="28575">
            <a:solidFill>
              <a:schemeClr val="accent2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Flowchart: Document 469">
            <a:extLst>
              <a:ext uri="{FF2B5EF4-FFF2-40B4-BE49-F238E27FC236}">
                <a16:creationId xmlns:a16="http://schemas.microsoft.com/office/drawing/2014/main" id="{5BE3DBE5-B847-9E06-7639-C8050049F80D}"/>
              </a:ext>
            </a:extLst>
          </p:cNvPr>
          <p:cNvSpPr/>
          <p:nvPr/>
        </p:nvSpPr>
        <p:spPr>
          <a:xfrm>
            <a:off x="1387348" y="1376875"/>
            <a:ext cx="1542583" cy="988742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XHTML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iXBRL</a:t>
            </a:r>
            <a:r>
              <a:rPr lang="en-US" dirty="0"/>
              <a:t> tagged presentation)</a:t>
            </a:r>
          </a:p>
        </p:txBody>
      </p:sp>
    </p:spTree>
    <p:extLst>
      <p:ext uri="{BB962C8B-B14F-4D97-AF65-F5344CB8AC3E}">
        <p14:creationId xmlns:p14="http://schemas.microsoft.com/office/powerpoint/2010/main" val="384773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D107-3D3E-B3D8-D36D-7464DDE7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/>
              <a:t>Milestones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A44-32DB-7E03-15AA-1AC368A4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317"/>
            <a:ext cx="10515600" cy="48016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Homogenization – format-specific loaders convert XML, JSON, XHTML sources into the same XBRL structure. (PoC)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Basic services – collecting all tags, counts, existence checks on one or multiple sources, simple export for further processing. (inv)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XBRL services – proper context handling: time (instant/period), hypercube cells. (TBD)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Knowledge base services (direct DB is not recommended)</a:t>
            </a:r>
          </a:p>
          <a:p>
            <a:pPr lvl="1"/>
            <a:r>
              <a:rPr lang="en-US" dirty="0"/>
              <a:t>Collect referred standard taxonomies (may need some manual activity) (inv)</a:t>
            </a:r>
          </a:p>
          <a:p>
            <a:pPr lvl="1"/>
            <a:r>
              <a:rPr lang="en-US" dirty="0"/>
              <a:t>Automated access to reports (EU: filings.xbrl.org) (PoC)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User-facing services (desktop/portal?)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3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5D107-3D3E-B3D8-D36D-7464DDE7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/>
              <a:t>Usage scenarios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8A44-32DB-7E03-15AA-1AC368A4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317"/>
            <a:ext cx="10515600" cy="4801646"/>
          </a:xfrm>
        </p:spPr>
        <p:txBody>
          <a:bodyPr>
            <a:normAutofit/>
          </a:bodyPr>
          <a:lstStyle/>
          <a:p>
            <a:r>
              <a:rPr lang="en-US" dirty="0"/>
              <a:t>Scientific research (primary goal)</a:t>
            </a:r>
          </a:p>
          <a:p>
            <a:r>
              <a:rPr lang="en-US" dirty="0"/>
              <a:t>Regulators like the EU</a:t>
            </a:r>
          </a:p>
          <a:p>
            <a:pPr lvl="1"/>
            <a:r>
              <a:rPr lang="en-US" dirty="0"/>
              <a:t>Summaries, surveys, validation on existing reports</a:t>
            </a:r>
          </a:p>
          <a:p>
            <a:pPr lvl="1"/>
            <a:r>
              <a:rPr lang="en-US" dirty="0"/>
              <a:t>Shared taxonomy management (replace Excel?)</a:t>
            </a:r>
          </a:p>
          <a:p>
            <a:pPr lvl="1"/>
            <a:r>
              <a:rPr lang="en-US" dirty="0"/>
              <a:t>Introducing new taxonomies like sustainability </a:t>
            </a:r>
          </a:p>
          <a:p>
            <a:r>
              <a:rPr lang="en-US" dirty="0"/>
              <a:t>Infrastructure (filings.xbrl.org)</a:t>
            </a:r>
          </a:p>
          <a:p>
            <a:r>
              <a:rPr lang="en-US" dirty="0"/>
              <a:t>Reporting entities (new companies with limited experience/resource)</a:t>
            </a:r>
          </a:p>
          <a:p>
            <a:pPr lvl="1"/>
            <a:r>
              <a:rPr lang="en-US" dirty="0"/>
              <a:t>External taxonomy browsing</a:t>
            </a:r>
          </a:p>
          <a:p>
            <a:pPr lvl="1"/>
            <a:r>
              <a:rPr lang="en-US" dirty="0"/>
              <a:t>Local taxonomy management</a:t>
            </a:r>
          </a:p>
          <a:p>
            <a:pPr lvl="1"/>
            <a:r>
              <a:rPr lang="en-US" dirty="0"/>
              <a:t>Validation </a:t>
            </a:r>
          </a:p>
        </p:txBody>
      </p:sp>
    </p:spTree>
    <p:extLst>
      <p:ext uri="{BB962C8B-B14F-4D97-AF65-F5344CB8AC3E}">
        <p14:creationId xmlns:p14="http://schemas.microsoft.com/office/powerpoint/2010/main" val="32511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400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XBRL Executive Summary</vt:lpstr>
      <vt:lpstr>PowerPoint Presentation</vt:lpstr>
      <vt:lpstr>Milestones</vt:lpstr>
      <vt:lpstr>Usage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XBRL (eXtensible Business Reporting Language)</dc:title>
  <dc:creator>Lorand Kedves</dc:creator>
  <cp:lastModifiedBy>Lorand Kedves</cp:lastModifiedBy>
  <cp:revision>8</cp:revision>
  <dcterms:created xsi:type="dcterms:W3CDTF">2023-05-03T12:56:39Z</dcterms:created>
  <dcterms:modified xsi:type="dcterms:W3CDTF">2025-06-24T13:08:54Z</dcterms:modified>
</cp:coreProperties>
</file>