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1AB31-DBD7-4A0D-A2DD-F58395238602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75C6F-C34C-4CFB-8848-BB869591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C258-4E5C-4A48-88CE-E96AD44F4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D6DD-E56E-4E97-BF9E-3D9398633574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75E15-2220-42A5-8ABB-332B80DC3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Structural Transparency, Implementation and Runtime Optimization in Software Engineering - Theory and Practice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F69F9A9-11D0-4B24-B52A-9ECA7BF54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PhD </a:t>
            </a:r>
            <a:r>
              <a:rPr lang="hu-HU" dirty="0" err="1"/>
              <a:t>Progress</a:t>
            </a:r>
            <a:r>
              <a:rPr lang="hu-HU" dirty="0"/>
              <a:t> </a:t>
            </a:r>
            <a:r>
              <a:rPr lang="hu-HU" dirty="0" err="1"/>
              <a:t>Report</a:t>
            </a:r>
            <a:br>
              <a:rPr lang="hu-HU" dirty="0"/>
            </a:br>
            <a:r>
              <a:rPr lang="hu-HU" dirty="0" err="1"/>
              <a:t>Semester</a:t>
            </a:r>
            <a:r>
              <a:rPr lang="hu-HU" dirty="0"/>
              <a:t> 1</a:t>
            </a:r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F76068C-9C75-4A39-BE84-3A8B252877EA}"/>
              </a:ext>
            </a:extLst>
          </p:cNvPr>
          <p:cNvSpPr txBox="1"/>
          <p:nvPr/>
        </p:nvSpPr>
        <p:spPr>
          <a:xfrm>
            <a:off x="595361" y="5257800"/>
            <a:ext cx="320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Author</a:t>
            </a:r>
            <a:r>
              <a:rPr lang="hu-HU" dirty="0"/>
              <a:t>: Lorand KEDVES</a:t>
            </a:r>
          </a:p>
          <a:p>
            <a:r>
              <a:rPr lang="hu-HU" dirty="0" err="1"/>
              <a:t>Supervisor</a:t>
            </a:r>
            <a:r>
              <a:rPr lang="hu-HU" dirty="0"/>
              <a:t>: Dr. Botond BERTOK</a:t>
            </a:r>
          </a:p>
          <a:p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Date</a:t>
            </a:r>
            <a:r>
              <a:rPr lang="hu-HU" dirty="0"/>
              <a:t>: 2017. 06. 23.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4046533-BA31-488D-8D57-43BDB4313FB2}"/>
              </a:ext>
            </a:extLst>
          </p:cNvPr>
          <p:cNvSpPr txBox="1"/>
          <p:nvPr/>
        </p:nvSpPr>
        <p:spPr>
          <a:xfrm>
            <a:off x="5347378" y="5257800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University of Pannonia</a:t>
            </a:r>
          </a:p>
          <a:p>
            <a:r>
              <a:rPr lang="en-US" dirty="0"/>
              <a:t>Doctoral School of </a:t>
            </a:r>
            <a:br>
              <a:rPr lang="hu-HU" dirty="0"/>
            </a:br>
            <a:r>
              <a:rPr lang="en-US" dirty="0"/>
              <a:t>Information Science and Technology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A2F517A-97CD-4D72-A290-AF24BDF3E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58" y="5295306"/>
            <a:ext cx="898684" cy="8858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724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5"/>
    </mc:Choice>
    <mc:Fallback xmlns="">
      <p:transition spd="slow" advTm="308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1C9CED-A97F-46A1-8D8D-A6AA45F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ABBC6D-62F7-46DE-B81D-3F77FD7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30173"/>
          </a:xfrm>
        </p:spPr>
        <p:txBody>
          <a:bodyPr>
            <a:normAutofit fontScale="92500" lnSpcReduction="20000"/>
          </a:bodyPr>
          <a:lstStyle/>
          <a:p>
            <a:r>
              <a:rPr lang="hu-HU" dirty="0" err="1"/>
              <a:t>Continue</a:t>
            </a:r>
            <a:r>
              <a:rPr lang="hu-HU" dirty="0"/>
              <a:t> </a:t>
            </a:r>
            <a:r>
              <a:rPr lang="hu-HU" dirty="0" err="1"/>
              <a:t>background</a:t>
            </a:r>
            <a:r>
              <a:rPr lang="hu-HU" dirty="0"/>
              <a:t> </a:t>
            </a:r>
            <a:r>
              <a:rPr lang="hu-HU" dirty="0" err="1"/>
              <a:t>research</a:t>
            </a:r>
            <a:endParaRPr lang="hu-HU" dirty="0"/>
          </a:p>
          <a:p>
            <a:pPr lvl="1"/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theory</a:t>
            </a:r>
            <a:endParaRPr lang="hu-HU" dirty="0"/>
          </a:p>
          <a:p>
            <a:pPr lvl="1"/>
            <a:r>
              <a:rPr lang="hu-HU" dirty="0"/>
              <a:t>P-</a:t>
            </a:r>
            <a:r>
              <a:rPr lang="hu-HU" dirty="0" err="1"/>
              <a:t>Graphs</a:t>
            </a:r>
            <a:endParaRPr lang="hu-HU" dirty="0"/>
          </a:p>
          <a:p>
            <a:pPr lvl="1"/>
            <a:r>
              <a:rPr lang="hu-HU" dirty="0"/>
              <a:t>„old” </a:t>
            </a:r>
            <a:r>
              <a:rPr lang="hu-HU" dirty="0" err="1"/>
              <a:t>sources</a:t>
            </a:r>
            <a:endParaRPr lang="hu-HU" dirty="0"/>
          </a:p>
          <a:p>
            <a:r>
              <a:rPr lang="hu-HU" dirty="0" err="1"/>
              <a:t>Improve</a:t>
            </a:r>
            <a:r>
              <a:rPr lang="hu-HU" dirty="0"/>
              <a:t> </a:t>
            </a:r>
            <a:r>
              <a:rPr lang="hu-HU" dirty="0" err="1"/>
              <a:t>ongoing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/>
              <a:t>projects</a:t>
            </a:r>
            <a:endParaRPr lang="hu-HU" dirty="0"/>
          </a:p>
          <a:p>
            <a:pPr lvl="1"/>
            <a:r>
              <a:rPr lang="hu-HU" dirty="0" err="1"/>
              <a:t>Measurement</a:t>
            </a:r>
            <a:r>
              <a:rPr lang="hu-HU" dirty="0"/>
              <a:t> </a:t>
            </a:r>
            <a:r>
              <a:rPr lang="hu-HU" dirty="0" err="1"/>
              <a:t>toolkit</a:t>
            </a:r>
            <a:endParaRPr lang="hu-HU" dirty="0"/>
          </a:p>
          <a:p>
            <a:pPr lvl="1"/>
            <a:r>
              <a:rPr lang="hu-HU" dirty="0" err="1"/>
              <a:t>Configurative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  <a:p>
            <a:pPr lvl="1"/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graphs</a:t>
            </a:r>
            <a:endParaRPr lang="hu-HU" dirty="0"/>
          </a:p>
          <a:p>
            <a:r>
              <a:rPr lang="hu-HU" dirty="0" err="1"/>
              <a:t>Publications</a:t>
            </a:r>
            <a:r>
              <a:rPr lang="hu-HU" dirty="0"/>
              <a:t>, </a:t>
            </a:r>
            <a:r>
              <a:rPr lang="hu-HU" dirty="0" err="1"/>
              <a:t>cooperation</a:t>
            </a:r>
            <a:endParaRPr lang="hu-HU" dirty="0"/>
          </a:p>
          <a:p>
            <a:pPr lvl="1"/>
            <a:r>
              <a:rPr lang="hu-HU" dirty="0"/>
              <a:t>Far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paths</a:t>
            </a:r>
            <a:r>
              <a:rPr lang="hu-HU" dirty="0"/>
              <a:t>,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solid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hu-HU" dirty="0"/>
          </a:p>
          <a:p>
            <a:pPr lvl="1"/>
            <a:r>
              <a:rPr lang="hu-HU" dirty="0" err="1"/>
              <a:t>Like</a:t>
            </a:r>
            <a:r>
              <a:rPr lang="hu-HU" dirty="0"/>
              <a:t> BME VMTS,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Models</a:t>
            </a:r>
            <a:r>
              <a:rPr lang="hu-HU" dirty="0"/>
              <a:t> 2017 </a:t>
            </a:r>
            <a:r>
              <a:rPr lang="hu-HU" dirty="0" err="1"/>
              <a:t>conference</a:t>
            </a:r>
            <a:endParaRPr lang="hu-HU" dirty="0"/>
          </a:p>
          <a:p>
            <a:pPr lvl="1"/>
            <a:r>
              <a:rPr lang="hu-HU" dirty="0" err="1"/>
              <a:t>Viewpoints</a:t>
            </a:r>
            <a:r>
              <a:rPr lang="hu-HU" dirty="0"/>
              <a:t> Research Institute?</a:t>
            </a:r>
          </a:p>
        </p:txBody>
      </p:sp>
      <p:sp>
        <p:nvSpPr>
          <p:cNvPr id="4" name="Fél keret 3">
            <a:extLst>
              <a:ext uri="{FF2B5EF4-FFF2-40B4-BE49-F238E27FC236}">
                <a16:creationId xmlns:a16="http://schemas.microsoft.com/office/drawing/2014/main" id="{E83D34F7-08A4-4CA2-AFA7-C5BB1E7D9EF2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10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B88F08C-1729-47C9-8CAA-43F7BDD27BF2}"/>
              </a:ext>
            </a:extLst>
          </p:cNvPr>
          <p:cNvSpPr txBox="1"/>
          <p:nvPr/>
        </p:nvSpPr>
        <p:spPr>
          <a:xfrm>
            <a:off x="1943100" y="5990734"/>
            <a:ext cx="5257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i="1" dirty="0" err="1">
                <a:solidFill>
                  <a:schemeClr val="accent1"/>
                </a:solidFill>
              </a:rPr>
              <a:t>Thank</a:t>
            </a:r>
            <a:r>
              <a:rPr lang="hu-HU" sz="2800" i="1" dirty="0">
                <a:solidFill>
                  <a:schemeClr val="accent1"/>
                </a:solidFill>
              </a:rPr>
              <a:t> </a:t>
            </a:r>
            <a:r>
              <a:rPr lang="hu-HU" sz="2800" i="1" dirty="0" err="1">
                <a:solidFill>
                  <a:schemeClr val="accent1"/>
                </a:solidFill>
              </a:rPr>
              <a:t>you</a:t>
            </a:r>
            <a:r>
              <a:rPr lang="hu-HU" sz="2800" i="1" dirty="0">
                <a:solidFill>
                  <a:schemeClr val="accent1"/>
                </a:solidFill>
              </a:rPr>
              <a:t> </a:t>
            </a:r>
            <a:r>
              <a:rPr lang="hu-HU" sz="2800" i="1" dirty="0" err="1">
                <a:solidFill>
                  <a:schemeClr val="accent1"/>
                </a:solidFill>
              </a:rPr>
              <a:t>for</a:t>
            </a:r>
            <a:r>
              <a:rPr lang="hu-HU" sz="2800" i="1" dirty="0">
                <a:solidFill>
                  <a:schemeClr val="accent1"/>
                </a:solidFill>
              </a:rPr>
              <a:t> </a:t>
            </a:r>
            <a:r>
              <a:rPr lang="hu-HU" sz="2800" i="1" dirty="0" err="1">
                <a:solidFill>
                  <a:schemeClr val="accent1"/>
                </a:solidFill>
              </a:rPr>
              <a:t>your</a:t>
            </a:r>
            <a:r>
              <a:rPr lang="hu-HU" sz="2800" i="1" dirty="0">
                <a:solidFill>
                  <a:schemeClr val="accent1"/>
                </a:solidFill>
              </a:rPr>
              <a:t> </a:t>
            </a:r>
            <a:r>
              <a:rPr lang="hu-HU" sz="2800" i="1" dirty="0" err="1">
                <a:solidFill>
                  <a:schemeClr val="accent1"/>
                </a:solidFill>
              </a:rPr>
              <a:t>kind</a:t>
            </a:r>
            <a:r>
              <a:rPr lang="hu-HU" sz="2800" i="1" dirty="0">
                <a:solidFill>
                  <a:schemeClr val="accent1"/>
                </a:solidFill>
              </a:rPr>
              <a:t> </a:t>
            </a:r>
            <a:r>
              <a:rPr lang="hu-HU" sz="2800" i="1" dirty="0" err="1">
                <a:solidFill>
                  <a:schemeClr val="accent1"/>
                </a:solidFill>
              </a:rPr>
              <a:t>attention</a:t>
            </a:r>
            <a:r>
              <a:rPr lang="hu-HU" sz="2800" i="1" dirty="0">
                <a:solidFill>
                  <a:schemeClr val="accent1"/>
                </a:solidFill>
              </a:rPr>
              <a:t>!</a:t>
            </a:r>
            <a:endParaRPr lang="en-US" sz="2800" i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0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53"/>
    </mc:Choice>
    <mc:Fallback xmlns="">
      <p:transition spd="slow" advTm="627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solidFill>
            <a:schemeClr val="bg1">
              <a:alpha val="69000"/>
            </a:schemeClr>
          </a:solidFill>
        </p:spPr>
        <p:txBody>
          <a:bodyPr>
            <a:normAutofit lnSpcReduction="10000"/>
          </a:bodyPr>
          <a:lstStyle/>
          <a:p>
            <a:r>
              <a:rPr lang="hu-HU" dirty="0" err="1"/>
              <a:t>Thesis</a:t>
            </a:r>
            <a:r>
              <a:rPr lang="hu-HU" dirty="0"/>
              <a:t> </a:t>
            </a:r>
            <a:r>
              <a:rPr lang="hu-HU" dirty="0" err="1"/>
              <a:t>introduction</a:t>
            </a:r>
            <a:endParaRPr lang="en-US" dirty="0"/>
          </a:p>
          <a:p>
            <a:r>
              <a:rPr lang="hu-HU" dirty="0"/>
              <a:t>A</a:t>
            </a:r>
            <a:r>
              <a:rPr lang="en-US" dirty="0" err="1"/>
              <a:t>ctivities</a:t>
            </a:r>
            <a:endParaRPr lang="en-US" dirty="0"/>
          </a:p>
          <a:p>
            <a:pPr lvl="1"/>
            <a:r>
              <a:rPr lang="en-US" dirty="0"/>
              <a:t>OTDK – </a:t>
            </a:r>
            <a:r>
              <a:rPr lang="hu-HU" dirty="0"/>
              <a:t>Software </a:t>
            </a:r>
            <a:r>
              <a:rPr lang="hu-HU" dirty="0" err="1"/>
              <a:t>as</a:t>
            </a:r>
            <a:r>
              <a:rPr lang="hu-HU" dirty="0"/>
              <a:t> Data </a:t>
            </a:r>
            <a:r>
              <a:rPr lang="hu-HU" dirty="0" err="1"/>
              <a:t>Structure</a:t>
            </a:r>
            <a:endParaRPr lang="en-US" dirty="0"/>
          </a:p>
          <a:p>
            <a:pPr lvl="1"/>
            <a:r>
              <a:rPr lang="hu-HU" dirty="0"/>
              <a:t>Software </a:t>
            </a: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en-US" dirty="0"/>
          </a:p>
          <a:p>
            <a:pPr lvl="1"/>
            <a:r>
              <a:rPr lang="en-US" dirty="0"/>
              <a:t>Knowledge Card Management</a:t>
            </a:r>
          </a:p>
          <a:p>
            <a:r>
              <a:rPr lang="hu-HU" dirty="0"/>
              <a:t>S</a:t>
            </a:r>
            <a:r>
              <a:rPr lang="en-US" dirty="0" err="1"/>
              <a:t>tudies</a:t>
            </a:r>
            <a:endParaRPr lang="en-US" dirty="0"/>
          </a:p>
          <a:p>
            <a:pPr lvl="1"/>
            <a:r>
              <a:rPr lang="en-US" dirty="0"/>
              <a:t>Academic </a:t>
            </a:r>
            <a:r>
              <a:rPr lang="hu-HU" dirty="0" err="1"/>
              <a:t>Courses</a:t>
            </a:r>
            <a:endParaRPr lang="en-US" dirty="0"/>
          </a:p>
          <a:p>
            <a:pPr lvl="1"/>
            <a:r>
              <a:rPr lang="hu-HU" dirty="0" err="1"/>
              <a:t>Technical</a:t>
            </a:r>
            <a:r>
              <a:rPr lang="hu-HU" dirty="0"/>
              <a:t> Research</a:t>
            </a:r>
          </a:p>
          <a:p>
            <a:pPr lvl="1"/>
            <a:r>
              <a:rPr lang="hu-HU" dirty="0"/>
              <a:t>„</a:t>
            </a:r>
            <a:r>
              <a:rPr lang="hu-HU" dirty="0" err="1"/>
              <a:t>Augmented</a:t>
            </a:r>
            <a:r>
              <a:rPr lang="hu-HU" dirty="0"/>
              <a:t> </a:t>
            </a:r>
            <a:r>
              <a:rPr lang="hu-HU" dirty="0" err="1"/>
              <a:t>Thinking</a:t>
            </a:r>
            <a:r>
              <a:rPr lang="hu-HU" dirty="0"/>
              <a:t>”</a:t>
            </a:r>
            <a:endParaRPr lang="en-US" dirty="0"/>
          </a:p>
          <a:p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en-US" dirty="0"/>
          </a:p>
        </p:txBody>
      </p:sp>
      <p:sp>
        <p:nvSpPr>
          <p:cNvPr id="4" name="Fél keret 3"/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2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2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88"/>
    </mc:Choice>
    <mc:Fallback xmlns="">
      <p:transition spd="slow" advTm="522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E780C4F-A318-45E0-8C6B-04640B5FA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92" y="1417524"/>
            <a:ext cx="7140216" cy="504670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64C4C1C-47D8-48E9-95E2-84C46CEC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„</a:t>
            </a:r>
            <a:r>
              <a:rPr lang="hu-HU" sz="3600" dirty="0" err="1"/>
              <a:t>Dynamic</a:t>
            </a:r>
            <a:r>
              <a:rPr lang="hu-HU" sz="3600" dirty="0"/>
              <a:t> </a:t>
            </a:r>
            <a:r>
              <a:rPr lang="hu-HU" sz="3600" dirty="0" err="1"/>
              <a:t>Knowledge</a:t>
            </a:r>
            <a:r>
              <a:rPr lang="hu-HU" sz="3600" dirty="0"/>
              <a:t> </a:t>
            </a:r>
            <a:r>
              <a:rPr lang="hu-HU" sz="3600" dirty="0" err="1"/>
              <a:t>Representation</a:t>
            </a:r>
            <a:r>
              <a:rPr lang="hu-HU" sz="3600" dirty="0"/>
              <a:t>?”</a:t>
            </a:r>
            <a:endParaRPr lang="en-US" sz="36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E214AB7-9F5C-41CC-8F38-C6684744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937" y="1504315"/>
            <a:ext cx="2620061" cy="179996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BEA3186-F4DE-4A5A-97BE-71510302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08" y="1505639"/>
            <a:ext cx="2396868" cy="179863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E3E3AD5-2E97-48A9-A3C4-E9FD0A155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26" y="4401793"/>
            <a:ext cx="2395432" cy="128509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DE948EB-A47D-4183-98F1-E2F46D3FA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20" y="4401793"/>
            <a:ext cx="1285094" cy="1285094"/>
          </a:xfrm>
          <a:prstGeom prst="rect">
            <a:avLst/>
          </a:prstGeom>
        </p:spPr>
      </p:pic>
      <p:sp>
        <p:nvSpPr>
          <p:cNvPr id="14" name="Fél keret 13">
            <a:extLst>
              <a:ext uri="{FF2B5EF4-FFF2-40B4-BE49-F238E27FC236}">
                <a16:creationId xmlns:a16="http://schemas.microsoft.com/office/drawing/2014/main" id="{69CC22D0-1BD9-468A-BDA8-E847E2FAE892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3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57B797B-E0F5-46DD-9EDF-2B594C5EB3DE}"/>
              </a:ext>
            </a:extLst>
          </p:cNvPr>
          <p:cNvSpPr txBox="1"/>
          <p:nvPr/>
        </p:nvSpPr>
        <p:spPr>
          <a:xfrm>
            <a:off x="1101032" y="3357535"/>
            <a:ext cx="32116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Blob</a:t>
            </a:r>
            <a:r>
              <a:rPr lang="hu-HU" dirty="0"/>
              <a:t> of </a:t>
            </a:r>
            <a:r>
              <a:rPr lang="hu-HU" dirty="0" err="1"/>
              <a:t>facts</a:t>
            </a:r>
            <a:r>
              <a:rPr lang="hu-HU" dirty="0"/>
              <a:t> and </a:t>
            </a:r>
            <a:r>
              <a:rPr lang="hu-HU" dirty="0" err="1"/>
              <a:t>ideas</a:t>
            </a:r>
            <a:r>
              <a:rPr lang="hu-HU" dirty="0"/>
              <a:t>,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, PC </a:t>
            </a:r>
            <a:r>
              <a:rPr lang="hu-HU" dirty="0" err="1"/>
              <a:t>called</a:t>
            </a:r>
            <a:r>
              <a:rPr lang="hu-HU" dirty="0"/>
              <a:t> „Big Data”</a:t>
            </a:r>
            <a:endParaRPr lang="en-US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5A5A235-F27D-49B7-AFB9-643111F221E6}"/>
              </a:ext>
            </a:extLst>
          </p:cNvPr>
          <p:cNvSpPr txBox="1"/>
          <p:nvPr/>
        </p:nvSpPr>
        <p:spPr>
          <a:xfrm>
            <a:off x="4681514" y="3357535"/>
            <a:ext cx="33609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Structured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allows</a:t>
            </a:r>
            <a:r>
              <a:rPr lang="hu-HU" dirty="0"/>
              <a:t> </a:t>
            </a:r>
            <a:r>
              <a:rPr lang="hu-HU" dirty="0" err="1"/>
              <a:t>tests</a:t>
            </a:r>
            <a:r>
              <a:rPr lang="hu-HU" dirty="0"/>
              <a:t> and </a:t>
            </a:r>
            <a:r>
              <a:rPr lang="hu-HU" dirty="0" err="1"/>
              <a:t>conscious</a:t>
            </a:r>
            <a:r>
              <a:rPr lang="hu-HU" dirty="0"/>
              <a:t> </a:t>
            </a:r>
            <a:r>
              <a:rPr lang="hu-HU" dirty="0" err="1"/>
              <a:t>changes</a:t>
            </a:r>
            <a:endParaRPr lang="en-US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2D986FC-7394-4793-AE5E-642C4E979A74}"/>
              </a:ext>
            </a:extLst>
          </p:cNvPr>
          <p:cNvSpPr txBox="1"/>
          <p:nvPr/>
        </p:nvSpPr>
        <p:spPr>
          <a:xfrm>
            <a:off x="1101032" y="5755848"/>
            <a:ext cx="32116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Meta </a:t>
            </a:r>
            <a:r>
              <a:rPr lang="hu-HU" dirty="0" err="1"/>
              <a:t>layer</a:t>
            </a:r>
            <a:r>
              <a:rPr lang="hu-HU" dirty="0"/>
              <a:t>: </a:t>
            </a:r>
            <a:r>
              <a:rPr lang="hu-HU" dirty="0" err="1"/>
              <a:t>attributes</a:t>
            </a:r>
            <a:r>
              <a:rPr lang="hu-HU" dirty="0"/>
              <a:t> and </a:t>
            </a:r>
            <a:r>
              <a:rPr lang="hu-HU" dirty="0" err="1"/>
              <a:t>behaviors</a:t>
            </a:r>
            <a:r>
              <a:rPr lang="hu-HU" dirty="0"/>
              <a:t> of </a:t>
            </a: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items</a:t>
            </a:r>
            <a:endParaRPr lang="en-US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9D45DE2A-C644-4F67-90AB-CE42ADF5F007}"/>
              </a:ext>
            </a:extLst>
          </p:cNvPr>
          <p:cNvSpPr txBox="1"/>
          <p:nvPr/>
        </p:nvSpPr>
        <p:spPr>
          <a:xfrm>
            <a:off x="4740724" y="5755848"/>
            <a:ext cx="32424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these</a:t>
            </a:r>
            <a:r>
              <a:rPr lang="hu-HU" dirty="0"/>
              <a:t> „</a:t>
            </a:r>
            <a:r>
              <a:rPr lang="hu-HU" dirty="0" err="1"/>
              <a:t>well</a:t>
            </a:r>
            <a:r>
              <a:rPr lang="hu-HU" dirty="0"/>
              <a:t> </a:t>
            </a:r>
            <a:r>
              <a:rPr lang="hu-HU" dirty="0" err="1"/>
              <a:t>known</a:t>
            </a:r>
            <a:r>
              <a:rPr lang="hu-HU" dirty="0"/>
              <a:t>” </a:t>
            </a:r>
            <a:r>
              <a:rPr lang="hu-HU" dirty="0" err="1"/>
              <a:t>ideas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practical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in IT </a:t>
            </a:r>
            <a:r>
              <a:rPr lang="hu-HU" dirty="0" err="1"/>
              <a:t>today</a:t>
            </a:r>
            <a:r>
              <a:rPr lang="hu-HU" dirty="0"/>
              <a:t>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8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96"/>
    </mc:Choice>
    <mc:Fallback xmlns="">
      <p:transition spd="slow" advTm="2561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DCA7DC-D6EB-4088-8A65-3C4460D0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„Software </a:t>
            </a:r>
            <a:r>
              <a:rPr lang="hu-HU" dirty="0" err="1"/>
              <a:t>as</a:t>
            </a:r>
            <a:r>
              <a:rPr lang="hu-HU" dirty="0"/>
              <a:t> Data </a:t>
            </a:r>
            <a:r>
              <a:rPr lang="hu-HU" dirty="0" err="1"/>
              <a:t>Structure</a:t>
            </a:r>
            <a:r>
              <a:rPr lang="hu-HU" dirty="0"/>
              <a:t>”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38E214-F74D-4879-8249-5F2FBF24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96010"/>
            <a:ext cx="7886700" cy="1157898"/>
          </a:xfrm>
        </p:spPr>
        <p:txBody>
          <a:bodyPr/>
          <a:lstStyle/>
          <a:p>
            <a:r>
              <a:rPr lang="hu-HU" dirty="0"/>
              <a:t>OTDK </a:t>
            </a:r>
            <a:r>
              <a:rPr lang="hu-HU" dirty="0" err="1"/>
              <a:t>presentation</a:t>
            </a:r>
            <a:r>
              <a:rPr lang="hu-HU" dirty="0"/>
              <a:t> </a:t>
            </a:r>
            <a:r>
              <a:rPr lang="hu-HU" dirty="0" err="1"/>
              <a:t>focused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practical</a:t>
            </a:r>
            <a:r>
              <a:rPr lang="hu-HU" dirty="0"/>
              <a:t> </a:t>
            </a:r>
            <a:r>
              <a:rPr lang="hu-HU" dirty="0" err="1"/>
              <a:t>examples</a:t>
            </a:r>
            <a:endParaRPr lang="hu-HU" dirty="0"/>
          </a:p>
          <a:p>
            <a:r>
              <a:rPr lang="hu-HU" dirty="0"/>
              <a:t>Failed </a:t>
            </a:r>
            <a:r>
              <a:rPr lang="hu-HU" dirty="0" err="1"/>
              <a:t>to</a:t>
            </a:r>
            <a:r>
              <a:rPr lang="hu-HU" dirty="0"/>
              <a:t> „</a:t>
            </a:r>
            <a:r>
              <a:rPr lang="hu-HU" dirty="0" err="1"/>
              <a:t>deliver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”…</a:t>
            </a:r>
            <a:endParaRPr lang="en-US" dirty="0"/>
          </a:p>
        </p:txBody>
      </p:sp>
      <p:sp>
        <p:nvSpPr>
          <p:cNvPr id="5" name="Fél keret 4">
            <a:extLst>
              <a:ext uri="{FF2B5EF4-FFF2-40B4-BE49-F238E27FC236}">
                <a16:creationId xmlns:a16="http://schemas.microsoft.com/office/drawing/2014/main" id="{06170740-0FA4-4457-9B4D-CCC3AB2F220A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4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1C6878E-81D9-45CF-BE81-053EE19B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6" y="1785599"/>
            <a:ext cx="6580525" cy="3013902"/>
          </a:xfrm>
          <a:prstGeom prst="rect">
            <a:avLst/>
          </a:prstGeom>
          <a:solidFill>
            <a:schemeClr val="bg1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667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29"/>
    </mc:Choice>
    <mc:Fallback xmlns="">
      <p:transition spd="slow" advTm="87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09D8D46D-A94B-4F8B-987F-02BD96D139B0}"/>
              </a:ext>
            </a:extLst>
          </p:cNvPr>
          <p:cNvGrpSpPr/>
          <p:nvPr/>
        </p:nvGrpSpPr>
        <p:grpSpPr>
          <a:xfrm>
            <a:off x="628649" y="2352978"/>
            <a:ext cx="7620201" cy="4053646"/>
            <a:chOff x="628649" y="2352978"/>
            <a:chExt cx="7620201" cy="4053646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48846993-14F4-4421-89FC-3D69BB6CCDA6}"/>
                </a:ext>
              </a:extLst>
            </p:cNvPr>
            <p:cNvSpPr/>
            <p:nvPr/>
          </p:nvSpPr>
          <p:spPr>
            <a:xfrm>
              <a:off x="628649" y="5106536"/>
              <a:ext cx="7620200" cy="13000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b="1" dirty="0" err="1">
                  <a:solidFill>
                    <a:srgbClr val="C00000"/>
                  </a:solidFill>
                </a:rPr>
                <a:t>Control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65AA1177-5247-4805-B098-26CBA765F27D}"/>
                </a:ext>
              </a:extLst>
            </p:cNvPr>
            <p:cNvSpPr/>
            <p:nvPr/>
          </p:nvSpPr>
          <p:spPr>
            <a:xfrm>
              <a:off x="628649" y="3941780"/>
              <a:ext cx="7620200" cy="10262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b="1" dirty="0" err="1">
                  <a:solidFill>
                    <a:schemeClr val="accent6">
                      <a:lumMod val="50000"/>
                    </a:schemeClr>
                  </a:solidFill>
                </a:rPr>
                <a:t>Model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EBFC0AE1-4B86-45B2-B585-A7BFFEF54DEE}"/>
                </a:ext>
              </a:extLst>
            </p:cNvPr>
            <p:cNvSpPr/>
            <p:nvPr/>
          </p:nvSpPr>
          <p:spPr>
            <a:xfrm>
              <a:off x="628650" y="2352978"/>
              <a:ext cx="7620200" cy="14677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b="1" dirty="0" err="1">
                  <a:solidFill>
                    <a:schemeClr val="accent1"/>
                  </a:solidFill>
                </a:rPr>
                <a:t>View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5D50889-975A-4809-B30C-2CBEFD61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hu-HU" dirty="0"/>
              <a:t>Software </a:t>
            </a: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layers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910DF11-D312-44B3-8DCC-F61DBBB4DE5D}"/>
              </a:ext>
            </a:extLst>
          </p:cNvPr>
          <p:cNvSpPr txBox="1"/>
          <p:nvPr/>
        </p:nvSpPr>
        <p:spPr>
          <a:xfrm>
            <a:off x="2785910" y="5580806"/>
            <a:ext cx="1409938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Control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Logic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4F382BF4-96F7-41F6-9212-3BB52F5B3FFB}"/>
              </a:ext>
            </a:extLst>
          </p:cNvPr>
          <p:cNvGrpSpPr/>
          <p:nvPr/>
        </p:nvGrpSpPr>
        <p:grpSpPr>
          <a:xfrm>
            <a:off x="2048592" y="2820946"/>
            <a:ext cx="2884574" cy="648206"/>
            <a:chOff x="2051631" y="2826813"/>
            <a:chExt cx="2884574" cy="648206"/>
          </a:xfrm>
        </p:grpSpPr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340A10C-A11B-4A8B-8778-4D514D318565}"/>
                </a:ext>
              </a:extLst>
            </p:cNvPr>
            <p:cNvSpPr txBox="1"/>
            <p:nvPr/>
          </p:nvSpPr>
          <p:spPr>
            <a:xfrm>
              <a:off x="2051631" y="2828688"/>
              <a:ext cx="1072408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WYSIWIG</a:t>
              </a:r>
              <a:br>
                <a:rPr lang="hu-HU" dirty="0">
                  <a:solidFill>
                    <a:schemeClr val="bg1"/>
                  </a:solidFill>
                </a:rPr>
              </a:br>
              <a:r>
                <a:rPr lang="hu-HU" dirty="0">
                  <a:solidFill>
                    <a:schemeClr val="bg1"/>
                  </a:solidFill>
                </a:rPr>
                <a:t>Display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5A9A4239-EB84-446D-AFC9-AE0A63751267}"/>
                </a:ext>
              </a:extLst>
            </p:cNvPr>
            <p:cNvSpPr txBox="1"/>
            <p:nvPr/>
          </p:nvSpPr>
          <p:spPr>
            <a:xfrm>
              <a:off x="3474138" y="2826813"/>
              <a:ext cx="1462067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 err="1">
                  <a:solidFill>
                    <a:schemeClr val="bg1"/>
                  </a:solidFill>
                </a:rPr>
                <a:t>Configuration</a:t>
              </a:r>
              <a:br>
                <a:rPr lang="hu-HU" dirty="0">
                  <a:solidFill>
                    <a:schemeClr val="bg1"/>
                  </a:solidFill>
                </a:rPr>
              </a:br>
              <a:r>
                <a:rPr lang="hu-HU" dirty="0">
                  <a:solidFill>
                    <a:schemeClr val="bg1"/>
                  </a:solidFill>
                </a:rPr>
                <a:t>Dialogs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FDF1C90-7F60-427D-B37F-812A42B5F761}"/>
              </a:ext>
            </a:extLst>
          </p:cNvPr>
          <p:cNvSpPr txBox="1"/>
          <p:nvPr/>
        </p:nvSpPr>
        <p:spPr>
          <a:xfrm>
            <a:off x="5852191" y="2960383"/>
            <a:ext cx="205902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SwingControlCenter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2BD18894-344B-4D78-9FDB-BF7742A90D71}"/>
              </a:ext>
            </a:extLst>
          </p:cNvPr>
          <p:cNvGrpSpPr/>
          <p:nvPr/>
        </p:nvGrpSpPr>
        <p:grpSpPr>
          <a:xfrm>
            <a:off x="2046119" y="4240662"/>
            <a:ext cx="2889521" cy="369332"/>
            <a:chOff x="2045554" y="4239936"/>
            <a:chExt cx="2889521" cy="369332"/>
          </a:xfrm>
        </p:grpSpPr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2FBFBCC9-BB2C-49FF-8CF2-4D13B57834F8}"/>
                </a:ext>
              </a:extLst>
            </p:cNvPr>
            <p:cNvSpPr txBox="1"/>
            <p:nvPr/>
          </p:nvSpPr>
          <p:spPr>
            <a:xfrm>
              <a:off x="2045554" y="4239936"/>
              <a:ext cx="1479764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Business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CD273EB0-0FB8-4F0C-B507-DA7B242E2F42}"/>
                </a:ext>
              </a:extLst>
            </p:cNvPr>
            <p:cNvSpPr txBox="1"/>
            <p:nvPr/>
          </p:nvSpPr>
          <p:spPr>
            <a:xfrm>
              <a:off x="3986867" y="4239936"/>
              <a:ext cx="948208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 err="1">
                  <a:solidFill>
                    <a:schemeClr val="bg1"/>
                  </a:solidFill>
                </a:rPr>
                <a:t>Services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2E596CA-83D8-4F45-8CF6-BE2DE960846F}"/>
              </a:ext>
            </a:extLst>
          </p:cNvPr>
          <p:cNvSpPr txBox="1"/>
          <p:nvPr/>
        </p:nvSpPr>
        <p:spPr>
          <a:xfrm>
            <a:off x="5806569" y="4240662"/>
            <a:ext cx="2150269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Flexible</a:t>
            </a:r>
            <a:r>
              <a:rPr lang="hu-HU" dirty="0">
                <a:solidFill>
                  <a:schemeClr val="bg1"/>
                </a:solidFill>
              </a:rPr>
              <a:t> Data Storage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1F71C933-A6C3-49F4-A55C-553CEFA0B70D}"/>
              </a:ext>
            </a:extLst>
          </p:cNvPr>
          <p:cNvGrpSpPr/>
          <p:nvPr/>
        </p:nvGrpSpPr>
        <p:grpSpPr>
          <a:xfrm>
            <a:off x="5974307" y="5357667"/>
            <a:ext cx="1754968" cy="807909"/>
            <a:chOff x="5974303" y="5457970"/>
            <a:chExt cx="1754968" cy="807909"/>
          </a:xfrm>
        </p:grpSpPr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6196DD78-EFAD-4822-8E3D-CBEF7AFBF19F}"/>
                </a:ext>
              </a:extLst>
            </p:cNvPr>
            <p:cNvSpPr txBox="1"/>
            <p:nvPr/>
          </p:nvSpPr>
          <p:spPr>
            <a:xfrm>
              <a:off x="6004214" y="5896547"/>
              <a:ext cx="1685077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 err="1">
                  <a:solidFill>
                    <a:schemeClr val="bg1"/>
                  </a:solidFill>
                </a:rPr>
                <a:t>Generic</a:t>
              </a:r>
              <a:r>
                <a:rPr lang="hu-HU" dirty="0">
                  <a:solidFill>
                    <a:schemeClr val="bg1"/>
                  </a:solidFill>
                </a:rPr>
                <a:t> </a:t>
              </a:r>
              <a:r>
                <a:rPr lang="hu-HU" dirty="0" err="1">
                  <a:solidFill>
                    <a:schemeClr val="bg1"/>
                  </a:solidFill>
                </a:rPr>
                <a:t>Utilities</a:t>
              </a:r>
              <a:endParaRPr lang="hu-HU" dirty="0">
                <a:solidFill>
                  <a:schemeClr val="bg1"/>
                </a:solidFill>
              </a:endParaRP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60BCE59C-51A7-4A02-A934-D99781BE4738}"/>
                </a:ext>
              </a:extLst>
            </p:cNvPr>
            <p:cNvSpPr txBox="1"/>
            <p:nvPr/>
          </p:nvSpPr>
          <p:spPr>
            <a:xfrm>
              <a:off x="5974303" y="5457970"/>
              <a:ext cx="1754968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 err="1">
                  <a:solidFill>
                    <a:schemeClr val="bg1"/>
                  </a:solidFill>
                </a:rPr>
                <a:t>Event</a:t>
              </a:r>
              <a:r>
                <a:rPr lang="hu-HU" dirty="0">
                  <a:solidFill>
                    <a:schemeClr val="bg1"/>
                  </a:solidFill>
                </a:rPr>
                <a:t> </a:t>
              </a:r>
              <a:r>
                <a:rPr lang="hu-HU" dirty="0" err="1">
                  <a:solidFill>
                    <a:schemeClr val="bg1"/>
                  </a:solidFill>
                </a:rPr>
                <a:t>processing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162D0DE9-E9D5-497F-893B-07F1C7DE25DB}"/>
              </a:ext>
            </a:extLst>
          </p:cNvPr>
          <p:cNvGrpSpPr/>
          <p:nvPr/>
        </p:nvGrpSpPr>
        <p:grpSpPr>
          <a:xfrm>
            <a:off x="1594784" y="1904514"/>
            <a:ext cx="6654066" cy="4640600"/>
            <a:chOff x="1594784" y="1904514"/>
            <a:chExt cx="6654066" cy="4640600"/>
          </a:xfrm>
        </p:grpSpPr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9831FCD-8A07-4F36-A1A5-A591B97109AA}"/>
                </a:ext>
              </a:extLst>
            </p:cNvPr>
            <p:cNvSpPr/>
            <p:nvPr/>
          </p:nvSpPr>
          <p:spPr>
            <a:xfrm>
              <a:off x="1594784" y="1904515"/>
              <a:ext cx="3691520" cy="464059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Application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F1D26D5B-630D-47F3-BA9F-674168674454}"/>
                </a:ext>
              </a:extLst>
            </p:cNvPr>
            <p:cNvSpPr/>
            <p:nvPr/>
          </p:nvSpPr>
          <p:spPr>
            <a:xfrm>
              <a:off x="5532054" y="1904514"/>
              <a:ext cx="2716796" cy="4640599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hu-HU" b="1" dirty="0">
                  <a:solidFill>
                    <a:schemeClr val="tx1"/>
                  </a:solidFill>
                </a:rPr>
                <a:t>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Fél keret 20">
            <a:extLst>
              <a:ext uri="{FF2B5EF4-FFF2-40B4-BE49-F238E27FC236}">
                <a16:creationId xmlns:a16="http://schemas.microsoft.com/office/drawing/2014/main" id="{D0D2702A-FAB2-495B-947C-6D54EFCDDE0E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5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7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219"/>
    </mc:Choice>
    <mc:Fallback xmlns="">
      <p:transition spd="slow" advTm="165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D623B-1EBF-4E85-850E-61D0BD9A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Card</a:t>
            </a:r>
            <a:r>
              <a:rPr lang="hu-HU" dirty="0"/>
              <a:t> Management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987834-A26B-464E-8823-29E207F9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64670" cy="4351338"/>
          </a:xfrm>
        </p:spPr>
        <p:txBody>
          <a:bodyPr/>
          <a:lstStyle/>
          <a:p>
            <a:r>
              <a:rPr lang="hu-HU" dirty="0"/>
              <a:t>Internal </a:t>
            </a:r>
            <a:r>
              <a:rPr lang="hu-HU" dirty="0" err="1"/>
              <a:t>survey</a:t>
            </a:r>
            <a:r>
              <a:rPr lang="hu-HU" dirty="0"/>
              <a:t> </a:t>
            </a:r>
            <a:r>
              <a:rPr lang="hu-HU" dirty="0" err="1"/>
              <a:t>evaluation</a:t>
            </a:r>
            <a:endParaRPr lang="hu-HU" dirty="0"/>
          </a:p>
          <a:p>
            <a:r>
              <a:rPr lang="hu-HU" dirty="0" err="1"/>
              <a:t>Collect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Cards</a:t>
            </a:r>
            <a:endParaRPr lang="hu-HU" dirty="0"/>
          </a:p>
          <a:p>
            <a:r>
              <a:rPr lang="hu-HU" dirty="0"/>
              <a:t>Tag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  <a:p>
            <a:r>
              <a:rPr lang="hu-HU" dirty="0" err="1"/>
              <a:t>Assign</a:t>
            </a:r>
            <a:r>
              <a:rPr lang="hu-HU" dirty="0"/>
              <a:t> </a:t>
            </a:r>
            <a:r>
              <a:rPr lang="hu-HU" dirty="0" err="1"/>
              <a:t>numeric</a:t>
            </a:r>
            <a:r>
              <a:rPr lang="hu-HU" dirty="0"/>
              <a:t> </a:t>
            </a:r>
            <a:r>
              <a:rPr lang="hu-HU" dirty="0" err="1"/>
              <a:t>values</a:t>
            </a:r>
            <a:endParaRPr lang="hu-HU" dirty="0"/>
          </a:p>
          <a:p>
            <a:r>
              <a:rPr lang="hu-HU" dirty="0" err="1"/>
              <a:t>Aggregation</a:t>
            </a:r>
            <a:endParaRPr lang="hu-HU" dirty="0"/>
          </a:p>
          <a:p>
            <a:r>
              <a:rPr lang="hu-HU" dirty="0" err="1"/>
              <a:t>Comparison</a:t>
            </a:r>
            <a:r>
              <a:rPr lang="hu-HU" dirty="0"/>
              <a:t>, </a:t>
            </a:r>
            <a:r>
              <a:rPr lang="hu-HU" dirty="0" err="1"/>
              <a:t>modification</a:t>
            </a:r>
            <a:endParaRPr lang="hu-HU" dirty="0"/>
          </a:p>
          <a:p>
            <a:r>
              <a:rPr lang="hu-HU" dirty="0"/>
              <a:t>Decision </a:t>
            </a:r>
            <a:r>
              <a:rPr lang="hu-HU" dirty="0" err="1"/>
              <a:t>support</a:t>
            </a:r>
            <a:endParaRPr lang="en-US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F02D5F5F-690D-4049-848F-CCAC43641BAB}"/>
              </a:ext>
            </a:extLst>
          </p:cNvPr>
          <p:cNvGrpSpPr/>
          <p:nvPr/>
        </p:nvGrpSpPr>
        <p:grpSpPr>
          <a:xfrm>
            <a:off x="5375740" y="5419855"/>
            <a:ext cx="3221757" cy="1136652"/>
            <a:chOff x="5375740" y="5419855"/>
            <a:chExt cx="3221757" cy="1136652"/>
          </a:xfrm>
        </p:grpSpPr>
        <p:sp>
          <p:nvSpPr>
            <p:cNvPr id="7" name="Folyamatábra: Lyukkártya 6">
              <a:extLst>
                <a:ext uri="{FF2B5EF4-FFF2-40B4-BE49-F238E27FC236}">
                  <a16:creationId xmlns:a16="http://schemas.microsoft.com/office/drawing/2014/main" id="{965CC5BD-044E-4BFC-9C1B-C44238CAF286}"/>
                </a:ext>
              </a:extLst>
            </p:cNvPr>
            <p:cNvSpPr/>
            <p:nvPr/>
          </p:nvSpPr>
          <p:spPr>
            <a:xfrm>
              <a:off x="7351117" y="5419855"/>
              <a:ext cx="1246380" cy="804672"/>
            </a:xfrm>
            <a:prstGeom prst="flowChartPunchedCard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Knowledge</a:t>
              </a:r>
              <a:r>
                <a:rPr lang="hu-HU" dirty="0"/>
                <a:t> </a:t>
              </a:r>
              <a:r>
                <a:rPr lang="hu-HU" dirty="0" err="1"/>
                <a:t>Card</a:t>
              </a:r>
              <a:endParaRPr lang="en-US" dirty="0"/>
            </a:p>
          </p:txBody>
        </p:sp>
        <p:sp>
          <p:nvSpPr>
            <p:cNvPr id="6" name="Folyamatábra: Lyukkártya 5">
              <a:extLst>
                <a:ext uri="{FF2B5EF4-FFF2-40B4-BE49-F238E27FC236}">
                  <a16:creationId xmlns:a16="http://schemas.microsoft.com/office/drawing/2014/main" id="{0DC3466D-6462-45FF-A0B9-C2D74B136508}"/>
                </a:ext>
              </a:extLst>
            </p:cNvPr>
            <p:cNvSpPr/>
            <p:nvPr/>
          </p:nvSpPr>
          <p:spPr>
            <a:xfrm>
              <a:off x="6692658" y="5530515"/>
              <a:ext cx="1246380" cy="804672"/>
            </a:xfrm>
            <a:prstGeom prst="flowChartPunchedCard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Knowledge</a:t>
              </a:r>
              <a:r>
                <a:rPr lang="hu-HU" dirty="0"/>
                <a:t> </a:t>
              </a:r>
              <a:r>
                <a:rPr lang="hu-HU" dirty="0" err="1"/>
                <a:t>Card</a:t>
              </a:r>
              <a:endParaRPr lang="en-US" dirty="0"/>
            </a:p>
          </p:txBody>
        </p:sp>
        <p:sp>
          <p:nvSpPr>
            <p:cNvPr id="5" name="Folyamatábra: Lyukkártya 4">
              <a:extLst>
                <a:ext uri="{FF2B5EF4-FFF2-40B4-BE49-F238E27FC236}">
                  <a16:creationId xmlns:a16="http://schemas.microsoft.com/office/drawing/2014/main" id="{AC38FD6D-8A02-4DC1-A4D9-A425BB359FED}"/>
                </a:ext>
              </a:extLst>
            </p:cNvPr>
            <p:cNvSpPr/>
            <p:nvPr/>
          </p:nvSpPr>
          <p:spPr>
            <a:xfrm>
              <a:off x="6034199" y="5641175"/>
              <a:ext cx="1246380" cy="804672"/>
            </a:xfrm>
            <a:prstGeom prst="flowChartPunchedCard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Knowledge</a:t>
              </a:r>
              <a:r>
                <a:rPr lang="hu-HU" dirty="0"/>
                <a:t> </a:t>
              </a:r>
              <a:r>
                <a:rPr lang="hu-HU" dirty="0" err="1"/>
                <a:t>Card</a:t>
              </a:r>
              <a:endParaRPr lang="en-US" dirty="0"/>
            </a:p>
          </p:txBody>
        </p:sp>
        <p:sp>
          <p:nvSpPr>
            <p:cNvPr id="4" name="Folyamatábra: Lyukkártya 3">
              <a:extLst>
                <a:ext uri="{FF2B5EF4-FFF2-40B4-BE49-F238E27FC236}">
                  <a16:creationId xmlns:a16="http://schemas.microsoft.com/office/drawing/2014/main" id="{C70130B5-204A-4C6A-A8AE-903AD311C669}"/>
                </a:ext>
              </a:extLst>
            </p:cNvPr>
            <p:cNvSpPr/>
            <p:nvPr/>
          </p:nvSpPr>
          <p:spPr>
            <a:xfrm>
              <a:off x="5375740" y="5751835"/>
              <a:ext cx="1246380" cy="804672"/>
            </a:xfrm>
            <a:prstGeom prst="flowChartPunchedCard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Knowledge</a:t>
              </a:r>
              <a:r>
                <a:rPr lang="hu-HU" dirty="0"/>
                <a:t> </a:t>
              </a:r>
              <a:r>
                <a:rPr lang="hu-HU" dirty="0" err="1"/>
                <a:t>Card</a:t>
              </a:r>
              <a:endParaRPr lang="en-US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5457CCE-1651-4BA0-839C-7AB81C87CB5D}"/>
              </a:ext>
            </a:extLst>
          </p:cNvPr>
          <p:cNvGrpSpPr/>
          <p:nvPr/>
        </p:nvGrpSpPr>
        <p:grpSpPr>
          <a:xfrm>
            <a:off x="5198102" y="3096813"/>
            <a:ext cx="2897542" cy="2232333"/>
            <a:chOff x="5198102" y="3096813"/>
            <a:chExt cx="2897542" cy="2232333"/>
          </a:xfrm>
        </p:grpSpPr>
        <p:sp>
          <p:nvSpPr>
            <p:cNvPr id="8" name="Felhő 7">
              <a:extLst>
                <a:ext uri="{FF2B5EF4-FFF2-40B4-BE49-F238E27FC236}">
                  <a16:creationId xmlns:a16="http://schemas.microsoft.com/office/drawing/2014/main" id="{1F5C5B5E-8E26-4FA3-9719-3FBD4F607C00}"/>
                </a:ext>
              </a:extLst>
            </p:cNvPr>
            <p:cNvSpPr/>
            <p:nvPr/>
          </p:nvSpPr>
          <p:spPr>
            <a:xfrm>
              <a:off x="5795082" y="3960458"/>
              <a:ext cx="2300562" cy="1368688"/>
            </a:xfrm>
            <a:prstGeom prst="cloud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Findings</a:t>
              </a:r>
              <a:endParaRPr lang="en-US" dirty="0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E937C2B9-FD81-4AD5-86DB-E88F2941AE48}"/>
                </a:ext>
              </a:extLst>
            </p:cNvPr>
            <p:cNvSpPr/>
            <p:nvPr/>
          </p:nvSpPr>
          <p:spPr>
            <a:xfrm>
              <a:off x="5198102" y="3096813"/>
              <a:ext cx="1424018" cy="66867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Filtered</a:t>
              </a:r>
            </a:p>
            <a:p>
              <a:pPr algn="ctr"/>
              <a:r>
                <a:rPr lang="hu-HU" dirty="0" err="1"/>
                <a:t>Views</a:t>
              </a:r>
              <a:endParaRPr lang="en-US" dirty="0"/>
            </a:p>
          </p:txBody>
        </p:sp>
      </p:grpSp>
      <p:sp>
        <p:nvSpPr>
          <p:cNvPr id="13" name="Névtábla 12">
            <a:extLst>
              <a:ext uri="{FF2B5EF4-FFF2-40B4-BE49-F238E27FC236}">
                <a16:creationId xmlns:a16="http://schemas.microsoft.com/office/drawing/2014/main" id="{FAA5E966-BB0E-4490-8DA3-793A5ADBB116}"/>
              </a:ext>
            </a:extLst>
          </p:cNvPr>
          <p:cNvSpPr/>
          <p:nvPr/>
        </p:nvSpPr>
        <p:spPr>
          <a:xfrm>
            <a:off x="7091332" y="3096812"/>
            <a:ext cx="1424018" cy="668095"/>
          </a:xfrm>
          <a:prstGeom prst="plaqu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Scoring</a:t>
            </a:r>
            <a:endParaRPr lang="en-US" dirty="0"/>
          </a:p>
        </p:txBody>
      </p:sp>
      <p:sp>
        <p:nvSpPr>
          <p:cNvPr id="14" name="Felirat: négyágú nyíllal 13">
            <a:extLst>
              <a:ext uri="{FF2B5EF4-FFF2-40B4-BE49-F238E27FC236}">
                <a16:creationId xmlns:a16="http://schemas.microsoft.com/office/drawing/2014/main" id="{8014AE36-3588-4F78-8CFE-1C5CF31BD6A8}"/>
              </a:ext>
            </a:extLst>
          </p:cNvPr>
          <p:cNvSpPr/>
          <p:nvPr/>
        </p:nvSpPr>
        <p:spPr>
          <a:xfrm>
            <a:off x="5512914" y="1685952"/>
            <a:ext cx="2854223" cy="1225611"/>
          </a:xfrm>
          <a:prstGeom prst="quadArrowCallout">
            <a:avLst>
              <a:gd name="adj1" fmla="val 18515"/>
              <a:gd name="adj2" fmla="val 18515"/>
              <a:gd name="adj3" fmla="val 13288"/>
              <a:gd name="adj4" fmla="val 6332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Expert</a:t>
            </a:r>
            <a:r>
              <a:rPr lang="hu-HU" dirty="0"/>
              <a:t> </a:t>
            </a:r>
            <a:r>
              <a:rPr lang="hu-HU" dirty="0" err="1"/>
              <a:t>analysis</a:t>
            </a:r>
            <a:endParaRPr lang="hu-HU" dirty="0"/>
          </a:p>
          <a:p>
            <a:pPr algn="ctr"/>
            <a:r>
              <a:rPr lang="hu-HU" dirty="0"/>
              <a:t>Decision </a:t>
            </a:r>
            <a:r>
              <a:rPr lang="hu-HU" dirty="0" err="1"/>
              <a:t>support</a:t>
            </a:r>
            <a:endParaRPr lang="en-US" dirty="0"/>
          </a:p>
        </p:txBody>
      </p:sp>
      <p:sp>
        <p:nvSpPr>
          <p:cNvPr id="15" name="Fél keret 14">
            <a:extLst>
              <a:ext uri="{FF2B5EF4-FFF2-40B4-BE49-F238E27FC236}">
                <a16:creationId xmlns:a16="http://schemas.microsoft.com/office/drawing/2014/main" id="{48B9B4B4-677E-487C-85FC-7AA299C986CD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6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16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67"/>
    </mc:Choice>
    <mc:Fallback xmlns="">
      <p:transition spd="slow" advTm="1150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451F6E-384A-4D08-9807-B7EA64E1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Academic</a:t>
            </a:r>
            <a:r>
              <a:rPr lang="hu-HU" dirty="0"/>
              <a:t> </a:t>
            </a:r>
            <a:r>
              <a:rPr lang="hu-HU" dirty="0" err="1"/>
              <a:t>Courses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37F75E-B93E-4731-9478-D488BF89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57103" cy="4351338"/>
          </a:xfrm>
        </p:spPr>
        <p:txBody>
          <a:bodyPr>
            <a:normAutofit fontScale="85000" lnSpcReduction="20000"/>
          </a:bodyPr>
          <a:lstStyle/>
          <a:p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Coloring</a:t>
            </a:r>
            <a:r>
              <a:rPr lang="hu-HU" dirty="0"/>
              <a:t> (Prof. Zsolt Tuza)</a:t>
            </a:r>
          </a:p>
          <a:p>
            <a:pPr lvl="1"/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separation</a:t>
            </a:r>
            <a:r>
              <a:rPr lang="hu-HU" dirty="0"/>
              <a:t> in software</a:t>
            </a:r>
          </a:p>
          <a:p>
            <a:pPr lvl="1"/>
            <a:r>
              <a:rPr lang="hu-HU" dirty="0" err="1"/>
              <a:t>Modular</a:t>
            </a:r>
            <a:r>
              <a:rPr lang="hu-HU" dirty="0"/>
              <a:t> </a:t>
            </a:r>
            <a:r>
              <a:rPr lang="hu-HU" dirty="0" err="1"/>
              <a:t>decomposition</a:t>
            </a:r>
            <a:endParaRPr lang="hu-HU" dirty="0"/>
          </a:p>
          <a:p>
            <a:r>
              <a:rPr lang="hu-HU" dirty="0"/>
              <a:t>Engineering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 and </a:t>
            </a:r>
            <a:r>
              <a:rPr lang="hu-HU" dirty="0" err="1"/>
              <a:t>Synthesis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(Dr. Botond </a:t>
            </a:r>
            <a:r>
              <a:rPr lang="hu-HU" dirty="0" err="1"/>
              <a:t>Bertok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Overview</a:t>
            </a:r>
            <a:r>
              <a:rPr lang="hu-HU" dirty="0"/>
              <a:t> of P-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endParaRPr lang="hu-HU" dirty="0"/>
          </a:p>
          <a:p>
            <a:pPr lvl="1"/>
            <a:r>
              <a:rPr lang="hu-HU" dirty="0" err="1"/>
              <a:t>Experiment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approach</a:t>
            </a:r>
            <a:r>
              <a:rPr lang="hu-HU" dirty="0"/>
              <a:t> in software </a:t>
            </a:r>
            <a:r>
              <a:rPr lang="hu-HU" dirty="0" err="1"/>
              <a:t>creation</a:t>
            </a:r>
            <a:endParaRPr lang="en-US" dirty="0"/>
          </a:p>
          <a:p>
            <a:r>
              <a:rPr lang="hu-HU" dirty="0" err="1"/>
              <a:t>Combinatorial</a:t>
            </a:r>
            <a:r>
              <a:rPr lang="hu-HU" dirty="0"/>
              <a:t> </a:t>
            </a:r>
            <a:r>
              <a:rPr lang="hu-HU" dirty="0" err="1"/>
              <a:t>Algorithms</a:t>
            </a:r>
            <a:r>
              <a:rPr lang="hu-HU" dirty="0"/>
              <a:t> and </a:t>
            </a:r>
            <a:r>
              <a:rPr lang="hu-HU" dirty="0" err="1"/>
              <a:t>Optimization</a:t>
            </a:r>
            <a:r>
              <a:rPr lang="hu-HU" dirty="0"/>
              <a:t> (Dr. György Dósa)</a:t>
            </a:r>
          </a:p>
          <a:p>
            <a:pPr lvl="1"/>
            <a:r>
              <a:rPr lang="hu-HU" dirty="0" err="1"/>
              <a:t>Bin</a:t>
            </a:r>
            <a:r>
              <a:rPr lang="hu-HU" dirty="0"/>
              <a:t> </a:t>
            </a:r>
            <a:r>
              <a:rPr lang="hu-HU" dirty="0" err="1"/>
              <a:t>covering</a:t>
            </a:r>
            <a:r>
              <a:rPr lang="hu-HU" dirty="0"/>
              <a:t> </a:t>
            </a:r>
            <a:r>
              <a:rPr lang="hu-HU" dirty="0" err="1"/>
              <a:t>adapting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  <a:p>
            <a:pPr lvl="1"/>
            <a:r>
              <a:rPr lang="hu-HU" dirty="0" err="1"/>
              <a:t>Overview</a:t>
            </a:r>
            <a:r>
              <a:rPr lang="hu-HU" dirty="0"/>
              <a:t> of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endParaRPr lang="hu-HU" dirty="0"/>
          </a:p>
          <a:p>
            <a:r>
              <a:rPr lang="hu-HU" dirty="0"/>
              <a:t>IT </a:t>
            </a:r>
            <a:r>
              <a:rPr lang="hu-HU" dirty="0" err="1"/>
              <a:t>Tools</a:t>
            </a:r>
            <a:r>
              <a:rPr lang="hu-HU" dirty="0"/>
              <a:t> and </a:t>
            </a:r>
            <a:r>
              <a:rPr lang="hu-HU" dirty="0" err="1"/>
              <a:t>Techniques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Optimization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(Dr. Botond </a:t>
            </a:r>
            <a:r>
              <a:rPr lang="hu-HU" dirty="0" err="1"/>
              <a:t>Bertok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Performance </a:t>
            </a:r>
            <a:r>
              <a:rPr lang="hu-HU" dirty="0" err="1"/>
              <a:t>measurement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endParaRPr lang="hu-HU" dirty="0"/>
          </a:p>
          <a:p>
            <a:pPr lvl="1"/>
            <a:r>
              <a:rPr lang="hu-HU" dirty="0" err="1"/>
              <a:t>Implement</a:t>
            </a:r>
            <a:r>
              <a:rPr lang="hu-HU" dirty="0"/>
              <a:t> and </a:t>
            </a:r>
            <a:r>
              <a:rPr lang="hu-HU" dirty="0" err="1"/>
              <a:t>analyse</a:t>
            </a:r>
            <a:r>
              <a:rPr lang="hu-HU" dirty="0"/>
              <a:t> a </a:t>
            </a:r>
            <a:r>
              <a:rPr lang="hu-HU" dirty="0" err="1"/>
              <a:t>subset</a:t>
            </a:r>
            <a:r>
              <a:rPr lang="hu-HU" dirty="0"/>
              <a:t> </a:t>
            </a:r>
            <a:r>
              <a:rPr lang="hu-HU" dirty="0" err="1"/>
              <a:t>finding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</p:txBody>
      </p:sp>
      <p:sp>
        <p:nvSpPr>
          <p:cNvPr id="4" name="Fél keret 3">
            <a:extLst>
              <a:ext uri="{FF2B5EF4-FFF2-40B4-BE49-F238E27FC236}">
                <a16:creationId xmlns:a16="http://schemas.microsoft.com/office/drawing/2014/main" id="{16A96A71-A841-4650-9710-486C3F121CAD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7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9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41"/>
    </mc:Choice>
    <mc:Fallback xmlns="">
      <p:transition spd="slow" advTm="127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50D9FA5F-9466-4CCF-AA21-2AC54036C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9" t="7892" r="10932" b="27172"/>
          <a:stretch/>
        </p:blipFill>
        <p:spPr>
          <a:xfrm>
            <a:off x="6450414" y="1124673"/>
            <a:ext cx="1800818" cy="1320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627862-F68D-4788-AFEE-50A2ECA6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Technical</a:t>
            </a:r>
            <a:r>
              <a:rPr lang="hu-HU" dirty="0"/>
              <a:t> Research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F4E27C-07C3-48E5-A724-9C3337ED0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626545" cy="4351338"/>
          </a:xfrm>
        </p:spPr>
        <p:txBody>
          <a:bodyPr>
            <a:normAutofit/>
          </a:bodyPr>
          <a:lstStyle/>
          <a:p>
            <a:r>
              <a:rPr lang="hu-HU" dirty="0"/>
              <a:t>Dr. Ivan </a:t>
            </a:r>
            <a:r>
              <a:rPr lang="hu-HU" dirty="0" err="1"/>
              <a:t>Sutherland</a:t>
            </a:r>
            <a:endParaRPr lang="hu-HU" dirty="0"/>
          </a:p>
          <a:p>
            <a:pPr lvl="1"/>
            <a:r>
              <a:rPr lang="hu-HU" dirty="0" err="1"/>
              <a:t>Sketchpad</a:t>
            </a:r>
            <a:endParaRPr lang="hu-HU" dirty="0"/>
          </a:p>
          <a:p>
            <a:r>
              <a:rPr lang="hu-HU" dirty="0"/>
              <a:t>Dr. </a:t>
            </a:r>
            <a:r>
              <a:rPr lang="hu-HU" dirty="0" err="1"/>
              <a:t>Seymour</a:t>
            </a:r>
            <a:r>
              <a:rPr lang="hu-HU" dirty="0"/>
              <a:t> </a:t>
            </a:r>
            <a:r>
              <a:rPr lang="hu-HU" dirty="0" err="1"/>
              <a:t>Papert</a:t>
            </a:r>
            <a:endParaRPr lang="hu-HU" dirty="0"/>
          </a:p>
          <a:p>
            <a:pPr lvl="1"/>
            <a:r>
              <a:rPr lang="hu-HU" dirty="0"/>
              <a:t>IT in </a:t>
            </a:r>
            <a:r>
              <a:rPr lang="hu-HU" dirty="0" err="1"/>
              <a:t>learning</a:t>
            </a:r>
            <a:r>
              <a:rPr lang="hu-HU" dirty="0"/>
              <a:t> (LOGO)</a:t>
            </a:r>
          </a:p>
          <a:p>
            <a:r>
              <a:rPr lang="hu-HU" dirty="0"/>
              <a:t>Dr. Alan Kay</a:t>
            </a:r>
          </a:p>
          <a:p>
            <a:pPr lvl="1"/>
            <a:r>
              <a:rPr lang="hu-HU" dirty="0" err="1"/>
              <a:t>Articles</a:t>
            </a:r>
            <a:r>
              <a:rPr lang="hu-HU" dirty="0"/>
              <a:t> (</a:t>
            </a:r>
            <a:r>
              <a:rPr lang="hu-HU" dirty="0" err="1"/>
              <a:t>Dynabook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Lectures</a:t>
            </a:r>
            <a:r>
              <a:rPr lang="hu-HU" dirty="0"/>
              <a:t> (</a:t>
            </a:r>
            <a:r>
              <a:rPr lang="hu-HU" dirty="0" err="1"/>
              <a:t>Power</a:t>
            </a:r>
            <a:r>
              <a:rPr lang="hu-HU" dirty="0"/>
              <a:t> of </a:t>
            </a:r>
            <a:r>
              <a:rPr lang="hu-HU" dirty="0" err="1"/>
              <a:t>Simplicity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Software (</a:t>
            </a:r>
            <a:r>
              <a:rPr lang="hu-HU" dirty="0" err="1"/>
              <a:t>Lisp</a:t>
            </a:r>
            <a:r>
              <a:rPr lang="hu-HU" dirty="0"/>
              <a:t> / </a:t>
            </a:r>
            <a:r>
              <a:rPr lang="hu-HU" dirty="0" err="1"/>
              <a:t>Smalltalk</a:t>
            </a:r>
            <a:r>
              <a:rPr lang="hu-HU" dirty="0"/>
              <a:t> / </a:t>
            </a:r>
            <a:r>
              <a:rPr lang="hu-HU" dirty="0" err="1"/>
              <a:t>Squeak</a:t>
            </a:r>
            <a:r>
              <a:rPr lang="hu-HU" dirty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Fél keret 4">
            <a:extLst>
              <a:ext uri="{FF2B5EF4-FFF2-40B4-BE49-F238E27FC236}">
                <a16:creationId xmlns:a16="http://schemas.microsoft.com/office/drawing/2014/main" id="{AF0C0823-17CC-4794-ADA5-411620A3F74D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8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52CC34-1AC9-49B5-9EEB-D785B9E5657A}"/>
              </a:ext>
            </a:extLst>
          </p:cNvPr>
          <p:cNvSpPr txBox="1"/>
          <p:nvPr/>
        </p:nvSpPr>
        <p:spPr>
          <a:xfrm>
            <a:off x="6450414" y="2411322"/>
            <a:ext cx="180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err="1"/>
              <a:t>Sketchpad</a:t>
            </a:r>
            <a:r>
              <a:rPr lang="hu-HU" sz="1600" dirty="0"/>
              <a:t>, 1962</a:t>
            </a:r>
            <a:endParaRPr lang="en-US" sz="16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3E6A1BC-E190-42AB-9626-F5A9E73DC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5231" r="22350" b="13171"/>
          <a:stretch/>
        </p:blipFill>
        <p:spPr>
          <a:xfrm>
            <a:off x="6476843" y="4644193"/>
            <a:ext cx="1747960" cy="136862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189A5B7-3F40-44D3-A6F3-813F595F8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14" y="2860617"/>
            <a:ext cx="1800818" cy="136862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06BBA401-EE1C-4B6D-9A78-46F0050F14D9}"/>
              </a:ext>
            </a:extLst>
          </p:cNvPr>
          <p:cNvSpPr txBox="1"/>
          <p:nvPr/>
        </p:nvSpPr>
        <p:spPr>
          <a:xfrm>
            <a:off x="6476843" y="4194898"/>
            <a:ext cx="180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 err="1"/>
              <a:t>Dynabook</a:t>
            </a:r>
            <a:r>
              <a:rPr lang="hu-HU" sz="1600" dirty="0"/>
              <a:t>, 1968</a:t>
            </a:r>
            <a:endParaRPr lang="en-US" sz="16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EBD2B7D-3402-4A11-A2C7-E149DC6B5BE4}"/>
              </a:ext>
            </a:extLst>
          </p:cNvPr>
          <p:cNvSpPr txBox="1"/>
          <p:nvPr/>
        </p:nvSpPr>
        <p:spPr>
          <a:xfrm>
            <a:off x="6423985" y="5990516"/>
            <a:ext cx="180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LOGO </a:t>
            </a:r>
            <a:r>
              <a:rPr lang="hu-HU" sz="1600" dirty="0" err="1"/>
              <a:t>Turtle</a:t>
            </a:r>
            <a:r>
              <a:rPr lang="hu-HU" sz="1600" dirty="0"/>
              <a:t>, 1969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40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80"/>
    </mc:Choice>
    <mc:Fallback xmlns="">
      <p:transition spd="slow" advTm="430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627862-F68D-4788-AFEE-50A2ECA6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Augmented</a:t>
            </a:r>
            <a:r>
              <a:rPr lang="hu-HU" dirty="0"/>
              <a:t> </a:t>
            </a:r>
            <a:r>
              <a:rPr lang="hu-HU" dirty="0" err="1"/>
              <a:t>Thinking</a:t>
            </a:r>
            <a:r>
              <a:rPr lang="hu-HU" dirty="0"/>
              <a:t>”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F4E27C-07C3-48E5-A724-9C3337ED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/>
              <a:t>Culture’s</a:t>
            </a:r>
            <a:r>
              <a:rPr lang="hu-HU" dirty="0"/>
              <a:t> </a:t>
            </a:r>
            <a:r>
              <a:rPr lang="hu-HU" dirty="0" err="1"/>
              <a:t>Surrender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(Dr. Neil Postman)</a:t>
            </a:r>
          </a:p>
          <a:p>
            <a:pPr lvl="1"/>
            <a:r>
              <a:rPr lang="en-US" b="1" dirty="0"/>
              <a:t>What is the problem</a:t>
            </a:r>
            <a:r>
              <a:rPr lang="en-US" dirty="0"/>
              <a:t> that this new technology solves?</a:t>
            </a:r>
          </a:p>
          <a:p>
            <a:pPr lvl="1"/>
            <a:r>
              <a:rPr lang="en-US" b="1" dirty="0"/>
              <a:t>Whose</a:t>
            </a:r>
            <a:r>
              <a:rPr lang="en-US" dirty="0"/>
              <a:t> problem is it?</a:t>
            </a:r>
          </a:p>
          <a:p>
            <a:pPr lvl="1"/>
            <a:r>
              <a:rPr lang="en-US" b="1" dirty="0"/>
              <a:t>What new problems</a:t>
            </a:r>
            <a:r>
              <a:rPr lang="en-US" dirty="0"/>
              <a:t> do we create by solving this problem?</a:t>
            </a:r>
          </a:p>
          <a:p>
            <a:pPr lvl="1"/>
            <a:r>
              <a:rPr lang="en-US" dirty="0"/>
              <a:t>Which </a:t>
            </a:r>
            <a:r>
              <a:rPr lang="en-US" b="1" dirty="0"/>
              <a:t>people and institutions </a:t>
            </a:r>
            <a:r>
              <a:rPr lang="en-US" dirty="0"/>
              <a:t>will be </a:t>
            </a:r>
            <a:r>
              <a:rPr lang="en-US" b="1" dirty="0"/>
              <a:t>most impacted</a:t>
            </a:r>
            <a:r>
              <a:rPr lang="en-US" dirty="0"/>
              <a:t> by a technological solution?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changes in language </a:t>
            </a:r>
            <a:r>
              <a:rPr lang="en-US" dirty="0"/>
              <a:t>occur as the result </a:t>
            </a:r>
            <a:br>
              <a:rPr lang="hu-HU" dirty="0"/>
            </a:br>
            <a:r>
              <a:rPr lang="en-US" dirty="0"/>
              <a:t>of technological change?</a:t>
            </a:r>
          </a:p>
          <a:p>
            <a:pPr lvl="1"/>
            <a:r>
              <a:rPr lang="en-US" dirty="0"/>
              <a:t>Which </a:t>
            </a:r>
            <a:r>
              <a:rPr lang="en-US" b="1" dirty="0"/>
              <a:t>shifts in economic and political power</a:t>
            </a:r>
            <a:r>
              <a:rPr lang="en-US" dirty="0"/>
              <a:t> </a:t>
            </a:r>
            <a:br>
              <a:rPr lang="hu-HU" dirty="0"/>
            </a:br>
            <a:r>
              <a:rPr lang="en-US" dirty="0"/>
              <a:t>might result when this technology is adopted?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alternative (and unintended) uses</a:t>
            </a:r>
            <a:r>
              <a:rPr lang="en-US" dirty="0"/>
              <a:t> might </a:t>
            </a:r>
            <a:br>
              <a:rPr lang="hu-HU" dirty="0"/>
            </a:br>
            <a:r>
              <a:rPr lang="en-US" dirty="0"/>
              <a:t>be made of this technology?</a:t>
            </a:r>
          </a:p>
        </p:txBody>
      </p:sp>
      <p:sp>
        <p:nvSpPr>
          <p:cNvPr id="4" name="Fél keret 3">
            <a:extLst>
              <a:ext uri="{FF2B5EF4-FFF2-40B4-BE49-F238E27FC236}">
                <a16:creationId xmlns:a16="http://schemas.microsoft.com/office/drawing/2014/main" id="{63C0A903-851D-4D72-B43C-77636E1A9298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9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F9203F2-24EA-4972-AD5E-B2C4E1D55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r="16345"/>
          <a:stretch/>
        </p:blipFill>
        <p:spPr>
          <a:xfrm>
            <a:off x="6963508" y="3888050"/>
            <a:ext cx="1822245" cy="22889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0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28"/>
    </mc:Choice>
    <mc:Fallback xmlns="">
      <p:transition spd="slow" advTm="39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1.5|37.4|1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7|5.5|35.7|64.5|4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24.8|1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3.9|10.9|5.9|27|13.3|16.9|1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26.4|22.8|22.9|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9.2|32.1|2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8.2|6|41.2"/>
</p:tagLst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416</Words>
  <Application>Microsoft Office PowerPoint</Application>
  <PresentationFormat>Diavetítés a képernyőre (4:3 oldalarány)</PresentationFormat>
  <Paragraphs>117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Structural Transparency, Implementation and Runtime Optimization in Software Engineering - Theory and Practice</vt:lpstr>
      <vt:lpstr>Abstract</vt:lpstr>
      <vt:lpstr>„Dynamic Knowledge Representation?”</vt:lpstr>
      <vt:lpstr>„Software as Data Structure”</vt:lpstr>
      <vt:lpstr>Software knowledge layers</vt:lpstr>
      <vt:lpstr>Knowledge Card Management</vt:lpstr>
      <vt:lpstr>Academic Courses</vt:lpstr>
      <vt:lpstr>Technical Research</vt:lpstr>
      <vt:lpstr>„Augmented Thinking”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Transparency, Implementation and Runtime Optimization in Software Engineering - Theory and Practice</dc:title>
  <dc:creator>Kedves Lorand</dc:creator>
  <cp:lastModifiedBy>Kedves Lorand</cp:lastModifiedBy>
  <cp:revision>59</cp:revision>
  <dcterms:created xsi:type="dcterms:W3CDTF">2017-06-20T05:47:32Z</dcterms:created>
  <dcterms:modified xsi:type="dcterms:W3CDTF">2017-06-23T06:45:07Z</dcterms:modified>
</cp:coreProperties>
</file>