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7" r:id="rId4"/>
    <p:sldId id="269" r:id="rId5"/>
    <p:sldId id="270" r:id="rId6"/>
    <p:sldId id="276" r:id="rId7"/>
    <p:sldId id="271" r:id="rId8"/>
    <p:sldId id="272" r:id="rId9"/>
    <p:sldId id="273" r:id="rId10"/>
    <p:sldId id="275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24"/>
  </p:normalViewPr>
  <p:slideViewPr>
    <p:cSldViewPr snapToGrid="0">
      <p:cViewPr varScale="1">
        <p:scale>
          <a:sx n="102" d="100"/>
          <a:sy n="102" d="100"/>
        </p:scale>
        <p:origin x="1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1AB31-DBD7-4A0D-A2DD-F5839523860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75C6F-C34C-4CFB-8848-BB8695918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70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8BC258-4E5C-4A48-88CE-E96AD44F49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71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75C6F-C34C-4CFB-8848-BB86959182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2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75C6F-C34C-4CFB-8848-BB86959182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0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6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4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9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93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9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DD6DD-E56E-4E97-BF9E-3D9398633574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1251-2C0A-4E31-9755-97A6B616AC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98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75E15-2220-42A5-8ABB-332B80DC34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hu-HU" sz="3600" dirty="0" err="1"/>
              <a:t>Tensegrity</a:t>
            </a:r>
            <a:r>
              <a:rPr lang="en-US" sz="3600" dirty="0"/>
              <a:t> in Software </a:t>
            </a:r>
            <a:r>
              <a:rPr lang="hu-HU" sz="3600" dirty="0" err="1"/>
              <a:t>Development</a:t>
            </a:r>
            <a:endParaRPr lang="en-US" sz="3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F69F9A9-11D0-4B24-B52A-9ECA7BF546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PhD </a:t>
            </a:r>
            <a:r>
              <a:rPr lang="hu-HU" err="1"/>
              <a:t>Progress</a:t>
            </a:r>
            <a:r>
              <a:rPr lang="hu-HU"/>
              <a:t> </a:t>
            </a:r>
            <a:r>
              <a:rPr lang="hu-HU" err="1"/>
              <a:t>Report</a:t>
            </a:r>
            <a:br>
              <a:rPr lang="hu-HU"/>
            </a:br>
            <a:r>
              <a:rPr lang="hu-HU" err="1"/>
              <a:t>Semester</a:t>
            </a:r>
            <a:r>
              <a:rPr lang="hu-HU"/>
              <a:t> 2</a:t>
            </a:r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F76068C-9C75-4A39-BE84-3A8B252877EA}"/>
              </a:ext>
            </a:extLst>
          </p:cNvPr>
          <p:cNvSpPr txBox="1"/>
          <p:nvPr/>
        </p:nvSpPr>
        <p:spPr>
          <a:xfrm>
            <a:off x="595361" y="5257800"/>
            <a:ext cx="3201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err="1"/>
              <a:t>Author</a:t>
            </a:r>
            <a:r>
              <a:rPr lang="hu-HU"/>
              <a:t>: Lorand KEDVES</a:t>
            </a:r>
          </a:p>
          <a:p>
            <a:r>
              <a:rPr lang="hu-HU" err="1"/>
              <a:t>Supervisor</a:t>
            </a:r>
            <a:r>
              <a:rPr lang="hu-HU"/>
              <a:t>: Dr. Botond BERTOK</a:t>
            </a:r>
          </a:p>
          <a:p>
            <a:r>
              <a:rPr lang="hu-HU" err="1"/>
              <a:t>Presentation</a:t>
            </a:r>
            <a:r>
              <a:rPr lang="hu-HU"/>
              <a:t> </a:t>
            </a:r>
            <a:r>
              <a:rPr lang="hu-HU" err="1"/>
              <a:t>Date</a:t>
            </a:r>
            <a:r>
              <a:rPr lang="hu-HU"/>
              <a:t>: 2018. 01. 22.</a:t>
            </a:r>
            <a:endParaRPr lang="en-US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4046533-BA31-488D-8D57-43BDB4313FB2}"/>
              </a:ext>
            </a:extLst>
          </p:cNvPr>
          <p:cNvSpPr txBox="1"/>
          <p:nvPr/>
        </p:nvSpPr>
        <p:spPr>
          <a:xfrm>
            <a:off x="5347378" y="5257800"/>
            <a:ext cx="3575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University of Pannonia</a:t>
            </a:r>
          </a:p>
          <a:p>
            <a:r>
              <a:rPr lang="en-US"/>
              <a:t>Doctoral School of </a:t>
            </a:r>
            <a:br>
              <a:rPr lang="hu-HU"/>
            </a:br>
            <a:r>
              <a:rPr lang="en-US"/>
              <a:t>Information Science and Technology</a:t>
            </a:r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2F517A-97CD-4D72-A290-AF24BDF3EDA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658" y="5295306"/>
            <a:ext cx="898684" cy="885825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77241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57"/>
    </mc:Choice>
    <mc:Fallback xmlns="">
      <p:transition spd="slow" advTm="219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Progress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273067"/>
              </p:ext>
            </p:extLst>
          </p:nvPr>
        </p:nvGraphicFramePr>
        <p:xfrm>
          <a:off x="628648" y="1921521"/>
          <a:ext cx="7818063" cy="19367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4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78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66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Semester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Course Title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Teacher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Credit</a:t>
                      </a:r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r-TR" sz="1400" b="1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2016/17/2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IT Tools and Techniques for Process </a:t>
                      </a:r>
                      <a:r>
                        <a:rPr lang="en-US" sz="1400" u="none" strike="noStrike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Optimisation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Bertók Ákos Botond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2016/17/2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Ütemezés és ládapakolás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Dósa György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2016/17/2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Beszámoló</a:t>
                      </a:r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Bertók Ákos Botond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2017/18/1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Gráfszínezések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Tuza Zsolt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2017/18/1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Műszaki folyamatok analízise és szintézise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Bertók Ákos Botond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✓</a:t>
                      </a: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674">
                <a:tc>
                  <a:txBody>
                    <a:bodyPr/>
                    <a:lstStyle/>
                    <a:p>
                      <a:pPr algn="l" fontAlgn="b"/>
                      <a:r>
                        <a:rPr lang="mr-IN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2017/18/1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err="1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Beszámoló</a:t>
                      </a:r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 II.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Dr. Bertók Ákos Botond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12700" marR="12700" marT="12700" marB="0" anchor="ctr">
                    <a:solidFill>
                      <a:schemeClr val="accent1">
                        <a:lumMod val="40000"/>
                        <a:lumOff val="60000"/>
                        <a:alpha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8650" y="1459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charset="0"/>
                <a:ea typeface="Arial" charset="0"/>
                <a:cs typeface="Arial" charset="0"/>
              </a:rPr>
              <a:t>Courses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089071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latin typeface="Arial" charset="0"/>
                <a:ea typeface="Arial" charset="0"/>
                <a:cs typeface="Arial" charset="0"/>
              </a:rPr>
              <a:t>Publications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28650" y="4481486"/>
            <a:ext cx="78180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/>
              <a:t>Technological </a:t>
            </a:r>
            <a:r>
              <a:rPr lang="en-US" sz="1600" b="1">
                <a:latin typeface="Arial" charset="0"/>
                <a:ea typeface="Arial" charset="0"/>
                <a:cs typeface="Arial" charset="0"/>
              </a:rPr>
              <a:t>Forecasting</a:t>
            </a:r>
            <a:r>
              <a:rPr lang="en-US" sz="1600" b="1"/>
              <a:t> and Social Change</a:t>
            </a:r>
            <a:r>
              <a:rPr lang="en-US" sz="1600"/>
              <a:t>, International Journal, Impact Factor: 2.625</a:t>
            </a:r>
          </a:p>
        </p:txBody>
      </p:sp>
      <p:sp>
        <p:nvSpPr>
          <p:cNvPr id="7" name="Rectangle 6"/>
          <p:cNvSpPr/>
          <p:nvPr/>
        </p:nvSpPr>
        <p:spPr>
          <a:xfrm>
            <a:off x="837210" y="4781568"/>
            <a:ext cx="7609501" cy="954107"/>
          </a:xfrm>
          <a:prstGeom prst="rect">
            <a:avLst/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1">
                <a:latin typeface="Arial" charset="0"/>
                <a:ea typeface="Arial" charset="0"/>
                <a:cs typeface="Arial" charset="0"/>
              </a:rPr>
              <a:t>The Science of Being Wrong - Unsung Heroes of Informatics</a:t>
            </a:r>
          </a:p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	Current status:		Under Review		</a:t>
            </a:r>
          </a:p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	Article Type:		Perspective article</a:t>
            </a:r>
          </a:p>
          <a:p>
            <a:r>
              <a:rPr lang="en-US" sz="1400">
                <a:latin typeface="Arial" charset="0"/>
                <a:ea typeface="Arial" charset="0"/>
                <a:cs typeface="Arial" charset="0"/>
              </a:rPr>
              <a:t>	Initial submission:	16/Dec/2017</a:t>
            </a:r>
          </a:p>
        </p:txBody>
      </p:sp>
      <p:sp>
        <p:nvSpPr>
          <p:cNvPr id="12" name="Fél keret 3">
            <a:extLst>
              <a:ext uri="{FF2B5EF4-FFF2-40B4-BE49-F238E27FC236}">
                <a16:creationId xmlns:a16="http://schemas.microsoft.com/office/drawing/2014/main" id="{E83D34F7-08A4-4CA2-AFA7-C5BB1E7D9EF2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10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7"/>
    </mc:Choice>
    <mc:Fallback xmlns="">
      <p:transition spd="slow" advTm="1160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1C9CED-A97F-46A1-8D8D-A6AA45FD1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Next</a:t>
            </a:r>
            <a:r>
              <a:rPr lang="hu-HU"/>
              <a:t> </a:t>
            </a:r>
            <a:r>
              <a:rPr lang="hu-HU" err="1"/>
              <a:t>Steps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ABBC6D-62F7-46DE-B81D-3F77FD7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30173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/>
              <a:t>Dreams</a:t>
            </a:r>
            <a:endParaRPr lang="hu-HU" dirty="0"/>
          </a:p>
          <a:p>
            <a:pPr lvl="1"/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this</a:t>
            </a:r>
            <a:r>
              <a:rPr lang="hu-HU" dirty="0"/>
              <a:t> platform </a:t>
            </a:r>
            <a:r>
              <a:rPr lang="hu-HU" dirty="0" err="1"/>
              <a:t>full</a:t>
            </a:r>
            <a:r>
              <a:rPr lang="hu-HU" dirty="0"/>
              <a:t> </a:t>
            </a:r>
            <a:r>
              <a:rPr lang="hu-HU" dirty="0" err="1"/>
              <a:t>time</a:t>
            </a:r>
            <a:r>
              <a:rPr lang="hu-HU" dirty="0"/>
              <a:t>, in a team</a:t>
            </a:r>
          </a:p>
          <a:p>
            <a:pPr lvl="1"/>
            <a:r>
              <a:rPr lang="hu-HU" dirty="0" err="1"/>
              <a:t>Augmenting</a:t>
            </a:r>
            <a:r>
              <a:rPr lang="hu-HU" dirty="0"/>
              <a:t> Human </a:t>
            </a:r>
            <a:r>
              <a:rPr lang="hu-HU" dirty="0" err="1"/>
              <a:t>Intellect</a:t>
            </a:r>
            <a:r>
              <a:rPr lang="hu-HU" dirty="0"/>
              <a:t> - </a:t>
            </a:r>
            <a:r>
              <a:rPr lang="hu-HU" dirty="0" err="1"/>
              <a:t>Mother</a:t>
            </a:r>
            <a:r>
              <a:rPr lang="hu-HU" dirty="0"/>
              <a:t> of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demos</a:t>
            </a:r>
            <a:r>
              <a:rPr lang="hu-HU" dirty="0"/>
              <a:t> 50th </a:t>
            </a:r>
            <a:r>
              <a:rPr lang="hu-HU" dirty="0" err="1"/>
              <a:t>anniversary</a:t>
            </a:r>
            <a:endParaRPr lang="hu-HU" dirty="0"/>
          </a:p>
          <a:p>
            <a:r>
              <a:rPr lang="hu-HU" dirty="0" err="1"/>
              <a:t>Reality</a:t>
            </a:r>
            <a:endParaRPr lang="hu-HU" dirty="0"/>
          </a:p>
          <a:p>
            <a:pPr lvl="1"/>
            <a:r>
              <a:rPr lang="hu-HU" dirty="0"/>
              <a:t>Part </a:t>
            </a:r>
            <a:r>
              <a:rPr lang="hu-HU" dirty="0" err="1"/>
              <a:t>time</a:t>
            </a:r>
            <a:r>
              <a:rPr lang="hu-HU" dirty="0"/>
              <a:t>,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platform </a:t>
            </a:r>
            <a:r>
              <a:rPr lang="hu-HU" dirty="0" err="1"/>
              <a:t>behind</a:t>
            </a:r>
            <a:r>
              <a:rPr lang="hu-HU" dirty="0"/>
              <a:t> </a:t>
            </a:r>
            <a:r>
              <a:rPr lang="hu-HU" dirty="0" err="1"/>
              <a:t>actual</a:t>
            </a:r>
            <a:r>
              <a:rPr lang="hu-HU" dirty="0"/>
              <a:t> </a:t>
            </a:r>
            <a:r>
              <a:rPr lang="hu-HU" dirty="0" err="1"/>
              <a:t>projects</a:t>
            </a:r>
            <a:endParaRPr lang="hu-HU" dirty="0"/>
          </a:p>
          <a:p>
            <a:pPr lvl="1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literature</a:t>
            </a:r>
            <a:r>
              <a:rPr lang="hu-HU" dirty="0"/>
              <a:t> (Neil Postman, Dennis </a:t>
            </a:r>
            <a:r>
              <a:rPr lang="hu-HU" dirty="0" err="1"/>
              <a:t>Gabor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R</a:t>
            </a:r>
            <a:r>
              <a:rPr lang="en-US" dirty="0"/>
              <a:t>e</a:t>
            </a:r>
            <a:r>
              <a:rPr lang="hu-HU" dirty="0" err="1"/>
              <a:t>new</a:t>
            </a:r>
            <a:r>
              <a:rPr lang="hu-HU" dirty="0"/>
              <a:t> old </a:t>
            </a:r>
            <a:r>
              <a:rPr lang="hu-HU" dirty="0" err="1"/>
              <a:t>modules</a:t>
            </a:r>
            <a:r>
              <a:rPr lang="hu-HU" dirty="0"/>
              <a:t> (</a:t>
            </a:r>
            <a:r>
              <a:rPr lang="hu-HU" dirty="0" err="1"/>
              <a:t>Ontology</a:t>
            </a:r>
            <a:r>
              <a:rPr lang="hu-HU" dirty="0"/>
              <a:t> editor 2 </a:t>
            </a:r>
            <a:r>
              <a:rPr lang="hu-HU" dirty="0" err="1"/>
              <a:t>years</a:t>
            </a:r>
            <a:r>
              <a:rPr lang="hu-HU" dirty="0"/>
              <a:t>, UI 10 </a:t>
            </a:r>
            <a:r>
              <a:rPr lang="hu-HU" dirty="0" err="1"/>
              <a:t>years</a:t>
            </a:r>
            <a:r>
              <a:rPr lang="hu-HU" dirty="0"/>
              <a:t>)</a:t>
            </a:r>
          </a:p>
          <a:p>
            <a:r>
              <a:rPr lang="hu-HU" dirty="0" err="1"/>
              <a:t>Academic</a:t>
            </a:r>
            <a:r>
              <a:rPr lang="hu-HU" dirty="0"/>
              <a:t> </a:t>
            </a:r>
            <a:r>
              <a:rPr lang="hu-HU" dirty="0" err="1"/>
              <a:t>path</a:t>
            </a:r>
            <a:endParaRPr lang="hu-HU" dirty="0"/>
          </a:p>
          <a:p>
            <a:pPr lvl="1"/>
            <a:r>
              <a:rPr lang="hu-HU" dirty="0" err="1"/>
              <a:t>Indirect</a:t>
            </a:r>
            <a:r>
              <a:rPr lang="hu-HU" dirty="0"/>
              <a:t> </a:t>
            </a:r>
            <a:r>
              <a:rPr lang="hu-HU" dirty="0" err="1"/>
              <a:t>Publication</a:t>
            </a:r>
            <a:r>
              <a:rPr lang="hu-HU" dirty="0"/>
              <a:t> </a:t>
            </a:r>
            <a:r>
              <a:rPr lang="hu-HU" dirty="0" err="1"/>
              <a:t>targets</a:t>
            </a:r>
            <a:r>
              <a:rPr lang="hu-HU" dirty="0"/>
              <a:t> (</a:t>
            </a:r>
            <a:r>
              <a:rPr lang="hu-HU" dirty="0" err="1"/>
              <a:t>ontology</a:t>
            </a:r>
            <a:r>
              <a:rPr lang="hu-HU" dirty="0"/>
              <a:t>, </a:t>
            </a:r>
            <a:r>
              <a:rPr lang="hu-HU" dirty="0" err="1"/>
              <a:t>argument</a:t>
            </a:r>
            <a:r>
              <a:rPr lang="hu-HU" dirty="0"/>
              <a:t> </a:t>
            </a:r>
            <a:r>
              <a:rPr lang="hu-HU" dirty="0" err="1"/>
              <a:t>mapping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Find</a:t>
            </a:r>
            <a:r>
              <a:rPr lang="hu-HU" dirty="0"/>
              <a:t> </a:t>
            </a:r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courses</a:t>
            </a:r>
            <a:endParaRPr lang="hu-HU" dirty="0"/>
          </a:p>
        </p:txBody>
      </p:sp>
      <p:sp>
        <p:nvSpPr>
          <p:cNvPr id="4" name="Fél keret 3">
            <a:extLst>
              <a:ext uri="{FF2B5EF4-FFF2-40B4-BE49-F238E27FC236}">
                <a16:creationId xmlns:a16="http://schemas.microsoft.com/office/drawing/2014/main" id="{E83D34F7-08A4-4CA2-AFA7-C5BB1E7D9EF2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11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B88F08C-1729-47C9-8CAA-43F7BDD27BF2}"/>
              </a:ext>
            </a:extLst>
          </p:cNvPr>
          <p:cNvSpPr txBox="1"/>
          <p:nvPr/>
        </p:nvSpPr>
        <p:spPr>
          <a:xfrm>
            <a:off x="1943100" y="5990734"/>
            <a:ext cx="52578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hu-HU" sz="2800" i="1" err="1">
                <a:solidFill>
                  <a:schemeClr val="accent1"/>
                </a:solidFill>
              </a:rPr>
              <a:t>Thank</a:t>
            </a:r>
            <a:r>
              <a:rPr lang="hu-HU" sz="2800" i="1">
                <a:solidFill>
                  <a:schemeClr val="accent1"/>
                </a:solidFill>
              </a:rPr>
              <a:t> </a:t>
            </a:r>
            <a:r>
              <a:rPr lang="hu-HU" sz="2800" i="1" err="1">
                <a:solidFill>
                  <a:schemeClr val="accent1"/>
                </a:solidFill>
              </a:rPr>
              <a:t>you</a:t>
            </a:r>
            <a:r>
              <a:rPr lang="hu-HU" sz="2800" i="1">
                <a:solidFill>
                  <a:schemeClr val="accent1"/>
                </a:solidFill>
              </a:rPr>
              <a:t> </a:t>
            </a:r>
            <a:r>
              <a:rPr lang="hu-HU" sz="2800" i="1" err="1">
                <a:solidFill>
                  <a:schemeClr val="accent1"/>
                </a:solidFill>
              </a:rPr>
              <a:t>for</a:t>
            </a:r>
            <a:r>
              <a:rPr lang="hu-HU" sz="2800" i="1">
                <a:solidFill>
                  <a:schemeClr val="accent1"/>
                </a:solidFill>
              </a:rPr>
              <a:t> </a:t>
            </a:r>
            <a:r>
              <a:rPr lang="hu-HU" sz="2800" i="1" err="1">
                <a:solidFill>
                  <a:schemeClr val="accent1"/>
                </a:solidFill>
              </a:rPr>
              <a:t>your</a:t>
            </a:r>
            <a:r>
              <a:rPr lang="hu-HU" sz="2800" i="1">
                <a:solidFill>
                  <a:schemeClr val="accent1"/>
                </a:solidFill>
              </a:rPr>
              <a:t> </a:t>
            </a:r>
            <a:r>
              <a:rPr lang="hu-HU" sz="2800" i="1" err="1">
                <a:solidFill>
                  <a:schemeClr val="accent1"/>
                </a:solidFill>
              </a:rPr>
              <a:t>kind</a:t>
            </a:r>
            <a:r>
              <a:rPr lang="hu-HU" sz="2800" i="1">
                <a:solidFill>
                  <a:schemeClr val="accent1"/>
                </a:solidFill>
              </a:rPr>
              <a:t> </a:t>
            </a:r>
            <a:r>
              <a:rPr lang="hu-HU" sz="2800" i="1" err="1">
                <a:solidFill>
                  <a:schemeClr val="accent1"/>
                </a:solidFill>
              </a:rPr>
              <a:t>attention</a:t>
            </a:r>
            <a:r>
              <a:rPr lang="hu-HU" sz="2800" i="1">
                <a:solidFill>
                  <a:schemeClr val="accent1"/>
                </a:solidFill>
              </a:rPr>
              <a:t>!</a:t>
            </a:r>
            <a:endParaRPr lang="en-US" sz="2800" i="1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06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870"/>
    </mc:Choice>
    <mc:Fallback xmlns="">
      <p:transition spd="slow" advTm="368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1033292" y="1690432"/>
            <a:ext cx="379673" cy="224883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>
            <a:off x="3186084" y="1690432"/>
            <a:ext cx="379673" cy="2248837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A481A93-28B3-46BF-A05E-3B46BCAEF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Informatics</a:t>
            </a:r>
            <a:r>
              <a:rPr lang="hu-HU"/>
              <a:t> </a:t>
            </a:r>
            <a:r>
              <a:rPr lang="hu-HU" err="1"/>
              <a:t>vs</a:t>
            </a:r>
            <a:r>
              <a:rPr lang="hu-HU"/>
              <a:t> IT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07C1B3-33EE-4AC0-8C26-B3AE285C3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86793"/>
            <a:ext cx="7886700" cy="161110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b="1" dirty="0" err="1"/>
              <a:t>Barriers</a:t>
            </a:r>
            <a:r>
              <a:rPr lang="hu-HU" dirty="0"/>
              <a:t> of </a:t>
            </a:r>
            <a:r>
              <a:rPr lang="hu-HU" dirty="0" err="1"/>
              <a:t>improvement</a:t>
            </a:r>
            <a:r>
              <a:rPr lang="hu-HU" dirty="0"/>
              <a:t> </a:t>
            </a:r>
            <a:r>
              <a:rPr lang="hu-HU" dirty="0" err="1"/>
              <a:t>around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art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Technology</a:t>
            </a:r>
            <a:r>
              <a:rPr lang="hu-HU" dirty="0"/>
              <a:t>: </a:t>
            </a:r>
            <a:r>
              <a:rPr lang="hu-HU" b="1" dirty="0"/>
              <a:t>Business</a:t>
            </a:r>
            <a:r>
              <a:rPr lang="hu-HU" dirty="0"/>
              <a:t> of </a:t>
            </a:r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profitable</a:t>
            </a:r>
            <a:r>
              <a:rPr lang="hu-HU" dirty="0"/>
              <a:t> </a:t>
            </a:r>
            <a:r>
              <a:rPr lang="hu-HU" dirty="0" err="1"/>
              <a:t>products</a:t>
            </a:r>
            <a:endParaRPr lang="hu-HU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hu-HU" dirty="0" err="1"/>
              <a:t>Informatics</a:t>
            </a:r>
            <a:r>
              <a:rPr lang="hu-HU" dirty="0"/>
              <a:t>: </a:t>
            </a:r>
            <a:r>
              <a:rPr lang="hu-HU" b="1" dirty="0"/>
              <a:t>Science</a:t>
            </a:r>
            <a:r>
              <a:rPr lang="hu-HU" dirty="0"/>
              <a:t> of </a:t>
            </a:r>
            <a:r>
              <a:rPr lang="hu-HU" dirty="0" err="1"/>
              <a:t>managing</a:t>
            </a:r>
            <a:r>
              <a:rPr lang="hu-HU" dirty="0"/>
              <a:t> </a:t>
            </a:r>
            <a:r>
              <a:rPr lang="hu-HU" dirty="0" err="1"/>
              <a:t>knowledge</a:t>
            </a:r>
            <a:r>
              <a:rPr lang="hu-HU" dirty="0"/>
              <a:t> and </a:t>
            </a:r>
            <a:r>
              <a:rPr lang="hu-HU" dirty="0" err="1"/>
              <a:t>learning</a:t>
            </a:r>
            <a:r>
              <a:rPr lang="hu-HU" dirty="0"/>
              <a:t>(!)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D8DC035E-EFCA-4783-8F0F-9F9D886A086D}"/>
              </a:ext>
            </a:extLst>
          </p:cNvPr>
          <p:cNvCxnSpPr/>
          <p:nvPr/>
        </p:nvCxnSpPr>
        <p:spPr>
          <a:xfrm flipH="1" flipV="1">
            <a:off x="796058" y="1540042"/>
            <a:ext cx="1111" cy="2399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29FEB62E-1CFD-4895-94D0-AEAA35EBF9AE}"/>
              </a:ext>
            </a:extLst>
          </p:cNvPr>
          <p:cNvCxnSpPr>
            <a:cxnSpLocks/>
          </p:cNvCxnSpPr>
          <p:nvPr/>
        </p:nvCxnSpPr>
        <p:spPr>
          <a:xfrm>
            <a:off x="797169" y="3939269"/>
            <a:ext cx="45455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abadkézi sokszög: alakzat 11">
            <a:extLst>
              <a:ext uri="{FF2B5EF4-FFF2-40B4-BE49-F238E27FC236}">
                <a16:creationId xmlns:a16="http://schemas.microsoft.com/office/drawing/2014/main" id="{5DE962FA-DBDE-45E7-8753-4C9F192D936B}"/>
              </a:ext>
            </a:extLst>
          </p:cNvPr>
          <p:cNvSpPr/>
          <p:nvPr/>
        </p:nvSpPr>
        <p:spPr>
          <a:xfrm>
            <a:off x="826477" y="2031501"/>
            <a:ext cx="4226786" cy="1866738"/>
          </a:xfrm>
          <a:custGeom>
            <a:avLst/>
            <a:gdLst>
              <a:gd name="connsiteX0" fmla="*/ 0 w 3264877"/>
              <a:gd name="connsiteY0" fmla="*/ 0 h 2110154"/>
              <a:gd name="connsiteX1" fmla="*/ 627185 w 3264877"/>
              <a:gd name="connsiteY1" fmla="*/ 1611923 h 2110154"/>
              <a:gd name="connsiteX2" fmla="*/ 3264877 w 3264877"/>
              <a:gd name="connsiteY2" fmla="*/ 2110154 h 211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4877" h="2110154">
                <a:moveTo>
                  <a:pt x="0" y="0"/>
                </a:moveTo>
                <a:cubicBezTo>
                  <a:pt x="41519" y="630115"/>
                  <a:pt x="83039" y="1260231"/>
                  <a:pt x="627185" y="1611923"/>
                </a:cubicBezTo>
                <a:cubicBezTo>
                  <a:pt x="1171331" y="1963615"/>
                  <a:pt x="2218104" y="2036884"/>
                  <a:pt x="3264877" y="2110154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zabadkézi sokszög: alakzat 12">
            <a:extLst>
              <a:ext uri="{FF2B5EF4-FFF2-40B4-BE49-F238E27FC236}">
                <a16:creationId xmlns:a16="http://schemas.microsoft.com/office/drawing/2014/main" id="{42EF0B68-8D56-4A75-8EFD-31745E7841FB}"/>
              </a:ext>
            </a:extLst>
          </p:cNvPr>
          <p:cNvSpPr/>
          <p:nvPr/>
        </p:nvSpPr>
        <p:spPr>
          <a:xfrm>
            <a:off x="826477" y="1652751"/>
            <a:ext cx="2660250" cy="2233766"/>
          </a:xfrm>
          <a:custGeom>
            <a:avLst/>
            <a:gdLst>
              <a:gd name="connsiteX0" fmla="*/ 0 w 2092569"/>
              <a:gd name="connsiteY0" fmla="*/ 1963641 h 1998811"/>
              <a:gd name="connsiteX1" fmla="*/ 1131277 w 2092569"/>
              <a:gd name="connsiteY1" fmla="*/ 26 h 1998811"/>
              <a:gd name="connsiteX2" fmla="*/ 2092569 w 2092569"/>
              <a:gd name="connsiteY2" fmla="*/ 1998811 h 199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92569" h="1998811">
                <a:moveTo>
                  <a:pt x="0" y="1963641"/>
                </a:moveTo>
                <a:cubicBezTo>
                  <a:pt x="391258" y="978902"/>
                  <a:pt x="782516" y="-5836"/>
                  <a:pt x="1131277" y="26"/>
                </a:cubicBezTo>
                <a:cubicBezTo>
                  <a:pt x="1480038" y="5888"/>
                  <a:pt x="1786303" y="1002349"/>
                  <a:pt x="2092569" y="1998811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7CECE579-2418-4581-88D8-A9D24725BDBA}"/>
              </a:ext>
            </a:extLst>
          </p:cNvPr>
          <p:cNvSpPr/>
          <p:nvPr/>
        </p:nvSpPr>
        <p:spPr>
          <a:xfrm>
            <a:off x="855785" y="3468510"/>
            <a:ext cx="4403941" cy="423867"/>
          </a:xfrm>
          <a:custGeom>
            <a:avLst/>
            <a:gdLst>
              <a:gd name="connsiteX0" fmla="*/ 0 w 3534507"/>
              <a:gd name="connsiteY0" fmla="*/ 855785 h 855785"/>
              <a:gd name="connsiteX1" fmla="*/ 2866292 w 3534507"/>
              <a:gd name="connsiteY1" fmla="*/ 697524 h 855785"/>
              <a:gd name="connsiteX2" fmla="*/ 3534507 w 3534507"/>
              <a:gd name="connsiteY2" fmla="*/ 0 h 85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34507" h="855785">
                <a:moveTo>
                  <a:pt x="0" y="855785"/>
                </a:moveTo>
                <a:cubicBezTo>
                  <a:pt x="1138604" y="847970"/>
                  <a:pt x="2277208" y="840155"/>
                  <a:pt x="2866292" y="697524"/>
                </a:cubicBezTo>
                <a:cubicBezTo>
                  <a:pt x="3455377" y="554893"/>
                  <a:pt x="3494942" y="277446"/>
                  <a:pt x="3534507" y="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A1E9F146-2A1F-4F6E-89FC-8635B0E2EA72}"/>
              </a:ext>
            </a:extLst>
          </p:cNvPr>
          <p:cNvSpPr txBox="1">
            <a:spLocks/>
          </p:cNvSpPr>
          <p:nvPr/>
        </p:nvSpPr>
        <p:spPr>
          <a:xfrm>
            <a:off x="5601350" y="2235566"/>
            <a:ext cx="2115361" cy="96714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>
                <a:solidFill>
                  <a:srgbClr val="FF0000"/>
                </a:solidFill>
              </a:rPr>
              <a:t>Understand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 err="1">
                <a:solidFill>
                  <a:schemeClr val="accent1"/>
                </a:solidFill>
              </a:rPr>
              <a:t>Use</a:t>
            </a:r>
            <a:r>
              <a:rPr lang="hu-HU" dirty="0">
                <a:solidFill>
                  <a:schemeClr val="accent1"/>
                </a:solidFill>
              </a:rPr>
              <a:t> and </a:t>
            </a:r>
            <a:r>
              <a:rPr lang="hu-HU" dirty="0" err="1">
                <a:solidFill>
                  <a:schemeClr val="accent1"/>
                </a:solidFill>
              </a:rPr>
              <a:t>repeat</a:t>
            </a:r>
            <a:endParaRPr lang="hu-HU" dirty="0">
              <a:solidFill>
                <a:schemeClr val="accent1"/>
              </a:solidFill>
            </a:endParaRPr>
          </a:p>
          <a:p>
            <a:r>
              <a:rPr lang="hu-HU" dirty="0" err="1">
                <a:solidFill>
                  <a:schemeClr val="accent6">
                    <a:lumMod val="75000"/>
                  </a:schemeClr>
                </a:solidFill>
              </a:rPr>
              <a:t>Improve</a:t>
            </a:r>
            <a:endParaRPr lang="hu-HU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95E81F3F-3E89-484E-85C8-497E48721056}"/>
              </a:ext>
            </a:extLst>
          </p:cNvPr>
          <p:cNvSpPr txBox="1"/>
          <p:nvPr/>
        </p:nvSpPr>
        <p:spPr>
          <a:xfrm>
            <a:off x="2290177" y="3869719"/>
            <a:ext cx="129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err="1"/>
              <a:t>Information</a:t>
            </a:r>
            <a:endParaRPr lang="en-US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1CF7686F-0329-49E4-A7C5-3AB44A966BE0}"/>
              </a:ext>
            </a:extLst>
          </p:cNvPr>
          <p:cNvSpPr txBox="1"/>
          <p:nvPr/>
        </p:nvSpPr>
        <p:spPr>
          <a:xfrm>
            <a:off x="432509" y="2359482"/>
            <a:ext cx="461665" cy="87529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hu-HU" dirty="0" err="1"/>
              <a:t>Chance</a:t>
            </a:r>
            <a:endParaRPr lang="en-US" dirty="0"/>
          </a:p>
        </p:txBody>
      </p:sp>
      <p:sp>
        <p:nvSpPr>
          <p:cNvPr id="23" name="Fél keret 3"/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46E67431-583B-DF49-8EB8-33986210B69A}" type="slidenum">
              <a:rPr lang="en-US">
                <a:solidFill>
                  <a:schemeClr val="bg1">
                    <a:lumMod val="50000"/>
                  </a:schemeClr>
                </a:solidFill>
              </a:rPr>
              <a:t>12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797168" y="3680443"/>
            <a:ext cx="7368932" cy="967148"/>
            <a:chOff x="797168" y="3680443"/>
            <a:chExt cx="7368932" cy="967148"/>
          </a:xfrm>
        </p:grpSpPr>
        <p:grpSp>
          <p:nvGrpSpPr>
            <p:cNvPr id="14" name="Group 13"/>
            <p:cNvGrpSpPr/>
            <p:nvPr/>
          </p:nvGrpSpPr>
          <p:grpSpPr>
            <a:xfrm>
              <a:off x="797168" y="4280082"/>
              <a:ext cx="4804182" cy="364916"/>
              <a:chOff x="797168" y="4231954"/>
              <a:chExt cx="4137917" cy="36491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97168" y="4231954"/>
                <a:ext cx="4137917" cy="364916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Diamond 9"/>
              <p:cNvSpPr/>
              <p:nvPr/>
            </p:nvSpPr>
            <p:spPr>
              <a:xfrm>
                <a:off x="1053670" y="4292137"/>
                <a:ext cx="914400" cy="238549"/>
              </a:xfrm>
              <a:prstGeom prst="diamond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  <p:sp>
            <p:nvSpPr>
              <p:cNvPr id="27" name="Diamond 26"/>
              <p:cNvSpPr/>
              <p:nvPr/>
            </p:nvSpPr>
            <p:spPr>
              <a:xfrm>
                <a:off x="2561087" y="4295137"/>
                <a:ext cx="914400" cy="238549"/>
              </a:xfrm>
              <a:prstGeom prst="diamond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sp>
            <p:nvSpPr>
              <p:cNvPr id="28" name="Diamond 27"/>
              <p:cNvSpPr/>
              <p:nvPr/>
            </p:nvSpPr>
            <p:spPr>
              <a:xfrm>
                <a:off x="3797901" y="4295138"/>
                <a:ext cx="914400" cy="238549"/>
              </a:xfrm>
              <a:prstGeom prst="diamond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</a:t>
                </a:r>
              </a:p>
            </p:txBody>
          </p:sp>
        </p:grpSp>
        <p:sp>
          <p:nvSpPr>
            <p:cNvPr id="38" name="Tartalom helye 2">
              <a:extLst>
                <a:ext uri="{FF2B5EF4-FFF2-40B4-BE49-F238E27FC236}">
                  <a16:creationId xmlns:a16="http://schemas.microsoft.com/office/drawing/2014/main" id="{A1E9F146-2A1F-4F6E-89FC-8635B0E2EA72}"/>
                </a:ext>
              </a:extLst>
            </p:cNvPr>
            <p:cNvSpPr txBox="1">
              <a:spLocks/>
            </p:cNvSpPr>
            <p:nvPr/>
          </p:nvSpPr>
          <p:spPr>
            <a:xfrm>
              <a:off x="5601350" y="3680443"/>
              <a:ext cx="2564750" cy="967148"/>
            </a:xfrm>
            <a:prstGeom prst="rect">
              <a:avLst/>
            </a:prstGeom>
            <a:solidFill>
              <a:schemeClr val="accent1">
                <a:alpha val="15000"/>
              </a:schemeClr>
            </a:solidFill>
            <a:ln>
              <a:noFill/>
            </a:ln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dirty="0">
                  <a:solidFill>
                    <a:schemeClr val="accent2"/>
                  </a:solidFill>
                </a:rPr>
                <a:t>Business </a:t>
              </a:r>
              <a:r>
                <a:rPr lang="hu-HU" dirty="0" err="1">
                  <a:solidFill>
                    <a:schemeClr val="accent2"/>
                  </a:solidFill>
                </a:rPr>
                <a:t>research</a:t>
              </a:r>
              <a:endParaRPr lang="hu-HU" dirty="0">
                <a:solidFill>
                  <a:schemeClr val="accent2"/>
                </a:solidFill>
              </a:endParaRPr>
            </a:p>
            <a:p>
              <a:r>
                <a:rPr lang="hu-HU" dirty="0" err="1">
                  <a:solidFill>
                    <a:srgbClr val="00B050"/>
                  </a:solidFill>
                </a:rPr>
                <a:t>Applied</a:t>
              </a:r>
              <a:r>
                <a:rPr lang="hu-HU" dirty="0">
                  <a:solidFill>
                    <a:srgbClr val="00B050"/>
                  </a:solidFill>
                </a:rPr>
                <a:t> </a:t>
              </a:r>
              <a:r>
                <a:rPr lang="hu-HU" dirty="0" err="1">
                  <a:solidFill>
                    <a:srgbClr val="00B050"/>
                  </a:solidFill>
                </a:rPr>
                <a:t>research</a:t>
              </a:r>
              <a:endParaRPr lang="hu-HU" dirty="0">
                <a:solidFill>
                  <a:srgbClr val="00B050"/>
                </a:solidFill>
              </a:endParaRPr>
            </a:p>
            <a:p>
              <a:r>
                <a:rPr lang="hu-HU" dirty="0" err="1">
                  <a:solidFill>
                    <a:srgbClr val="FF0000"/>
                  </a:solidFill>
                </a:rPr>
                <a:t>Fundamental</a:t>
              </a:r>
              <a:r>
                <a:rPr lang="hu-HU" dirty="0">
                  <a:solidFill>
                    <a:srgbClr val="FF0000"/>
                  </a:solidFill>
                </a:rPr>
                <a:t> </a:t>
              </a:r>
              <a:r>
                <a:rPr lang="hu-HU" dirty="0" err="1">
                  <a:solidFill>
                    <a:srgbClr val="FF0000"/>
                  </a:solidFill>
                </a:rPr>
                <a:t>research</a:t>
              </a:r>
              <a:endParaRPr lang="hu-HU" dirty="0">
                <a:solidFill>
                  <a:srgbClr val="FF0000"/>
                </a:solidFill>
              </a:endParaRPr>
            </a:p>
            <a:p>
              <a:endParaRPr lang="en-US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01422" y="2651772"/>
            <a:ext cx="1596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of the art</a:t>
            </a:r>
          </a:p>
          <a:p>
            <a:pPr algn="ctr"/>
            <a:r>
              <a:rPr lang="en-US" dirty="0"/>
              <a:t>“comfort zone”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85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754"/>
    </mc:Choice>
    <mc:Fallback xmlns="">
      <p:transition spd="slow" advTm="1387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solidFill>
            <a:schemeClr val="bg1">
              <a:alpha val="69000"/>
            </a:schemeClr>
          </a:solidFill>
        </p:spPr>
        <p:txBody>
          <a:bodyPr>
            <a:normAutofit lnSpcReduction="10000"/>
          </a:bodyPr>
          <a:lstStyle/>
          <a:p>
            <a:r>
              <a:rPr lang="hu-HU" dirty="0" err="1"/>
              <a:t>Introduction</a:t>
            </a:r>
            <a:endParaRPr lang="hu-HU" dirty="0"/>
          </a:p>
          <a:p>
            <a:r>
              <a:rPr lang="hu-HU" dirty="0" err="1"/>
              <a:t>Results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Last </a:t>
            </a:r>
            <a:r>
              <a:rPr lang="hu-HU" dirty="0" err="1"/>
              <a:t>Semester</a:t>
            </a:r>
            <a:endParaRPr lang="en-US" dirty="0"/>
          </a:p>
          <a:p>
            <a:pPr lvl="1"/>
            <a:r>
              <a:rPr lang="hu-HU" dirty="0" err="1"/>
              <a:t>Theoretic</a:t>
            </a:r>
            <a:endParaRPr lang="en-US" dirty="0"/>
          </a:p>
          <a:p>
            <a:pPr lvl="2"/>
            <a:r>
              <a:rPr lang="hu-HU" dirty="0"/>
              <a:t>VOA </a:t>
            </a:r>
            <a:r>
              <a:rPr lang="hu-HU" dirty="0" err="1"/>
              <a:t>Model</a:t>
            </a:r>
            <a:endParaRPr lang="en-US" dirty="0"/>
          </a:p>
          <a:p>
            <a:pPr lvl="2"/>
            <a:r>
              <a:rPr lang="hu-HU" dirty="0" err="1"/>
              <a:t>Tensegrity</a:t>
            </a:r>
            <a:endParaRPr lang="en-US" dirty="0"/>
          </a:p>
          <a:p>
            <a:pPr lvl="2"/>
            <a:r>
              <a:rPr lang="hu-HU" dirty="0"/>
              <a:t>Lost </a:t>
            </a:r>
            <a:r>
              <a:rPr lang="hu-HU" dirty="0" err="1"/>
              <a:t>Past</a:t>
            </a:r>
            <a:r>
              <a:rPr lang="hu-HU" dirty="0"/>
              <a:t> </a:t>
            </a:r>
            <a:r>
              <a:rPr lang="mr-IN" dirty="0"/>
              <a:t>–</a:t>
            </a:r>
            <a:r>
              <a:rPr lang="hu-HU" dirty="0"/>
              <a:t> Lost </a:t>
            </a:r>
            <a:r>
              <a:rPr lang="hu-HU" dirty="0" err="1"/>
              <a:t>Path</a:t>
            </a:r>
            <a:endParaRPr lang="hu-HU" dirty="0"/>
          </a:p>
          <a:p>
            <a:pPr lvl="1"/>
            <a:r>
              <a:rPr lang="hu-HU" dirty="0" err="1"/>
              <a:t>Practical</a:t>
            </a:r>
            <a:endParaRPr lang="en-US" dirty="0"/>
          </a:p>
          <a:p>
            <a:pPr lvl="2"/>
            <a:r>
              <a:rPr lang="hu-HU" dirty="0" err="1"/>
              <a:t>Knowledge</a:t>
            </a:r>
            <a:r>
              <a:rPr lang="hu-HU" dirty="0"/>
              <a:t> </a:t>
            </a:r>
            <a:r>
              <a:rPr lang="hu-HU" dirty="0" err="1"/>
              <a:t>cards</a:t>
            </a:r>
            <a:r>
              <a:rPr lang="hu-HU" dirty="0"/>
              <a:t> (</a:t>
            </a:r>
            <a:r>
              <a:rPr lang="hu-HU" dirty="0" err="1"/>
              <a:t>dropped</a:t>
            </a:r>
            <a:r>
              <a:rPr lang="hu-HU" dirty="0"/>
              <a:t>)</a:t>
            </a:r>
            <a:endParaRPr lang="en-US" dirty="0"/>
          </a:p>
          <a:p>
            <a:pPr lvl="2"/>
            <a:r>
              <a:rPr lang="hu-HU" dirty="0" err="1"/>
              <a:t>Power</a:t>
            </a:r>
            <a:r>
              <a:rPr lang="hu-HU" dirty="0"/>
              <a:t> of </a:t>
            </a:r>
            <a:r>
              <a:rPr lang="hu-HU" dirty="0" err="1"/>
              <a:t>Transparency</a:t>
            </a:r>
            <a:endParaRPr lang="hu-HU" dirty="0"/>
          </a:p>
          <a:p>
            <a:pPr lvl="2"/>
            <a:r>
              <a:rPr lang="hu-HU" dirty="0"/>
              <a:t>Dust Platform</a:t>
            </a:r>
            <a:endParaRPr lang="en-US" dirty="0"/>
          </a:p>
          <a:p>
            <a:pPr lvl="1"/>
            <a:r>
              <a:rPr lang="hu-HU" dirty="0" err="1"/>
              <a:t>Academic</a:t>
            </a:r>
            <a:endParaRPr lang="hu-HU" dirty="0"/>
          </a:p>
          <a:p>
            <a:r>
              <a:rPr lang="hu-HU" dirty="0" err="1"/>
              <a:t>Next</a:t>
            </a:r>
            <a:r>
              <a:rPr lang="hu-HU" dirty="0"/>
              <a:t> </a:t>
            </a:r>
            <a:r>
              <a:rPr lang="hu-HU" dirty="0" err="1"/>
              <a:t>Steps</a:t>
            </a:r>
            <a:endParaRPr lang="en-US" dirty="0"/>
          </a:p>
        </p:txBody>
      </p:sp>
      <p:sp>
        <p:nvSpPr>
          <p:cNvPr id="4" name="Fél keret 3"/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676444DF-7D39-A547-864F-1B5C0A12C64C}" type="slidenum">
              <a:rPr lang="en-US">
                <a:solidFill>
                  <a:schemeClr val="bg1">
                    <a:lumMod val="50000"/>
                  </a:schemeClr>
                </a:solidFill>
              </a:rPr>
              <a:t>2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724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505"/>
    </mc:Choice>
    <mc:Fallback xmlns="">
      <p:transition spd="slow" advTm="345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87D751-2A97-4494-AAB1-D64D24BB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Introduction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64A2C3-4E72-4EC1-A34E-8D733023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20 </a:t>
            </a:r>
            <a:r>
              <a:rPr lang="hu-HU" dirty="0" err="1"/>
              <a:t>years</a:t>
            </a:r>
            <a:r>
              <a:rPr lang="hu-HU" dirty="0"/>
              <a:t> „</a:t>
            </a:r>
            <a:r>
              <a:rPr lang="hu-HU" dirty="0" err="1"/>
              <a:t>quest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Holy</a:t>
            </a:r>
            <a:r>
              <a:rPr lang="hu-HU" dirty="0"/>
              <a:t> </a:t>
            </a:r>
            <a:r>
              <a:rPr lang="hu-HU" dirty="0" err="1"/>
              <a:t>Grail</a:t>
            </a:r>
            <a:r>
              <a:rPr lang="hu-HU" dirty="0"/>
              <a:t>”</a:t>
            </a:r>
          </a:p>
          <a:p>
            <a:r>
              <a:rPr lang="hu-HU" dirty="0" err="1"/>
              <a:t>Field</a:t>
            </a:r>
            <a:r>
              <a:rPr lang="hu-HU" dirty="0"/>
              <a:t> </a:t>
            </a:r>
            <a:r>
              <a:rPr lang="hu-HU" dirty="0" err="1"/>
              <a:t>Experience</a:t>
            </a:r>
            <a:r>
              <a:rPr lang="hu-HU" dirty="0"/>
              <a:t> (</a:t>
            </a:r>
            <a:r>
              <a:rPr lang="hu-HU" dirty="0" err="1"/>
              <a:t>since</a:t>
            </a:r>
            <a:r>
              <a:rPr lang="hu-HU" dirty="0"/>
              <a:t> 1995, </a:t>
            </a:r>
            <a:r>
              <a:rPr lang="hu-HU" dirty="0" err="1"/>
              <a:t>BSc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/>
              <a:t>process</a:t>
            </a:r>
            <a:r>
              <a:rPr lang="hu-HU" dirty="0"/>
              <a:t> „</a:t>
            </a:r>
            <a:r>
              <a:rPr lang="hu-HU" dirty="0" err="1"/>
              <a:t>giveth</a:t>
            </a:r>
            <a:r>
              <a:rPr lang="hu-HU" dirty="0"/>
              <a:t> and </a:t>
            </a:r>
            <a:r>
              <a:rPr lang="hu-HU" dirty="0" err="1"/>
              <a:t>taketh</a:t>
            </a:r>
            <a:r>
              <a:rPr lang="hu-HU" dirty="0"/>
              <a:t> </a:t>
            </a:r>
            <a:r>
              <a:rPr lang="hu-HU" dirty="0" err="1"/>
              <a:t>away</a:t>
            </a:r>
            <a:r>
              <a:rPr lang="hu-HU" dirty="0"/>
              <a:t>”</a:t>
            </a:r>
          </a:p>
          <a:p>
            <a:pPr lvl="1"/>
            <a:r>
              <a:rPr lang="hu-HU" dirty="0"/>
              <a:t>The </a:t>
            </a:r>
            <a:r>
              <a:rPr lang="hu-HU" dirty="0" err="1"/>
              <a:t>importance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transparent</a:t>
            </a:r>
            <a:r>
              <a:rPr lang="hu-HU" dirty="0"/>
              <a:t> </a:t>
            </a:r>
            <a:r>
              <a:rPr lang="hu-HU" dirty="0" err="1"/>
              <a:t>structure</a:t>
            </a:r>
            <a:endParaRPr lang="hu-HU" dirty="0"/>
          </a:p>
          <a:p>
            <a:pPr lvl="1"/>
            <a:r>
              <a:rPr lang="hu-HU" dirty="0" err="1"/>
              <a:t>Why</a:t>
            </a:r>
            <a:r>
              <a:rPr lang="hu-HU" dirty="0"/>
              <a:t> </a:t>
            </a:r>
            <a:r>
              <a:rPr lang="hu-HU" dirty="0" err="1"/>
              <a:t>transform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text?</a:t>
            </a:r>
          </a:p>
          <a:p>
            <a:r>
              <a:rPr lang="hu-HU" dirty="0" err="1"/>
              <a:t>Proposed</a:t>
            </a:r>
            <a:r>
              <a:rPr lang="hu-HU" dirty="0"/>
              <a:t> </a:t>
            </a:r>
            <a:r>
              <a:rPr lang="hu-HU" dirty="0" err="1"/>
              <a:t>Answer</a:t>
            </a:r>
            <a:r>
              <a:rPr lang="hu-HU" dirty="0"/>
              <a:t> (15+ </a:t>
            </a:r>
            <a:r>
              <a:rPr lang="hu-HU" dirty="0" err="1"/>
              <a:t>years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Dust: </a:t>
            </a:r>
            <a:r>
              <a:rPr lang="hu-HU" dirty="0" err="1"/>
              <a:t>Distributed</a:t>
            </a:r>
            <a:r>
              <a:rPr lang="hu-HU" dirty="0"/>
              <a:t> Unit System </a:t>
            </a:r>
            <a:r>
              <a:rPr lang="hu-HU" dirty="0" err="1"/>
              <a:t>Technology</a:t>
            </a:r>
            <a:endParaRPr lang="hu-HU" dirty="0"/>
          </a:p>
          <a:p>
            <a:pPr lvl="1"/>
            <a:r>
              <a:rPr lang="hu-HU" dirty="0"/>
              <a:t>„</a:t>
            </a:r>
            <a:r>
              <a:rPr lang="hu-HU" dirty="0" err="1"/>
              <a:t>Construct</a:t>
            </a:r>
            <a:r>
              <a:rPr lang="hu-HU" dirty="0"/>
              <a:t>” </a:t>
            </a:r>
            <a:r>
              <a:rPr lang="mr-IN" dirty="0"/>
              <a:t>–</a:t>
            </a:r>
            <a:r>
              <a:rPr lang="hu-HU" dirty="0"/>
              <a:t> an </a:t>
            </a:r>
            <a:r>
              <a:rPr lang="hu-HU" dirty="0" err="1"/>
              <a:t>ontology</a:t>
            </a:r>
            <a:r>
              <a:rPr lang="hu-HU" dirty="0"/>
              <a:t> editor</a:t>
            </a:r>
          </a:p>
          <a:p>
            <a:pPr lvl="1"/>
            <a:r>
              <a:rPr lang="hu-HU" dirty="0"/>
              <a:t>„Platform” </a:t>
            </a:r>
            <a:r>
              <a:rPr lang="mr-IN" dirty="0"/>
              <a:t>–</a:t>
            </a:r>
            <a:r>
              <a:rPr lang="hu-HU" dirty="0"/>
              <a:t> Böhm-</a:t>
            </a:r>
            <a:r>
              <a:rPr lang="hu-HU" dirty="0" err="1"/>
              <a:t>Jacopini</a:t>
            </a:r>
            <a:r>
              <a:rPr lang="hu-HU" dirty="0"/>
              <a:t>, Engelbart, Nelson, P-</a:t>
            </a:r>
            <a:r>
              <a:rPr lang="hu-HU" dirty="0" err="1"/>
              <a:t>Graph</a:t>
            </a:r>
            <a:r>
              <a:rPr lang="hu-HU" dirty="0"/>
              <a:t> (</a:t>
            </a:r>
            <a:r>
              <a:rPr lang="hu-HU" dirty="0" err="1"/>
              <a:t>ongoing</a:t>
            </a:r>
            <a:r>
              <a:rPr lang="hu-HU" dirty="0"/>
              <a:t> and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)</a:t>
            </a:r>
          </a:p>
          <a:p>
            <a:endParaRPr lang="hu-HU" dirty="0"/>
          </a:p>
          <a:p>
            <a:endParaRPr lang="en-US" dirty="0"/>
          </a:p>
        </p:txBody>
      </p:sp>
      <p:sp>
        <p:nvSpPr>
          <p:cNvPr id="6" name="Fél keret 3"/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361C49C2-0D58-FB41-9A37-1A365DF74CD1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90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16"/>
    </mc:Choice>
    <mc:Fallback xmlns="">
      <p:transition spd="slow" advTm="978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585EBC-A752-4298-AD11-FD9BA7FA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Vision – </a:t>
            </a:r>
            <a:r>
              <a:rPr lang="hu-HU" err="1"/>
              <a:t>Ontology</a:t>
            </a:r>
            <a:r>
              <a:rPr lang="hu-HU"/>
              <a:t> – Action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663C1B-15A4-4AAE-BFE9-6E3E2141D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062" y="1770185"/>
            <a:ext cx="4623288" cy="4406778"/>
          </a:xfrm>
        </p:spPr>
        <p:txBody>
          <a:bodyPr>
            <a:normAutofit fontScale="92500" lnSpcReduction="10000"/>
          </a:bodyPr>
          <a:lstStyle/>
          <a:p>
            <a:r>
              <a:rPr lang="hu-HU" dirty="0" err="1"/>
              <a:t>Levels</a:t>
            </a:r>
            <a:endParaRPr lang="hu-HU" dirty="0"/>
          </a:p>
          <a:p>
            <a:pPr lvl="1"/>
            <a:r>
              <a:rPr lang="hu-HU" dirty="0"/>
              <a:t>Vision / </a:t>
            </a:r>
            <a:r>
              <a:rPr lang="hu-HU" dirty="0" err="1"/>
              <a:t>Why</a:t>
            </a:r>
            <a:r>
              <a:rPr lang="hu-HU" dirty="0"/>
              <a:t>? / </a:t>
            </a:r>
            <a:r>
              <a:rPr lang="hu-HU" dirty="0" err="1"/>
              <a:t>Analyst</a:t>
            </a:r>
            <a:r>
              <a:rPr lang="hu-HU" dirty="0"/>
              <a:t> </a:t>
            </a:r>
          </a:p>
          <a:p>
            <a:pPr lvl="1"/>
            <a:r>
              <a:rPr lang="hu-HU" dirty="0" err="1"/>
              <a:t>Ontology</a:t>
            </a:r>
            <a:r>
              <a:rPr lang="hu-HU" dirty="0"/>
              <a:t> / </a:t>
            </a:r>
            <a:r>
              <a:rPr lang="hu-HU" dirty="0" err="1"/>
              <a:t>What</a:t>
            </a:r>
            <a:r>
              <a:rPr lang="hu-HU" dirty="0"/>
              <a:t>? / </a:t>
            </a:r>
            <a:r>
              <a:rPr lang="hu-HU" dirty="0" err="1"/>
              <a:t>Architect</a:t>
            </a:r>
            <a:endParaRPr lang="hu-HU" dirty="0"/>
          </a:p>
          <a:p>
            <a:pPr lvl="1"/>
            <a:r>
              <a:rPr lang="hu-HU" dirty="0"/>
              <a:t>Action / </a:t>
            </a:r>
            <a:r>
              <a:rPr lang="hu-HU" dirty="0" err="1"/>
              <a:t>How</a:t>
            </a:r>
            <a:r>
              <a:rPr lang="hu-HU" dirty="0"/>
              <a:t>? / </a:t>
            </a:r>
            <a:r>
              <a:rPr lang="hu-HU" dirty="0" err="1"/>
              <a:t>Developer</a:t>
            </a:r>
            <a:endParaRPr lang="hu-HU" dirty="0"/>
          </a:p>
          <a:p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/>
              <a:t>Process</a:t>
            </a:r>
            <a:endParaRPr lang="hu-HU" dirty="0"/>
          </a:p>
          <a:p>
            <a:pPr lvl="1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sequential</a:t>
            </a:r>
            <a:endParaRPr lang="hu-HU" dirty="0"/>
          </a:p>
          <a:p>
            <a:pPr lvl="1"/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start</a:t>
            </a:r>
          </a:p>
          <a:p>
            <a:pPr lvl="1"/>
            <a:r>
              <a:rPr lang="hu-HU" dirty="0"/>
              <a:t>No </a:t>
            </a:r>
            <a:r>
              <a:rPr lang="hu-HU" dirty="0" err="1"/>
              <a:t>freeze</a:t>
            </a:r>
            <a:r>
              <a:rPr lang="hu-HU" dirty="0"/>
              <a:t>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end</a:t>
            </a:r>
          </a:p>
          <a:p>
            <a:r>
              <a:rPr lang="hu-HU" dirty="0"/>
              <a:t>Basic </a:t>
            </a:r>
            <a:r>
              <a:rPr lang="hu-HU" dirty="0" err="1"/>
              <a:t>Approach</a:t>
            </a:r>
            <a:endParaRPr lang="hu-HU" dirty="0"/>
          </a:p>
          <a:p>
            <a:pPr lvl="1"/>
            <a:r>
              <a:rPr lang="hu-HU" dirty="0" err="1"/>
              <a:t>Fill</a:t>
            </a:r>
            <a:r>
              <a:rPr lang="hu-HU" dirty="0"/>
              <a:t> (</a:t>
            </a:r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Construct</a:t>
            </a:r>
            <a:r>
              <a:rPr lang="hu-HU" dirty="0"/>
              <a:t> (</a:t>
            </a:r>
            <a:r>
              <a:rPr lang="hu-HU" dirty="0" err="1"/>
              <a:t>glue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Inflate</a:t>
            </a:r>
            <a:r>
              <a:rPr lang="hu-HU" dirty="0"/>
              <a:t> (</a:t>
            </a:r>
            <a:r>
              <a:rPr lang="hu-HU" dirty="0" err="1"/>
              <a:t>minimal</a:t>
            </a:r>
            <a:r>
              <a:rPr lang="hu-HU" dirty="0"/>
              <a:t> </a:t>
            </a:r>
            <a:r>
              <a:rPr lang="hu-HU" dirty="0" err="1"/>
              <a:t>wireframe</a:t>
            </a:r>
            <a:r>
              <a:rPr lang="hu-HU" dirty="0"/>
              <a:t>)</a:t>
            </a:r>
            <a:endParaRPr lang="en-US" dirty="0"/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2222A2DA-190E-4491-AE45-33B5EBFF718E}"/>
              </a:ext>
            </a:extLst>
          </p:cNvPr>
          <p:cNvCxnSpPr/>
          <p:nvPr/>
        </p:nvCxnSpPr>
        <p:spPr>
          <a:xfrm flipV="1">
            <a:off x="1283677" y="1825625"/>
            <a:ext cx="0" cy="1943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A0C8AA23-F443-4378-A807-B14FF5F37717}"/>
              </a:ext>
            </a:extLst>
          </p:cNvPr>
          <p:cNvCxnSpPr>
            <a:cxnSpLocks/>
          </p:cNvCxnSpPr>
          <p:nvPr/>
        </p:nvCxnSpPr>
        <p:spPr>
          <a:xfrm>
            <a:off x="1283677" y="3768969"/>
            <a:ext cx="2051538" cy="4923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gyenes összekötő nyíllal 6">
            <a:extLst>
              <a:ext uri="{FF2B5EF4-FFF2-40B4-BE49-F238E27FC236}">
                <a16:creationId xmlns:a16="http://schemas.microsoft.com/office/drawing/2014/main" id="{4E8476FD-F8B3-42BC-85B1-439B292206EC}"/>
              </a:ext>
            </a:extLst>
          </p:cNvPr>
          <p:cNvCxnSpPr>
            <a:cxnSpLocks/>
          </p:cNvCxnSpPr>
          <p:nvPr/>
        </p:nvCxnSpPr>
        <p:spPr>
          <a:xfrm flipH="1">
            <a:off x="381000" y="3768969"/>
            <a:ext cx="902677" cy="11664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elhő 11">
            <a:extLst>
              <a:ext uri="{FF2B5EF4-FFF2-40B4-BE49-F238E27FC236}">
                <a16:creationId xmlns:a16="http://schemas.microsoft.com/office/drawing/2014/main" id="{287E15CD-3CE6-4675-A931-2D8FA7205C6A}"/>
              </a:ext>
            </a:extLst>
          </p:cNvPr>
          <p:cNvSpPr/>
          <p:nvPr/>
        </p:nvSpPr>
        <p:spPr>
          <a:xfrm>
            <a:off x="609610" y="3089030"/>
            <a:ext cx="2051529" cy="1166445"/>
          </a:xfrm>
          <a:prstGeom prst="cloud">
            <a:avLst/>
          </a:prstGeom>
          <a:solidFill>
            <a:srgbClr val="00B050">
              <a:alpha val="8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Software</a:t>
            </a:r>
            <a:endParaRPr lang="en-US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9EAE578-C96E-407F-8B62-90E479DBF666}"/>
              </a:ext>
            </a:extLst>
          </p:cNvPr>
          <p:cNvSpPr txBox="1"/>
          <p:nvPr/>
        </p:nvSpPr>
        <p:spPr>
          <a:xfrm>
            <a:off x="967565" y="190333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V</a:t>
            </a:r>
            <a:endParaRPr lang="en-US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6F44939-98D7-4546-89D9-D3DE53C44B98}"/>
              </a:ext>
            </a:extLst>
          </p:cNvPr>
          <p:cNvSpPr txBox="1"/>
          <p:nvPr/>
        </p:nvSpPr>
        <p:spPr>
          <a:xfrm>
            <a:off x="2749058" y="42054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O</a:t>
            </a:r>
            <a:endParaRPr lang="en-US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89F0A42-3539-45F8-B9BA-D018204DF7D7}"/>
              </a:ext>
            </a:extLst>
          </p:cNvPr>
          <p:cNvSpPr txBox="1"/>
          <p:nvPr/>
        </p:nvSpPr>
        <p:spPr>
          <a:xfrm>
            <a:off x="628650" y="45748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/>
              <a:t>A</a:t>
            </a:r>
            <a:endParaRPr lang="en-US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036924C9-9E3D-4EED-983D-DE7D906EB84F}"/>
              </a:ext>
            </a:extLst>
          </p:cNvPr>
          <p:cNvSpPr txBox="1"/>
          <p:nvPr/>
        </p:nvSpPr>
        <p:spPr>
          <a:xfrm>
            <a:off x="743456" y="5071843"/>
            <a:ext cx="2342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err="1"/>
              <a:t>Simultaneous</a:t>
            </a:r>
            <a:r>
              <a:rPr lang="hu-HU"/>
              <a:t> </a:t>
            </a:r>
            <a:r>
              <a:rPr lang="hu-HU" err="1"/>
              <a:t>growth</a:t>
            </a:r>
            <a:r>
              <a:rPr lang="hu-HU"/>
              <a:t> in ALL </a:t>
            </a:r>
            <a:r>
              <a:rPr lang="hu-HU" err="1"/>
              <a:t>directions</a:t>
            </a:r>
            <a:r>
              <a:rPr lang="hu-HU"/>
              <a:t>!</a:t>
            </a:r>
            <a:endParaRPr lang="en-US"/>
          </a:p>
        </p:txBody>
      </p:sp>
      <p:sp>
        <p:nvSpPr>
          <p:cNvPr id="17" name="Fél keret 16">
            <a:extLst>
              <a:ext uri="{FF2B5EF4-FFF2-40B4-BE49-F238E27FC236}">
                <a16:creationId xmlns:a16="http://schemas.microsoft.com/office/drawing/2014/main" id="{4177E023-EB78-467E-875D-A184B16476C5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4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307"/>
    </mc:Choice>
    <mc:Fallback xmlns="">
      <p:transition spd="slow" advTm="903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02 0.00509 L -3.33333E-6 -4.0740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1" y="-113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702C57-9157-4B79-B1CE-13C12BA8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Tensegrity</a:t>
            </a:r>
            <a:endParaRPr lang="en-US"/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75301B5D-87E4-4483-A353-1462631B4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1489" y="1464075"/>
            <a:ext cx="3633861" cy="483211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err="1"/>
              <a:t>Fill</a:t>
            </a:r>
            <a:r>
              <a:rPr lang="hu-HU" dirty="0"/>
              <a:t> (</a:t>
            </a:r>
            <a:r>
              <a:rPr lang="hu-HU" dirty="0" err="1"/>
              <a:t>volume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Uses</a:t>
            </a:r>
            <a:r>
              <a:rPr lang="hu-HU" dirty="0"/>
              <a:t> </a:t>
            </a:r>
            <a:r>
              <a:rPr lang="hu-HU" dirty="0" err="1"/>
              <a:t>lots</a:t>
            </a:r>
            <a:r>
              <a:rPr lang="hu-HU" dirty="0"/>
              <a:t> of </a:t>
            </a:r>
            <a:r>
              <a:rPr lang="hu-HU" dirty="0" err="1"/>
              <a:t>resource</a:t>
            </a:r>
            <a:endParaRPr lang="hu-HU" dirty="0"/>
          </a:p>
          <a:p>
            <a:pPr lvl="1"/>
            <a:r>
              <a:rPr lang="hu-HU" dirty="0"/>
              <a:t>No </a:t>
            </a:r>
            <a:r>
              <a:rPr lang="hu-HU" dirty="0" err="1"/>
              <a:t>learning</a:t>
            </a:r>
            <a:r>
              <a:rPr lang="hu-HU" dirty="0"/>
              <a:t>, </a:t>
            </a:r>
            <a:r>
              <a:rPr lang="hu-HU" dirty="0" err="1"/>
              <a:t>reusability</a:t>
            </a:r>
            <a:endParaRPr lang="hu-HU" dirty="0"/>
          </a:p>
          <a:p>
            <a:pPr lvl="1"/>
            <a:r>
              <a:rPr lang="hu-HU" dirty="0" err="1"/>
              <a:t>Change</a:t>
            </a:r>
            <a:r>
              <a:rPr lang="hu-HU" dirty="0"/>
              <a:t> is out of </a:t>
            </a:r>
            <a:r>
              <a:rPr lang="hu-HU" dirty="0" err="1"/>
              <a:t>scope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Integrity</a:t>
            </a:r>
            <a:r>
              <a:rPr lang="hu-HU" dirty="0"/>
              <a:t> (</a:t>
            </a:r>
            <a:r>
              <a:rPr lang="hu-HU" dirty="0" err="1"/>
              <a:t>structure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More </a:t>
            </a:r>
            <a:r>
              <a:rPr lang="hu-HU" dirty="0" err="1"/>
              <a:t>efficient</a:t>
            </a:r>
            <a:endParaRPr lang="hu-HU" dirty="0"/>
          </a:p>
          <a:p>
            <a:pPr lvl="1"/>
            <a:r>
              <a:rPr lang="hu-HU" dirty="0" err="1"/>
              <a:t>Weakest</a:t>
            </a:r>
            <a:r>
              <a:rPr lang="hu-HU" dirty="0"/>
              <a:t> link</a:t>
            </a:r>
          </a:p>
          <a:p>
            <a:pPr lvl="1"/>
            <a:r>
              <a:rPr lang="hu-HU" dirty="0" err="1"/>
              <a:t>Final</a:t>
            </a:r>
            <a:r>
              <a:rPr lang="hu-HU" dirty="0"/>
              <a:t> </a:t>
            </a:r>
            <a:r>
              <a:rPr lang="hu-HU" dirty="0" err="1"/>
              <a:t>product</a:t>
            </a: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 err="1"/>
              <a:t>Tensegrity</a:t>
            </a:r>
            <a:r>
              <a:rPr lang="hu-HU" dirty="0"/>
              <a:t> (</a:t>
            </a:r>
            <a:r>
              <a:rPr lang="hu-HU" dirty="0" err="1"/>
              <a:t>forces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Compression</a:t>
            </a:r>
            <a:r>
              <a:rPr lang="hu-HU" dirty="0"/>
              <a:t>/</a:t>
            </a:r>
            <a:r>
              <a:rPr lang="hu-HU" dirty="0" err="1"/>
              <a:t>tension</a:t>
            </a:r>
            <a:endParaRPr lang="hu-HU" dirty="0"/>
          </a:p>
          <a:p>
            <a:pPr lvl="1"/>
            <a:r>
              <a:rPr lang="en-US" dirty="0"/>
              <a:t>D</a:t>
            </a:r>
            <a:r>
              <a:rPr lang="hu-HU" dirty="0" err="1"/>
              <a:t>istributes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load</a:t>
            </a:r>
            <a:endParaRPr lang="hu-HU" dirty="0"/>
          </a:p>
          <a:p>
            <a:pPr lvl="1"/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grow</a:t>
            </a:r>
            <a:r>
              <a:rPr lang="hu-HU" dirty="0"/>
              <a:t> / </a:t>
            </a:r>
            <a:r>
              <a:rPr lang="hu-HU" dirty="0" err="1"/>
              <a:t>change</a:t>
            </a:r>
            <a:endParaRPr lang="hu-HU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237591" y="1464076"/>
            <a:ext cx="2769858" cy="1701155"/>
            <a:chOff x="1237591" y="1464076"/>
            <a:chExt cx="2769858" cy="1701155"/>
          </a:xfrm>
        </p:grpSpPr>
        <p:pic>
          <p:nvPicPr>
            <p:cNvPr id="10" name="Kép 9">
              <a:extLst>
                <a:ext uri="{FF2B5EF4-FFF2-40B4-BE49-F238E27FC236}">
                  <a16:creationId xmlns:a16="http://schemas.microsoft.com/office/drawing/2014/main" id="{8D9839CB-EF41-43CE-AF22-F007C254A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7591" y="1464076"/>
              <a:ext cx="2769858" cy="1701155"/>
            </a:xfrm>
            <a:prstGeom prst="rect">
              <a:avLst/>
            </a:prstGeom>
          </p:spPr>
        </p:pic>
        <p:sp>
          <p:nvSpPr>
            <p:cNvPr id="16" name="Szövegdoboz 15">
              <a:extLst>
                <a:ext uri="{FF2B5EF4-FFF2-40B4-BE49-F238E27FC236}">
                  <a16:creationId xmlns:a16="http://schemas.microsoft.com/office/drawing/2014/main" id="{932F74BF-F0F3-4AD7-89E7-DAB2A4B8DC93}"/>
                </a:ext>
              </a:extLst>
            </p:cNvPr>
            <p:cNvSpPr txBox="1"/>
            <p:nvPr/>
          </p:nvSpPr>
          <p:spPr>
            <a:xfrm>
              <a:off x="1237591" y="1464076"/>
              <a:ext cx="463588" cy="52322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hu-HU" sz="2800" b="1">
                  <a:solidFill>
                    <a:srgbClr val="FF0000"/>
                  </a:solidFill>
                </a:rPr>
                <a:t>1.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6947" y="3333142"/>
            <a:ext cx="1777830" cy="2963050"/>
            <a:chOff x="536947" y="3333142"/>
            <a:chExt cx="1777830" cy="2963050"/>
          </a:xfrm>
        </p:grpSpPr>
        <p:pic>
          <p:nvPicPr>
            <p:cNvPr id="8" name="Kép 7">
              <a:extLst>
                <a:ext uri="{FF2B5EF4-FFF2-40B4-BE49-F238E27FC236}">
                  <a16:creationId xmlns:a16="http://schemas.microsoft.com/office/drawing/2014/main" id="{A061FA46-2C37-4B35-B8EA-4171FC84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47" y="3333142"/>
              <a:ext cx="1777830" cy="2963050"/>
            </a:xfrm>
            <a:prstGeom prst="rect">
              <a:avLst/>
            </a:prstGeom>
          </p:spPr>
        </p:pic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5148FCB5-D257-4E51-852B-2F8616FD9EA1}"/>
                </a:ext>
              </a:extLst>
            </p:cNvPr>
            <p:cNvSpPr txBox="1"/>
            <p:nvPr/>
          </p:nvSpPr>
          <p:spPr>
            <a:xfrm>
              <a:off x="536947" y="3333142"/>
              <a:ext cx="463588" cy="52322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hu-HU" sz="2800" b="1">
                  <a:solidFill>
                    <a:srgbClr val="FF0000"/>
                  </a:solidFill>
                </a:rPr>
                <a:t>2.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25332" y="3333142"/>
            <a:ext cx="2222287" cy="2963049"/>
            <a:chOff x="2525332" y="3333142"/>
            <a:chExt cx="2222287" cy="2963049"/>
          </a:xfrm>
        </p:grpSpPr>
        <p:pic>
          <p:nvPicPr>
            <p:cNvPr id="12" name="Kép 11">
              <a:extLst>
                <a:ext uri="{FF2B5EF4-FFF2-40B4-BE49-F238E27FC236}">
                  <a16:creationId xmlns:a16="http://schemas.microsoft.com/office/drawing/2014/main" id="{F1E088D4-B5A8-4DB5-AA98-5905A2C37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5332" y="3333142"/>
              <a:ext cx="2222287" cy="2963049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BD448532-0CE9-4188-B02C-88641F82E1B8}"/>
                </a:ext>
              </a:extLst>
            </p:cNvPr>
            <p:cNvSpPr txBox="1"/>
            <p:nvPr/>
          </p:nvSpPr>
          <p:spPr>
            <a:xfrm>
              <a:off x="2525332" y="3341397"/>
              <a:ext cx="463588" cy="523220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hu-HU" sz="2800" b="1">
                  <a:solidFill>
                    <a:srgbClr val="FF0000"/>
                  </a:solidFill>
                </a:rPr>
                <a:t>3.</a:t>
              </a:r>
              <a:endParaRPr lang="en-US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Fél keret 21">
            <a:extLst>
              <a:ext uri="{FF2B5EF4-FFF2-40B4-BE49-F238E27FC236}">
                <a16:creationId xmlns:a16="http://schemas.microsoft.com/office/drawing/2014/main" id="{3E31953E-0580-4A08-A8A9-F3315A38099C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5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572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93"/>
    </mc:Choice>
    <mc:Fallback xmlns="">
      <p:transition spd="slow" advTm="126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87D751-2A97-4494-AAB1-D64D24BB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Lost </a:t>
            </a:r>
            <a:r>
              <a:rPr lang="hu-HU" dirty="0" err="1"/>
              <a:t>Past</a:t>
            </a:r>
            <a:r>
              <a:rPr lang="hu-HU" dirty="0"/>
              <a:t> </a:t>
            </a:r>
            <a:r>
              <a:rPr lang="mr-IN" dirty="0"/>
              <a:t>–</a:t>
            </a:r>
            <a:r>
              <a:rPr lang="hu-HU" dirty="0"/>
              <a:t> Lost </a:t>
            </a:r>
            <a:r>
              <a:rPr lang="hu-HU" dirty="0" err="1"/>
              <a:t>Path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64A2C3-4E72-4EC1-A34E-8D7330235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Forgotten History</a:t>
            </a:r>
          </a:p>
          <a:p>
            <a:pPr lvl="1"/>
            <a:r>
              <a:rPr lang="en-US" dirty="0"/>
              <a:t>As We May Think (Vannevar Bush, 1945)</a:t>
            </a:r>
          </a:p>
          <a:p>
            <a:pPr lvl="1"/>
            <a:r>
              <a:rPr lang="en-US" dirty="0"/>
              <a:t>Libraries of the Future (J.C.R. Licklider, 1965)</a:t>
            </a:r>
          </a:p>
          <a:p>
            <a:pPr lvl="1"/>
            <a:r>
              <a:rPr lang="en-US" dirty="0"/>
              <a:t>Augmenting Human Intellect (Douglas Engelbart, 1962-68)</a:t>
            </a:r>
          </a:p>
          <a:p>
            <a:pPr lvl="1"/>
            <a:r>
              <a:rPr lang="en-US" dirty="0"/>
              <a:t>A Dynamic Medium for Creative Thought (Alan Kay, 1974)</a:t>
            </a:r>
          </a:p>
          <a:p>
            <a:pPr lvl="1"/>
            <a:r>
              <a:rPr lang="en-US" dirty="0" err="1"/>
              <a:t>Technopoly</a:t>
            </a:r>
            <a:r>
              <a:rPr lang="en-US" dirty="0"/>
              <a:t>: The Surrender of Culture to Technology (Neil Postman)</a:t>
            </a:r>
          </a:p>
          <a:p>
            <a:r>
              <a:rPr lang="en-US" dirty="0"/>
              <a:t>Boosting Collective IQ (Douglas Engelbart)</a:t>
            </a:r>
          </a:p>
          <a:p>
            <a:pPr lvl="1">
              <a:tabLst>
                <a:tab pos="6045200" algn="l"/>
              </a:tabLst>
            </a:pPr>
            <a:r>
              <a:rPr lang="en-US" dirty="0"/>
              <a:t>A: Practical knowledge behind organized activity	- </a:t>
            </a:r>
            <a:r>
              <a:rPr lang="en-US" i="1" dirty="0"/>
              <a:t>conscious?</a:t>
            </a:r>
          </a:p>
          <a:p>
            <a:pPr lvl="1">
              <a:tabLst>
                <a:tab pos="6045200" algn="l"/>
              </a:tabLst>
            </a:pPr>
            <a:r>
              <a:rPr lang="en-US" dirty="0"/>
              <a:t>B: Knowledge required to improve „A”	- </a:t>
            </a:r>
            <a:r>
              <a:rPr lang="en-US" i="1" dirty="0"/>
              <a:t>intelligent?</a:t>
            </a:r>
          </a:p>
          <a:p>
            <a:pPr lvl="1" defTabSz="720000">
              <a:tabLst>
                <a:tab pos="6045200" algn="l"/>
              </a:tabLst>
            </a:pPr>
            <a:r>
              <a:rPr lang="en-US" dirty="0"/>
              <a:t>C: Tools and techniques of doing „B” better	- </a:t>
            </a:r>
            <a:r>
              <a:rPr lang="en-US" i="1" dirty="0"/>
              <a:t>wise?</a:t>
            </a:r>
          </a:p>
          <a:p>
            <a:r>
              <a:rPr lang="en-US" dirty="0"/>
              <a:t>Present</a:t>
            </a:r>
          </a:p>
          <a:p>
            <a:pPr lvl="1"/>
            <a:r>
              <a:rPr lang="en-US" dirty="0"/>
              <a:t>Informatics: Improving individual and community intellect </a:t>
            </a:r>
          </a:p>
          <a:p>
            <a:pPr lvl="1"/>
            <a:r>
              <a:rPr lang="en-US" dirty="0"/>
              <a:t>Information Technology: Business of making profitable products</a:t>
            </a:r>
          </a:p>
          <a:p>
            <a:pPr lvl="1"/>
            <a:r>
              <a:rPr lang="en-US" dirty="0"/>
              <a:t>Inevitable Result: Information poisoning and global role playing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Fél keret 3"/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361C49C2-0D58-FB41-9A37-1A365DF74CD1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6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49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986"/>
    </mc:Choice>
    <mc:Fallback xmlns="">
      <p:transition spd="slow" advTm="2029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A20EA7-F7EB-4E1C-AA47-4E04FA26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4109606" cy="1325563"/>
          </a:xfrm>
        </p:spPr>
        <p:txBody>
          <a:bodyPr/>
          <a:lstStyle/>
          <a:p>
            <a:r>
              <a:rPr lang="hu-HU" err="1"/>
              <a:t>Knowledge</a:t>
            </a:r>
            <a:r>
              <a:rPr lang="hu-HU"/>
              <a:t> </a:t>
            </a:r>
            <a:r>
              <a:rPr lang="hu-HU" err="1"/>
              <a:t>Cards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9B5882-D768-44EA-B3A2-5F3D4BFF2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38041" cy="4351338"/>
          </a:xfrm>
        </p:spPr>
        <p:txBody>
          <a:bodyPr>
            <a:normAutofit fontScale="92500"/>
          </a:bodyPr>
          <a:lstStyle/>
          <a:p>
            <a:r>
              <a:rPr lang="hu-HU" dirty="0" err="1"/>
              <a:t>Instead</a:t>
            </a:r>
            <a:r>
              <a:rPr lang="hu-HU" dirty="0"/>
              <a:t> of </a:t>
            </a:r>
            <a:r>
              <a:rPr lang="hu-HU" dirty="0" err="1"/>
              <a:t>writing</a:t>
            </a:r>
            <a:r>
              <a:rPr lang="hu-HU" dirty="0"/>
              <a:t> a </a:t>
            </a:r>
            <a:r>
              <a:rPr lang="hu-HU" dirty="0" err="1"/>
              <a:t>long</a:t>
            </a:r>
            <a:r>
              <a:rPr lang="hu-HU" dirty="0"/>
              <a:t> </a:t>
            </a:r>
            <a:r>
              <a:rPr lang="hu-HU" dirty="0" err="1"/>
              <a:t>document</a:t>
            </a:r>
            <a:endParaRPr lang="hu-HU" dirty="0"/>
          </a:p>
          <a:p>
            <a:pPr lvl="1"/>
            <a:r>
              <a:rPr lang="hu-HU" dirty="0" err="1"/>
              <a:t>Collect</a:t>
            </a:r>
            <a:r>
              <a:rPr lang="hu-HU" dirty="0"/>
              <a:t> </a:t>
            </a:r>
            <a:r>
              <a:rPr lang="hu-HU" dirty="0" err="1"/>
              <a:t>requirement</a:t>
            </a:r>
            <a:r>
              <a:rPr lang="hu-HU" dirty="0"/>
              <a:t> </a:t>
            </a:r>
            <a:r>
              <a:rPr lang="hu-HU" dirty="0" err="1"/>
              <a:t>items</a:t>
            </a:r>
            <a:r>
              <a:rPr lang="hu-HU" dirty="0"/>
              <a:t>,</a:t>
            </a:r>
          </a:p>
          <a:p>
            <a:pPr lvl="1"/>
            <a:r>
              <a:rPr lang="hu-HU" dirty="0" err="1"/>
              <a:t>Keep</a:t>
            </a:r>
            <a:r>
              <a:rPr lang="hu-HU" dirty="0"/>
              <a:t> and </a:t>
            </a:r>
            <a:r>
              <a:rPr lang="hu-HU" dirty="0" err="1"/>
              <a:t>organize</a:t>
            </a:r>
            <a:r>
              <a:rPr lang="hu-HU" dirty="0"/>
              <a:t> </a:t>
            </a:r>
            <a:r>
              <a:rPr lang="hu-HU" dirty="0" err="1"/>
              <a:t>their</a:t>
            </a:r>
            <a:r>
              <a:rPr lang="hu-HU" dirty="0"/>
              <a:t> </a:t>
            </a:r>
            <a:r>
              <a:rPr lang="hu-HU" dirty="0" err="1"/>
              <a:t>structure</a:t>
            </a:r>
            <a:r>
              <a:rPr lang="hu-HU" dirty="0"/>
              <a:t>,</a:t>
            </a:r>
          </a:p>
          <a:p>
            <a:pPr lvl="1"/>
            <a:r>
              <a:rPr lang="hu-HU" dirty="0" err="1"/>
              <a:t>Assign</a:t>
            </a:r>
            <a:r>
              <a:rPr lang="hu-HU" dirty="0"/>
              <a:t> </a:t>
            </a:r>
            <a:r>
              <a:rPr lang="hu-HU" dirty="0" err="1"/>
              <a:t>weight</a:t>
            </a:r>
            <a:r>
              <a:rPr lang="hu-HU" dirty="0"/>
              <a:t> and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them</a:t>
            </a:r>
            <a:r>
              <a:rPr lang="hu-HU" dirty="0"/>
              <a:t> in </a:t>
            </a:r>
            <a:r>
              <a:rPr lang="hu-HU" dirty="0" err="1"/>
              <a:t>scoring</a:t>
            </a:r>
            <a:endParaRPr lang="hu-HU" dirty="0"/>
          </a:p>
          <a:p>
            <a:r>
              <a:rPr lang="hu-HU" dirty="0" err="1"/>
              <a:t>But</a:t>
            </a:r>
            <a:r>
              <a:rPr lang="hu-HU" dirty="0"/>
              <a:t>...</a:t>
            </a:r>
          </a:p>
          <a:p>
            <a:pPr lvl="1"/>
            <a:r>
              <a:rPr lang="hu-HU" dirty="0" err="1"/>
              <a:t>Perfectly</a:t>
            </a:r>
            <a:r>
              <a:rPr lang="hu-HU" dirty="0"/>
              <a:t> </a:t>
            </a:r>
            <a:r>
              <a:rPr lang="hu-HU" dirty="0" err="1"/>
              <a:t>defined</a:t>
            </a:r>
            <a:r>
              <a:rPr lang="hu-HU" dirty="0"/>
              <a:t> and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Douglas Engelbart (NLS)</a:t>
            </a:r>
          </a:p>
          <a:p>
            <a:pPr lvl="1"/>
            <a:r>
              <a:rPr lang="hu-HU" dirty="0"/>
              <a:t>The </a:t>
            </a:r>
            <a:r>
              <a:rPr lang="hu-HU" dirty="0" err="1"/>
              <a:t>analysis</a:t>
            </a:r>
            <a:r>
              <a:rPr lang="hu-HU" dirty="0"/>
              <a:t> </a:t>
            </a:r>
            <a:r>
              <a:rPr lang="hu-HU" dirty="0" err="1"/>
              <a:t>progress</a:t>
            </a:r>
            <a:r>
              <a:rPr lang="hu-HU" dirty="0"/>
              <a:t> is </a:t>
            </a:r>
            <a:r>
              <a:rPr lang="hu-HU" dirty="0" err="1"/>
              <a:t>known</a:t>
            </a:r>
            <a:r>
              <a:rPr lang="hu-HU" dirty="0"/>
              <a:t> and </a:t>
            </a:r>
            <a:r>
              <a:rPr lang="hu-HU" dirty="0" err="1"/>
              <a:t>researched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argument</a:t>
            </a:r>
            <a:r>
              <a:rPr lang="hu-HU" dirty="0"/>
              <a:t> </a:t>
            </a:r>
            <a:r>
              <a:rPr lang="hu-HU" dirty="0" err="1"/>
              <a:t>mapping</a:t>
            </a:r>
            <a:endParaRPr lang="hu-HU" dirty="0"/>
          </a:p>
          <a:p>
            <a:pPr lvl="1"/>
            <a:r>
              <a:rPr lang="hu-HU" dirty="0"/>
              <a:t>Storage and </a:t>
            </a:r>
            <a:r>
              <a:rPr lang="hu-HU" dirty="0" err="1"/>
              <a:t>interaction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implemented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Apple in 1980-90: </a:t>
            </a:r>
            <a:r>
              <a:rPr lang="hu-HU" dirty="0" err="1"/>
              <a:t>Hypercards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DDD8DDA-945C-4C54-92BE-3A27B3B7A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09" y="4753375"/>
            <a:ext cx="2131841" cy="142358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1D33257-B53D-4863-BE9A-41985CA59F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08" y="3051184"/>
            <a:ext cx="2131841" cy="133962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B493F13-91BA-4A11-9333-860A811940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63" y="1114509"/>
            <a:ext cx="2132086" cy="1599065"/>
          </a:xfrm>
          <a:prstGeom prst="rect">
            <a:avLst/>
          </a:prstGeom>
        </p:spPr>
      </p:pic>
      <p:sp>
        <p:nvSpPr>
          <p:cNvPr id="10" name="Fél keret 9">
            <a:extLst>
              <a:ext uri="{FF2B5EF4-FFF2-40B4-BE49-F238E27FC236}">
                <a16:creationId xmlns:a16="http://schemas.microsoft.com/office/drawing/2014/main" id="{EB7C39C2-0E25-47F5-95E2-B5BBD847F688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7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69A20EA7-F7EB-4E1C-AA47-4E04FA26865B}"/>
              </a:ext>
            </a:extLst>
          </p:cNvPr>
          <p:cNvSpPr txBox="1">
            <a:spLocks/>
          </p:cNvSpPr>
          <p:nvPr/>
        </p:nvSpPr>
        <p:spPr>
          <a:xfrm>
            <a:off x="4571586" y="365126"/>
            <a:ext cx="184339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i="1" dirty="0" err="1">
                <a:solidFill>
                  <a:srgbClr val="FF0000"/>
                </a:solidFill>
              </a:rPr>
              <a:t>Fiasco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30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82"/>
    </mc:Choice>
    <mc:Fallback xmlns="">
      <p:transition spd="slow" advTm="82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Straight Connector 94"/>
          <p:cNvCxnSpPr/>
          <p:nvPr/>
        </p:nvCxnSpPr>
        <p:spPr>
          <a:xfrm>
            <a:off x="6472988" y="1335505"/>
            <a:ext cx="24063" cy="5378116"/>
          </a:xfrm>
          <a:prstGeom prst="line">
            <a:avLst/>
          </a:prstGeom>
          <a:ln w="635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be 31"/>
          <p:cNvSpPr/>
          <p:nvPr/>
        </p:nvSpPr>
        <p:spPr>
          <a:xfrm>
            <a:off x="552984" y="3666151"/>
            <a:ext cx="1957785" cy="2921281"/>
          </a:xfrm>
          <a:prstGeom prst="cube">
            <a:avLst>
              <a:gd name="adj" fmla="val 8726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Configuration</a:t>
            </a:r>
          </a:p>
        </p:txBody>
      </p:sp>
      <p:sp>
        <p:nvSpPr>
          <p:cNvPr id="33" name="Cube 32"/>
          <p:cNvSpPr/>
          <p:nvPr/>
        </p:nvSpPr>
        <p:spPr>
          <a:xfrm>
            <a:off x="552984" y="1885780"/>
            <a:ext cx="7905216" cy="1604871"/>
          </a:xfrm>
          <a:prstGeom prst="cube">
            <a:avLst>
              <a:gd name="adj" fmla="val 9889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User Interface</a:t>
            </a:r>
          </a:p>
        </p:txBody>
      </p:sp>
      <p:sp>
        <p:nvSpPr>
          <p:cNvPr id="34" name="Cube 33"/>
          <p:cNvSpPr/>
          <p:nvPr/>
        </p:nvSpPr>
        <p:spPr>
          <a:xfrm>
            <a:off x="2742085" y="5100433"/>
            <a:ext cx="3512448" cy="1486999"/>
          </a:xfrm>
          <a:prstGeom prst="cube">
            <a:avLst>
              <a:gd name="adj" fmla="val 13125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Business Logic</a:t>
            </a:r>
          </a:p>
        </p:txBody>
      </p:sp>
      <p:sp>
        <p:nvSpPr>
          <p:cNvPr id="35" name="Cube 34"/>
          <p:cNvSpPr/>
          <p:nvPr/>
        </p:nvSpPr>
        <p:spPr>
          <a:xfrm>
            <a:off x="6387995" y="1885780"/>
            <a:ext cx="2070205" cy="4705295"/>
          </a:xfrm>
          <a:prstGeom prst="cube">
            <a:avLst>
              <a:gd name="adj" fmla="val 8145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Undo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A924802-8F3C-4418-8504-C33FF173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6540283" cy="1325563"/>
          </a:xfrm>
        </p:spPr>
        <p:txBody>
          <a:bodyPr/>
          <a:lstStyle/>
          <a:p>
            <a:r>
              <a:rPr lang="hu-HU" dirty="0" err="1"/>
              <a:t>Power</a:t>
            </a:r>
            <a:r>
              <a:rPr lang="hu-HU" dirty="0"/>
              <a:t> of T</a:t>
            </a:r>
            <a:r>
              <a:rPr lang="en-US" dirty="0"/>
              <a:t>r</a:t>
            </a:r>
            <a:r>
              <a:rPr lang="hu-HU" dirty="0" err="1"/>
              <a:t>ansparency</a:t>
            </a:r>
            <a:endParaRPr lang="en-US" dirty="0"/>
          </a:p>
        </p:txBody>
      </p:sp>
      <p:sp>
        <p:nvSpPr>
          <p:cNvPr id="7" name="Process 6"/>
          <p:cNvSpPr/>
          <p:nvPr/>
        </p:nvSpPr>
        <p:spPr>
          <a:xfrm>
            <a:off x="2931558" y="5447284"/>
            <a:ext cx="1376052" cy="7200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Validator</a:t>
            </a:r>
          </a:p>
        </p:txBody>
      </p:sp>
      <p:sp>
        <p:nvSpPr>
          <p:cNvPr id="8" name="Process 7"/>
          <p:cNvSpPr/>
          <p:nvPr/>
        </p:nvSpPr>
        <p:spPr>
          <a:xfrm>
            <a:off x="4538926" y="5447284"/>
            <a:ext cx="1376052" cy="7200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</a:t>
            </a:r>
          </a:p>
        </p:txBody>
      </p:sp>
      <p:sp>
        <p:nvSpPr>
          <p:cNvPr id="9" name="Data 8"/>
          <p:cNvSpPr/>
          <p:nvPr/>
        </p:nvSpPr>
        <p:spPr>
          <a:xfrm>
            <a:off x="3260382" y="3843647"/>
            <a:ext cx="2365448" cy="985605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(not Object)</a:t>
            </a:r>
          </a:p>
        </p:txBody>
      </p:sp>
      <p:sp>
        <p:nvSpPr>
          <p:cNvPr id="10" name="Plaque 9"/>
          <p:cNvSpPr/>
          <p:nvPr/>
        </p:nvSpPr>
        <p:spPr>
          <a:xfrm>
            <a:off x="702070" y="4076153"/>
            <a:ext cx="1440000" cy="7200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name </a:t>
            </a:r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11" name="Can 10"/>
          <p:cNvSpPr/>
          <p:nvPr/>
        </p:nvSpPr>
        <p:spPr>
          <a:xfrm>
            <a:off x="702070" y="5185610"/>
            <a:ext cx="1440000" cy="98167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App / Dev</a:t>
            </a:r>
          </a:p>
        </p:txBody>
      </p:sp>
      <p:sp>
        <p:nvSpPr>
          <p:cNvPr id="13" name="Process 12"/>
          <p:cNvSpPr/>
          <p:nvPr/>
        </p:nvSpPr>
        <p:spPr>
          <a:xfrm>
            <a:off x="6703097" y="5447284"/>
            <a:ext cx="1440000" cy="7200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</a:t>
            </a:r>
          </a:p>
        </p:txBody>
      </p:sp>
      <p:sp>
        <p:nvSpPr>
          <p:cNvPr id="14" name="Multidocument 13"/>
          <p:cNvSpPr/>
          <p:nvPr/>
        </p:nvSpPr>
        <p:spPr>
          <a:xfrm>
            <a:off x="6703097" y="3821098"/>
            <a:ext cx="1440000" cy="97308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 digest</a:t>
            </a:r>
          </a:p>
        </p:txBody>
      </p:sp>
      <p:sp>
        <p:nvSpPr>
          <p:cNvPr id="15" name="Bevel 14"/>
          <p:cNvSpPr/>
          <p:nvPr/>
        </p:nvSpPr>
        <p:spPr>
          <a:xfrm>
            <a:off x="702070" y="2204569"/>
            <a:ext cx="1440000" cy="900000"/>
          </a:xfrm>
          <a:prstGeom prst="beve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Graphical Designer</a:t>
            </a:r>
          </a:p>
        </p:txBody>
      </p:sp>
      <p:sp>
        <p:nvSpPr>
          <p:cNvPr id="16" name="Bevel 15"/>
          <p:cNvSpPr/>
          <p:nvPr/>
        </p:nvSpPr>
        <p:spPr>
          <a:xfrm>
            <a:off x="4705314" y="2228292"/>
            <a:ext cx="1440000" cy="900000"/>
          </a:xfrm>
          <a:prstGeom prst="beve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Property Editor</a:t>
            </a:r>
          </a:p>
        </p:txBody>
      </p:sp>
      <p:sp>
        <p:nvSpPr>
          <p:cNvPr id="17" name="Bevel 16"/>
          <p:cNvSpPr/>
          <p:nvPr/>
        </p:nvSpPr>
        <p:spPr>
          <a:xfrm>
            <a:off x="2703692" y="2204569"/>
            <a:ext cx="1440000" cy="900000"/>
          </a:xfrm>
          <a:prstGeom prst="beve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 Operations</a:t>
            </a:r>
          </a:p>
        </p:txBody>
      </p:sp>
      <p:sp>
        <p:nvSpPr>
          <p:cNvPr id="18" name="Bevel 17"/>
          <p:cNvSpPr/>
          <p:nvPr/>
        </p:nvSpPr>
        <p:spPr>
          <a:xfrm>
            <a:off x="6706937" y="2204569"/>
            <a:ext cx="1440000" cy="900000"/>
          </a:xfrm>
          <a:prstGeom prst="bevel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 Panel</a:t>
            </a:r>
          </a:p>
        </p:txBody>
      </p:sp>
      <p:cxnSp>
        <p:nvCxnSpPr>
          <p:cNvPr id="20" name="Straight Arrow Connector 19"/>
          <p:cNvCxnSpPr>
            <a:stCxn id="32" idx="1"/>
          </p:cNvCxnSpPr>
          <p:nvPr/>
        </p:nvCxnSpPr>
        <p:spPr>
          <a:xfrm flipH="1" flipV="1">
            <a:off x="1446305" y="3490651"/>
            <a:ext cx="153" cy="34633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2" idx="4"/>
            <a:endCxn id="9" idx="2"/>
          </p:cNvCxnSpPr>
          <p:nvPr/>
        </p:nvCxnSpPr>
        <p:spPr>
          <a:xfrm flipV="1">
            <a:off x="2339933" y="4336450"/>
            <a:ext cx="1156994" cy="87576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2" idx="4"/>
            <a:endCxn id="34" idx="2"/>
          </p:cNvCxnSpPr>
          <p:nvPr/>
        </p:nvCxnSpPr>
        <p:spPr>
          <a:xfrm>
            <a:off x="2339933" y="5212210"/>
            <a:ext cx="402152" cy="72930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6962988" y="4794178"/>
            <a:ext cx="16080" cy="64835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1"/>
            <a:endCxn id="8" idx="3"/>
          </p:cNvCxnSpPr>
          <p:nvPr/>
        </p:nvCxnSpPr>
        <p:spPr>
          <a:xfrm flipH="1">
            <a:off x="5914978" y="4307638"/>
            <a:ext cx="788119" cy="149964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9" idx="1"/>
            <a:endCxn id="33" idx="3"/>
          </p:cNvCxnSpPr>
          <p:nvPr/>
        </p:nvCxnSpPr>
        <p:spPr>
          <a:xfrm flipH="1" flipV="1">
            <a:off x="4426239" y="3490651"/>
            <a:ext cx="16867" cy="352996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9" idx="0"/>
          </p:cNvCxnSpPr>
          <p:nvPr/>
        </p:nvCxnSpPr>
        <p:spPr>
          <a:xfrm>
            <a:off x="4671049" y="3524227"/>
            <a:ext cx="8602" cy="3194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1"/>
          </p:cNvCxnSpPr>
          <p:nvPr/>
        </p:nvCxnSpPr>
        <p:spPr>
          <a:xfrm>
            <a:off x="5350007" y="4414722"/>
            <a:ext cx="1353090" cy="13925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3"/>
            <a:endCxn id="7" idx="0"/>
          </p:cNvCxnSpPr>
          <p:nvPr/>
        </p:nvCxnSpPr>
        <p:spPr>
          <a:xfrm flipH="1">
            <a:off x="3619584" y="4829252"/>
            <a:ext cx="586977" cy="61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7006350" y="3092541"/>
            <a:ext cx="0" cy="72386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8" idx="0"/>
            <a:endCxn id="9" idx="4"/>
          </p:cNvCxnSpPr>
          <p:nvPr/>
        </p:nvCxnSpPr>
        <p:spPr>
          <a:xfrm flipH="1" flipV="1">
            <a:off x="4443106" y="4829252"/>
            <a:ext cx="783846" cy="618032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9" idx="4"/>
          </p:cNvCxnSpPr>
          <p:nvPr/>
        </p:nvCxnSpPr>
        <p:spPr>
          <a:xfrm flipV="1">
            <a:off x="3898791" y="4829252"/>
            <a:ext cx="544315" cy="613284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4" idx="1"/>
            <a:endCxn id="9" idx="5"/>
          </p:cNvCxnSpPr>
          <p:nvPr/>
        </p:nvCxnSpPr>
        <p:spPr>
          <a:xfrm flipH="1">
            <a:off x="5389285" y="4307638"/>
            <a:ext cx="1313812" cy="2881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él keret 3">
            <a:extLst>
              <a:ext uri="{FF2B5EF4-FFF2-40B4-BE49-F238E27FC236}">
                <a16:creationId xmlns:a16="http://schemas.microsoft.com/office/drawing/2014/main" id="{0EF60F41-71E4-449A-8C1C-AA7F2722B262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10AABEFF-586D-074A-AD21-714A0F654103}" type="slidenum">
              <a:rPr lang="en-US">
                <a:solidFill>
                  <a:schemeClr val="bg1">
                    <a:lumMod val="50000"/>
                  </a:schemeClr>
                </a:solidFill>
              </a:rPr>
              <a:t>8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2" name="Straight Arrow Connector 131"/>
          <p:cNvCxnSpPr/>
          <p:nvPr/>
        </p:nvCxnSpPr>
        <p:spPr>
          <a:xfrm>
            <a:off x="7842598" y="3128292"/>
            <a:ext cx="3945" cy="2285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 Diagonal Corner Rectangle 148"/>
          <p:cNvSpPr/>
          <p:nvPr/>
        </p:nvSpPr>
        <p:spPr>
          <a:xfrm>
            <a:off x="6971028" y="1449956"/>
            <a:ext cx="914400" cy="301752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Tools</a:t>
            </a:r>
          </a:p>
        </p:txBody>
      </p:sp>
      <p:sp>
        <p:nvSpPr>
          <p:cNvPr id="150" name="Round Diagonal Corner Rectangle 149"/>
          <p:cNvSpPr/>
          <p:nvPr/>
        </p:nvSpPr>
        <p:spPr>
          <a:xfrm>
            <a:off x="1768688" y="1448135"/>
            <a:ext cx="3358753" cy="301752"/>
          </a:xfrm>
          <a:prstGeom prst="round2Diag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Application</a:t>
            </a:r>
            <a:endParaRPr lang="en-US" b="1" dirty="0"/>
          </a:p>
        </p:txBody>
      </p:sp>
      <p:sp>
        <p:nvSpPr>
          <p:cNvPr id="156" name="Cloud 155"/>
          <p:cNvSpPr/>
          <p:nvPr/>
        </p:nvSpPr>
        <p:spPr>
          <a:xfrm>
            <a:off x="2703691" y="3666151"/>
            <a:ext cx="3509405" cy="136098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Object</a:t>
            </a:r>
            <a:r>
              <a:rPr lang="en-US" dirty="0"/>
              <a:t> and </a:t>
            </a:r>
            <a:r>
              <a:rPr lang="en-US" b="1" i="1" dirty="0" err="1"/>
              <a:t>setField</a:t>
            </a:r>
            <a:r>
              <a:rPr lang="en-US" dirty="0"/>
              <a:t> taken away from the language and runtime</a:t>
            </a:r>
          </a:p>
        </p:txBody>
      </p:sp>
      <p:cxnSp>
        <p:nvCxnSpPr>
          <p:cNvPr id="171" name="Straight Arrow Connector 170"/>
          <p:cNvCxnSpPr/>
          <p:nvPr/>
        </p:nvCxnSpPr>
        <p:spPr>
          <a:xfrm flipH="1">
            <a:off x="5914979" y="5807284"/>
            <a:ext cx="788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11329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047"/>
    </mc:Choice>
    <mc:Fallback xmlns="">
      <p:transition spd="slow" advTm="1490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7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49" grpId="0" animBg="1"/>
      <p:bldP spid="150" grpId="0" animBg="1"/>
      <p:bldP spid="1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8DE43C5A-25C0-4504-B80A-2D77882F9CD5}"/>
              </a:ext>
            </a:extLst>
          </p:cNvPr>
          <p:cNvSpPr/>
          <p:nvPr/>
        </p:nvSpPr>
        <p:spPr>
          <a:xfrm>
            <a:off x="199292" y="1863970"/>
            <a:ext cx="8745415" cy="41558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200150" lvl="2" indent="-285750">
              <a:buFont typeface=".AppleSystemUIFont" charset="-120"/>
              <a:buChar char="?"/>
            </a:pPr>
            <a:r>
              <a:rPr lang="en-US" dirty="0"/>
              <a:t>&lt;</a:t>
            </a:r>
            <a:r>
              <a:rPr lang="en-US" dirty="0" err="1"/>
              <a:t>ValType</a:t>
            </a:r>
            <a:r>
              <a:rPr lang="en-US" dirty="0"/>
              <a:t>&gt; </a:t>
            </a:r>
            <a:r>
              <a:rPr lang="en-US" dirty="0" err="1"/>
              <a:t>ValType</a:t>
            </a:r>
            <a:r>
              <a:rPr lang="en-US" dirty="0"/>
              <a:t> </a:t>
            </a:r>
            <a:r>
              <a:rPr lang="en-US" dirty="0" err="1"/>
              <a:t>getFieldValue</a:t>
            </a:r>
            <a:r>
              <a:rPr lang="en-US" dirty="0"/>
              <a:t>(</a:t>
            </a:r>
            <a:r>
              <a:rPr lang="en-US" dirty="0" err="1"/>
              <a:t>DustEntity</a:t>
            </a:r>
            <a:r>
              <a:rPr lang="en-US" dirty="0"/>
              <a:t> entity, </a:t>
            </a:r>
            <a:r>
              <a:rPr lang="en-US" dirty="0" err="1"/>
              <a:t>DustField</a:t>
            </a:r>
            <a:r>
              <a:rPr lang="en-US" dirty="0"/>
              <a:t> field);</a:t>
            </a:r>
          </a:p>
          <a:p>
            <a:pPr marL="1200150" lvl="2" indent="-285750">
              <a:buFont typeface=".AppleSystemUIFont" charset="-120"/>
              <a:buChar char="?"/>
            </a:pPr>
            <a:endParaRPr lang="en-US" dirty="0"/>
          </a:p>
          <a:p>
            <a:pPr marL="1200150" lvl="2" indent="-285750">
              <a:buFont typeface=".AppleSystemUIFont" charset="-120"/>
              <a:buChar char="?"/>
            </a:pPr>
            <a:r>
              <a:rPr lang="en-US" dirty="0" err="1"/>
              <a:t>DustEntity</a:t>
            </a:r>
            <a:r>
              <a:rPr lang="en-US" dirty="0"/>
              <a:t> </a:t>
            </a:r>
            <a:r>
              <a:rPr lang="en-US" dirty="0" err="1"/>
              <a:t>getRefEntity</a:t>
            </a:r>
            <a:r>
              <a:rPr lang="en-US" dirty="0"/>
              <a:t>(</a:t>
            </a:r>
            <a:r>
              <a:rPr lang="en-US" dirty="0" err="1"/>
              <a:t>DustEntity</a:t>
            </a:r>
            <a:r>
              <a:rPr lang="en-US" dirty="0"/>
              <a:t> entity, </a:t>
            </a:r>
            <a:r>
              <a:rPr lang="en-US" dirty="0" err="1"/>
              <a:t>DustRef</a:t>
            </a:r>
            <a:r>
              <a:rPr lang="en-US" dirty="0"/>
              <a:t>... path);</a:t>
            </a:r>
          </a:p>
          <a:p>
            <a:pPr marL="1200150" lvl="2" indent="-285750">
              <a:buFont typeface=".AppleSystemUIFont" charset="-120"/>
              <a:buChar char="?"/>
            </a:pPr>
            <a:endParaRPr lang="en-US" dirty="0"/>
          </a:p>
          <a:p>
            <a:pPr marL="1200150" lvl="2" indent="-285750">
              <a:buFont typeface=".AppleSystemUIFont" charset="-120"/>
              <a:buChar char="?"/>
            </a:pPr>
            <a:r>
              <a:rPr lang="en-US" dirty="0"/>
              <a:t>void </a:t>
            </a:r>
            <a:r>
              <a:rPr lang="en-US" dirty="0" err="1"/>
              <a:t>processRefs</a:t>
            </a:r>
            <a:r>
              <a:rPr lang="en-US" dirty="0"/>
              <a:t>(</a:t>
            </a:r>
            <a:r>
              <a:rPr lang="en-US" dirty="0" err="1"/>
              <a:t>DustEntity</a:t>
            </a:r>
            <a:r>
              <a:rPr lang="en-US" dirty="0"/>
              <a:t> entity, </a:t>
            </a:r>
            <a:r>
              <a:rPr lang="en-US" dirty="0" err="1"/>
              <a:t>DustRef</a:t>
            </a:r>
            <a:r>
              <a:rPr lang="en-US" dirty="0"/>
              <a:t> ref, </a:t>
            </a:r>
            <a:r>
              <a:rPr lang="en-US" dirty="0" err="1"/>
              <a:t>RefVisitor</a:t>
            </a:r>
            <a:r>
              <a:rPr lang="en-US" dirty="0"/>
              <a:t> visitor);</a:t>
            </a:r>
          </a:p>
          <a:p>
            <a:pPr lvl="2"/>
            <a:endParaRPr lang="en-US" dirty="0"/>
          </a:p>
          <a:p>
            <a:pPr marL="1200150" lvl="2" indent="-285750">
              <a:buFont typeface=".AppleSystemUIFont" charset="-120"/>
              <a:buChar char="!"/>
            </a:pPr>
            <a:r>
              <a:rPr lang="en-US" dirty="0"/>
              <a:t>void </a:t>
            </a:r>
            <a:r>
              <a:rPr lang="en-US" dirty="0" err="1"/>
              <a:t>setFieldValue</a:t>
            </a:r>
            <a:r>
              <a:rPr lang="en-US" dirty="0"/>
              <a:t>(</a:t>
            </a:r>
            <a:r>
              <a:rPr lang="en-US" dirty="0" err="1"/>
              <a:t>DustEntity</a:t>
            </a:r>
            <a:r>
              <a:rPr lang="en-US" dirty="0"/>
              <a:t> entity, </a:t>
            </a:r>
            <a:r>
              <a:rPr lang="en-US" dirty="0" err="1"/>
              <a:t>DustField</a:t>
            </a:r>
            <a:r>
              <a:rPr lang="en-US" dirty="0"/>
              <a:t> field, Object value);</a:t>
            </a:r>
          </a:p>
          <a:p>
            <a:pPr marL="1200150" lvl="2" indent="-285750">
              <a:buFont typeface=".AppleSystemUIFont" charset="-120"/>
              <a:buChar char="!"/>
            </a:pPr>
            <a:endParaRPr lang="en-US" dirty="0"/>
          </a:p>
          <a:p>
            <a:pPr marL="1200150" lvl="2" indent="-285750">
              <a:buFont typeface=".AppleSystemUIFont" charset="-120"/>
              <a:buChar char="!"/>
            </a:pPr>
            <a:r>
              <a:rPr lang="en-US" dirty="0"/>
              <a:t>void </a:t>
            </a:r>
            <a:r>
              <a:rPr lang="en-US" dirty="0" err="1"/>
              <a:t>setRef</a:t>
            </a:r>
            <a:r>
              <a:rPr lang="en-US" dirty="0"/>
              <a:t>(</a:t>
            </a:r>
            <a:r>
              <a:rPr lang="en-US" dirty="0" err="1"/>
              <a:t>DustEntity</a:t>
            </a:r>
            <a:r>
              <a:rPr lang="en-US" dirty="0"/>
              <a:t> entity, </a:t>
            </a:r>
            <a:r>
              <a:rPr lang="en-US" dirty="0" err="1"/>
              <a:t>DustRef</a:t>
            </a:r>
            <a:r>
              <a:rPr lang="en-US" dirty="0"/>
              <a:t> ref,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idx</a:t>
            </a:r>
            <a:r>
              <a:rPr lang="en-US" dirty="0"/>
              <a:t>, </a:t>
            </a:r>
            <a:r>
              <a:rPr lang="en-US" dirty="0" err="1"/>
              <a:t>DustEntity</a:t>
            </a:r>
            <a:r>
              <a:rPr lang="en-US" dirty="0"/>
              <a:t> to);</a:t>
            </a:r>
          </a:p>
          <a:p>
            <a:pPr lvl="2"/>
            <a:endParaRPr lang="en-US" dirty="0"/>
          </a:p>
          <a:p>
            <a:pPr marL="1200150" lvl="2" indent="-285750">
              <a:buFont typeface=".AppleSystemUIFont" charset="-120"/>
              <a:buChar char="*"/>
            </a:pPr>
            <a:r>
              <a:rPr lang="en-US" dirty="0"/>
              <a:t>void send(</a:t>
            </a:r>
            <a:r>
              <a:rPr lang="en-US" dirty="0" err="1"/>
              <a:t>DustEntity</a:t>
            </a:r>
            <a:r>
              <a:rPr lang="en-US" dirty="0"/>
              <a:t> </a:t>
            </a:r>
            <a:r>
              <a:rPr lang="en-US" dirty="0" err="1"/>
              <a:t>msg</a:t>
            </a:r>
            <a:r>
              <a:rPr lang="en-US" dirty="0"/>
              <a:t>);</a:t>
            </a:r>
          </a:p>
        </p:txBody>
      </p:sp>
      <p:pic>
        <p:nvPicPr>
          <p:cNvPr id="20" name="Kép 19">
            <a:extLst>
              <a:ext uri="{FF2B5EF4-FFF2-40B4-BE49-F238E27FC236}">
                <a16:creationId xmlns:a16="http://schemas.microsoft.com/office/drawing/2014/main" id="{41FC3AD8-2F13-47A6-8C31-2955459A9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7" y="1968367"/>
            <a:ext cx="1307886" cy="2738906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E044BF7-3288-4B0E-9656-4D0A30E7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err="1"/>
              <a:t>Dust</a:t>
            </a:r>
            <a:r>
              <a:rPr lang="hu-HU"/>
              <a:t> Platform</a:t>
            </a:r>
            <a:endParaRPr lang="en-US"/>
          </a:p>
        </p:txBody>
      </p:sp>
      <p:sp>
        <p:nvSpPr>
          <p:cNvPr id="4" name="Fél keret 3">
            <a:extLst>
              <a:ext uri="{FF2B5EF4-FFF2-40B4-BE49-F238E27FC236}">
                <a16:creationId xmlns:a16="http://schemas.microsoft.com/office/drawing/2014/main" id="{F13B7773-CCEB-46A4-871E-64BEF647C26C}"/>
              </a:ext>
            </a:extLst>
          </p:cNvPr>
          <p:cNvSpPr/>
          <p:nvPr/>
        </p:nvSpPr>
        <p:spPr>
          <a:xfrm flipH="1">
            <a:off x="7716711" y="365126"/>
            <a:ext cx="1069042" cy="470648"/>
          </a:xfrm>
          <a:prstGeom prst="halfFrame">
            <a:avLst>
              <a:gd name="adj1" fmla="val 14705"/>
              <a:gd name="adj2" fmla="val 33333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9000" rtlCol="0" anchor="ctr"/>
          <a:lstStyle/>
          <a:p>
            <a:pPr algn="r"/>
            <a:fld id="{A6B9448E-D792-45A4-B891-E381726C507B}" type="slidenum">
              <a:rPr lang="en-US">
                <a:solidFill>
                  <a:schemeClr val="bg1">
                    <a:lumMod val="50000"/>
                  </a:schemeClr>
                </a:solidFill>
              </a:rPr>
              <a:pPr algn="r"/>
              <a:t>9</a:t>
            </a:fld>
            <a:r>
              <a:rPr lang="hu-HU" dirty="0">
                <a:solidFill>
                  <a:schemeClr val="bg1">
                    <a:lumMod val="50000"/>
                  </a:schemeClr>
                </a:solidFill>
              </a:rPr>
              <a:t> / 11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C830BCC9-86D4-4B9B-A7C9-F32FB48C1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09" y="1968367"/>
            <a:ext cx="3993198" cy="1626583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BD24DF57-848F-4A74-A035-D0D348172C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36" y="2209245"/>
            <a:ext cx="8507125" cy="3465279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C51E4ED1-F1A6-4C71-950F-B6983F631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42" y="1976278"/>
            <a:ext cx="1888801" cy="395542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8DD13A0C-1D69-4EA0-8AD4-C48E97BEDB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11" y="4702756"/>
            <a:ext cx="2595802" cy="1228014"/>
          </a:xfrm>
          <a:prstGeom prst="rect">
            <a:avLst/>
          </a:prstGeom>
        </p:spPr>
      </p:pic>
      <p:pic>
        <p:nvPicPr>
          <p:cNvPr id="23" name="Kép 22">
            <a:extLst>
              <a:ext uri="{FF2B5EF4-FFF2-40B4-BE49-F238E27FC236}">
                <a16:creationId xmlns:a16="http://schemas.microsoft.com/office/drawing/2014/main" id="{DA69BF4F-2F9C-4344-AFE8-7988739E20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568" y="2536802"/>
            <a:ext cx="6986045" cy="3304937"/>
          </a:xfrm>
          <a:prstGeom prst="rect">
            <a:avLst/>
          </a:prstGeom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B274238B-6BBF-4A31-860D-F6FF1AE41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85" y="1968367"/>
            <a:ext cx="3073568" cy="2629992"/>
          </a:xfrm>
          <a:prstGeom prst="rect">
            <a:avLst/>
          </a:prstGeom>
        </p:spPr>
      </p:pic>
      <p:pic>
        <p:nvPicPr>
          <p:cNvPr id="25" name="Kép 24">
            <a:extLst>
              <a:ext uri="{FF2B5EF4-FFF2-40B4-BE49-F238E27FC236}">
                <a16:creationId xmlns:a16="http://schemas.microsoft.com/office/drawing/2014/main" id="{3707273D-9748-4681-AA58-5ADA97E59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641" y="2077280"/>
            <a:ext cx="4503421" cy="3853489"/>
          </a:xfrm>
          <a:prstGeom prst="rect">
            <a:avLst/>
          </a:prstGeom>
        </p:spPr>
      </p:pic>
      <p:pic>
        <p:nvPicPr>
          <p:cNvPr id="26" name="Kép 25">
            <a:extLst>
              <a:ext uri="{FF2B5EF4-FFF2-40B4-BE49-F238E27FC236}">
                <a16:creationId xmlns:a16="http://schemas.microsoft.com/office/drawing/2014/main" id="{0A6506B7-2E72-4B0E-8E2A-136F73D5FD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51" y="3973934"/>
            <a:ext cx="3387856" cy="1956836"/>
          </a:xfrm>
          <a:prstGeom prst="rect">
            <a:avLst/>
          </a:prstGeom>
        </p:spPr>
      </p:pic>
      <p:pic>
        <p:nvPicPr>
          <p:cNvPr id="27" name="Kép 26">
            <a:extLst>
              <a:ext uri="{FF2B5EF4-FFF2-40B4-BE49-F238E27FC236}">
                <a16:creationId xmlns:a16="http://schemas.microsoft.com/office/drawing/2014/main" id="{CF277CB6-DEA9-410B-9BE5-7A1353604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727" y="2413635"/>
            <a:ext cx="5721813" cy="3304937"/>
          </a:xfrm>
          <a:prstGeom prst="rect">
            <a:avLst/>
          </a:prstGeom>
        </p:spPr>
      </p:pic>
      <p:pic>
        <p:nvPicPr>
          <p:cNvPr id="28" name="Kép 27">
            <a:extLst>
              <a:ext uri="{FF2B5EF4-FFF2-40B4-BE49-F238E27FC236}">
                <a16:creationId xmlns:a16="http://schemas.microsoft.com/office/drawing/2014/main" id="{FEF3AA46-2DD7-4D4C-AD33-A0300F8356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7" y="5221555"/>
            <a:ext cx="1563273" cy="709216"/>
          </a:xfrm>
          <a:prstGeom prst="rect">
            <a:avLst/>
          </a:prstGeom>
        </p:spPr>
      </p:pic>
      <p:pic>
        <p:nvPicPr>
          <p:cNvPr id="29" name="Kép 28">
            <a:extLst>
              <a:ext uri="{FF2B5EF4-FFF2-40B4-BE49-F238E27FC236}">
                <a16:creationId xmlns:a16="http://schemas.microsoft.com/office/drawing/2014/main" id="{3484F5D5-732A-43B2-AE68-CD26AE7F7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7" y="4343011"/>
            <a:ext cx="3094844" cy="14040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664682" y="1496738"/>
            <a:ext cx="1907317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Software as Graph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9008" y="1213102"/>
            <a:ext cx="1462452" cy="64633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Software as </a:t>
            </a:r>
            <a:br>
              <a:rPr lang="en-US"/>
            </a:br>
            <a:r>
              <a:rPr lang="en-US"/>
              <a:t>Configuration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640036" y="6029733"/>
            <a:ext cx="1814151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Software as Code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89002" y="1492370"/>
            <a:ext cx="2838534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Module code: DB Connector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346311" y="6027650"/>
            <a:ext cx="2685735" cy="64633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Kernel code: global access </a:t>
            </a:r>
            <a:br>
              <a:rPr lang="en-US"/>
            </a:br>
            <a:r>
              <a:rPr lang="en-US"/>
              <a:t>control of execution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33757" y="6029733"/>
            <a:ext cx="1472519" cy="646331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The Whole</a:t>
            </a:r>
            <a:br>
              <a:rPr lang="en-US"/>
            </a:br>
            <a:r>
              <a:rPr lang="en-US"/>
              <a:t>Simple Kernel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42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313"/>
    </mc:Choice>
    <mc:Fallback xmlns="">
      <p:transition spd="slow" advTm="89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18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29.3|24.1|7.1|18|11|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50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5|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9.5|2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102.9|5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3|3|4|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12.2|22.4|6.5|7.9|7.8|11.4|4.3|16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|9.9|14.2|20.7|7.8|11.1|4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8.7|14.7|6.2"/>
</p:tagLst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4111</TotalTime>
  <Words>796</Words>
  <Application>Microsoft Macintosh PowerPoint</Application>
  <PresentationFormat>On-screen Show (4:3)</PresentationFormat>
  <Paragraphs>212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.AppleSystemUIFont</vt:lpstr>
      <vt:lpstr>Arial</vt:lpstr>
      <vt:lpstr>Calibri</vt:lpstr>
      <vt:lpstr>Calibri Light</vt:lpstr>
      <vt:lpstr>Mangal</vt:lpstr>
      <vt:lpstr>Office-téma</vt:lpstr>
      <vt:lpstr>Tensegrity in Software Development</vt:lpstr>
      <vt:lpstr>Abstract</vt:lpstr>
      <vt:lpstr>Introduction</vt:lpstr>
      <vt:lpstr>Vision – Ontology – Action</vt:lpstr>
      <vt:lpstr>Tensegrity</vt:lpstr>
      <vt:lpstr>Lost Past – Lost Path</vt:lpstr>
      <vt:lpstr>Knowledge Cards</vt:lpstr>
      <vt:lpstr>Power of Transparency</vt:lpstr>
      <vt:lpstr>Dust Platform</vt:lpstr>
      <vt:lpstr>Academic Progress</vt:lpstr>
      <vt:lpstr>Next Steps</vt:lpstr>
      <vt:lpstr>Informatics vs IT</vt:lpstr>
    </vt:vector>
  </TitlesOfParts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Transparency, Implementation and Runtime Optimization in Software Engineering - Theory and Practice</dc:title>
  <dc:creator>Kedves Lorand</dc:creator>
  <cp:lastModifiedBy>Lorand Kedves</cp:lastModifiedBy>
  <cp:revision>182</cp:revision>
  <cp:lastPrinted>2018-01-21T07:12:43Z</cp:lastPrinted>
  <dcterms:created xsi:type="dcterms:W3CDTF">2017-06-20T05:47:32Z</dcterms:created>
  <dcterms:modified xsi:type="dcterms:W3CDTF">2018-01-31T19:41:10Z</dcterms:modified>
</cp:coreProperties>
</file>