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7" r:id="rId4"/>
    <p:sldId id="276" r:id="rId5"/>
    <p:sldId id="279" r:id="rId6"/>
    <p:sldId id="283" r:id="rId7"/>
    <p:sldId id="284" r:id="rId8"/>
    <p:sldId id="275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599"/>
  </p:normalViewPr>
  <p:slideViewPr>
    <p:cSldViewPr snapToGrid="0">
      <p:cViewPr varScale="1">
        <p:scale>
          <a:sx n="88" d="100"/>
          <a:sy n="88" d="100"/>
        </p:scale>
        <p:origin x="6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1AB31-DBD7-4A0D-A2DD-F58395238602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75C6F-C34C-4CFB-8848-BB869591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5C6F-C34C-4CFB-8848-BB8695918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D6DD-E56E-4E97-BF9E-3D9398633574}" type="datetimeFigureOut">
              <a:rPr lang="en-US" smtClean="0"/>
              <a:t>18/06/24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hyperlink" Target="https://youtu.be/49rcVQ1vFAY" TargetMode="Externa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youtu.be/prIwpKL57dM?t=20m" TargetMode="External"/><Relationship Id="rId11" Type="http://schemas.openxmlformats.org/officeDocument/2006/relationships/image" Target="../media/image10.jpg"/><Relationship Id="rId5" Type="http://schemas.openxmlformats.org/officeDocument/2006/relationships/hyperlink" Target="https://youtu.be/prIwpKL57dM?t=34m40s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www.theatlantic.com/magazine/archive/1945/07/as-we-may-think/303881/" TargetMode="External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gif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75E15-2220-42A5-8ABB-332B80DC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45021"/>
            <a:ext cx="7772400" cy="1964942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Idea Projection</a:t>
            </a:r>
            <a:br>
              <a:rPr lang="en-US" sz="3600" b="1" dirty="0"/>
            </a:br>
            <a:br>
              <a:rPr lang="hu-HU" sz="2000" b="1" dirty="0"/>
            </a:br>
            <a:r>
              <a:rPr lang="en-US" sz="2000" b="1" dirty="0"/>
              <a:t>“</a:t>
            </a:r>
            <a:r>
              <a:rPr lang="en-US" sz="1800" b="1" dirty="0"/>
              <a:t>What is</a:t>
            </a:r>
            <a:r>
              <a:rPr lang="hu-HU" sz="1800" b="1" dirty="0"/>
              <a:t> Software</a:t>
            </a:r>
            <a:r>
              <a:rPr lang="en-US" sz="1800" b="1" dirty="0"/>
              <a:t> Anyway?”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69F9A9-11D0-4B24-B52A-9ECA7BF54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3602038"/>
            <a:ext cx="6858000" cy="1040907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PhD Progress Report</a:t>
            </a:r>
            <a:br>
              <a:rPr lang="hu-HU" dirty="0"/>
            </a:br>
            <a:r>
              <a:rPr lang="hu-HU" dirty="0"/>
              <a:t>Semester </a:t>
            </a:r>
            <a:r>
              <a:rPr lang="en-US" dirty="0"/>
              <a:t>3</a:t>
            </a:r>
            <a:br>
              <a:rPr lang="en-US" dirty="0"/>
            </a:br>
            <a:br>
              <a:rPr lang="en-US" dirty="0"/>
            </a:br>
            <a:r>
              <a:rPr lang="hu-HU" sz="1800" dirty="0"/>
              <a:t>2018. 0</a:t>
            </a:r>
            <a:r>
              <a:rPr lang="en-US" sz="1800" dirty="0"/>
              <a:t>6</a:t>
            </a:r>
            <a:r>
              <a:rPr lang="hu-HU" sz="1800" dirty="0"/>
              <a:t>. </a:t>
            </a:r>
            <a:r>
              <a:rPr lang="en-US" sz="1800" dirty="0"/>
              <a:t>21</a:t>
            </a:r>
            <a:r>
              <a:rPr lang="hu-HU" sz="1800" dirty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F76068C-9C75-4A39-BE84-3A8B252877EA}"/>
              </a:ext>
            </a:extLst>
          </p:cNvPr>
          <p:cNvSpPr txBox="1"/>
          <p:nvPr/>
        </p:nvSpPr>
        <p:spPr>
          <a:xfrm>
            <a:off x="595361" y="5257800"/>
            <a:ext cx="3382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Author: Lorand KEDVES</a:t>
            </a:r>
          </a:p>
          <a:p>
            <a:r>
              <a:rPr lang="hu-HU" dirty="0"/>
              <a:t>Supervisor: Dr. Botond BERTOK</a:t>
            </a:r>
            <a:br>
              <a:rPr lang="en-US" dirty="0"/>
            </a:br>
            <a:r>
              <a:rPr lang="en-US" b="1" i="1" dirty="0"/>
              <a:t>Department of Computer Science</a:t>
            </a:r>
            <a:br>
              <a:rPr lang="en-US" b="1" i="1" dirty="0"/>
            </a:br>
            <a:r>
              <a:rPr lang="en-US" b="1" i="1" dirty="0"/>
              <a:t>and Systems Technology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046533-BA31-488D-8D57-43BDB4313FB2}"/>
              </a:ext>
            </a:extLst>
          </p:cNvPr>
          <p:cNvSpPr txBox="1"/>
          <p:nvPr/>
        </p:nvSpPr>
        <p:spPr>
          <a:xfrm>
            <a:off x="5347378" y="5257800"/>
            <a:ext cx="3110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i="1" dirty="0"/>
              <a:t>University of Pannonia</a:t>
            </a:r>
            <a:br>
              <a:rPr lang="en-US" dirty="0"/>
            </a:br>
            <a:r>
              <a:rPr lang="en-US" dirty="0"/>
              <a:t>Veszprem, Hungary</a:t>
            </a:r>
            <a:endParaRPr lang="hu-HU" dirty="0"/>
          </a:p>
          <a:p>
            <a:pPr algn="r"/>
            <a:r>
              <a:rPr lang="en-US" b="1" i="1" dirty="0"/>
              <a:t>Doctoral School </a:t>
            </a:r>
            <a:br>
              <a:rPr lang="en-US" b="1" i="1" dirty="0"/>
            </a:br>
            <a:r>
              <a:rPr lang="en-US" b="1" i="1" dirty="0"/>
              <a:t>of Information Science</a:t>
            </a:r>
            <a:endParaRPr lang="hu-HU" b="1" i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2F517A-97CD-4D72-A290-AF24BDF3E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44" y="5292530"/>
            <a:ext cx="898684" cy="8858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24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5"/>
    </mc:Choice>
    <mc:Fallback xmlns="">
      <p:transition spd="slow" advTm="223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45224"/>
            <a:ext cx="7311500" cy="3714731"/>
          </a:xfr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US" i="1" dirty="0"/>
              <a:t>Outline</a:t>
            </a:r>
          </a:p>
          <a:p>
            <a:r>
              <a:rPr lang="en-US" dirty="0"/>
              <a:t>What is Software?</a:t>
            </a:r>
          </a:p>
          <a:p>
            <a:r>
              <a:rPr lang="en-US" dirty="0"/>
              <a:t>Research Context</a:t>
            </a:r>
            <a:endParaRPr lang="hu-HU" dirty="0"/>
          </a:p>
          <a:p>
            <a:r>
              <a:rPr lang="en-US" b="1" i="1" dirty="0"/>
              <a:t>Idea Projection</a:t>
            </a:r>
            <a:endParaRPr lang="hu-HU" b="1" i="1" dirty="0"/>
          </a:p>
          <a:p>
            <a:r>
              <a:rPr lang="en-US" dirty="0"/>
              <a:t>Knowledge Broker</a:t>
            </a:r>
          </a:p>
          <a:p>
            <a:r>
              <a:rPr lang="en-US" dirty="0"/>
              <a:t>Law Reverse Engineering</a:t>
            </a:r>
            <a:endParaRPr lang="hu-HU" dirty="0"/>
          </a:p>
          <a:p>
            <a:r>
              <a:rPr lang="en-US" i="1" dirty="0"/>
              <a:t>Academic Progress </a:t>
            </a:r>
          </a:p>
        </p:txBody>
      </p:sp>
      <p:sp>
        <p:nvSpPr>
          <p:cNvPr id="4" name="Fél keret 3"/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2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09093-16FD-463B-A323-E59F6855D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19" y="1988869"/>
            <a:ext cx="2947131" cy="3827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2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42"/>
    </mc:Choice>
    <mc:Fallback xmlns="">
      <p:transition spd="slow" advTm="26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7D751-2A97-4494-AAB1-D64D24BB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5655"/>
            <a:ext cx="7886700" cy="1325563"/>
          </a:xfrm>
        </p:spPr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06F6B0-443E-4B3E-A245-79939D87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Business: a real system </a:t>
            </a:r>
            <a:r>
              <a:rPr lang="en-US" sz="1800" b="1" i="1" dirty="0"/>
              <a:t>must have a plan</a:t>
            </a:r>
            <a:r>
              <a:rPr lang="en-US" sz="1800" dirty="0"/>
              <a:t> (contract, test, quality</a:t>
            </a:r>
            <a:r>
              <a:rPr lang="hu-HU" sz="1800" dirty="0"/>
              <a:t>, maintenance</a:t>
            </a:r>
            <a:r>
              <a:rPr lang="en-US" sz="1800" dirty="0"/>
              <a:t>)</a:t>
            </a:r>
          </a:p>
          <a:p>
            <a:r>
              <a:rPr lang="en-US" sz="1800" dirty="0"/>
              <a:t>Science: </a:t>
            </a:r>
            <a:r>
              <a:rPr lang="hu-HU" sz="1800" dirty="0"/>
              <a:t>in such</a:t>
            </a:r>
            <a:r>
              <a:rPr lang="en-US" sz="1800" dirty="0"/>
              <a:t> case </a:t>
            </a:r>
            <a:r>
              <a:rPr lang="en-US" sz="1800" b="1" i="1" dirty="0"/>
              <a:t>the information content of source code is zero</a:t>
            </a:r>
            <a:r>
              <a:rPr lang="en-US" sz="1800" i="1" dirty="0"/>
              <a:t> </a:t>
            </a:r>
            <a:r>
              <a:rPr lang="en-US" sz="1800" dirty="0"/>
              <a:t>(deviation)</a:t>
            </a:r>
          </a:p>
          <a:p>
            <a:endParaRPr lang="hu-HU" sz="1800" dirty="0"/>
          </a:p>
          <a:p>
            <a:endParaRPr lang="hu-HU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hu-HU" sz="1800" dirty="0"/>
          </a:p>
          <a:p>
            <a:endParaRPr lang="hu-HU" sz="1800" dirty="0"/>
          </a:p>
          <a:p>
            <a:endParaRPr lang="en-US" sz="1800" dirty="0"/>
          </a:p>
          <a:p>
            <a:r>
              <a:rPr lang="en-US" sz="1800" b="1" dirty="0"/>
              <a:t>Dust</a:t>
            </a:r>
            <a:r>
              <a:rPr lang="en-US" sz="1800" dirty="0"/>
              <a:t>: </a:t>
            </a:r>
            <a:r>
              <a:rPr lang="hu-HU" sz="1800" dirty="0"/>
              <a:t>the </a:t>
            </a:r>
            <a:r>
              <a:rPr lang="en-US" sz="1800" dirty="0"/>
              <a:t>plan runtime</a:t>
            </a:r>
          </a:p>
          <a:p>
            <a:r>
              <a:rPr lang="en-US" sz="1800" b="1" dirty="0"/>
              <a:t>Montru</a:t>
            </a:r>
            <a:r>
              <a:rPr lang="en-US" sz="1800" dirty="0"/>
              <a:t>: knowledge interaction environment (“show it!” in Esperanto)</a:t>
            </a:r>
          </a:p>
        </p:txBody>
      </p:sp>
      <p:pic>
        <p:nvPicPr>
          <p:cNvPr id="8" name="Kép 28">
            <a:extLst>
              <a:ext uri="{FF2B5EF4-FFF2-40B4-BE49-F238E27FC236}">
                <a16:creationId xmlns:a16="http://schemas.microsoft.com/office/drawing/2014/main" id="{58CF5B05-8EFB-4512-A367-14FA49553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2" y="4151264"/>
            <a:ext cx="7886700" cy="11443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879E798-BFC8-4B79-84AB-F826642EA262}"/>
              </a:ext>
            </a:extLst>
          </p:cNvPr>
          <p:cNvGrpSpPr/>
          <p:nvPr/>
        </p:nvGrpSpPr>
        <p:grpSpPr>
          <a:xfrm>
            <a:off x="758935" y="2587340"/>
            <a:ext cx="7437773" cy="1300516"/>
            <a:chOff x="743361" y="3795169"/>
            <a:chExt cx="7492297" cy="1288638"/>
          </a:xfrm>
        </p:grpSpPr>
        <p:grpSp>
          <p:nvGrpSpPr>
            <p:cNvPr id="10" name="Csoportba foglalás 16">
              <a:extLst>
                <a:ext uri="{FF2B5EF4-FFF2-40B4-BE49-F238E27FC236}">
                  <a16:creationId xmlns:a16="http://schemas.microsoft.com/office/drawing/2014/main" id="{6EA244F7-ED8D-458E-88AD-C6B075DE000E}"/>
                </a:ext>
              </a:extLst>
            </p:cNvPr>
            <p:cNvGrpSpPr/>
            <p:nvPr/>
          </p:nvGrpSpPr>
          <p:grpSpPr>
            <a:xfrm>
              <a:off x="3023556" y="3795170"/>
              <a:ext cx="2643288" cy="1256755"/>
              <a:chOff x="2151202" y="4713165"/>
              <a:chExt cx="3334357" cy="1773050"/>
            </a:xfrm>
          </p:grpSpPr>
          <p:pic>
            <p:nvPicPr>
              <p:cNvPr id="11" name="Kép 11">
                <a:extLst>
                  <a:ext uri="{FF2B5EF4-FFF2-40B4-BE49-F238E27FC236}">
                    <a16:creationId xmlns:a16="http://schemas.microsoft.com/office/drawing/2014/main" id="{C524B041-9BD5-4625-8D37-E7EABEE99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4299" y="4713165"/>
                <a:ext cx="3311260" cy="1293670"/>
              </a:xfrm>
              <a:prstGeom prst="rect">
                <a:avLst/>
              </a:prstGeom>
            </p:spPr>
          </p:pic>
          <p:sp>
            <p:nvSpPr>
              <p:cNvPr id="12" name="Szövegdoboz 15">
                <a:extLst>
                  <a:ext uri="{FF2B5EF4-FFF2-40B4-BE49-F238E27FC236}">
                    <a16:creationId xmlns:a16="http://schemas.microsoft.com/office/drawing/2014/main" id="{337FA460-4569-4EB3-B40C-0A420C8DE63E}"/>
                  </a:ext>
                </a:extLst>
              </p:cNvPr>
              <p:cNvSpPr txBox="1"/>
              <p:nvPr/>
            </p:nvSpPr>
            <p:spPr>
              <a:xfrm>
                <a:off x="2151202" y="6008577"/>
                <a:ext cx="1640325" cy="477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600" b="1" i="1" dirty="0" err="1"/>
                  <a:t>Clojure</a:t>
                </a:r>
                <a:r>
                  <a:rPr lang="hu-HU" sz="1600" b="1" i="1" dirty="0"/>
                  <a:t>, 2007</a:t>
                </a:r>
                <a:endParaRPr lang="en-US" sz="1600" b="1" i="1" dirty="0"/>
              </a:p>
            </p:txBody>
          </p:sp>
        </p:grpSp>
        <p:grpSp>
          <p:nvGrpSpPr>
            <p:cNvPr id="13" name="Csoportba foglalás 17">
              <a:extLst>
                <a:ext uri="{FF2B5EF4-FFF2-40B4-BE49-F238E27FC236}">
                  <a16:creationId xmlns:a16="http://schemas.microsoft.com/office/drawing/2014/main" id="{3DADE8C7-9582-4112-9C50-B1C9AB4F70F3}"/>
                </a:ext>
              </a:extLst>
            </p:cNvPr>
            <p:cNvGrpSpPr/>
            <p:nvPr/>
          </p:nvGrpSpPr>
          <p:grpSpPr>
            <a:xfrm>
              <a:off x="743361" y="3795169"/>
              <a:ext cx="2074978" cy="1288638"/>
              <a:chOff x="2174299" y="1718533"/>
              <a:chExt cx="2664828" cy="1654957"/>
            </a:xfrm>
          </p:grpSpPr>
          <p:pic>
            <p:nvPicPr>
              <p:cNvPr id="14" name="Kép 8">
                <a:extLst>
                  <a:ext uri="{FF2B5EF4-FFF2-40B4-BE49-F238E27FC236}">
                    <a16:creationId xmlns:a16="http://schemas.microsoft.com/office/drawing/2014/main" id="{43BEC437-7987-4170-922D-8FDCBE279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5164" y="1718533"/>
                <a:ext cx="2663963" cy="1219102"/>
              </a:xfrm>
              <a:prstGeom prst="rect">
                <a:avLst/>
              </a:prstGeom>
            </p:spPr>
          </p:pic>
          <p:sp>
            <p:nvSpPr>
              <p:cNvPr id="15" name="Szövegdoboz 13">
                <a:extLst>
                  <a:ext uri="{FF2B5EF4-FFF2-40B4-BE49-F238E27FC236}">
                    <a16:creationId xmlns:a16="http://schemas.microsoft.com/office/drawing/2014/main" id="{5783DAC7-7B8F-4655-9344-A11601419D08}"/>
                  </a:ext>
                </a:extLst>
              </p:cNvPr>
              <p:cNvSpPr txBox="1"/>
              <p:nvPr/>
            </p:nvSpPr>
            <p:spPr>
              <a:xfrm>
                <a:off x="2174299" y="2938696"/>
                <a:ext cx="1035189" cy="434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600" b="1" i="1" dirty="0"/>
                  <a:t>C, 1974</a:t>
                </a:r>
                <a:endParaRPr lang="en-US" sz="1600" b="1" i="1" dirty="0"/>
              </a:p>
            </p:txBody>
          </p:sp>
        </p:grpSp>
        <p:grpSp>
          <p:nvGrpSpPr>
            <p:cNvPr id="19" name="Csoportba foglalás 26">
              <a:extLst>
                <a:ext uri="{FF2B5EF4-FFF2-40B4-BE49-F238E27FC236}">
                  <a16:creationId xmlns:a16="http://schemas.microsoft.com/office/drawing/2014/main" id="{C33D240E-C6F4-4B1B-9672-5442A19FB221}"/>
                </a:ext>
              </a:extLst>
            </p:cNvPr>
            <p:cNvGrpSpPr/>
            <p:nvPr/>
          </p:nvGrpSpPr>
          <p:grpSpPr>
            <a:xfrm>
              <a:off x="5872062" y="3808291"/>
              <a:ext cx="2363596" cy="1257165"/>
              <a:chOff x="2174299" y="5113208"/>
              <a:chExt cx="2363596" cy="1257165"/>
            </a:xfrm>
          </p:grpSpPr>
          <p:sp>
            <p:nvSpPr>
              <p:cNvPr id="20" name="Szövegdoboz 24">
                <a:extLst>
                  <a:ext uri="{FF2B5EF4-FFF2-40B4-BE49-F238E27FC236}">
                    <a16:creationId xmlns:a16="http://schemas.microsoft.com/office/drawing/2014/main" id="{E4A94618-D0C0-472B-AEB7-E87563AA3560}"/>
                  </a:ext>
                </a:extLst>
              </p:cNvPr>
              <p:cNvSpPr txBox="1"/>
              <p:nvPr/>
            </p:nvSpPr>
            <p:spPr>
              <a:xfrm>
                <a:off x="2174299" y="6031819"/>
                <a:ext cx="1073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600" b="1" i="1" dirty="0" err="1"/>
                  <a:t>Rust</a:t>
                </a:r>
                <a:r>
                  <a:rPr lang="hu-HU" sz="1600" b="1" i="1" dirty="0"/>
                  <a:t>, 2015</a:t>
                </a:r>
                <a:endParaRPr lang="en-US" sz="1600" b="1" i="1" dirty="0"/>
              </a:p>
            </p:txBody>
          </p:sp>
          <p:sp>
            <p:nvSpPr>
              <p:cNvPr id="21" name="Szövegdoboz 25">
                <a:extLst>
                  <a:ext uri="{FF2B5EF4-FFF2-40B4-BE49-F238E27FC236}">
                    <a16:creationId xmlns:a16="http://schemas.microsoft.com/office/drawing/2014/main" id="{BDE737C1-3811-42CB-BD32-9288C45559CF}"/>
                  </a:ext>
                </a:extLst>
              </p:cNvPr>
              <p:cNvSpPr txBox="1"/>
              <p:nvPr/>
            </p:nvSpPr>
            <p:spPr>
              <a:xfrm>
                <a:off x="2174299" y="5113208"/>
                <a:ext cx="2363596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fn</a:t>
                </a:r>
                <a:r>
                  <a:rPr lang="en-US" sz="1600" dirty="0"/>
                  <a:t> main() { </a:t>
                </a:r>
                <a:endParaRPr lang="hu-HU" sz="1600" dirty="0"/>
              </a:p>
              <a:p>
                <a:r>
                  <a:rPr lang="hu-HU" sz="1600" dirty="0"/>
                  <a:t>  </a:t>
                </a:r>
                <a:r>
                  <a:rPr lang="en-US" sz="1600" dirty="0" err="1"/>
                  <a:t>println</a:t>
                </a:r>
                <a:r>
                  <a:rPr lang="en-US" sz="1600" dirty="0"/>
                  <a:t>!("Hello, world!"); </a:t>
                </a:r>
                <a:endParaRPr lang="hu-HU" sz="1600" dirty="0"/>
              </a:p>
              <a:p>
                <a:r>
                  <a:rPr lang="en-US" sz="1600" dirty="0"/>
                  <a:t>}</a:t>
                </a:r>
              </a:p>
            </p:txBody>
          </p:sp>
        </p:grpSp>
      </p:grpSp>
      <p:sp>
        <p:nvSpPr>
          <p:cNvPr id="16" name="Fél keret 3">
            <a:extLst>
              <a:ext uri="{FF2B5EF4-FFF2-40B4-BE49-F238E27FC236}">
                <a16:creationId xmlns:a16="http://schemas.microsoft.com/office/drawing/2014/main" id="{292CB479-22A9-4395-8F53-03D3B48F4666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3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91"/>
    </mc:Choice>
    <mc:Fallback xmlns="">
      <p:transition spd="slow" advTm="130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7C09EE-FADE-406E-A72A-F8F009C25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967"/>
            <a:ext cx="2381250" cy="689096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7650" y="365126"/>
            <a:ext cx="79248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Research</a:t>
            </a:r>
            <a:r>
              <a:rPr lang="en-US" b="1" dirty="0"/>
              <a:t> Context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18250" y="1825624"/>
            <a:ext cx="6808662" cy="4667249"/>
          </a:xfrm>
          <a:noFill/>
        </p:spPr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hu-HU" dirty="0"/>
              <a:t>Dr. </a:t>
            </a:r>
            <a:r>
              <a:rPr lang="en-US" dirty="0" err="1"/>
              <a:t>Botond</a:t>
            </a:r>
            <a:r>
              <a:rPr lang="en-US" dirty="0"/>
              <a:t> Bert</a:t>
            </a:r>
            <a:r>
              <a:rPr lang="hu-HU" dirty="0"/>
              <a:t>ók, Dr. Gyula Simon, Dr. István Heckl</a:t>
            </a:r>
          </a:p>
          <a:p>
            <a:pPr lvl="1"/>
            <a:r>
              <a:rPr lang="en-US" dirty="0"/>
              <a:t>Why is this new? (minimal sufficient DSL of knowledge)</a:t>
            </a:r>
          </a:p>
          <a:p>
            <a:pPr lvl="1"/>
            <a:r>
              <a:rPr lang="en-US" dirty="0"/>
              <a:t>Self containing is the key (airplane vs. c</a:t>
            </a:r>
            <a:r>
              <a:rPr lang="hu-HU" dirty="0"/>
              <a:t>ableway)</a:t>
            </a:r>
            <a:endParaRPr lang="en-US" dirty="0"/>
          </a:p>
          <a:p>
            <a:pPr lvl="1"/>
            <a:r>
              <a:rPr lang="en-US" dirty="0"/>
              <a:t>Burden of code (Protégé, UML tools, Vanderbilt ISIS)</a:t>
            </a:r>
            <a:endParaRPr lang="hu-HU" dirty="0"/>
          </a:p>
          <a:p>
            <a:pPr lvl="1"/>
            <a:endParaRPr lang="hu-HU" dirty="0"/>
          </a:p>
          <a:p>
            <a:pPr>
              <a:buClr>
                <a:schemeClr val="bg1"/>
              </a:buClr>
            </a:pPr>
            <a:r>
              <a:rPr lang="hu-HU" dirty="0"/>
              <a:t>Doug</a:t>
            </a:r>
            <a:r>
              <a:rPr lang="en-US" dirty="0"/>
              <a:t>@50 Group</a:t>
            </a:r>
          </a:p>
          <a:p>
            <a:pPr lvl="1"/>
            <a:r>
              <a:rPr lang="en-US" dirty="0"/>
              <a:t>Target: demo for the 50</a:t>
            </a:r>
            <a:r>
              <a:rPr lang="en-US" baseline="30000" dirty="0"/>
              <a:t>th</a:t>
            </a:r>
            <a:r>
              <a:rPr lang="en-US" dirty="0"/>
              <a:t> anniversary of MOAD</a:t>
            </a:r>
          </a:p>
          <a:p>
            <a:pPr lvl="1"/>
            <a:r>
              <a:rPr lang="en-US" dirty="0"/>
              <a:t>Implementation: self or using frameworks</a:t>
            </a:r>
          </a:p>
          <a:p>
            <a:pPr lvl="1"/>
            <a:r>
              <a:rPr lang="en-US" dirty="0"/>
              <a:t>Not the same question (“MI </a:t>
            </a:r>
            <a:r>
              <a:rPr lang="en-US" i="1" dirty="0"/>
              <a:t>n</a:t>
            </a:r>
            <a:r>
              <a:rPr lang="en-US" dirty="0"/>
              <a:t>”, “write to trash”)</a:t>
            </a:r>
            <a:endParaRPr lang="hu-HU" dirty="0"/>
          </a:p>
          <a:p>
            <a:pPr lvl="1"/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Documents</a:t>
            </a:r>
          </a:p>
          <a:p>
            <a:pPr lvl="1"/>
            <a:r>
              <a:rPr lang="en-US" dirty="0"/>
              <a:t>Complex documents: laws</a:t>
            </a:r>
          </a:p>
          <a:p>
            <a:pPr lvl="1"/>
            <a:r>
              <a:rPr lang="en-US" dirty="0"/>
              <a:t>Reach experts, design MVC</a:t>
            </a:r>
          </a:p>
          <a:p>
            <a:pPr lvl="1"/>
            <a:r>
              <a:rPr lang="en-US" dirty="0"/>
              <a:t>Similarity to Ted Nelson’s Xanadu</a:t>
            </a:r>
          </a:p>
        </p:txBody>
      </p:sp>
      <p:sp>
        <p:nvSpPr>
          <p:cNvPr id="6" name="Fél keret 3">
            <a:extLst>
              <a:ext uri="{FF2B5EF4-FFF2-40B4-BE49-F238E27FC236}">
                <a16:creationId xmlns:a16="http://schemas.microsoft.com/office/drawing/2014/main" id="{ECA848D6-D723-4229-B215-A2FC891A848B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4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3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97"/>
    </mc:Choice>
    <mc:Fallback xmlns="">
      <p:transition spd="slow" advTm="18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Projection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solidFill>
            <a:schemeClr val="bg1">
              <a:alpha val="69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Knowledge Representation</a:t>
            </a:r>
          </a:p>
          <a:p>
            <a:pPr lvl="1"/>
            <a:r>
              <a:rPr lang="en-US" dirty="0"/>
              <a:t>Store, publish, discuss</a:t>
            </a:r>
          </a:p>
          <a:p>
            <a:pPr lvl="1"/>
            <a:r>
              <a:rPr lang="en-US" dirty="0"/>
              <a:t>Generally have reliable background</a:t>
            </a:r>
          </a:p>
          <a:p>
            <a:pPr lvl="1"/>
            <a:r>
              <a:rPr lang="en-US" dirty="0"/>
              <a:t>Problems in IT environment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Information Science</a:t>
            </a:r>
            <a:endParaRPr lang="en-US" i="1" dirty="0"/>
          </a:p>
          <a:p>
            <a:pPr lvl="1"/>
            <a:r>
              <a:rPr lang="en-US" dirty="0"/>
              <a:t>Vannevar Bush: </a:t>
            </a:r>
            <a:r>
              <a:rPr lang="en-US" dirty="0">
                <a:hlinkClick r:id="rId4"/>
              </a:rPr>
              <a:t>Memex</a:t>
            </a:r>
            <a:endParaRPr lang="en-US" dirty="0"/>
          </a:p>
          <a:p>
            <a:pPr lvl="1"/>
            <a:r>
              <a:rPr lang="en-US" dirty="0"/>
              <a:t>Ivan Sutherland: </a:t>
            </a:r>
            <a:r>
              <a:rPr lang="en-US" dirty="0">
                <a:hlinkClick r:id="rId5"/>
              </a:rPr>
              <a:t>Sketchpad</a:t>
            </a:r>
            <a:endParaRPr lang="en-US" dirty="0"/>
          </a:p>
          <a:p>
            <a:pPr lvl="1"/>
            <a:r>
              <a:rPr lang="en-US" dirty="0"/>
              <a:t>Alan Kay: </a:t>
            </a:r>
            <a:r>
              <a:rPr lang="en-US" dirty="0">
                <a:hlinkClick r:id="rId6"/>
              </a:rPr>
              <a:t>Smalltalk / Squeak</a:t>
            </a:r>
            <a:endParaRPr lang="en-US" dirty="0"/>
          </a:p>
          <a:p>
            <a:pPr lvl="1"/>
            <a:r>
              <a:rPr lang="en-US" dirty="0"/>
              <a:t>Neil Postman: </a:t>
            </a:r>
            <a:r>
              <a:rPr lang="en-US" dirty="0">
                <a:hlinkClick r:id="rId7"/>
              </a:rPr>
              <a:t>realized forecasts and warnings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Idea Projection</a:t>
            </a:r>
          </a:p>
          <a:p>
            <a:pPr lvl="1"/>
            <a:r>
              <a:rPr lang="en-US" dirty="0"/>
              <a:t>Languages and tools are part of </a:t>
            </a:r>
            <a:r>
              <a:rPr lang="en-US"/>
              <a:t>formalization process</a:t>
            </a:r>
            <a:endParaRPr lang="en-US" dirty="0"/>
          </a:p>
          <a:p>
            <a:pPr lvl="1"/>
            <a:r>
              <a:rPr lang="en-US" dirty="0"/>
              <a:t>Fill the gap between automata and Turing Machine</a:t>
            </a:r>
          </a:p>
          <a:p>
            <a:pPr lvl="1"/>
            <a:r>
              <a:rPr lang="en-US" i="1" dirty="0"/>
              <a:t>Web our way through the unknown, always wrong, always improve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F3B3A-5EC5-4199-8588-6D99CDFC4D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5103"/>
            <a:ext cx="1114168" cy="1153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634B-18ED-4E49-9EFC-C8DDE3A8B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48" y="3145103"/>
            <a:ext cx="1142847" cy="1153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D5261-E815-4610-BE88-655EEF3D58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18" y="3141718"/>
            <a:ext cx="1153784" cy="1153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B171C-162D-4640-ACB6-5664E64FCC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16" y="4341595"/>
            <a:ext cx="1153785" cy="11658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03187F0-F170-417F-AC34-C3AA846AEB0B}"/>
              </a:ext>
            </a:extLst>
          </p:cNvPr>
          <p:cNvGrpSpPr/>
          <p:nvPr/>
        </p:nvGrpSpPr>
        <p:grpSpPr>
          <a:xfrm>
            <a:off x="5138702" y="1120245"/>
            <a:ext cx="3352581" cy="1968534"/>
            <a:chOff x="5084914" y="958881"/>
            <a:chExt cx="3352581" cy="19685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40F651-3F37-4F02-94ED-217D5835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170" y="1955196"/>
              <a:ext cx="1403325" cy="9722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92B0FD-6FA3-4F22-A285-80F8D419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046" y="1484549"/>
              <a:ext cx="1205256" cy="85959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E484FC-EEF5-4384-A995-F189C4B77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4" r="9477"/>
            <a:stretch/>
          </p:blipFill>
          <p:spPr>
            <a:xfrm>
              <a:off x="5084914" y="958881"/>
              <a:ext cx="1071104" cy="916401"/>
            </a:xfrm>
            <a:prstGeom prst="rect">
              <a:avLst/>
            </a:prstGeom>
          </p:spPr>
        </p:pic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60F54061-AE79-4025-8F9D-6435F611564B}"/>
                </a:ext>
              </a:extLst>
            </p:cNvPr>
            <p:cNvSpPr/>
            <p:nvPr/>
          </p:nvSpPr>
          <p:spPr>
            <a:xfrm rot="5400000">
              <a:off x="6612075" y="841368"/>
              <a:ext cx="782757" cy="1560942"/>
            </a:xfrm>
            <a:prstGeom prst="bentArrow">
              <a:avLst>
                <a:gd name="adj1" fmla="val 14548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7761B9B-6DD3-4EC2-A237-753F3A40734C}"/>
              </a:ext>
            </a:extLst>
          </p:cNvPr>
          <p:cNvSpPr/>
          <p:nvPr/>
        </p:nvSpPr>
        <p:spPr>
          <a:xfrm rot="16200000">
            <a:off x="5915185" y="1474513"/>
            <a:ext cx="709470" cy="1833733"/>
          </a:xfrm>
          <a:prstGeom prst="bentArrow">
            <a:avLst>
              <a:gd name="adj1" fmla="val 1454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62611E0-2221-4809-8C1F-6165D4A3CA2A}"/>
              </a:ext>
            </a:extLst>
          </p:cNvPr>
          <p:cNvSpPr/>
          <p:nvPr/>
        </p:nvSpPr>
        <p:spPr>
          <a:xfrm rot="16200000">
            <a:off x="5682449" y="1689412"/>
            <a:ext cx="334866" cy="493909"/>
          </a:xfrm>
          <a:prstGeom prst="bentArrow">
            <a:avLst>
              <a:gd name="adj1" fmla="val 25926"/>
              <a:gd name="adj2" fmla="val 34481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CBB5A841-D775-4799-AA03-1B1E4FA93CC3}"/>
              </a:ext>
            </a:extLst>
          </p:cNvPr>
          <p:cNvSpPr/>
          <p:nvPr/>
        </p:nvSpPr>
        <p:spPr>
          <a:xfrm rot="5400000">
            <a:off x="6207387" y="1284873"/>
            <a:ext cx="334866" cy="931596"/>
          </a:xfrm>
          <a:prstGeom prst="bentArrow">
            <a:avLst>
              <a:gd name="adj1" fmla="val 25926"/>
              <a:gd name="adj2" fmla="val 34481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él keret 3">
            <a:extLst>
              <a:ext uri="{FF2B5EF4-FFF2-40B4-BE49-F238E27FC236}">
                <a16:creationId xmlns:a16="http://schemas.microsoft.com/office/drawing/2014/main" id="{67B72F60-4805-43B1-8114-05D62DC85841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5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8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93"/>
    </mc:Choice>
    <mc:Fallback xmlns="">
      <p:transition spd="slow" advTm="263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A190E0-C651-4896-9604-CDA4CE070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13" y="1813435"/>
            <a:ext cx="478760" cy="552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8A582-FE0F-4C25-8AAB-5FB6FEEC7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76" y="1835750"/>
            <a:ext cx="330434" cy="50835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Broker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Bootstrapping the Kernel from JSON</a:t>
            </a:r>
          </a:p>
          <a:p>
            <a:pPr lvl="1"/>
            <a:r>
              <a:rPr lang="en-US" dirty="0"/>
              <a:t>Minimal </a:t>
            </a:r>
            <a:r>
              <a:rPr lang="hu-HU" dirty="0"/>
              <a:t>preliminary knowledge</a:t>
            </a:r>
            <a:endParaRPr lang="en-US" dirty="0"/>
          </a:p>
          <a:p>
            <a:pPr lvl="1"/>
            <a:r>
              <a:rPr lang="en-US" dirty="0"/>
              <a:t>Separate syntax and semantics</a:t>
            </a:r>
            <a:endParaRPr lang="hu-HU" dirty="0"/>
          </a:p>
          <a:p>
            <a:pPr lvl="1"/>
            <a:r>
              <a:rPr lang="hu-HU" dirty="0"/>
              <a:t>Zero buil</a:t>
            </a:r>
            <a:r>
              <a:rPr lang="en-US" dirty="0"/>
              <a:t>t-in knowledge in processor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Persistence layer consequence</a:t>
            </a:r>
          </a:p>
          <a:p>
            <a:pPr lvl="1"/>
            <a:r>
              <a:rPr lang="en-US" dirty="0"/>
              <a:t>Separation from background</a:t>
            </a:r>
          </a:p>
          <a:p>
            <a:pPr lvl="1"/>
            <a:r>
              <a:rPr lang="en-US" dirty="0"/>
              <a:t>Shared service for Meta identification</a:t>
            </a:r>
          </a:p>
          <a:p>
            <a:pPr lvl="1"/>
            <a:r>
              <a:rPr lang="en-US" dirty="0"/>
              <a:t>Inversion of Control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Further Consequences</a:t>
            </a:r>
          </a:p>
          <a:p>
            <a:pPr lvl="1"/>
            <a:r>
              <a:rPr lang="en-US" dirty="0"/>
              <a:t>“Avatar” is a general component</a:t>
            </a:r>
          </a:p>
          <a:p>
            <a:pPr lvl="1"/>
            <a:r>
              <a:rPr lang="en-US" dirty="0"/>
              <a:t>Interaction as human or artificial actors represented by avatars around a shared context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E3256-62ED-4216-AC57-9E549558C4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21" y="3042902"/>
            <a:ext cx="1210544" cy="863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5A81-63A8-4953-BCD2-D4A706B15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75" y="2593547"/>
            <a:ext cx="330434" cy="508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22C880-D31E-4818-97A5-E0441E6BB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82" y="2590232"/>
            <a:ext cx="330434" cy="508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A82A8A-718E-4EDF-988B-24ECB6983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21" y="1931458"/>
            <a:ext cx="359458" cy="557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6240C-DD2A-43EA-B53B-6EB57C3BA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70" y="1931458"/>
            <a:ext cx="642757" cy="5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13EE83-CA16-4C58-8E89-E489B0E5C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6" y="4551480"/>
            <a:ext cx="427607" cy="737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302B37-F3B3-4FC4-BE5C-64CB04559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09" y="4071810"/>
            <a:ext cx="447370" cy="658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42C67A-3C0B-4A0D-8CC3-147BB518A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85" y="4031964"/>
            <a:ext cx="330434" cy="5083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135F63-CC2E-4FAC-9098-F792E9F4A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69" y="3663249"/>
            <a:ext cx="330434" cy="508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FF8EE4-FEA9-4017-AD71-53E4D5E7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39" y="4540323"/>
            <a:ext cx="808617" cy="576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90F94B-506C-4415-B959-2E78CE40C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22" y="4041208"/>
            <a:ext cx="330434" cy="508359"/>
          </a:xfrm>
          <a:prstGeom prst="rect">
            <a:avLst/>
          </a:prstGeom>
        </p:spPr>
      </p:pic>
      <p:sp>
        <p:nvSpPr>
          <p:cNvPr id="24" name="Fél keret 3">
            <a:extLst>
              <a:ext uri="{FF2B5EF4-FFF2-40B4-BE49-F238E27FC236}">
                <a16:creationId xmlns:a16="http://schemas.microsoft.com/office/drawing/2014/main" id="{06958086-F4DA-4C82-A9AD-739C2F76A788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6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5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79"/>
    </mc:Choice>
    <mc:Fallback xmlns="">
      <p:transition spd="slow" advTm="166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0052 0.0953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1F6B47-2CD7-4B43-AECC-C34A3A32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19" y="1368651"/>
            <a:ext cx="2951093" cy="251075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Reverse Engineering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Easy to explain or publish</a:t>
            </a:r>
          </a:p>
          <a:p>
            <a:pPr lvl="1"/>
            <a:r>
              <a:rPr lang="en-US" dirty="0"/>
              <a:t>Relatively clean source</a:t>
            </a:r>
          </a:p>
          <a:p>
            <a:pPr lvl="1"/>
            <a:r>
              <a:rPr lang="en-US" dirty="0"/>
              <a:t>Complex requirements</a:t>
            </a:r>
          </a:p>
          <a:p>
            <a:pPr lvl="1"/>
            <a:r>
              <a:rPr lang="en-US" dirty="0"/>
              <a:t>Common interest: prototyping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Net.jogtar.hu is a good source, relatively simple parsing</a:t>
            </a:r>
          </a:p>
          <a:p>
            <a:pPr lvl="1"/>
            <a:r>
              <a:rPr lang="en-US" dirty="0"/>
              <a:t>Meta exists, but must learn from source and clean once</a:t>
            </a:r>
          </a:p>
          <a:p>
            <a:pPr lvl="1"/>
            <a:r>
              <a:rPr lang="en-US" dirty="0"/>
              <a:t>Internal, outer and delta, two way references</a:t>
            </a:r>
          </a:p>
          <a:p>
            <a:pPr lvl="1"/>
            <a:r>
              <a:rPr lang="en-US" dirty="0"/>
              <a:t>Varying structure levels and naming schemes need adapting tools -&gt; “Quick and Dirty Dust”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0BB43-3092-45C9-A701-9F99D8344D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/>
          <a:stretch/>
        </p:blipFill>
        <p:spPr>
          <a:xfrm>
            <a:off x="6385698" y="2101264"/>
            <a:ext cx="2298700" cy="196850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Fél keret 3">
            <a:extLst>
              <a:ext uri="{FF2B5EF4-FFF2-40B4-BE49-F238E27FC236}">
                <a16:creationId xmlns:a16="http://schemas.microsoft.com/office/drawing/2014/main" id="{CDE40FC6-491A-40D0-995B-1938EF3E8823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7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1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6"/>
    </mc:Choice>
    <mc:Fallback xmlns="">
      <p:transition spd="slow" advTm="39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Progress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49305"/>
              </p:ext>
            </p:extLst>
          </p:nvPr>
        </p:nvGraphicFramePr>
        <p:xfrm>
          <a:off x="980184" y="1796539"/>
          <a:ext cx="7466527" cy="1660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Semester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Course 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Teacher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u="none" strike="noStrike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Credit</a:t>
                      </a:r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/1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Computation Theory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</a:t>
                      </a:r>
                      <a:r>
                        <a:rPr lang="en-US" sz="1200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Istv</a:t>
                      </a:r>
                      <a:r>
                        <a:rPr lang="hu-HU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án Heckl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2017/18/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Global Optimization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T</a:t>
                      </a:r>
                      <a:r>
                        <a:rPr lang="hu-HU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ibor Csendes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2017/18/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Presentation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III.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Bertók Ákos Botond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/1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8/1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 courses + Presentation II.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75281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2016/17/2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 courses + Presentation I.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95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59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Courses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385883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Publications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8C01C0A-8EB4-48E4-978B-FDD234A59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22520"/>
              </p:ext>
            </p:extLst>
          </p:nvPr>
        </p:nvGraphicFramePr>
        <p:xfrm>
          <a:off x="980184" y="5246503"/>
          <a:ext cx="7466527" cy="830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67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</a:t>
                      </a:r>
                      <a:r>
                        <a:rPr lang="hu-HU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nference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Location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Credit</a:t>
                      </a:r>
                      <a:endParaRPr lang="tr-T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r-TR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Dec., 2018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VOCAL Optimization Conference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Esztergom, HUN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20?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Dec., 2018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Legal Knowledge and Information Systems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Groningen, NED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20?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80C4B9-376E-49BB-B48E-05024B4F2AD1}"/>
              </a:ext>
            </a:extLst>
          </p:cNvPr>
          <p:cNvSpPr txBox="1"/>
          <p:nvPr/>
        </p:nvSpPr>
        <p:spPr>
          <a:xfrm>
            <a:off x="628650" y="491640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Conferences</a:t>
            </a:r>
            <a:endParaRPr lang="en-US" b="1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90DD1-83C4-2D4B-A909-2CA74FCC3AFD}"/>
              </a:ext>
            </a:extLst>
          </p:cNvPr>
          <p:cNvSpPr txBox="1"/>
          <p:nvPr/>
        </p:nvSpPr>
        <p:spPr>
          <a:xfrm>
            <a:off x="758108" y="3519209"/>
            <a:ext cx="756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Update: Dropped Linear and Nonlinear Programming as the required course credits (48) are collected.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C8C05-E09E-B542-B38D-1485AEAFD5B5}"/>
              </a:ext>
            </a:extLst>
          </p:cNvPr>
          <p:cNvSpPr txBox="1"/>
          <p:nvPr/>
        </p:nvSpPr>
        <p:spPr>
          <a:xfrm>
            <a:off x="758108" y="4164667"/>
            <a:ext cx="7688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Update: the Knowledge and Information Systems Journal also rejected the article The Science of Being Wrong. Following the consequences, I will concentrate on conferences for publication credits in the 4</a:t>
            </a:r>
            <a:r>
              <a:rPr lang="en-US" sz="1400" i="1" baseline="30000" dirty="0"/>
              <a:t>th</a:t>
            </a:r>
            <a:r>
              <a:rPr lang="en-US" sz="1400" i="1" dirty="0"/>
              <a:t> Semester, and plan to create more focused articles about the text reverse engineering project.</a:t>
            </a:r>
          </a:p>
        </p:txBody>
      </p:sp>
      <p:sp>
        <p:nvSpPr>
          <p:cNvPr id="12" name="Fél keret 3">
            <a:extLst>
              <a:ext uri="{FF2B5EF4-FFF2-40B4-BE49-F238E27FC236}">
                <a16:creationId xmlns:a16="http://schemas.microsoft.com/office/drawing/2014/main" id="{1E014F62-7E14-4C7F-ACF0-724177E8D6E6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8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18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28"/>
    </mc:Choice>
    <mc:Fallback xmlns="">
      <p:transition spd="slow" advTm="686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5506"/>
          </a:xfr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pPr lvl="1"/>
            <a:r>
              <a:rPr lang="hu-HU" sz="2000" dirty="0"/>
              <a:t>Douglas Engelbart (NLS, CoDIAK)</a:t>
            </a:r>
          </a:p>
          <a:p>
            <a:pPr lvl="1"/>
            <a:r>
              <a:rPr lang="hu-HU" sz="2000" dirty="0"/>
              <a:t>Ted Nelson (Xanadu/Zigzag)</a:t>
            </a:r>
          </a:p>
          <a:p>
            <a:pPr lvl="1"/>
            <a:r>
              <a:rPr lang="hu-HU" sz="2000" dirty="0"/>
              <a:t>Donald Knuth (TeX)</a:t>
            </a:r>
          </a:p>
          <a:p>
            <a:pPr lvl="1"/>
            <a:r>
              <a:rPr lang="hu-HU" sz="2000" dirty="0"/>
              <a:t>Tim van Gelder (Argument Mapping)</a:t>
            </a:r>
            <a:endParaRPr lang="en-US" sz="2800" dirty="0"/>
          </a:p>
          <a:p>
            <a:r>
              <a:rPr lang="en-US" dirty="0"/>
              <a:t>Cornerstones</a:t>
            </a:r>
          </a:p>
          <a:p>
            <a:pPr lvl="1"/>
            <a:r>
              <a:rPr lang="en-US" sz="2000" dirty="0"/>
              <a:t>Text atom: referable statement (not character)</a:t>
            </a:r>
          </a:p>
          <a:p>
            <a:pPr lvl="1"/>
            <a:r>
              <a:rPr lang="en-US" sz="2000" dirty="0"/>
              <a:t>Separate storage of structure and statement cloud</a:t>
            </a:r>
          </a:p>
          <a:p>
            <a:pPr lvl="1"/>
            <a:r>
              <a:rPr lang="en-US" sz="2000" dirty="0"/>
              <a:t>Support translation, change, writing direction</a:t>
            </a:r>
          </a:p>
          <a:p>
            <a:pPr lvl="1"/>
            <a:r>
              <a:rPr lang="en-US" sz="2000" dirty="0"/>
              <a:t>Internal and visual identifiers (not text only)</a:t>
            </a:r>
          </a:p>
          <a:p>
            <a:pPr lvl="1"/>
            <a:r>
              <a:rPr lang="en-US" sz="2000" dirty="0"/>
              <a:t>External and internal hierarchies</a:t>
            </a:r>
          </a:p>
          <a:p>
            <a:pPr lvl="1"/>
            <a:r>
              <a:rPr lang="en-US" sz="2000" dirty="0"/>
              <a:t>Special elements (Reference, Definition, Delta, Meta)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Documents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A709E-AE56-4D3A-8239-5882E0D813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47"/>
          <a:stretch/>
        </p:blipFill>
        <p:spPr>
          <a:xfrm>
            <a:off x="6100429" y="1467853"/>
            <a:ext cx="995614" cy="1052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273B2-1236-4B45-A703-EA381238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0" y="3673104"/>
            <a:ext cx="2130758" cy="1598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5ACD35-FB3B-4B4D-984E-9C9203543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07"/>
          <a:stretch/>
        </p:blipFill>
        <p:spPr>
          <a:xfrm>
            <a:off x="3385641" y="3673103"/>
            <a:ext cx="2130758" cy="1598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8E1AE-8C29-4022-9F4A-0E68E2281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0" y="5327942"/>
            <a:ext cx="2130758" cy="1393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EB1B5-B288-4EC1-BF3D-B64AA68E00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5"/>
          <a:stretch/>
        </p:blipFill>
        <p:spPr>
          <a:xfrm>
            <a:off x="7182851" y="2603798"/>
            <a:ext cx="994945" cy="1052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2B63C1-1845-42F7-B578-C4CA42FEBD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41" y="5549467"/>
            <a:ext cx="2130758" cy="9501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9412BF-9E34-4210-B581-FA272883EAE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r="2944"/>
          <a:stretch/>
        </p:blipFill>
        <p:spPr>
          <a:xfrm>
            <a:off x="6100429" y="2603798"/>
            <a:ext cx="995614" cy="10525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6C2D0B-D391-49F9-9D73-C880904F349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2975"/>
          <a:stretch/>
        </p:blipFill>
        <p:spPr>
          <a:xfrm>
            <a:off x="7182851" y="1467853"/>
            <a:ext cx="994945" cy="1056070"/>
          </a:xfrm>
          <a:prstGeom prst="rect">
            <a:avLst/>
          </a:prstGeom>
        </p:spPr>
      </p:pic>
      <p:sp>
        <p:nvSpPr>
          <p:cNvPr id="17" name="Fél keret 3">
            <a:extLst>
              <a:ext uri="{FF2B5EF4-FFF2-40B4-BE49-F238E27FC236}">
                <a16:creationId xmlns:a16="http://schemas.microsoft.com/office/drawing/2014/main" id="{1021762B-32C3-4B93-A19C-3E4D0C14C042}"/>
              </a:ext>
            </a:extLst>
          </p:cNvPr>
          <p:cNvSpPr/>
          <p:nvPr/>
        </p:nvSpPr>
        <p:spPr>
          <a:xfrm flipH="1">
            <a:off x="7182851" y="365126"/>
            <a:ext cx="160290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Bonus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90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785"/>
    </mc:Choice>
    <mc:Fallback xmlns="">
      <p:transition spd="slow" advTm="199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8.6|7.2|3.1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2.2|20.6|19.1|17.8|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84.7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63.9|10.7|33.9|15.2|37.7|2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9.4|15.9|14.9|40|19.8|2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3.2|51|37.7|16.4|22.2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8942</TotalTime>
  <Words>674</Words>
  <Application>Microsoft Office PowerPoint</Application>
  <PresentationFormat>On-screen Show (4:3)</PresentationFormat>
  <Paragraphs>162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Idea Projection  “What is Software Anyway?”</vt:lpstr>
      <vt:lpstr>Outline</vt:lpstr>
      <vt:lpstr>What is Software?</vt:lpstr>
      <vt:lpstr>Research Context</vt:lpstr>
      <vt:lpstr>Idea Projection</vt:lpstr>
      <vt:lpstr>Knowledge Broker</vt:lpstr>
      <vt:lpstr>Law Reverse Engineering</vt:lpstr>
      <vt:lpstr>Academic Progress</vt:lpstr>
      <vt:lpstr>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Projection</dc:title>
  <dc:creator>Kedves Lorand</dc:creator>
  <cp:lastModifiedBy>Lorand Kedves</cp:lastModifiedBy>
  <cp:revision>299</cp:revision>
  <cp:lastPrinted>2018-01-21T07:12:43Z</cp:lastPrinted>
  <dcterms:created xsi:type="dcterms:W3CDTF">2017-06-20T05:47:32Z</dcterms:created>
  <dcterms:modified xsi:type="dcterms:W3CDTF">2018-06-24T14:04:36Z</dcterms:modified>
</cp:coreProperties>
</file>