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277" r:id="rId3"/>
    <p:sldId id="257" r:id="rId4"/>
    <p:sldId id="301" r:id="rId5"/>
    <p:sldId id="321" r:id="rId6"/>
    <p:sldId id="294" r:id="rId7"/>
    <p:sldId id="298" r:id="rId8"/>
    <p:sldId id="302" r:id="rId9"/>
    <p:sldId id="336" r:id="rId10"/>
    <p:sldId id="316" r:id="rId11"/>
    <p:sldId id="312" r:id="rId12"/>
    <p:sldId id="303" r:id="rId13"/>
    <p:sldId id="333" r:id="rId14"/>
    <p:sldId id="313" r:id="rId15"/>
    <p:sldId id="314" r:id="rId16"/>
    <p:sldId id="334" r:id="rId17"/>
    <p:sldId id="317" r:id="rId18"/>
    <p:sldId id="323" r:id="rId19"/>
    <p:sldId id="326" r:id="rId20"/>
    <p:sldId id="325" r:id="rId21"/>
    <p:sldId id="324" r:id="rId22"/>
    <p:sldId id="318" r:id="rId23"/>
    <p:sldId id="329" r:id="rId24"/>
    <p:sldId id="328" r:id="rId25"/>
    <p:sldId id="335" r:id="rId26"/>
    <p:sldId id="330" r:id="rId27"/>
    <p:sldId id="331" r:id="rId28"/>
    <p:sldId id="319" r:id="rId29"/>
    <p:sldId id="293" r:id="rId30"/>
    <p:sldId id="337" r:id="rId31"/>
    <p:sldId id="339" r:id="rId32"/>
    <p:sldId id="338" r:id="rId33"/>
    <p:sldId id="341" r:id="rId34"/>
    <p:sldId id="342" r:id="rId35"/>
    <p:sldId id="344" r:id="rId36"/>
    <p:sldId id="345"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 Dionne" initials="MD" lastIdx="1" clrIdx="0">
    <p:extLst>
      <p:ext uri="{19B8F6BF-5375-455C-9EA6-DF929625EA0E}">
        <p15:presenceInfo xmlns:p15="http://schemas.microsoft.com/office/powerpoint/2012/main" userId="63b933f86be82abf" providerId="Windows Live"/>
      </p:ext>
    </p:extLst>
  </p:cmAuthor>
  <p:cmAuthor id="2" name="Dennis Smith" initials="DS" lastIdx="1" clrIdx="1">
    <p:extLst>
      <p:ext uri="{19B8F6BF-5375-455C-9EA6-DF929625EA0E}">
        <p15:presenceInfo xmlns:p15="http://schemas.microsoft.com/office/powerpoint/2012/main" userId="b0e43593c60684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51836"/>
    <a:srgbClr val="0062AC"/>
    <a:srgbClr val="574B7D"/>
    <a:srgbClr val="B513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115" d="100"/>
          <a:sy n="115" d="100"/>
        </p:scale>
        <p:origin x="1566" y="10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hyperlink" Target="https://github.com/MondragB" TargetMode="External"/><Relationship Id="rId1" Type="http://schemas.openxmlformats.org/officeDocument/2006/relationships/hyperlink" Target="https://github.com/"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github.com/MondragB" TargetMode="External"/><Relationship Id="rId1" Type="http://schemas.openxmlformats.org/officeDocument/2006/relationships/hyperlink" Target="https://github.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56637-6FFE-4734-9800-7A942A45703C}"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F45C95AF-5494-427D-A9D8-C6F639224F91}">
      <dgm:prSet phldrT="[Text]" custT="1"/>
      <dgm:spPr>
        <a:solidFill>
          <a:srgbClr val="E51836"/>
        </a:solidFill>
      </dgm:spPr>
      <dgm:t>
        <a:bodyPr/>
        <a:lstStyle/>
        <a:p>
          <a:pPr algn="ct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Kate</a:t>
          </a:r>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Yayla </a:t>
          </a:r>
          <a:r>
            <a:rPr lang="en-US" sz="1050" dirty="0">
              <a:latin typeface="Microsoft Sans Serif" panose="020B0604020202020204" pitchFamily="34" charset="0"/>
              <a:ea typeface="Microsoft Sans Serif" panose="020B0604020202020204" pitchFamily="34" charset="0"/>
              <a:cs typeface="Microsoft Sans Serif" panose="020B0604020202020204" pitchFamily="34" charset="0"/>
            </a:rPr>
            <a:t>@kate_yayla</a:t>
          </a:r>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C02A4772-184C-429B-AB08-BB0851D4D407}" type="parTrans" cxnId="{76F94ED7-6D9F-4CE2-B9B4-FC11464431A6}">
      <dgm:prSet/>
      <dgm:spPr/>
      <dgm:t>
        <a:bodyPr/>
        <a:lstStyle/>
        <a:p>
          <a:endParaRPr lang="en-US"/>
        </a:p>
      </dgm:t>
    </dgm:pt>
    <dgm:pt modelId="{40D65230-12D8-4C97-847B-15CA0B3B0A6F}" type="sibTrans" cxnId="{76F94ED7-6D9F-4CE2-B9B4-FC11464431A6}">
      <dgm:prSet/>
      <dgm:spPr/>
      <dgm:t>
        <a:bodyPr/>
        <a:lstStyle/>
        <a:p>
          <a:endParaRPr lang="en-US"/>
        </a:p>
      </dgm:t>
    </dgm:pt>
    <dgm:pt modelId="{B347B670-C154-41B9-A1A7-F02C1778252F}">
      <dgm:prSet phldrT="[Text]" custT="1"/>
      <dgm:spPr>
        <a:solidFill>
          <a:srgbClr val="E51836"/>
        </a:solidFill>
      </dgm:spPr>
      <dgm:t>
        <a:bodyPr/>
        <a:lstStyle/>
        <a:p>
          <a:pPr algn="ctr"/>
          <a:r>
            <a:rPr lang="en-US" sz="2700" dirty="0">
              <a:latin typeface="Microsoft Sans Serif" panose="020B0604020202020204" pitchFamily="34" charset="0"/>
              <a:ea typeface="Microsoft Sans Serif" panose="020B0604020202020204" pitchFamily="34" charset="0"/>
              <a:cs typeface="Microsoft Sans Serif" panose="020B0604020202020204" pitchFamily="34" charset="0"/>
            </a:rPr>
            <a:t>Dennis</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 </a:t>
          </a:r>
        </a:p>
        <a:p>
          <a:pPr algn="ct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Smith </a:t>
          </a:r>
        </a:p>
        <a:p>
          <a:pPr algn="ctr"/>
          <a:r>
            <a:rPr lang="en-US" sz="800" b="0" i="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@DennisPSmith5676</a:t>
          </a:r>
          <a:endParaRPr lang="en-US" sz="8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12728D2B-B077-492B-B5E6-93DC02C5F1FA}" type="parTrans" cxnId="{DBA3D35B-6EDB-4984-8887-8194D209E3A3}">
      <dgm:prSet/>
      <dgm:spPr/>
      <dgm:t>
        <a:bodyPr/>
        <a:lstStyle/>
        <a:p>
          <a:endParaRPr lang="en-US"/>
        </a:p>
      </dgm:t>
    </dgm:pt>
    <dgm:pt modelId="{760EC123-94DA-4C7C-91B6-8C79A4141024}" type="sibTrans" cxnId="{DBA3D35B-6EDB-4984-8887-8194D209E3A3}">
      <dgm:prSet/>
      <dgm:spPr/>
      <dgm:t>
        <a:bodyPr/>
        <a:lstStyle/>
        <a:p>
          <a:endParaRPr lang="en-US"/>
        </a:p>
      </dgm:t>
    </dgm:pt>
    <dgm:pt modelId="{BA21973E-44AC-4B32-A052-C646DECB4126}">
      <dgm:prSet phldrT="[Text]" custT="1"/>
      <dgm:spPr>
        <a:solidFill>
          <a:srgbClr val="E51836"/>
        </a:solidFill>
      </dgm:spPr>
      <dgm:t>
        <a:bodyPr/>
        <a:lstStyle/>
        <a:p>
          <a:pPr algn="ct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Bryant</a:t>
          </a:r>
        </a:p>
        <a:p>
          <a:pPr algn="ctr"/>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Mondragon</a:t>
          </a:r>
        </a:p>
        <a:p>
          <a:pPr algn="ctr"/>
          <a:r>
            <a:rPr lang="en-US" sz="1000" b="0" i="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2">
                <a:extLst>
                  <a:ext uri="{A12FA001-AC4F-418D-AE19-62706E023703}">
                    <ahyp:hlinkClr xmlns:ahyp="http://schemas.microsoft.com/office/drawing/2018/hyperlinkcolor" val="tx"/>
                  </a:ext>
                </a:extLst>
              </a:hlinkClick>
            </a:rPr>
            <a:t>@MondragB</a:t>
          </a:r>
          <a:endParaRPr lang="en-US" sz="10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640960F2-3774-4B88-8BDE-982EE8BA8481}" type="parTrans" cxnId="{9BE182DA-D94C-44A8-BE11-371A03F64279}">
      <dgm:prSet/>
      <dgm:spPr/>
      <dgm:t>
        <a:bodyPr/>
        <a:lstStyle/>
        <a:p>
          <a:endParaRPr lang="en-US"/>
        </a:p>
      </dgm:t>
    </dgm:pt>
    <dgm:pt modelId="{358B68C0-A336-4069-B81C-AF8872E40842}" type="sibTrans" cxnId="{9BE182DA-D94C-44A8-BE11-371A03F64279}">
      <dgm:prSet/>
      <dgm:spPr/>
      <dgm:t>
        <a:bodyPr/>
        <a:lstStyle/>
        <a:p>
          <a:endParaRPr lang="en-US"/>
        </a:p>
      </dgm:t>
    </dgm:pt>
    <dgm:pt modelId="{46F75198-F2E7-47CA-9545-BBDC1679BE4D}">
      <dgm:prSet phldrT="[Text]" custT="1"/>
      <dgm:spPr>
        <a:solidFill>
          <a:srgbClr val="E51836"/>
        </a:solidFill>
      </dgm:spPr>
      <dgm:t>
        <a:bodyPr/>
        <a:lstStyle/>
        <a:p>
          <a:pPr algn="ct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Jay </a:t>
          </a:r>
        </a:p>
        <a:p>
          <a:pPr algn="ct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Dhruv         </a:t>
          </a:r>
        </a:p>
        <a:p>
          <a:pPr algn="ctr"/>
          <a:r>
            <a:rPr lang="en-US" sz="1000" b="0" i="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@jaybdhruv</a:t>
          </a:r>
          <a:endParaRPr lang="en-US" sz="10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81BAAA64-3C1A-445F-B149-6EBEF8234D68}" type="parTrans" cxnId="{5474B40C-ACE4-478F-8370-7CFF68AEEE28}">
      <dgm:prSet/>
      <dgm:spPr/>
      <dgm:t>
        <a:bodyPr/>
        <a:lstStyle/>
        <a:p>
          <a:endParaRPr lang="en-US"/>
        </a:p>
      </dgm:t>
    </dgm:pt>
    <dgm:pt modelId="{697C2AC6-4305-4009-9863-55368925625C}" type="sibTrans" cxnId="{5474B40C-ACE4-478F-8370-7CFF68AEEE28}">
      <dgm:prSet/>
      <dgm:spPr/>
      <dgm:t>
        <a:bodyPr/>
        <a:lstStyle/>
        <a:p>
          <a:endParaRPr lang="en-US"/>
        </a:p>
      </dgm:t>
    </dgm:pt>
    <dgm:pt modelId="{4FED068E-DEDD-45D8-9A20-F0087E0C431A}">
      <dgm:prSet phldrT="[Text]" custT="1"/>
      <dgm:spPr>
        <a:solidFill>
          <a:srgbClr val="E51836"/>
        </a:solidFill>
      </dgm:spPr>
      <dgm:t>
        <a:bodyPr/>
        <a:lstStyle/>
        <a:p>
          <a:pPr algn="ctr"/>
          <a:r>
            <a:rPr lang="en-US" sz="2500" dirty="0">
              <a:latin typeface="Microsoft Sans Serif" panose="020B0604020202020204" pitchFamily="34" charset="0"/>
              <a:ea typeface="Microsoft Sans Serif" panose="020B0604020202020204" pitchFamily="34" charset="0"/>
              <a:cs typeface="Microsoft Sans Serif" panose="020B0604020202020204" pitchFamily="34" charset="0"/>
            </a:rPr>
            <a:t>Samuel</a:t>
          </a: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 </a:t>
          </a:r>
        </a:p>
        <a:p>
          <a:pPr algn="ctr"/>
          <a:r>
            <a:rPr lang="en-US" sz="1800" dirty="0" err="1">
              <a:latin typeface="Microsoft Sans Serif" panose="020B0604020202020204" pitchFamily="34" charset="0"/>
              <a:ea typeface="Microsoft Sans Serif" panose="020B0604020202020204" pitchFamily="34" charset="0"/>
              <a:cs typeface="Microsoft Sans Serif" panose="020B0604020202020204" pitchFamily="34" charset="0"/>
            </a:rPr>
            <a:t>Schappel</a:t>
          </a:r>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900" b="0" i="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@sammyschapps87</a:t>
          </a:r>
          <a:endParaRPr lang="en-US" sz="9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992BD1B3-A58C-4F9C-A509-650E3AC26C43}" type="parTrans" cxnId="{6A02C793-FA61-4D6E-8999-3F167FB3A9EA}">
      <dgm:prSet/>
      <dgm:spPr/>
      <dgm:t>
        <a:bodyPr/>
        <a:lstStyle/>
        <a:p>
          <a:endParaRPr lang="en-US"/>
        </a:p>
      </dgm:t>
    </dgm:pt>
    <dgm:pt modelId="{7611A684-31A7-4226-9B42-8B4C1EDC03D0}" type="sibTrans" cxnId="{6A02C793-FA61-4D6E-8999-3F167FB3A9EA}">
      <dgm:prSet/>
      <dgm:spPr/>
      <dgm:t>
        <a:bodyPr/>
        <a:lstStyle/>
        <a:p>
          <a:endParaRPr lang="en-US"/>
        </a:p>
      </dgm:t>
    </dgm:pt>
    <dgm:pt modelId="{B151C3D5-AC31-4E44-A507-F4379333C706}" type="pres">
      <dgm:prSet presAssocID="{D3B56637-6FFE-4734-9800-7A942A45703C}" presName="Name0" presStyleCnt="0">
        <dgm:presLayoutVars>
          <dgm:dir/>
          <dgm:resizeHandles val="exact"/>
        </dgm:presLayoutVars>
      </dgm:prSet>
      <dgm:spPr/>
    </dgm:pt>
    <dgm:pt modelId="{28498B4E-79CF-4E81-82C6-2DDFA2B2E8AC}" type="pres">
      <dgm:prSet presAssocID="{F45C95AF-5494-427D-A9D8-C6F639224F91}" presName="node" presStyleLbl="node1" presStyleIdx="0" presStyleCnt="5">
        <dgm:presLayoutVars>
          <dgm:bulletEnabled val="1"/>
        </dgm:presLayoutVars>
      </dgm:prSet>
      <dgm:spPr/>
    </dgm:pt>
    <dgm:pt modelId="{0F7BDF17-D50E-42FB-AFB7-3BD27F0A2809}" type="pres">
      <dgm:prSet presAssocID="{40D65230-12D8-4C97-847B-15CA0B3B0A6F}" presName="sibTrans" presStyleCnt="0"/>
      <dgm:spPr/>
    </dgm:pt>
    <dgm:pt modelId="{77408604-BDF4-45FF-B39D-DD3384F499DD}" type="pres">
      <dgm:prSet presAssocID="{46F75198-F2E7-47CA-9545-BBDC1679BE4D}" presName="node" presStyleLbl="node1" presStyleIdx="1" presStyleCnt="5" custLinFactNeighborX="15536" custLinFactNeighborY="-756">
        <dgm:presLayoutVars>
          <dgm:bulletEnabled val="1"/>
        </dgm:presLayoutVars>
      </dgm:prSet>
      <dgm:spPr/>
    </dgm:pt>
    <dgm:pt modelId="{C74B3EB5-8945-48FD-AA94-D29FCE50FFE5}" type="pres">
      <dgm:prSet presAssocID="{697C2AC6-4305-4009-9863-55368925625C}" presName="sibTrans" presStyleCnt="0"/>
      <dgm:spPr/>
    </dgm:pt>
    <dgm:pt modelId="{5960F577-9512-4E98-8305-6D04D47D24BE}" type="pres">
      <dgm:prSet presAssocID="{B347B670-C154-41B9-A1A7-F02C1778252F}" presName="node" presStyleLbl="node1" presStyleIdx="2" presStyleCnt="5">
        <dgm:presLayoutVars>
          <dgm:bulletEnabled val="1"/>
        </dgm:presLayoutVars>
      </dgm:prSet>
      <dgm:spPr/>
    </dgm:pt>
    <dgm:pt modelId="{E6C3148F-20DB-4024-9C50-89D5FC40F530}" type="pres">
      <dgm:prSet presAssocID="{760EC123-94DA-4C7C-91B6-8C79A4141024}" presName="sibTrans" presStyleCnt="0"/>
      <dgm:spPr/>
    </dgm:pt>
    <dgm:pt modelId="{FE78CCE6-8B1E-4DF5-9F00-10B852CAD36F}" type="pres">
      <dgm:prSet presAssocID="{BA21973E-44AC-4B32-A052-C646DECB4126}" presName="node" presStyleLbl="node1" presStyleIdx="3" presStyleCnt="5">
        <dgm:presLayoutVars>
          <dgm:bulletEnabled val="1"/>
        </dgm:presLayoutVars>
      </dgm:prSet>
      <dgm:spPr/>
    </dgm:pt>
    <dgm:pt modelId="{0E6BC4A3-DA29-449A-859E-D4F9BC98A97F}" type="pres">
      <dgm:prSet presAssocID="{358B68C0-A336-4069-B81C-AF8872E40842}" presName="sibTrans" presStyleCnt="0"/>
      <dgm:spPr/>
    </dgm:pt>
    <dgm:pt modelId="{41C1A3AF-1338-479D-AB2C-220B359589E2}" type="pres">
      <dgm:prSet presAssocID="{4FED068E-DEDD-45D8-9A20-F0087E0C431A}" presName="node" presStyleLbl="node1" presStyleIdx="4" presStyleCnt="5">
        <dgm:presLayoutVars>
          <dgm:bulletEnabled val="1"/>
        </dgm:presLayoutVars>
      </dgm:prSet>
      <dgm:spPr/>
    </dgm:pt>
  </dgm:ptLst>
  <dgm:cxnLst>
    <dgm:cxn modelId="{F0938701-B547-4B47-8558-C52F8C9707DA}" type="presOf" srcId="{BA21973E-44AC-4B32-A052-C646DECB4126}" destId="{FE78CCE6-8B1E-4DF5-9F00-10B852CAD36F}" srcOrd="0" destOrd="0" presId="urn:microsoft.com/office/officeart/2005/8/layout/hList6"/>
    <dgm:cxn modelId="{5474B40C-ACE4-478F-8370-7CFF68AEEE28}" srcId="{D3B56637-6FFE-4734-9800-7A942A45703C}" destId="{46F75198-F2E7-47CA-9545-BBDC1679BE4D}" srcOrd="1" destOrd="0" parTransId="{81BAAA64-3C1A-445F-B149-6EBEF8234D68}" sibTransId="{697C2AC6-4305-4009-9863-55368925625C}"/>
    <dgm:cxn modelId="{BC7EA229-E0C3-4111-AD37-C834E27041AB}" type="presOf" srcId="{4FED068E-DEDD-45D8-9A20-F0087E0C431A}" destId="{41C1A3AF-1338-479D-AB2C-220B359589E2}" srcOrd="0" destOrd="0" presId="urn:microsoft.com/office/officeart/2005/8/layout/hList6"/>
    <dgm:cxn modelId="{7803FE32-9688-4A1D-A7B1-55AA61EEE2BA}" type="presOf" srcId="{F45C95AF-5494-427D-A9D8-C6F639224F91}" destId="{28498B4E-79CF-4E81-82C6-2DDFA2B2E8AC}" srcOrd="0" destOrd="0" presId="urn:microsoft.com/office/officeart/2005/8/layout/hList6"/>
    <dgm:cxn modelId="{DBA3D35B-6EDB-4984-8887-8194D209E3A3}" srcId="{D3B56637-6FFE-4734-9800-7A942A45703C}" destId="{B347B670-C154-41B9-A1A7-F02C1778252F}" srcOrd="2" destOrd="0" parTransId="{12728D2B-B077-492B-B5E6-93DC02C5F1FA}" sibTransId="{760EC123-94DA-4C7C-91B6-8C79A4141024}"/>
    <dgm:cxn modelId="{3FD5BD58-8735-4AC0-8F3E-2D1F8E10B8BE}" type="presOf" srcId="{D3B56637-6FFE-4734-9800-7A942A45703C}" destId="{B151C3D5-AC31-4E44-A507-F4379333C706}" srcOrd="0" destOrd="0" presId="urn:microsoft.com/office/officeart/2005/8/layout/hList6"/>
    <dgm:cxn modelId="{6A02C793-FA61-4D6E-8999-3F167FB3A9EA}" srcId="{D3B56637-6FFE-4734-9800-7A942A45703C}" destId="{4FED068E-DEDD-45D8-9A20-F0087E0C431A}" srcOrd="4" destOrd="0" parTransId="{992BD1B3-A58C-4F9C-A509-650E3AC26C43}" sibTransId="{7611A684-31A7-4226-9B42-8B4C1EDC03D0}"/>
    <dgm:cxn modelId="{5E1AB59D-B66A-4A05-83B1-43BFE1C43A4E}" type="presOf" srcId="{46F75198-F2E7-47CA-9545-BBDC1679BE4D}" destId="{77408604-BDF4-45FF-B39D-DD3384F499DD}" srcOrd="0" destOrd="0" presId="urn:microsoft.com/office/officeart/2005/8/layout/hList6"/>
    <dgm:cxn modelId="{0D27F6AE-EA5A-435B-A00F-FA0723B8FBD4}" type="presOf" srcId="{B347B670-C154-41B9-A1A7-F02C1778252F}" destId="{5960F577-9512-4E98-8305-6D04D47D24BE}" srcOrd="0" destOrd="0" presId="urn:microsoft.com/office/officeart/2005/8/layout/hList6"/>
    <dgm:cxn modelId="{76F94ED7-6D9F-4CE2-B9B4-FC11464431A6}" srcId="{D3B56637-6FFE-4734-9800-7A942A45703C}" destId="{F45C95AF-5494-427D-A9D8-C6F639224F91}" srcOrd="0" destOrd="0" parTransId="{C02A4772-184C-429B-AB08-BB0851D4D407}" sibTransId="{40D65230-12D8-4C97-847B-15CA0B3B0A6F}"/>
    <dgm:cxn modelId="{9BE182DA-D94C-44A8-BE11-371A03F64279}" srcId="{D3B56637-6FFE-4734-9800-7A942A45703C}" destId="{BA21973E-44AC-4B32-A052-C646DECB4126}" srcOrd="3" destOrd="0" parTransId="{640960F2-3774-4B88-8BDE-982EE8BA8481}" sibTransId="{358B68C0-A336-4069-B81C-AF8872E40842}"/>
    <dgm:cxn modelId="{1F439ED0-8B33-487C-B52A-E9FFE14C6D55}" type="presParOf" srcId="{B151C3D5-AC31-4E44-A507-F4379333C706}" destId="{28498B4E-79CF-4E81-82C6-2DDFA2B2E8AC}" srcOrd="0" destOrd="0" presId="urn:microsoft.com/office/officeart/2005/8/layout/hList6"/>
    <dgm:cxn modelId="{2980EB1E-1C90-4C8F-B822-DB071015115B}" type="presParOf" srcId="{B151C3D5-AC31-4E44-A507-F4379333C706}" destId="{0F7BDF17-D50E-42FB-AFB7-3BD27F0A2809}" srcOrd="1" destOrd="0" presId="urn:microsoft.com/office/officeart/2005/8/layout/hList6"/>
    <dgm:cxn modelId="{12861CFB-8F47-4FF0-925C-834E0DBAED4C}" type="presParOf" srcId="{B151C3D5-AC31-4E44-A507-F4379333C706}" destId="{77408604-BDF4-45FF-B39D-DD3384F499DD}" srcOrd="2" destOrd="0" presId="urn:microsoft.com/office/officeart/2005/8/layout/hList6"/>
    <dgm:cxn modelId="{B147B673-214F-4585-A9E5-EA73B82D7598}" type="presParOf" srcId="{B151C3D5-AC31-4E44-A507-F4379333C706}" destId="{C74B3EB5-8945-48FD-AA94-D29FCE50FFE5}" srcOrd="3" destOrd="0" presId="urn:microsoft.com/office/officeart/2005/8/layout/hList6"/>
    <dgm:cxn modelId="{11BC980C-6C59-4FE4-96AB-864E1CEEF53C}" type="presParOf" srcId="{B151C3D5-AC31-4E44-A507-F4379333C706}" destId="{5960F577-9512-4E98-8305-6D04D47D24BE}" srcOrd="4" destOrd="0" presId="urn:microsoft.com/office/officeart/2005/8/layout/hList6"/>
    <dgm:cxn modelId="{D27D053F-DF29-4D10-99AD-96FF19B1905A}" type="presParOf" srcId="{B151C3D5-AC31-4E44-A507-F4379333C706}" destId="{E6C3148F-20DB-4024-9C50-89D5FC40F530}" srcOrd="5" destOrd="0" presId="urn:microsoft.com/office/officeart/2005/8/layout/hList6"/>
    <dgm:cxn modelId="{AF9D050D-8C60-47AA-B426-EDEC50D32B9C}" type="presParOf" srcId="{B151C3D5-AC31-4E44-A507-F4379333C706}" destId="{FE78CCE6-8B1E-4DF5-9F00-10B852CAD36F}" srcOrd="6" destOrd="0" presId="urn:microsoft.com/office/officeart/2005/8/layout/hList6"/>
    <dgm:cxn modelId="{618575A5-D7F4-4348-9E2F-0608EDACC5DC}" type="presParOf" srcId="{B151C3D5-AC31-4E44-A507-F4379333C706}" destId="{0E6BC4A3-DA29-449A-859E-D4F9BC98A97F}" srcOrd="7" destOrd="0" presId="urn:microsoft.com/office/officeart/2005/8/layout/hList6"/>
    <dgm:cxn modelId="{E35A412C-0C5E-4891-A592-673349753F38}" type="presParOf" srcId="{B151C3D5-AC31-4E44-A507-F4379333C706}" destId="{41C1A3AF-1338-479D-AB2C-220B359589E2}"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A85BFA-F30C-46B7-91E4-3DC3EC7597E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F83AC24A-9162-41B9-B237-BF6D0B3333F6}">
      <dgm:prSet phldrT="[Text]"/>
      <dgm:spPr>
        <a:solidFill>
          <a:srgbClr val="0062AC"/>
        </a:solidFill>
      </dgm:spPr>
      <dgm: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Can the Team Four Factor Rating of Basketball help in accurately determining the team’s winning percentage?</a:t>
          </a:r>
          <a:b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br>
          <a:b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Does the dataset that we are using needs to be adjusted for accurate analysis?</a:t>
          </a:r>
        </a:p>
      </dgm:t>
    </dgm:pt>
    <dgm:pt modelId="{61C19D89-71E2-4CDC-86D4-2FD985C96555}" type="parTrans" cxnId="{2669C829-E659-4481-A756-27E51E5A6344}">
      <dgm:prSet/>
      <dgm:spPr/>
      <dgm:t>
        <a:bodyPr/>
        <a:lstStyle/>
        <a:p>
          <a:endParaRPr lang="en-US"/>
        </a:p>
      </dgm:t>
    </dgm:pt>
    <dgm:pt modelId="{6A7759BB-0340-4866-8174-2B838346A8A0}" type="sibTrans" cxnId="{2669C829-E659-4481-A756-27E51E5A6344}">
      <dgm:prSet/>
      <dgm:spPr/>
      <dgm:t>
        <a:bodyPr/>
        <a:lstStyle/>
        <a:p>
          <a:endParaRPr lang="en-US"/>
        </a:p>
      </dgm:t>
    </dgm:pt>
    <dgm:pt modelId="{7EAA957F-A7D9-4D85-A737-436DABCB031B}">
      <dgm:prSet phldrT="[Text]"/>
      <dgm:spPr>
        <a:solidFill>
          <a:srgbClr val="0062AC"/>
        </a:solidFill>
      </dgm:spPr>
      <dgm:t>
        <a:bodyPr/>
        <a:lstStyle/>
        <a:p>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How does age of the player affect PER (Player Efficiency Rating)?</a:t>
          </a:r>
        </a:p>
      </dgm:t>
    </dgm:pt>
    <dgm:pt modelId="{AD2EF62B-A4B1-41E7-825A-1EA86B57A25C}" type="parTrans" cxnId="{78D13DA4-3B0C-4CC6-B752-ACA603519BB4}">
      <dgm:prSet/>
      <dgm:spPr/>
      <dgm:t>
        <a:bodyPr/>
        <a:lstStyle/>
        <a:p>
          <a:endParaRPr lang="en-US"/>
        </a:p>
      </dgm:t>
    </dgm:pt>
    <dgm:pt modelId="{1166513E-E6EE-4E69-827F-2A9B6873CAFF}" type="sibTrans" cxnId="{78D13DA4-3B0C-4CC6-B752-ACA603519BB4}">
      <dgm:prSet/>
      <dgm:spPr/>
      <dgm:t>
        <a:bodyPr/>
        <a:lstStyle/>
        <a:p>
          <a:endParaRPr lang="en-US"/>
        </a:p>
      </dgm:t>
    </dgm:pt>
    <dgm:pt modelId="{8E0BE85E-567F-4A61-864A-AF76A2EF00C1}">
      <dgm:prSet phldrT="[Text]"/>
      <dgm:spPr>
        <a:solidFill>
          <a:srgbClr val="0062AC"/>
        </a:solidFill>
      </dgm:spPr>
      <dgm: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How does a player’s move (Top 10 players only based on overall points) affect the new team’s winning percentage?</a:t>
          </a:r>
        </a:p>
      </dgm:t>
    </dgm:pt>
    <dgm:pt modelId="{516B1DDB-B001-4414-AF38-BA5F1A522493}" type="parTrans" cxnId="{5A4DF037-9C97-49C1-B19A-E1846ABF1D70}">
      <dgm:prSet/>
      <dgm:spPr/>
      <dgm:t>
        <a:bodyPr/>
        <a:lstStyle/>
        <a:p>
          <a:endParaRPr lang="en-US"/>
        </a:p>
      </dgm:t>
    </dgm:pt>
    <dgm:pt modelId="{042406FB-AD5C-4320-93B8-7742E71C3FA1}" type="sibTrans" cxnId="{5A4DF037-9C97-49C1-B19A-E1846ABF1D70}">
      <dgm:prSet/>
      <dgm:spPr/>
      <dgm:t>
        <a:bodyPr/>
        <a:lstStyle/>
        <a:p>
          <a:endParaRPr lang="en-US"/>
        </a:p>
      </dgm:t>
    </dgm:pt>
    <dgm:pt modelId="{078E893B-E798-416F-9DF6-6CBF333B262D}">
      <dgm:prSet phldrT="[Text]"/>
      <dgm:spPr>
        <a:solidFill>
          <a:srgbClr val="0062AC"/>
        </a:solidFill>
      </dgm:spPr>
      <dgm: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Is the Minutes Played variable positively correlated with a player's core performance variables? (i.e.: 3pts, 2pts, blocks, steals, etc.)</a:t>
          </a:r>
        </a:p>
      </dgm:t>
    </dgm:pt>
    <dgm:pt modelId="{A6ACF015-2527-400A-885B-6BE494BF812F}" type="parTrans" cxnId="{436355EF-3619-491D-A33F-D7D7D80B11A4}">
      <dgm:prSet/>
      <dgm:spPr/>
      <dgm:t>
        <a:bodyPr/>
        <a:lstStyle/>
        <a:p>
          <a:endParaRPr lang="en-US"/>
        </a:p>
      </dgm:t>
    </dgm:pt>
    <dgm:pt modelId="{9023FA93-988C-446C-8709-EDD6A38A284A}" type="sibTrans" cxnId="{436355EF-3619-491D-A33F-D7D7D80B11A4}">
      <dgm:prSet/>
      <dgm:spPr/>
      <dgm:t>
        <a:bodyPr/>
        <a:lstStyle/>
        <a:p>
          <a:endParaRPr lang="en-US"/>
        </a:p>
      </dgm:t>
    </dgm:pt>
    <dgm:pt modelId="{CBD98F42-640A-455E-BE94-FFFEC1EEF739}" type="pres">
      <dgm:prSet presAssocID="{79A85BFA-F30C-46B7-91E4-3DC3EC7597E7}" presName="Name0" presStyleCnt="0">
        <dgm:presLayoutVars>
          <dgm:chMax val="7"/>
          <dgm:chPref val="7"/>
          <dgm:dir/>
        </dgm:presLayoutVars>
      </dgm:prSet>
      <dgm:spPr/>
    </dgm:pt>
    <dgm:pt modelId="{7BF14921-1B17-4A20-8D74-BADCB5F0C1AD}" type="pres">
      <dgm:prSet presAssocID="{79A85BFA-F30C-46B7-91E4-3DC3EC7597E7}" presName="Name1" presStyleCnt="0"/>
      <dgm:spPr/>
    </dgm:pt>
    <dgm:pt modelId="{71012447-8E4F-407D-8904-01C577BD2E1F}" type="pres">
      <dgm:prSet presAssocID="{79A85BFA-F30C-46B7-91E4-3DC3EC7597E7}" presName="cycle" presStyleCnt="0"/>
      <dgm:spPr/>
    </dgm:pt>
    <dgm:pt modelId="{B88996D9-C8D8-4C48-A54B-721F5B7352F4}" type="pres">
      <dgm:prSet presAssocID="{79A85BFA-F30C-46B7-91E4-3DC3EC7597E7}" presName="srcNode" presStyleLbl="node1" presStyleIdx="0" presStyleCnt="4"/>
      <dgm:spPr/>
    </dgm:pt>
    <dgm:pt modelId="{73CB7FE4-FE59-4FA5-9094-55BCE14795DF}" type="pres">
      <dgm:prSet presAssocID="{79A85BFA-F30C-46B7-91E4-3DC3EC7597E7}" presName="conn" presStyleLbl="parChTrans1D2" presStyleIdx="0" presStyleCnt="1"/>
      <dgm:spPr/>
    </dgm:pt>
    <dgm:pt modelId="{6B39C861-563C-4DFB-9A27-7D1B0F2C409B}" type="pres">
      <dgm:prSet presAssocID="{79A85BFA-F30C-46B7-91E4-3DC3EC7597E7}" presName="extraNode" presStyleLbl="node1" presStyleIdx="0" presStyleCnt="4"/>
      <dgm:spPr/>
    </dgm:pt>
    <dgm:pt modelId="{6F7CA7D0-6951-46A8-8705-16A2361B0C86}" type="pres">
      <dgm:prSet presAssocID="{79A85BFA-F30C-46B7-91E4-3DC3EC7597E7}" presName="dstNode" presStyleLbl="node1" presStyleIdx="0" presStyleCnt="4"/>
      <dgm:spPr/>
    </dgm:pt>
    <dgm:pt modelId="{38C09996-5BF5-4EE2-AE9E-E63627D0EE79}" type="pres">
      <dgm:prSet presAssocID="{F83AC24A-9162-41B9-B237-BF6D0B3333F6}" presName="text_1" presStyleLbl="node1" presStyleIdx="0" presStyleCnt="4">
        <dgm:presLayoutVars>
          <dgm:bulletEnabled val="1"/>
        </dgm:presLayoutVars>
      </dgm:prSet>
      <dgm:spPr/>
    </dgm:pt>
    <dgm:pt modelId="{6424ADC9-176B-4149-8C43-90A4BD5065E6}" type="pres">
      <dgm:prSet presAssocID="{F83AC24A-9162-41B9-B237-BF6D0B3333F6}" presName="accent_1" presStyleCnt="0"/>
      <dgm:spPr/>
    </dgm:pt>
    <dgm:pt modelId="{76CFE166-6738-4E2E-ABF1-FC2202AD44E1}" type="pres">
      <dgm:prSet presAssocID="{F83AC24A-9162-41B9-B237-BF6D0B3333F6}" presName="accentRepeatNode" presStyleLbl="solidFgAcc1" presStyleIdx="0" presStyleCnt="4"/>
      <dgm:spPr>
        <a:solidFill>
          <a:srgbClr val="FF0000"/>
        </a:solidFill>
      </dgm:spPr>
    </dgm:pt>
    <dgm:pt modelId="{912D49A0-50E0-4785-B844-A31C21F67A30}" type="pres">
      <dgm:prSet presAssocID="{7EAA957F-A7D9-4D85-A737-436DABCB031B}" presName="text_2" presStyleLbl="node1" presStyleIdx="1" presStyleCnt="4">
        <dgm:presLayoutVars>
          <dgm:bulletEnabled val="1"/>
        </dgm:presLayoutVars>
      </dgm:prSet>
      <dgm:spPr/>
    </dgm:pt>
    <dgm:pt modelId="{9E0D0DD7-75A1-4FD0-9147-F09A8026011D}" type="pres">
      <dgm:prSet presAssocID="{7EAA957F-A7D9-4D85-A737-436DABCB031B}" presName="accent_2" presStyleCnt="0"/>
      <dgm:spPr/>
    </dgm:pt>
    <dgm:pt modelId="{EAD5599E-798C-4E03-8C93-1F662D597D94}" type="pres">
      <dgm:prSet presAssocID="{7EAA957F-A7D9-4D85-A737-436DABCB031B}" presName="accentRepeatNode" presStyleLbl="solidFgAcc1" presStyleIdx="1" presStyleCnt="4"/>
      <dgm:spPr>
        <a:solidFill>
          <a:srgbClr val="FF0000"/>
        </a:solidFill>
      </dgm:spPr>
    </dgm:pt>
    <dgm:pt modelId="{F59706C1-A2AF-42B1-9A40-EF96FE758C8D}" type="pres">
      <dgm:prSet presAssocID="{8E0BE85E-567F-4A61-864A-AF76A2EF00C1}" presName="text_3" presStyleLbl="node1" presStyleIdx="2" presStyleCnt="4">
        <dgm:presLayoutVars>
          <dgm:bulletEnabled val="1"/>
        </dgm:presLayoutVars>
      </dgm:prSet>
      <dgm:spPr/>
    </dgm:pt>
    <dgm:pt modelId="{0E6F1A1E-66FA-4446-A1F9-4AFB994CA3A6}" type="pres">
      <dgm:prSet presAssocID="{8E0BE85E-567F-4A61-864A-AF76A2EF00C1}" presName="accent_3" presStyleCnt="0"/>
      <dgm:spPr/>
    </dgm:pt>
    <dgm:pt modelId="{708A2213-E38B-42C5-A29F-EBE7807913FE}" type="pres">
      <dgm:prSet presAssocID="{8E0BE85E-567F-4A61-864A-AF76A2EF00C1}" presName="accentRepeatNode" presStyleLbl="solidFgAcc1" presStyleIdx="2" presStyleCnt="4"/>
      <dgm:spPr>
        <a:solidFill>
          <a:srgbClr val="E51836"/>
        </a:solidFill>
      </dgm:spPr>
    </dgm:pt>
    <dgm:pt modelId="{192ADAAC-9289-4D3F-9825-A404CC48F4B0}" type="pres">
      <dgm:prSet presAssocID="{078E893B-E798-416F-9DF6-6CBF333B262D}" presName="text_4" presStyleLbl="node1" presStyleIdx="3" presStyleCnt="4">
        <dgm:presLayoutVars>
          <dgm:bulletEnabled val="1"/>
        </dgm:presLayoutVars>
      </dgm:prSet>
      <dgm:spPr/>
    </dgm:pt>
    <dgm:pt modelId="{EBF579FA-19E7-4964-A2B2-3BCDBE694659}" type="pres">
      <dgm:prSet presAssocID="{078E893B-E798-416F-9DF6-6CBF333B262D}" presName="accent_4" presStyleCnt="0"/>
      <dgm:spPr/>
    </dgm:pt>
    <dgm:pt modelId="{4C25C032-2241-410F-B1B4-0C84CAEA5D96}" type="pres">
      <dgm:prSet presAssocID="{078E893B-E798-416F-9DF6-6CBF333B262D}" presName="accentRepeatNode" presStyleLbl="solidFgAcc1" presStyleIdx="3" presStyleCnt="4"/>
      <dgm:spPr>
        <a:solidFill>
          <a:srgbClr val="E51836"/>
        </a:solidFill>
      </dgm:spPr>
    </dgm:pt>
  </dgm:ptLst>
  <dgm:cxnLst>
    <dgm:cxn modelId="{D17AE619-0EA5-454F-BFF0-FF9AE2CE5339}" type="presOf" srcId="{8E0BE85E-567F-4A61-864A-AF76A2EF00C1}" destId="{F59706C1-A2AF-42B1-9A40-EF96FE758C8D}" srcOrd="0" destOrd="0" presId="urn:microsoft.com/office/officeart/2008/layout/VerticalCurvedList"/>
    <dgm:cxn modelId="{2669C829-E659-4481-A756-27E51E5A6344}" srcId="{79A85BFA-F30C-46B7-91E4-3DC3EC7597E7}" destId="{F83AC24A-9162-41B9-B237-BF6D0B3333F6}" srcOrd="0" destOrd="0" parTransId="{61C19D89-71E2-4CDC-86D4-2FD985C96555}" sibTransId="{6A7759BB-0340-4866-8174-2B838346A8A0}"/>
    <dgm:cxn modelId="{5A4DF037-9C97-49C1-B19A-E1846ABF1D70}" srcId="{79A85BFA-F30C-46B7-91E4-3DC3EC7597E7}" destId="{8E0BE85E-567F-4A61-864A-AF76A2EF00C1}" srcOrd="2" destOrd="0" parTransId="{516B1DDB-B001-4414-AF38-BA5F1A522493}" sibTransId="{042406FB-AD5C-4320-93B8-7742E71C3FA1}"/>
    <dgm:cxn modelId="{BDD79A3A-AFED-4191-BB00-81F4C1F808CC}" type="presOf" srcId="{078E893B-E798-416F-9DF6-6CBF333B262D}" destId="{192ADAAC-9289-4D3F-9825-A404CC48F4B0}" srcOrd="0" destOrd="0" presId="urn:microsoft.com/office/officeart/2008/layout/VerticalCurvedList"/>
    <dgm:cxn modelId="{04CA7B3C-4873-44F9-A689-C12462791006}" type="presOf" srcId="{79A85BFA-F30C-46B7-91E4-3DC3EC7597E7}" destId="{CBD98F42-640A-455E-BE94-FFFEC1EEF739}" srcOrd="0" destOrd="0" presId="urn:microsoft.com/office/officeart/2008/layout/VerticalCurvedList"/>
    <dgm:cxn modelId="{78D13DA4-3B0C-4CC6-B752-ACA603519BB4}" srcId="{79A85BFA-F30C-46B7-91E4-3DC3EC7597E7}" destId="{7EAA957F-A7D9-4D85-A737-436DABCB031B}" srcOrd="1" destOrd="0" parTransId="{AD2EF62B-A4B1-41E7-825A-1EA86B57A25C}" sibTransId="{1166513E-E6EE-4E69-827F-2A9B6873CAFF}"/>
    <dgm:cxn modelId="{50A2D4D1-5DC8-4E86-B1B1-124D34F70B26}" type="presOf" srcId="{F83AC24A-9162-41B9-B237-BF6D0B3333F6}" destId="{38C09996-5BF5-4EE2-AE9E-E63627D0EE79}" srcOrd="0" destOrd="0" presId="urn:microsoft.com/office/officeart/2008/layout/VerticalCurvedList"/>
    <dgm:cxn modelId="{436355EF-3619-491D-A33F-D7D7D80B11A4}" srcId="{79A85BFA-F30C-46B7-91E4-3DC3EC7597E7}" destId="{078E893B-E798-416F-9DF6-6CBF333B262D}" srcOrd="3" destOrd="0" parTransId="{A6ACF015-2527-400A-885B-6BE494BF812F}" sibTransId="{9023FA93-988C-446C-8709-EDD6A38A284A}"/>
    <dgm:cxn modelId="{A1FF68F4-F129-40F9-BAF8-F2EDCD3E3E27}" type="presOf" srcId="{6A7759BB-0340-4866-8174-2B838346A8A0}" destId="{73CB7FE4-FE59-4FA5-9094-55BCE14795DF}" srcOrd="0" destOrd="0" presId="urn:microsoft.com/office/officeart/2008/layout/VerticalCurvedList"/>
    <dgm:cxn modelId="{F2EBA5FB-5DBB-4032-B927-FCBEA325705B}" type="presOf" srcId="{7EAA957F-A7D9-4D85-A737-436DABCB031B}" destId="{912D49A0-50E0-4785-B844-A31C21F67A30}" srcOrd="0" destOrd="0" presId="urn:microsoft.com/office/officeart/2008/layout/VerticalCurvedList"/>
    <dgm:cxn modelId="{149C52A5-4046-481F-A9AC-78789B6C08A5}" type="presParOf" srcId="{CBD98F42-640A-455E-BE94-FFFEC1EEF739}" destId="{7BF14921-1B17-4A20-8D74-BADCB5F0C1AD}" srcOrd="0" destOrd="0" presId="urn:microsoft.com/office/officeart/2008/layout/VerticalCurvedList"/>
    <dgm:cxn modelId="{3A0FFA8C-CA18-41C0-81E2-8F76416427FD}" type="presParOf" srcId="{7BF14921-1B17-4A20-8D74-BADCB5F0C1AD}" destId="{71012447-8E4F-407D-8904-01C577BD2E1F}" srcOrd="0" destOrd="0" presId="urn:microsoft.com/office/officeart/2008/layout/VerticalCurvedList"/>
    <dgm:cxn modelId="{0DD60ABB-5317-440F-A7F4-9CDE5BB3D9A5}" type="presParOf" srcId="{71012447-8E4F-407D-8904-01C577BD2E1F}" destId="{B88996D9-C8D8-4C48-A54B-721F5B7352F4}" srcOrd="0" destOrd="0" presId="urn:microsoft.com/office/officeart/2008/layout/VerticalCurvedList"/>
    <dgm:cxn modelId="{03B27B3E-7F42-4E42-80AC-0199077EDB48}" type="presParOf" srcId="{71012447-8E4F-407D-8904-01C577BD2E1F}" destId="{73CB7FE4-FE59-4FA5-9094-55BCE14795DF}" srcOrd="1" destOrd="0" presId="urn:microsoft.com/office/officeart/2008/layout/VerticalCurvedList"/>
    <dgm:cxn modelId="{F5486A45-1B7D-43B1-BC2A-D58B87002E4F}" type="presParOf" srcId="{71012447-8E4F-407D-8904-01C577BD2E1F}" destId="{6B39C861-563C-4DFB-9A27-7D1B0F2C409B}" srcOrd="2" destOrd="0" presId="urn:microsoft.com/office/officeart/2008/layout/VerticalCurvedList"/>
    <dgm:cxn modelId="{8E22DE15-9EBD-434C-9976-178241BEBD9E}" type="presParOf" srcId="{71012447-8E4F-407D-8904-01C577BD2E1F}" destId="{6F7CA7D0-6951-46A8-8705-16A2361B0C86}" srcOrd="3" destOrd="0" presId="urn:microsoft.com/office/officeart/2008/layout/VerticalCurvedList"/>
    <dgm:cxn modelId="{251E246D-3052-45AE-9B4F-602B2232097E}" type="presParOf" srcId="{7BF14921-1B17-4A20-8D74-BADCB5F0C1AD}" destId="{38C09996-5BF5-4EE2-AE9E-E63627D0EE79}" srcOrd="1" destOrd="0" presId="urn:microsoft.com/office/officeart/2008/layout/VerticalCurvedList"/>
    <dgm:cxn modelId="{1D05D7E2-15C8-40B6-8C4D-A8192AE82C76}" type="presParOf" srcId="{7BF14921-1B17-4A20-8D74-BADCB5F0C1AD}" destId="{6424ADC9-176B-4149-8C43-90A4BD5065E6}" srcOrd="2" destOrd="0" presId="urn:microsoft.com/office/officeart/2008/layout/VerticalCurvedList"/>
    <dgm:cxn modelId="{5D7F2274-B3DF-4D8E-9869-248B5A08823C}" type="presParOf" srcId="{6424ADC9-176B-4149-8C43-90A4BD5065E6}" destId="{76CFE166-6738-4E2E-ABF1-FC2202AD44E1}" srcOrd="0" destOrd="0" presId="urn:microsoft.com/office/officeart/2008/layout/VerticalCurvedList"/>
    <dgm:cxn modelId="{AE269A10-4A69-4096-B818-7AF39920DCB1}" type="presParOf" srcId="{7BF14921-1B17-4A20-8D74-BADCB5F0C1AD}" destId="{912D49A0-50E0-4785-B844-A31C21F67A30}" srcOrd="3" destOrd="0" presId="urn:microsoft.com/office/officeart/2008/layout/VerticalCurvedList"/>
    <dgm:cxn modelId="{40D5D199-DB76-44F7-8B6B-45C7CD99204C}" type="presParOf" srcId="{7BF14921-1B17-4A20-8D74-BADCB5F0C1AD}" destId="{9E0D0DD7-75A1-4FD0-9147-F09A8026011D}" srcOrd="4" destOrd="0" presId="urn:microsoft.com/office/officeart/2008/layout/VerticalCurvedList"/>
    <dgm:cxn modelId="{356CF454-AD7E-4D88-B8EF-866DD5D00D58}" type="presParOf" srcId="{9E0D0DD7-75A1-4FD0-9147-F09A8026011D}" destId="{EAD5599E-798C-4E03-8C93-1F662D597D94}" srcOrd="0" destOrd="0" presId="urn:microsoft.com/office/officeart/2008/layout/VerticalCurvedList"/>
    <dgm:cxn modelId="{EF1D5AA3-D1A3-4354-BC70-88AD7EFB9316}" type="presParOf" srcId="{7BF14921-1B17-4A20-8D74-BADCB5F0C1AD}" destId="{F59706C1-A2AF-42B1-9A40-EF96FE758C8D}" srcOrd="5" destOrd="0" presId="urn:microsoft.com/office/officeart/2008/layout/VerticalCurvedList"/>
    <dgm:cxn modelId="{E2EEC8F2-4709-4521-8EC7-B41B17493289}" type="presParOf" srcId="{7BF14921-1B17-4A20-8D74-BADCB5F0C1AD}" destId="{0E6F1A1E-66FA-4446-A1F9-4AFB994CA3A6}" srcOrd="6" destOrd="0" presId="urn:microsoft.com/office/officeart/2008/layout/VerticalCurvedList"/>
    <dgm:cxn modelId="{D64BCAD4-720D-4349-ACB3-86455FEA3753}" type="presParOf" srcId="{0E6F1A1E-66FA-4446-A1F9-4AFB994CA3A6}" destId="{708A2213-E38B-42C5-A29F-EBE7807913FE}" srcOrd="0" destOrd="0" presId="urn:microsoft.com/office/officeart/2008/layout/VerticalCurvedList"/>
    <dgm:cxn modelId="{72339896-95FF-47F9-9460-B5EB344AEAEB}" type="presParOf" srcId="{7BF14921-1B17-4A20-8D74-BADCB5F0C1AD}" destId="{192ADAAC-9289-4D3F-9825-A404CC48F4B0}" srcOrd="7" destOrd="0" presId="urn:microsoft.com/office/officeart/2008/layout/VerticalCurvedList"/>
    <dgm:cxn modelId="{55EF44BA-C077-49A6-B32F-1D50DF734F6B}" type="presParOf" srcId="{7BF14921-1B17-4A20-8D74-BADCB5F0C1AD}" destId="{EBF579FA-19E7-4964-A2B2-3BCDBE694659}" srcOrd="8" destOrd="0" presId="urn:microsoft.com/office/officeart/2008/layout/VerticalCurvedList"/>
    <dgm:cxn modelId="{9EA41D14-5E08-4D59-BA14-FDAC94BDA670}" type="presParOf" srcId="{EBF579FA-19E7-4964-A2B2-3BCDBE694659}" destId="{4C25C032-2241-410F-B1B4-0C84CAEA5D9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3BC036-DAAD-4145-9CFF-45C617B63D01}"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n-US"/>
        </a:p>
      </dgm:t>
    </dgm:pt>
    <dgm:pt modelId="{76A37096-676E-409D-92DE-A5A99049C4AC}">
      <dgm:prSet phldrT="[Text]"/>
      <dgm:spPr/>
      <dgm:t>
        <a:bodyPr/>
        <a:lstStyle/>
        <a:p>
          <a:r>
            <a:rPr lang="en-US" dirty="0"/>
            <a:t>Age Player Data</a:t>
          </a:r>
        </a:p>
      </dgm:t>
    </dgm:pt>
    <dgm:pt modelId="{8E56629B-B491-4132-8F4D-ACCB7ACEB4CF}" type="parTrans" cxnId="{FB352F7F-9481-4127-839E-872D982E118B}">
      <dgm:prSet/>
      <dgm:spPr/>
      <dgm:t>
        <a:bodyPr/>
        <a:lstStyle/>
        <a:p>
          <a:endParaRPr lang="en-US"/>
        </a:p>
      </dgm:t>
    </dgm:pt>
    <dgm:pt modelId="{0395F604-9206-4789-889A-136E77132043}" type="sibTrans" cxnId="{FB352F7F-9481-4127-839E-872D982E118B}">
      <dgm:prSet/>
      <dgm:spPr/>
      <dgm:t>
        <a:bodyPr/>
        <a:lstStyle/>
        <a:p>
          <a:endParaRPr lang="en-US"/>
        </a:p>
      </dgm:t>
    </dgm:pt>
    <dgm:pt modelId="{80824FDD-C3AB-468A-9648-86DB15533707}">
      <dgm:prSet phldrT="[Text]"/>
      <dgm:spPr/>
      <dgm:t>
        <a:bodyPr/>
        <a:lstStyle/>
        <a:p>
          <a:r>
            <a:rPr lang="en-US" dirty="0"/>
            <a:t>Median Player</a:t>
          </a:r>
        </a:p>
      </dgm:t>
    </dgm:pt>
    <dgm:pt modelId="{6ABFF13F-DB5A-420A-B495-4E39F218B3F2}" type="parTrans" cxnId="{1B05C80D-4F49-4703-A1F1-0719958744F4}">
      <dgm:prSet/>
      <dgm:spPr/>
      <dgm:t>
        <a:bodyPr/>
        <a:lstStyle/>
        <a:p>
          <a:endParaRPr lang="en-US"/>
        </a:p>
      </dgm:t>
    </dgm:pt>
    <dgm:pt modelId="{F31623B9-288D-4FA6-A395-118D2FBB2362}" type="sibTrans" cxnId="{1B05C80D-4F49-4703-A1F1-0719958744F4}">
      <dgm:prSet/>
      <dgm:spPr/>
      <dgm:t>
        <a:bodyPr/>
        <a:lstStyle/>
        <a:p>
          <a:endParaRPr lang="en-US"/>
        </a:p>
      </dgm:t>
    </dgm:pt>
    <dgm:pt modelId="{969AD6EF-7C0B-4E3B-82E3-E31C48F24484}" type="pres">
      <dgm:prSet presAssocID="{C23BC036-DAAD-4145-9CFF-45C617B63D01}" presName="compositeShape" presStyleCnt="0">
        <dgm:presLayoutVars>
          <dgm:chMax val="2"/>
          <dgm:dir/>
          <dgm:resizeHandles val="exact"/>
        </dgm:presLayoutVars>
      </dgm:prSet>
      <dgm:spPr/>
    </dgm:pt>
    <dgm:pt modelId="{D8A84AD9-2FBC-4A46-8BCC-1B47C0C7B6FE}" type="pres">
      <dgm:prSet presAssocID="{C23BC036-DAAD-4145-9CFF-45C617B63D01}" presName="ribbon" presStyleLbl="node1" presStyleIdx="0" presStyleCnt="1" custLinFactNeighborX="2787" custLinFactNeighborY="-185"/>
      <dgm:spPr>
        <a:solidFill>
          <a:srgbClr val="0062AC"/>
        </a:solidFill>
      </dgm:spPr>
    </dgm:pt>
    <dgm:pt modelId="{C6F82BD2-F800-44C1-84DB-3D17C340D79A}" type="pres">
      <dgm:prSet presAssocID="{C23BC036-DAAD-4145-9CFF-45C617B63D01}" presName="leftArrowText" presStyleLbl="node1" presStyleIdx="0" presStyleCnt="1">
        <dgm:presLayoutVars>
          <dgm:chMax val="0"/>
          <dgm:bulletEnabled val="1"/>
        </dgm:presLayoutVars>
      </dgm:prSet>
      <dgm:spPr/>
    </dgm:pt>
    <dgm:pt modelId="{4E012BC1-15E9-4FEE-966E-1C885BF104D0}" type="pres">
      <dgm:prSet presAssocID="{C23BC036-DAAD-4145-9CFF-45C617B63D01}" presName="rightArrowText" presStyleLbl="node1" presStyleIdx="0" presStyleCnt="1">
        <dgm:presLayoutVars>
          <dgm:chMax val="0"/>
          <dgm:bulletEnabled val="1"/>
        </dgm:presLayoutVars>
      </dgm:prSet>
      <dgm:spPr/>
    </dgm:pt>
  </dgm:ptLst>
  <dgm:cxnLst>
    <dgm:cxn modelId="{1B05C80D-4F49-4703-A1F1-0719958744F4}" srcId="{C23BC036-DAAD-4145-9CFF-45C617B63D01}" destId="{80824FDD-C3AB-468A-9648-86DB15533707}" srcOrd="1" destOrd="0" parTransId="{6ABFF13F-DB5A-420A-B495-4E39F218B3F2}" sibTransId="{F31623B9-288D-4FA6-A395-118D2FBB2362}"/>
    <dgm:cxn modelId="{CFE81030-CC29-4341-92BE-F796CE3D003F}" type="presOf" srcId="{C23BC036-DAAD-4145-9CFF-45C617B63D01}" destId="{969AD6EF-7C0B-4E3B-82E3-E31C48F24484}" srcOrd="0" destOrd="0" presId="urn:microsoft.com/office/officeart/2005/8/layout/arrow6"/>
    <dgm:cxn modelId="{FB352F7F-9481-4127-839E-872D982E118B}" srcId="{C23BC036-DAAD-4145-9CFF-45C617B63D01}" destId="{76A37096-676E-409D-92DE-A5A99049C4AC}" srcOrd="0" destOrd="0" parTransId="{8E56629B-B491-4132-8F4D-ACCB7ACEB4CF}" sibTransId="{0395F604-9206-4789-889A-136E77132043}"/>
    <dgm:cxn modelId="{4808E68F-6A15-4201-8731-65BDC628F491}" type="presOf" srcId="{80824FDD-C3AB-468A-9648-86DB15533707}" destId="{4E012BC1-15E9-4FEE-966E-1C885BF104D0}" srcOrd="0" destOrd="0" presId="urn:microsoft.com/office/officeart/2005/8/layout/arrow6"/>
    <dgm:cxn modelId="{D082B3D1-E492-4978-AE5C-B1362E2D2979}" type="presOf" srcId="{76A37096-676E-409D-92DE-A5A99049C4AC}" destId="{C6F82BD2-F800-44C1-84DB-3D17C340D79A}" srcOrd="0" destOrd="0" presId="urn:microsoft.com/office/officeart/2005/8/layout/arrow6"/>
    <dgm:cxn modelId="{C6D80A5B-9685-4183-86FF-7B4BA14AF272}" type="presParOf" srcId="{969AD6EF-7C0B-4E3B-82E3-E31C48F24484}" destId="{D8A84AD9-2FBC-4A46-8BCC-1B47C0C7B6FE}" srcOrd="0" destOrd="0" presId="urn:microsoft.com/office/officeart/2005/8/layout/arrow6"/>
    <dgm:cxn modelId="{53B784D2-D00C-47FC-B956-76C4E5CCD774}" type="presParOf" srcId="{969AD6EF-7C0B-4E3B-82E3-E31C48F24484}" destId="{C6F82BD2-F800-44C1-84DB-3D17C340D79A}" srcOrd="1" destOrd="0" presId="urn:microsoft.com/office/officeart/2005/8/layout/arrow6"/>
    <dgm:cxn modelId="{F4B926EA-987A-4D96-9DFB-8913BE2413D9}" type="presParOf" srcId="{969AD6EF-7C0B-4E3B-82E3-E31C48F24484}" destId="{4E012BC1-15E9-4FEE-966E-1C885BF104D0}" srcOrd="2" destOrd="0" presId="urn:microsoft.com/office/officeart/2005/8/layout/arrow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98B4E-79CF-4E81-82C6-2DDFA2B2E8AC}">
      <dsp:nvSpPr>
        <dsp:cNvPr id="0" name=""/>
        <dsp:cNvSpPr/>
      </dsp:nvSpPr>
      <dsp:spPr>
        <a:xfrm rot="16200000">
          <a:off x="-1333105" y="1337171"/>
          <a:ext cx="4101110" cy="1426766"/>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icrosoft Sans Serif" panose="020B0604020202020204" pitchFamily="34" charset="0"/>
              <a:ea typeface="Microsoft Sans Serif" panose="020B0604020202020204" pitchFamily="34" charset="0"/>
              <a:cs typeface="Microsoft Sans Serif" panose="020B0604020202020204" pitchFamily="34" charset="0"/>
            </a:rPr>
            <a:t>Kate</a:t>
          </a:r>
          <a:r>
            <a:rPr lang="en-US" sz="3600" kern="1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kern="1200" dirty="0">
              <a:latin typeface="Microsoft Sans Serif" panose="020B0604020202020204" pitchFamily="34" charset="0"/>
              <a:ea typeface="Microsoft Sans Serif" panose="020B0604020202020204" pitchFamily="34" charset="0"/>
              <a:cs typeface="Microsoft Sans Serif" panose="020B0604020202020204" pitchFamily="34" charset="0"/>
            </a:rPr>
            <a:t>Yayla </a:t>
          </a:r>
          <a:r>
            <a:rPr lang="en-US" sz="1050" kern="1200" dirty="0">
              <a:latin typeface="Microsoft Sans Serif" panose="020B0604020202020204" pitchFamily="34" charset="0"/>
              <a:ea typeface="Microsoft Sans Serif" panose="020B0604020202020204" pitchFamily="34" charset="0"/>
              <a:cs typeface="Microsoft Sans Serif" panose="020B0604020202020204" pitchFamily="34" charset="0"/>
            </a:rPr>
            <a:t>@kate_yayla</a:t>
          </a:r>
          <a:r>
            <a:rPr lang="en-US" sz="1600" kern="1200" dirty="0">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US" sz="3600"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4067" y="820221"/>
        <a:ext cx="1426766" cy="2460666"/>
      </dsp:txXfrm>
    </dsp:sp>
    <dsp:sp modelId="{77408604-BDF4-45FF-B39D-DD3384F499DD}">
      <dsp:nvSpPr>
        <dsp:cNvPr id="0" name=""/>
        <dsp:cNvSpPr/>
      </dsp:nvSpPr>
      <dsp:spPr>
        <a:xfrm rot="16200000">
          <a:off x="217293" y="1337171"/>
          <a:ext cx="4101110" cy="1426766"/>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icrosoft Sans Serif" panose="020B0604020202020204" pitchFamily="34" charset="0"/>
              <a:ea typeface="Microsoft Sans Serif" panose="020B0604020202020204" pitchFamily="34" charset="0"/>
              <a:cs typeface="Microsoft Sans Serif" panose="020B0604020202020204" pitchFamily="34" charset="0"/>
            </a:rPr>
            <a:t>Jay </a:t>
          </a:r>
        </a:p>
        <a:p>
          <a:pPr marL="0" lvl="0" indent="0" algn="ctr" defTabSz="1244600">
            <a:lnSpc>
              <a:spcPct val="90000"/>
            </a:lnSpc>
            <a:spcBef>
              <a:spcPct val="0"/>
            </a:spcBef>
            <a:spcAft>
              <a:spcPct val="35000"/>
            </a:spcAft>
            <a:buNone/>
          </a:pPr>
          <a:r>
            <a:rPr lang="en-US" sz="2000" kern="1200" dirty="0">
              <a:latin typeface="Microsoft Sans Serif" panose="020B0604020202020204" pitchFamily="34" charset="0"/>
              <a:ea typeface="Microsoft Sans Serif" panose="020B0604020202020204" pitchFamily="34" charset="0"/>
              <a:cs typeface="Microsoft Sans Serif" panose="020B0604020202020204" pitchFamily="34" charset="0"/>
            </a:rPr>
            <a:t>Dhruv         </a:t>
          </a:r>
        </a:p>
        <a:p>
          <a:pPr marL="0" lvl="0" indent="0" algn="ctr" defTabSz="1244600">
            <a:lnSpc>
              <a:spcPct val="90000"/>
            </a:lnSpc>
            <a:spcBef>
              <a:spcPct val="0"/>
            </a:spcBef>
            <a:spcAft>
              <a:spcPct val="35000"/>
            </a:spcAft>
            <a:buNone/>
          </a:pPr>
          <a:r>
            <a:rPr lang="en-US" sz="1000" b="0" i="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@jaybdhruv</a:t>
          </a:r>
          <a:endParaRPr lang="en-US" sz="100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1554465" y="820221"/>
        <a:ext cx="1426766" cy="2460666"/>
      </dsp:txXfrm>
    </dsp:sp>
    <dsp:sp modelId="{5960F577-9512-4E98-8305-6D04D47D24BE}">
      <dsp:nvSpPr>
        <dsp:cNvPr id="0" name=""/>
        <dsp:cNvSpPr/>
      </dsp:nvSpPr>
      <dsp:spPr>
        <a:xfrm rot="16200000">
          <a:off x="1734442" y="1337171"/>
          <a:ext cx="4101110" cy="1426766"/>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1450" bIns="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Microsoft Sans Serif" panose="020B0604020202020204" pitchFamily="34" charset="0"/>
              <a:ea typeface="Microsoft Sans Serif" panose="020B0604020202020204" pitchFamily="34" charset="0"/>
              <a:cs typeface="Microsoft Sans Serif" panose="020B0604020202020204" pitchFamily="34" charset="0"/>
            </a:rPr>
            <a:t>Dennis</a:t>
          </a:r>
          <a:r>
            <a:rPr lang="en-US" sz="2800" kern="1200" dirty="0">
              <a:latin typeface="Microsoft Sans Serif" panose="020B0604020202020204" pitchFamily="34" charset="0"/>
              <a:ea typeface="Microsoft Sans Serif" panose="020B0604020202020204" pitchFamily="34" charset="0"/>
              <a:cs typeface="Microsoft Sans Serif" panose="020B0604020202020204" pitchFamily="34" charset="0"/>
            </a:rPr>
            <a:t> </a:t>
          </a:r>
        </a:p>
        <a:p>
          <a:pPr marL="0" lvl="0" indent="0" algn="ctr" defTabSz="1200150">
            <a:lnSpc>
              <a:spcPct val="90000"/>
            </a:lnSpc>
            <a:spcBef>
              <a:spcPct val="0"/>
            </a:spcBef>
            <a:spcAft>
              <a:spcPct val="35000"/>
            </a:spcAft>
            <a:buNone/>
          </a:pPr>
          <a:r>
            <a:rPr lang="en-US" sz="2000" kern="1200" dirty="0">
              <a:latin typeface="Microsoft Sans Serif" panose="020B0604020202020204" pitchFamily="34" charset="0"/>
              <a:ea typeface="Microsoft Sans Serif" panose="020B0604020202020204" pitchFamily="34" charset="0"/>
              <a:cs typeface="Microsoft Sans Serif" panose="020B0604020202020204" pitchFamily="34" charset="0"/>
            </a:rPr>
            <a:t>Smith </a:t>
          </a:r>
        </a:p>
        <a:p>
          <a:pPr marL="0" lvl="0" indent="0" algn="ctr" defTabSz="1200150">
            <a:lnSpc>
              <a:spcPct val="90000"/>
            </a:lnSpc>
            <a:spcBef>
              <a:spcPct val="0"/>
            </a:spcBef>
            <a:spcAft>
              <a:spcPct val="35000"/>
            </a:spcAft>
            <a:buNone/>
          </a:pPr>
          <a:r>
            <a:rPr lang="en-US" sz="800" b="0" i="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@DennisPSmith5676</a:t>
          </a:r>
          <a:endParaRPr lang="en-US" sz="80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3071614" y="820221"/>
        <a:ext cx="1426766" cy="2460666"/>
      </dsp:txXfrm>
    </dsp:sp>
    <dsp:sp modelId="{FE78CCE6-8B1E-4DF5-9F00-10B852CAD36F}">
      <dsp:nvSpPr>
        <dsp:cNvPr id="0" name=""/>
        <dsp:cNvSpPr/>
      </dsp:nvSpPr>
      <dsp:spPr>
        <a:xfrm rot="16200000">
          <a:off x="3268216" y="1337171"/>
          <a:ext cx="4101110" cy="1426766"/>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icrosoft Sans Serif" panose="020B0604020202020204" pitchFamily="34" charset="0"/>
              <a:ea typeface="Microsoft Sans Serif" panose="020B0604020202020204" pitchFamily="34" charset="0"/>
              <a:cs typeface="Microsoft Sans Serif" panose="020B0604020202020204" pitchFamily="34" charset="0"/>
            </a:rPr>
            <a:t>Bryant</a:t>
          </a:r>
        </a:p>
        <a:p>
          <a:pPr marL="0" lvl="0" indent="0" algn="ctr" defTabSz="1244600">
            <a:lnSpc>
              <a:spcPct val="90000"/>
            </a:lnSpc>
            <a:spcBef>
              <a:spcPct val="0"/>
            </a:spcBef>
            <a:spcAft>
              <a:spcPct val="35000"/>
            </a:spcAft>
            <a:buNone/>
          </a:pPr>
          <a:r>
            <a:rPr lang="en-US" sz="1600" kern="1200" dirty="0">
              <a:latin typeface="Microsoft Sans Serif" panose="020B0604020202020204" pitchFamily="34" charset="0"/>
              <a:ea typeface="Microsoft Sans Serif" panose="020B0604020202020204" pitchFamily="34" charset="0"/>
              <a:cs typeface="Microsoft Sans Serif" panose="020B0604020202020204" pitchFamily="34" charset="0"/>
            </a:rPr>
            <a:t>Mondragon</a:t>
          </a:r>
        </a:p>
        <a:p>
          <a:pPr marL="0" lvl="0" indent="0" algn="ctr" defTabSz="1244600">
            <a:lnSpc>
              <a:spcPct val="90000"/>
            </a:lnSpc>
            <a:spcBef>
              <a:spcPct val="0"/>
            </a:spcBef>
            <a:spcAft>
              <a:spcPct val="35000"/>
            </a:spcAft>
            <a:buNone/>
          </a:pPr>
          <a:r>
            <a:rPr lang="en-US" sz="1000" b="0" i="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2">
                <a:extLst>
                  <a:ext uri="{A12FA001-AC4F-418D-AE19-62706E023703}">
                    <ahyp:hlinkClr xmlns:ahyp="http://schemas.microsoft.com/office/drawing/2018/hyperlinkcolor" val="tx"/>
                  </a:ext>
                </a:extLst>
              </a:hlinkClick>
            </a:rPr>
            <a:t>@MondragB</a:t>
          </a:r>
          <a:endParaRPr lang="en-US" sz="100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4605388" y="820221"/>
        <a:ext cx="1426766" cy="2460666"/>
      </dsp:txXfrm>
    </dsp:sp>
    <dsp:sp modelId="{41C1A3AF-1338-479D-AB2C-220B359589E2}">
      <dsp:nvSpPr>
        <dsp:cNvPr id="0" name=""/>
        <dsp:cNvSpPr/>
      </dsp:nvSpPr>
      <dsp:spPr>
        <a:xfrm rot="16200000">
          <a:off x="4801990" y="1337171"/>
          <a:ext cx="4101110" cy="1426766"/>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0" tIns="0" rIns="158750" bIns="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Microsoft Sans Serif" panose="020B0604020202020204" pitchFamily="34" charset="0"/>
              <a:ea typeface="Microsoft Sans Serif" panose="020B0604020202020204" pitchFamily="34" charset="0"/>
              <a:cs typeface="Microsoft Sans Serif" panose="020B0604020202020204" pitchFamily="34" charset="0"/>
            </a:rPr>
            <a:t>Samuel</a:t>
          </a:r>
          <a:r>
            <a:rPr lang="en-US" sz="2400" kern="1200" dirty="0">
              <a:latin typeface="Microsoft Sans Serif" panose="020B0604020202020204" pitchFamily="34" charset="0"/>
              <a:ea typeface="Microsoft Sans Serif" panose="020B0604020202020204" pitchFamily="34" charset="0"/>
              <a:cs typeface="Microsoft Sans Serif" panose="020B0604020202020204" pitchFamily="34" charset="0"/>
            </a:rPr>
            <a:t> </a:t>
          </a:r>
        </a:p>
        <a:p>
          <a:pPr marL="0" lvl="0" indent="0" algn="ctr" defTabSz="1111250">
            <a:lnSpc>
              <a:spcPct val="90000"/>
            </a:lnSpc>
            <a:spcBef>
              <a:spcPct val="0"/>
            </a:spcBef>
            <a:spcAft>
              <a:spcPct val="35000"/>
            </a:spcAft>
            <a:buNone/>
          </a:pPr>
          <a:r>
            <a:rPr lang="en-US" sz="1800" kern="1200" dirty="0" err="1">
              <a:latin typeface="Microsoft Sans Serif" panose="020B0604020202020204" pitchFamily="34" charset="0"/>
              <a:ea typeface="Microsoft Sans Serif" panose="020B0604020202020204" pitchFamily="34" charset="0"/>
              <a:cs typeface="Microsoft Sans Serif" panose="020B0604020202020204" pitchFamily="34" charset="0"/>
            </a:rPr>
            <a:t>Schappel</a:t>
          </a:r>
          <a:endParaRPr lang="en-US" sz="1800"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ctr" defTabSz="1111250">
            <a:lnSpc>
              <a:spcPct val="90000"/>
            </a:lnSpc>
            <a:spcBef>
              <a:spcPct val="0"/>
            </a:spcBef>
            <a:spcAft>
              <a:spcPct val="35000"/>
            </a:spcAft>
            <a:buNone/>
          </a:pPr>
          <a:r>
            <a:rPr lang="en-US" sz="900" b="0" i="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@sammyschapps87</a:t>
          </a:r>
          <a:endParaRPr lang="en-US" sz="90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6139162" y="820221"/>
        <a:ext cx="1426766" cy="2460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B7FE4-FE59-4FA5-9094-55BCE14795DF}">
      <dsp:nvSpPr>
        <dsp:cNvPr id="0" name=""/>
        <dsp:cNvSpPr/>
      </dsp:nvSpPr>
      <dsp:spPr>
        <a:xfrm>
          <a:off x="-5818013" y="-890439"/>
          <a:ext cx="6926456" cy="6926456"/>
        </a:xfrm>
        <a:prstGeom prst="blockArc">
          <a:avLst>
            <a:gd name="adj1" fmla="val 18900000"/>
            <a:gd name="adj2" fmla="val 2700000"/>
            <a:gd name="adj3" fmla="val 31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09996-5BF5-4EE2-AE9E-E63627D0EE79}">
      <dsp:nvSpPr>
        <dsp:cNvPr id="0" name=""/>
        <dsp:cNvSpPr/>
      </dsp:nvSpPr>
      <dsp:spPr>
        <a:xfrm>
          <a:off x="580190" y="395592"/>
          <a:ext cx="7136309" cy="791595"/>
        </a:xfrm>
        <a:prstGeom prst="rect">
          <a:avLst/>
        </a:prstGeom>
        <a:solidFill>
          <a:srgbClr val="0062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32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icrosoft Sans Serif" panose="020B0604020202020204" pitchFamily="34" charset="0"/>
              <a:ea typeface="Microsoft Sans Serif" panose="020B0604020202020204" pitchFamily="34" charset="0"/>
              <a:cs typeface="Microsoft Sans Serif" panose="020B0604020202020204" pitchFamily="34" charset="0"/>
            </a:rPr>
            <a:t>Can the Team Four Factor Rating of Basketball help in accurately determining the team’s winning percentage?</a:t>
          </a:r>
          <a:br>
            <a:rPr lang="en-US" sz="1300" kern="1200" dirty="0">
              <a:latin typeface="Microsoft Sans Serif" panose="020B0604020202020204" pitchFamily="34" charset="0"/>
              <a:ea typeface="Microsoft Sans Serif" panose="020B0604020202020204" pitchFamily="34" charset="0"/>
              <a:cs typeface="Microsoft Sans Serif" panose="020B0604020202020204" pitchFamily="34" charset="0"/>
            </a:rPr>
          </a:br>
          <a:br>
            <a:rPr lang="en-US" sz="1300" kern="1200"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1300" kern="1200" dirty="0">
              <a:latin typeface="Microsoft Sans Serif" panose="020B0604020202020204" pitchFamily="34" charset="0"/>
              <a:ea typeface="Microsoft Sans Serif" panose="020B0604020202020204" pitchFamily="34" charset="0"/>
              <a:cs typeface="Microsoft Sans Serif" panose="020B0604020202020204" pitchFamily="34" charset="0"/>
            </a:rPr>
            <a:t>Does the dataset that we are using needs to be adjusted for accurate analysis?</a:t>
          </a:r>
        </a:p>
      </dsp:txBody>
      <dsp:txXfrm>
        <a:off x="580190" y="395592"/>
        <a:ext cx="7136309" cy="791595"/>
      </dsp:txXfrm>
    </dsp:sp>
    <dsp:sp modelId="{76CFE166-6738-4E2E-ABF1-FC2202AD44E1}">
      <dsp:nvSpPr>
        <dsp:cNvPr id="0" name=""/>
        <dsp:cNvSpPr/>
      </dsp:nvSpPr>
      <dsp:spPr>
        <a:xfrm>
          <a:off x="85443" y="296642"/>
          <a:ext cx="989494" cy="989494"/>
        </a:xfrm>
        <a:prstGeom prst="ellipse">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2D49A0-50E0-4785-B844-A31C21F67A30}">
      <dsp:nvSpPr>
        <dsp:cNvPr id="0" name=""/>
        <dsp:cNvSpPr/>
      </dsp:nvSpPr>
      <dsp:spPr>
        <a:xfrm>
          <a:off x="1034030" y="1583191"/>
          <a:ext cx="6682469" cy="791595"/>
        </a:xfrm>
        <a:prstGeom prst="rect">
          <a:avLst/>
        </a:prstGeom>
        <a:solidFill>
          <a:srgbClr val="0062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32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How does age of the player affect PER (Player Efficiency Rating)?</a:t>
          </a:r>
        </a:p>
      </dsp:txBody>
      <dsp:txXfrm>
        <a:off x="1034030" y="1583191"/>
        <a:ext cx="6682469" cy="791595"/>
      </dsp:txXfrm>
    </dsp:sp>
    <dsp:sp modelId="{EAD5599E-798C-4E03-8C93-1F662D597D94}">
      <dsp:nvSpPr>
        <dsp:cNvPr id="0" name=""/>
        <dsp:cNvSpPr/>
      </dsp:nvSpPr>
      <dsp:spPr>
        <a:xfrm>
          <a:off x="539282" y="1484241"/>
          <a:ext cx="989494" cy="989494"/>
        </a:xfrm>
        <a:prstGeom prst="ellipse">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9706C1-A2AF-42B1-9A40-EF96FE758C8D}">
      <dsp:nvSpPr>
        <dsp:cNvPr id="0" name=""/>
        <dsp:cNvSpPr/>
      </dsp:nvSpPr>
      <dsp:spPr>
        <a:xfrm>
          <a:off x="1034030" y="2770790"/>
          <a:ext cx="6682469" cy="791595"/>
        </a:xfrm>
        <a:prstGeom prst="rect">
          <a:avLst/>
        </a:prstGeom>
        <a:solidFill>
          <a:srgbClr val="0062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32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icrosoft Sans Serif" panose="020B0604020202020204" pitchFamily="34" charset="0"/>
              <a:ea typeface="Microsoft Sans Serif" panose="020B0604020202020204" pitchFamily="34" charset="0"/>
              <a:cs typeface="Microsoft Sans Serif" panose="020B0604020202020204" pitchFamily="34" charset="0"/>
            </a:rPr>
            <a:t>How does a player’s move (Top 10 players only based on overall points) affect the new team’s winning percentage?</a:t>
          </a:r>
        </a:p>
      </dsp:txBody>
      <dsp:txXfrm>
        <a:off x="1034030" y="2770790"/>
        <a:ext cx="6682469" cy="791595"/>
      </dsp:txXfrm>
    </dsp:sp>
    <dsp:sp modelId="{708A2213-E38B-42C5-A29F-EBE7807913FE}">
      <dsp:nvSpPr>
        <dsp:cNvPr id="0" name=""/>
        <dsp:cNvSpPr/>
      </dsp:nvSpPr>
      <dsp:spPr>
        <a:xfrm>
          <a:off x="539282" y="2671841"/>
          <a:ext cx="989494" cy="989494"/>
        </a:xfrm>
        <a:prstGeom prst="ellipse">
          <a:avLst/>
        </a:prstGeom>
        <a:solidFill>
          <a:srgbClr val="E5183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2ADAAC-9289-4D3F-9825-A404CC48F4B0}">
      <dsp:nvSpPr>
        <dsp:cNvPr id="0" name=""/>
        <dsp:cNvSpPr/>
      </dsp:nvSpPr>
      <dsp:spPr>
        <a:xfrm>
          <a:off x="580190" y="3958390"/>
          <a:ext cx="7136309" cy="791595"/>
        </a:xfrm>
        <a:prstGeom prst="rect">
          <a:avLst/>
        </a:prstGeom>
        <a:solidFill>
          <a:srgbClr val="0062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32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icrosoft Sans Serif" panose="020B0604020202020204" pitchFamily="34" charset="0"/>
              <a:ea typeface="Microsoft Sans Serif" panose="020B0604020202020204" pitchFamily="34" charset="0"/>
              <a:cs typeface="Microsoft Sans Serif" panose="020B0604020202020204" pitchFamily="34" charset="0"/>
            </a:rPr>
            <a:t>Is the Minutes Played variable positively correlated with a player's core performance variables? (i.e.: 3pts, 2pts, blocks, steals, etc.)</a:t>
          </a:r>
        </a:p>
      </dsp:txBody>
      <dsp:txXfrm>
        <a:off x="580190" y="3958390"/>
        <a:ext cx="7136309" cy="791595"/>
      </dsp:txXfrm>
    </dsp:sp>
    <dsp:sp modelId="{4C25C032-2241-410F-B1B4-0C84CAEA5D96}">
      <dsp:nvSpPr>
        <dsp:cNvPr id="0" name=""/>
        <dsp:cNvSpPr/>
      </dsp:nvSpPr>
      <dsp:spPr>
        <a:xfrm>
          <a:off x="85443" y="3859440"/>
          <a:ext cx="989494" cy="989494"/>
        </a:xfrm>
        <a:prstGeom prst="ellipse">
          <a:avLst/>
        </a:prstGeom>
        <a:solidFill>
          <a:srgbClr val="E5183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84AD9-2FBC-4A46-8BCC-1B47C0C7B6FE}">
      <dsp:nvSpPr>
        <dsp:cNvPr id="0" name=""/>
        <dsp:cNvSpPr/>
      </dsp:nvSpPr>
      <dsp:spPr>
        <a:xfrm>
          <a:off x="0" y="282373"/>
          <a:ext cx="2078182" cy="831272"/>
        </a:xfrm>
        <a:prstGeom prst="leftRightRibbon">
          <a:avLst/>
        </a:prstGeom>
        <a:solidFill>
          <a:srgbClr val="0062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82BD2-F800-44C1-84DB-3D17C340D79A}">
      <dsp:nvSpPr>
        <dsp:cNvPr id="0" name=""/>
        <dsp:cNvSpPr/>
      </dsp:nvSpPr>
      <dsp:spPr>
        <a:xfrm>
          <a:off x="249381" y="429384"/>
          <a:ext cx="685800" cy="4073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9116" rIns="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Age Player Data</a:t>
          </a:r>
        </a:p>
      </dsp:txBody>
      <dsp:txXfrm>
        <a:off x="249381" y="429384"/>
        <a:ext cx="685800" cy="407323"/>
      </dsp:txXfrm>
    </dsp:sp>
    <dsp:sp modelId="{4E012BC1-15E9-4FEE-966E-1C885BF104D0}">
      <dsp:nvSpPr>
        <dsp:cNvPr id="0" name=""/>
        <dsp:cNvSpPr/>
      </dsp:nvSpPr>
      <dsp:spPr>
        <a:xfrm>
          <a:off x="1039091" y="562387"/>
          <a:ext cx="810490" cy="4073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9116" rIns="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Median Player</a:t>
          </a:r>
        </a:p>
      </dsp:txBody>
      <dsp:txXfrm>
        <a:off x="1039091" y="562387"/>
        <a:ext cx="810490" cy="40732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485D0D-5A40-43EF-8BD1-0BD037D3ED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5B3A6FA-296A-4BB9-9567-ABA210DB00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920F0B-522C-4C1A-9768-FDE93555FFA9}" type="datetimeFigureOut">
              <a:rPr lang="en-US" smtClean="0"/>
              <a:t>7/22/2021</a:t>
            </a:fld>
            <a:endParaRPr lang="en-US"/>
          </a:p>
        </p:txBody>
      </p:sp>
      <p:sp>
        <p:nvSpPr>
          <p:cNvPr id="4" name="Footer Placeholder 3">
            <a:extLst>
              <a:ext uri="{FF2B5EF4-FFF2-40B4-BE49-F238E27FC236}">
                <a16:creationId xmlns:a16="http://schemas.microsoft.com/office/drawing/2014/main" id="{CE32CB9E-4023-48D8-B1DE-2CA085EA0F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0500BD-ABD2-4272-B812-DE0873ED60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C41C6D-2CD7-4359-A561-CE0235C1CBF5}" type="slidenum">
              <a:rPr lang="en-US" smtClean="0"/>
              <a:t>‹#›</a:t>
            </a:fld>
            <a:endParaRPr lang="en-US"/>
          </a:p>
        </p:txBody>
      </p:sp>
    </p:spTree>
    <p:extLst>
      <p:ext uri="{BB962C8B-B14F-4D97-AF65-F5344CB8AC3E}">
        <p14:creationId xmlns:p14="http://schemas.microsoft.com/office/powerpoint/2010/main" val="1635187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58F4C-6B1A-4901-9A19-260396C79F74}" type="datetimeFigureOut">
              <a:rPr lang="en-US" smtClean="0"/>
              <a:t>7/22/2021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02862-8E0D-4E4F-946D-71113BB3C307}" type="slidenum">
              <a:rPr lang="en-US" smtClean="0"/>
              <a:t>‹#›</a:t>
            </a:fld>
            <a:endParaRPr lang="en-US" dirty="0"/>
          </a:p>
        </p:txBody>
      </p:sp>
    </p:spTree>
    <p:extLst>
      <p:ext uri="{BB962C8B-B14F-4D97-AF65-F5344CB8AC3E}">
        <p14:creationId xmlns:p14="http://schemas.microsoft.com/office/powerpoint/2010/main" val="187511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262FCB-144E-4C2C-9C33-C30271442828}"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136960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4C140-DF75-4380-9C8E-9992C6E46E80}"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204768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EB25D-18AF-49A6-AD83-E3B83664264C}"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374129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75C0F-C00D-4E38-946D-38F662D7F390}"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5387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B9244-CD47-4B16-B9A6-FB990AC52DF2}"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216291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DD4856-0109-481C-B401-2ECB925347D6}" type="datetime1">
              <a:rPr lang="en-US" smtClean="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271209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6CE70-0FBB-4DF0-802B-91AC1C6D1A4F}" type="datetime1">
              <a:rPr lang="en-US" smtClean="0"/>
              <a:t>7/22/2021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112384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2B8F73-210B-4A22-833A-5580414E4C46}" type="datetime1">
              <a:rPr lang="en-US" smtClean="0"/>
              <a:t>7/22/2021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1276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35924-FA68-4CB0-9782-47F7D0BC7BDD}" type="datetime1">
              <a:rPr lang="en-US" smtClean="0"/>
              <a:t>7/22/2021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271313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55C806-5CDF-467F-B76D-B14EFF38065E}" type="datetime1">
              <a:rPr lang="en-US" smtClean="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150773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70507-B710-41E9-850F-3E50D7BCBEF7}" type="datetime1">
              <a:rPr lang="en-US" smtClean="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236794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7C2AB-5ABD-457B-B3E5-8FC105D7C963}" type="datetime1">
              <a:rPr lang="en-US" smtClean="0"/>
              <a:t>7/22/2021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03CB1-4DB3-405C-876B-B27AD0EBE084}" type="slidenum">
              <a:rPr lang="en-US" smtClean="0"/>
              <a:t>‹#›</a:t>
            </a:fld>
            <a:endParaRPr lang="en-US" dirty="0"/>
          </a:p>
        </p:txBody>
      </p:sp>
    </p:spTree>
    <p:extLst>
      <p:ext uri="{BB962C8B-B14F-4D97-AF65-F5344CB8AC3E}">
        <p14:creationId xmlns:p14="http://schemas.microsoft.com/office/powerpoint/2010/main" val="886748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36.png"/><Relationship Id="rId7" Type="http://schemas.openxmlformats.org/officeDocument/2006/relationships/diagramData" Target="../diagrams/data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9.png"/><Relationship Id="rId11" Type="http://schemas.microsoft.com/office/2007/relationships/diagramDrawing" Target="../diagrams/drawing3.xml"/><Relationship Id="rId5" Type="http://schemas.openxmlformats.org/officeDocument/2006/relationships/image" Target="../media/image38.png"/><Relationship Id="rId10" Type="http://schemas.openxmlformats.org/officeDocument/2006/relationships/diagramColors" Target="../diagrams/colors3.xml"/><Relationship Id="rId4" Type="http://schemas.openxmlformats.org/officeDocument/2006/relationships/image" Target="../media/image37.png"/><Relationship Id="rId9"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KateYayla/Project1-Historical-NBA-Analysis.gi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rgilermo/nba-players-stats?select=Seasons_Stats.csv" TargetMode="External"/><Relationship Id="rId7"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ypi.org/project/nba-api/" TargetMode="External"/><Relationship Id="rId5" Type="http://schemas.openxmlformats.org/officeDocument/2006/relationships/hyperlink" Target="https://www.sportsgamblingpodcast.com/2020/04/20/nba-most-valuable-statistic/" TargetMode="External"/><Relationship Id="rId4" Type="http://schemas.openxmlformats.org/officeDocument/2006/relationships/hyperlink" Target="https://data.world/gmoney/nba-team-records-by-year/workspace/file?filename=Historical+NBA+Performance.xlsx"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2"/>
          <a:stretch>
            <a:fillRect/>
          </a:stretch>
        </p:blipFill>
        <p:spPr>
          <a:xfrm>
            <a:off x="0" y="17540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361284" y="4135095"/>
            <a:ext cx="5665444" cy="2021751"/>
          </a:xfrm>
          <a:prstGeom prst="rect">
            <a:avLst/>
          </a:prstGeom>
          <a:solidFill>
            <a:srgbClr val="0062AC"/>
          </a:solidFill>
          <a:ln w="76200">
            <a:solidFill>
              <a:srgbClr val="E51836"/>
            </a:solidFill>
          </a:ln>
          <a:scene3d>
            <a:camera prst="obliqueTopRight"/>
            <a:lightRig rig="threePt" dir="t"/>
          </a:scene3d>
        </p:spPr>
        <p:txBody>
          <a:bodyPr wrap="square" rtlCol="0">
            <a:spAutoFit/>
          </a:bodyPr>
          <a:lstStyle/>
          <a:p>
            <a:r>
              <a:rPr lang="en-US" sz="2800" b="1"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Rutgers Data Science Bootcamp</a:t>
            </a:r>
          </a:p>
          <a:p>
            <a:endParaRPr lang="en-US" sz="2400"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2400"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2400" b="1"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Project 1 – Historical NBA Analysis</a:t>
            </a:r>
          </a:p>
          <a:p>
            <a:r>
              <a:rPr lang="en-US" sz="2400" b="1"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Jul 22, 2021</a:t>
            </a: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a:t>
            </a:fld>
            <a:endParaRPr lang="en-US" dirty="0"/>
          </a:p>
        </p:txBody>
      </p:sp>
      <p:pic>
        <p:nvPicPr>
          <p:cNvPr id="5" name="Picture 4" descr="Icon&#10;&#10;Description automatically generated with low confidence">
            <a:extLst>
              <a:ext uri="{FF2B5EF4-FFF2-40B4-BE49-F238E27FC236}">
                <a16:creationId xmlns:a16="http://schemas.microsoft.com/office/drawing/2014/main" id="{742B0BEC-7746-4E56-B177-11DF5E853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250" y="1205345"/>
            <a:ext cx="2895749" cy="5385812"/>
          </a:xfrm>
          <a:prstGeom prst="rect">
            <a:avLst/>
          </a:prstGeom>
        </p:spPr>
      </p:pic>
    </p:spTree>
    <p:extLst>
      <p:ext uri="{BB962C8B-B14F-4D97-AF65-F5344CB8AC3E}">
        <p14:creationId xmlns:p14="http://schemas.microsoft.com/office/powerpoint/2010/main" val="13264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2"/>
          <a:stretch>
            <a:fillRect/>
          </a:stretch>
        </p:blipFill>
        <p:spPr>
          <a:xfrm>
            <a:off x="0" y="214599"/>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169682" y="3112355"/>
            <a:ext cx="5957741" cy="2246769"/>
          </a:xfrm>
          <a:prstGeom prst="rect">
            <a:avLst/>
          </a:prstGeom>
          <a:solidFill>
            <a:srgbClr val="0062AC"/>
          </a:solidFill>
        </p:spPr>
        <p:txBody>
          <a:bodyPr wrap="square" rtlCol="0" anchor="ctr">
            <a:spAutoFit/>
          </a:bodyPr>
          <a:lstStyle/>
          <a:p>
            <a:pPr algn="ctr"/>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3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Four Factors Rating        </a:t>
            </a:r>
          </a:p>
          <a:p>
            <a:pPr algn="ctr"/>
            <a:r>
              <a:rPr lang="en-US" sz="2400" i="1" dirty="0">
                <a:solidFill>
                  <a:schemeClr val="bg1"/>
                </a:solidFill>
                <a:effectLst>
                  <a:outerShdw blurRad="38100" dist="38100" dir="2700000" algn="tl">
                    <a:srgbClr val="000000">
                      <a:alpha val="43137"/>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by Jay  </a:t>
            </a:r>
          </a:p>
          <a:p>
            <a:endParaRPr lang="en-US" sz="4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10</a:t>
            </a:fld>
            <a:endParaRPr lang="en-US" dirty="0"/>
          </a:p>
        </p:txBody>
      </p:sp>
      <p:sp>
        <p:nvSpPr>
          <p:cNvPr id="7" name="Rectangle 6">
            <a:extLst>
              <a:ext uri="{FF2B5EF4-FFF2-40B4-BE49-F238E27FC236}">
                <a16:creationId xmlns:a16="http://schemas.microsoft.com/office/drawing/2014/main" id="{A4E93410-D7E6-4425-8026-3EB6015F5A5D}"/>
              </a:ext>
            </a:extLst>
          </p:cNvPr>
          <p:cNvSpPr/>
          <p:nvPr/>
        </p:nvSpPr>
        <p:spPr>
          <a:xfrm>
            <a:off x="622680" y="3569363"/>
            <a:ext cx="5051744" cy="1210589"/>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with low confidence">
            <a:extLst>
              <a:ext uri="{FF2B5EF4-FFF2-40B4-BE49-F238E27FC236}">
                <a16:creationId xmlns:a16="http://schemas.microsoft.com/office/drawing/2014/main" id="{F2740C72-CBD5-4BAA-9E58-3B1C43E50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250" y="1246909"/>
            <a:ext cx="2895749" cy="5344248"/>
          </a:xfrm>
          <a:prstGeom prst="rect">
            <a:avLst/>
          </a:prstGeom>
        </p:spPr>
      </p:pic>
      <p:sp>
        <p:nvSpPr>
          <p:cNvPr id="9" name="TextBox 8">
            <a:extLst>
              <a:ext uri="{FF2B5EF4-FFF2-40B4-BE49-F238E27FC236}">
                <a16:creationId xmlns:a16="http://schemas.microsoft.com/office/drawing/2014/main" id="{2A2216CE-806B-40DD-93AF-35575D09A4FE}"/>
              </a:ext>
            </a:extLst>
          </p:cNvPr>
          <p:cNvSpPr txBox="1"/>
          <p:nvPr/>
        </p:nvSpPr>
        <p:spPr>
          <a:xfrm>
            <a:off x="169682" y="4967150"/>
            <a:ext cx="5957741" cy="1477328"/>
          </a:xfrm>
          <a:prstGeom prst="rect">
            <a:avLst/>
          </a:prstGeom>
          <a:solidFill>
            <a:srgbClr val="FF0000"/>
          </a:solidFill>
        </p:spPr>
        <p:txBody>
          <a:bodyPr wrap="square">
            <a:spAutoFit/>
          </a:bodyPr>
          <a:lstStyle/>
          <a:p>
            <a:pPr lvl="0"/>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Can the Team Four Factor Rating of Basketball help in accurately determining the team’s winning percentage?</a:t>
            </a:r>
            <a:b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br>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Does the dataset that we are using needs to be adjusted for accurate analysis?</a:t>
            </a:r>
          </a:p>
        </p:txBody>
      </p:sp>
    </p:spTree>
    <p:extLst>
      <p:ext uri="{BB962C8B-B14F-4D97-AF65-F5344CB8AC3E}">
        <p14:creationId xmlns:p14="http://schemas.microsoft.com/office/powerpoint/2010/main" val="122614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3191440" y="812762"/>
            <a:ext cx="4730589" cy="1489345"/>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Create Data Set for Four Factors Ratings</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11</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535206" y="812762"/>
            <a:ext cx="1970193" cy="1477328"/>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Code to four factors ratings and limit the data between 1986 to 2017</a:t>
            </a:r>
          </a:p>
        </p:txBody>
      </p:sp>
      <p:sp>
        <p:nvSpPr>
          <p:cNvPr id="7" name="Arrow: Right 6">
            <a:extLst>
              <a:ext uri="{FF2B5EF4-FFF2-40B4-BE49-F238E27FC236}">
                <a16:creationId xmlns:a16="http://schemas.microsoft.com/office/drawing/2014/main" id="{4A18F2C9-DCAB-496A-A6C2-1B64CFA6FF76}"/>
              </a:ext>
            </a:extLst>
          </p:cNvPr>
          <p:cNvSpPr/>
          <p:nvPr/>
        </p:nvSpPr>
        <p:spPr>
          <a:xfrm>
            <a:off x="2505399" y="944880"/>
            <a:ext cx="699928" cy="1152929"/>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3CE9DD9-3193-4F31-9EEB-61F487E5D6ED}"/>
              </a:ext>
            </a:extLst>
          </p:cNvPr>
          <p:cNvPicPr>
            <a:picLocks noChangeAspect="1"/>
          </p:cNvPicPr>
          <p:nvPr/>
        </p:nvPicPr>
        <p:blipFill>
          <a:blip r:embed="rId3"/>
          <a:stretch>
            <a:fillRect/>
          </a:stretch>
        </p:blipFill>
        <p:spPr>
          <a:xfrm>
            <a:off x="3280258" y="883806"/>
            <a:ext cx="4552950" cy="742950"/>
          </a:xfrm>
          <a:prstGeom prst="rect">
            <a:avLst/>
          </a:prstGeom>
        </p:spPr>
      </p:pic>
      <p:pic>
        <p:nvPicPr>
          <p:cNvPr id="14" name="Picture 13">
            <a:extLst>
              <a:ext uri="{FF2B5EF4-FFF2-40B4-BE49-F238E27FC236}">
                <a16:creationId xmlns:a16="http://schemas.microsoft.com/office/drawing/2014/main" id="{6B187C31-CFAF-4D75-8592-D7D6DA361C99}"/>
              </a:ext>
            </a:extLst>
          </p:cNvPr>
          <p:cNvPicPr>
            <a:picLocks noChangeAspect="1"/>
          </p:cNvPicPr>
          <p:nvPr/>
        </p:nvPicPr>
        <p:blipFill>
          <a:blip r:embed="rId4"/>
          <a:stretch>
            <a:fillRect/>
          </a:stretch>
        </p:blipFill>
        <p:spPr>
          <a:xfrm>
            <a:off x="3280258" y="1728817"/>
            <a:ext cx="4552950" cy="407453"/>
          </a:xfrm>
          <a:prstGeom prst="rect">
            <a:avLst/>
          </a:prstGeom>
        </p:spPr>
      </p:pic>
      <p:pic>
        <p:nvPicPr>
          <p:cNvPr id="17" name="Picture 16">
            <a:extLst>
              <a:ext uri="{FF2B5EF4-FFF2-40B4-BE49-F238E27FC236}">
                <a16:creationId xmlns:a16="http://schemas.microsoft.com/office/drawing/2014/main" id="{196ABED0-6795-4611-91E1-38E9CAB295F5}"/>
              </a:ext>
            </a:extLst>
          </p:cNvPr>
          <p:cNvPicPr>
            <a:picLocks noChangeAspect="1"/>
          </p:cNvPicPr>
          <p:nvPr/>
        </p:nvPicPr>
        <p:blipFill>
          <a:blip r:embed="rId5"/>
          <a:stretch>
            <a:fillRect/>
          </a:stretch>
        </p:blipFill>
        <p:spPr>
          <a:xfrm>
            <a:off x="1429788" y="2380448"/>
            <a:ext cx="5669281" cy="38301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1759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1" y="58022"/>
            <a:ext cx="7992717" cy="705648"/>
          </a:xfrm>
        </p:spPr>
        <p:txBody>
          <a:bodyPr>
            <a:noAutofit/>
          </a:bodyPr>
          <a:lstStyle/>
          <a:p>
            <a:pPr algn="ct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Scatter Plot and Linear Regression for individual factors and winning percentage</a:t>
            </a:r>
            <a:endParaRPr lang="en-US" sz="24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12</a:t>
            </a:fld>
            <a:endParaRPr lang="en-US"/>
          </a:p>
        </p:txBody>
      </p:sp>
      <p:pic>
        <p:nvPicPr>
          <p:cNvPr id="20" name="Picture 19" descr="Chart, scatter chart&#10;&#10;Description automatically generated">
            <a:extLst>
              <a:ext uri="{FF2B5EF4-FFF2-40B4-BE49-F238E27FC236}">
                <a16:creationId xmlns:a16="http://schemas.microsoft.com/office/drawing/2014/main" id="{96347288-D592-4669-83EF-E6A6C6B5F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129" y="2595011"/>
            <a:ext cx="4064479" cy="2709653"/>
          </a:xfrm>
          <a:prstGeom prst="rect">
            <a:avLst/>
          </a:prstGeom>
          <a:ln>
            <a:noFill/>
          </a:ln>
          <a:effectLst>
            <a:outerShdw blurRad="190500" algn="tl" rotWithShape="0">
              <a:srgbClr val="000000">
                <a:alpha val="70000"/>
              </a:srgbClr>
            </a:outerShdw>
          </a:effectLst>
        </p:spPr>
      </p:pic>
      <p:pic>
        <p:nvPicPr>
          <p:cNvPr id="22" name="Picture 21" descr="Chart, scatter chart&#10;&#10;Description automatically generated">
            <a:extLst>
              <a:ext uri="{FF2B5EF4-FFF2-40B4-BE49-F238E27FC236}">
                <a16:creationId xmlns:a16="http://schemas.microsoft.com/office/drawing/2014/main" id="{97DC0BBE-567C-4EAE-BB73-5ED0CB2AF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89" y="1673554"/>
            <a:ext cx="4064479" cy="2709653"/>
          </a:xfrm>
          <a:prstGeom prst="rect">
            <a:avLst/>
          </a:prstGeom>
          <a:ln>
            <a:noFill/>
          </a:ln>
          <a:effectLst>
            <a:outerShdw blurRad="190500" algn="tl" rotWithShape="0">
              <a:srgbClr val="000000">
                <a:alpha val="70000"/>
              </a:srgbClr>
            </a:outerShdw>
          </a:effectLst>
        </p:spPr>
      </p:pic>
      <p:pic>
        <p:nvPicPr>
          <p:cNvPr id="23" name="Picture 22">
            <a:extLst>
              <a:ext uri="{FF2B5EF4-FFF2-40B4-BE49-F238E27FC236}">
                <a16:creationId xmlns:a16="http://schemas.microsoft.com/office/drawing/2014/main" id="{0D80C80B-CA7A-4300-A217-E896AA86BF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5780" y="5512240"/>
            <a:ext cx="5631828" cy="557078"/>
          </a:xfrm>
          <a:prstGeom prst="rect">
            <a:avLst/>
          </a:prstGeom>
          <a:ln>
            <a:noFill/>
          </a:ln>
          <a:effectLst>
            <a:outerShdw blurRad="190500" algn="tl" rotWithShape="0">
              <a:srgbClr val="000000">
                <a:alpha val="70000"/>
              </a:srgbClr>
            </a:outerShdw>
          </a:effectLst>
        </p:spPr>
      </p:pic>
      <p:pic>
        <p:nvPicPr>
          <p:cNvPr id="24" name="Picture 23">
            <a:extLst>
              <a:ext uri="{FF2B5EF4-FFF2-40B4-BE49-F238E27FC236}">
                <a16:creationId xmlns:a16="http://schemas.microsoft.com/office/drawing/2014/main" id="{0D960879-6645-455E-BF92-316BD380C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389" y="954066"/>
            <a:ext cx="5631828" cy="5213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9660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1" y="58022"/>
            <a:ext cx="7992717" cy="705648"/>
          </a:xfrm>
        </p:spPr>
        <p:txBody>
          <a:bodyPr>
            <a:noAutofit/>
          </a:bodyPr>
          <a:lstStyle/>
          <a:p>
            <a:pPr algn="ct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Scatter Plot and Linear Regression for individual factors and winning percentage</a:t>
            </a:r>
            <a:endParaRPr lang="en-US" sz="24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13</a:t>
            </a:fld>
            <a:endParaRPr lang="en-US"/>
          </a:p>
        </p:txBody>
      </p:sp>
      <p:pic>
        <p:nvPicPr>
          <p:cNvPr id="12" name="Picture 11" descr="Chart, scatter chart&#10;&#10;Description automatically generated">
            <a:extLst>
              <a:ext uri="{FF2B5EF4-FFF2-40B4-BE49-F238E27FC236}">
                <a16:creationId xmlns:a16="http://schemas.microsoft.com/office/drawing/2014/main" id="{F0109B3F-0E57-4685-A616-ACFCFBEE0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129" y="2595011"/>
            <a:ext cx="4064479" cy="2709653"/>
          </a:xfrm>
          <a:prstGeom prst="rect">
            <a:avLst/>
          </a:prstGeom>
          <a:ln>
            <a:noFill/>
          </a:ln>
          <a:effectLst>
            <a:outerShdw blurRad="190500" algn="tl" rotWithShape="0">
              <a:srgbClr val="000000">
                <a:alpha val="70000"/>
              </a:srgbClr>
            </a:outerShdw>
          </a:effectLst>
        </p:spPr>
      </p:pic>
      <p:pic>
        <p:nvPicPr>
          <p:cNvPr id="13" name="Picture 12" descr="Chart, scatter chart&#10;&#10;Description automatically generated">
            <a:extLst>
              <a:ext uri="{FF2B5EF4-FFF2-40B4-BE49-F238E27FC236}">
                <a16:creationId xmlns:a16="http://schemas.microsoft.com/office/drawing/2014/main" id="{3F5908E1-F7CE-45B5-96CE-0FA62A4F6A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88" y="1685166"/>
            <a:ext cx="4064479" cy="2709653"/>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EF8E2DB4-A1EC-49AC-93FD-E276228EAE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388" y="899028"/>
            <a:ext cx="5631827" cy="578562"/>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FE8B745C-74D6-4B1F-8DDC-37C40C049F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5782" y="5512240"/>
            <a:ext cx="5631826" cy="5540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0078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8098736" cy="705648"/>
          </a:xfrm>
        </p:spPr>
        <p:txBody>
          <a:bodyPr>
            <a:normAutofit/>
          </a:bodyPr>
          <a:lstStyle/>
          <a:p>
            <a:pPr algn="ct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Analysis for “Four Factor Rating” vs Team’s Win</a:t>
            </a:r>
            <a:endParaRPr lang="en-US" sz="28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688856"/>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14</a:t>
            </a:fld>
            <a:endParaRPr lang="en-US"/>
          </a:p>
        </p:txBody>
      </p:sp>
      <p:sp>
        <p:nvSpPr>
          <p:cNvPr id="9" name="TextBox 8">
            <a:extLst>
              <a:ext uri="{FF2B5EF4-FFF2-40B4-BE49-F238E27FC236}">
                <a16:creationId xmlns:a16="http://schemas.microsoft.com/office/drawing/2014/main" id="{0CBBF367-2AA5-4E90-B2A9-E39943762ADD}"/>
              </a:ext>
            </a:extLst>
          </p:cNvPr>
          <p:cNvSpPr txBox="1"/>
          <p:nvPr/>
        </p:nvSpPr>
        <p:spPr>
          <a:xfrm>
            <a:off x="219373" y="4280739"/>
            <a:ext cx="8599225" cy="2019014"/>
          </a:xfrm>
          <a:prstGeom prst="rect">
            <a:avLst/>
          </a:prstGeom>
          <a:noFill/>
        </p:spPr>
        <p:txBody>
          <a:bodyPr wrap="square">
            <a:spAutoFit/>
          </a:bodyPr>
          <a:lstStyle/>
          <a:p>
            <a:pPr marL="0" marR="0" algn="just">
              <a:lnSpc>
                <a:spcPct val="107000"/>
              </a:lnSpc>
              <a:spcBef>
                <a:spcPts val="0"/>
              </a:spcBef>
              <a:spcAft>
                <a:spcPts val="80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From Scatter Plot and Linear Regression analysis, we can observe that Four Factor Rating has a better correlation to the team’s winning percentage than the individual factors. </a:t>
            </a:r>
          </a:p>
          <a:p>
            <a:pPr marL="0" marR="0" algn="just">
              <a:lnSpc>
                <a:spcPct val="107000"/>
              </a:lnSpc>
              <a:spcBef>
                <a:spcPts val="0"/>
              </a:spcBef>
              <a:spcAft>
                <a:spcPts val="80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 value of r is 0.377 in this case which indicates that </a:t>
            </a:r>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there is a</a:t>
            </a: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weak positive correlation between Four Factor Rating and Team’s Winning Percentage. This indicates that Four Factor Rating is not an efficient parameter in determining the winning percentage of the team. There are several other external factors that needs to be considered to accurately predict the winning percentage.</a:t>
            </a:r>
          </a:p>
        </p:txBody>
      </p:sp>
      <p:pic>
        <p:nvPicPr>
          <p:cNvPr id="4" name="Picture 3" descr="Chart, scatter chart&#10;&#10;Description automatically generated">
            <a:extLst>
              <a:ext uri="{FF2B5EF4-FFF2-40B4-BE49-F238E27FC236}">
                <a16:creationId xmlns:a16="http://schemas.microsoft.com/office/drawing/2014/main" id="{DB62FC35-C03A-46EB-8BE1-114A085AE3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258" y="1429498"/>
            <a:ext cx="4249537" cy="283302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0DED6E5C-7434-487F-83FE-E452819570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933" y="749229"/>
            <a:ext cx="6580107" cy="6452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511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a:cxnSpLocks/>
          </p:cNvCxnSpPr>
          <p:nvPr/>
        </p:nvCxnSpPr>
        <p:spPr>
          <a:xfrm>
            <a:off x="417700" y="744447"/>
            <a:ext cx="8377165"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15</a:t>
            </a:fld>
            <a:endParaRPr lang="en-US"/>
          </a:p>
        </p:txBody>
      </p:sp>
      <p:sp>
        <p:nvSpPr>
          <p:cNvPr id="4" name="Title 3">
            <a:extLst>
              <a:ext uri="{FF2B5EF4-FFF2-40B4-BE49-F238E27FC236}">
                <a16:creationId xmlns:a16="http://schemas.microsoft.com/office/drawing/2014/main" id="{CC90ACFD-E1F9-4A32-840F-4B81D8332992}"/>
              </a:ext>
            </a:extLst>
          </p:cNvPr>
          <p:cNvSpPr>
            <a:spLocks noGrp="1"/>
          </p:cNvSpPr>
          <p:nvPr>
            <p:ph type="title"/>
          </p:nvPr>
        </p:nvSpPr>
        <p:spPr>
          <a:xfrm>
            <a:off x="352256" y="174385"/>
            <a:ext cx="8616099" cy="570062"/>
          </a:xfrm>
        </p:spPr>
        <p:txBody>
          <a:bodyPr>
            <a:noAutofit/>
          </a:bodyPr>
          <a:lstStyle/>
          <a:p>
            <a:pPr algn="ctr"/>
            <a:r>
              <a:rPr lang="en-US" sz="2700" dirty="0">
                <a:latin typeface="Microsoft Sans Serif" panose="020B0604020202020204" pitchFamily="34" charset="0"/>
                <a:ea typeface="Microsoft Sans Serif" panose="020B0604020202020204" pitchFamily="34" charset="0"/>
                <a:cs typeface="Microsoft Sans Serif" panose="020B0604020202020204" pitchFamily="34" charset="0"/>
              </a:rPr>
              <a:t>Do we need to adjust our dataset for accurate analysis?</a:t>
            </a:r>
          </a:p>
        </p:txBody>
      </p:sp>
      <p:pic>
        <p:nvPicPr>
          <p:cNvPr id="6" name="Picture 5" descr="Chart, scatter chart&#10;&#10;Description automatically generated">
            <a:extLst>
              <a:ext uri="{FF2B5EF4-FFF2-40B4-BE49-F238E27FC236}">
                <a16:creationId xmlns:a16="http://schemas.microsoft.com/office/drawing/2014/main" id="{9C0D4E35-5141-4574-8737-737EC9AC8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148" y="844279"/>
            <a:ext cx="4741683" cy="3161122"/>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8F4C57B4-D6F8-4B16-98DB-E1B34BF276A9}"/>
              </a:ext>
            </a:extLst>
          </p:cNvPr>
          <p:cNvSpPr txBox="1"/>
          <p:nvPr/>
        </p:nvSpPr>
        <p:spPr>
          <a:xfrm>
            <a:off x="628650" y="4076700"/>
            <a:ext cx="7908785" cy="2462213"/>
          </a:xfrm>
          <a:prstGeom prst="rect">
            <a:avLst/>
          </a:prstGeom>
          <a:noFill/>
        </p:spPr>
        <p:txBody>
          <a:bodyPr wrap="square" rtlCol="0">
            <a:spAutoFit/>
          </a:bodyPr>
          <a:lstStyle/>
          <a:p>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Residuals = Observed – Predicted</a:t>
            </a:r>
          </a:p>
          <a:p>
            <a:endPar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4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Residuals are essentially errors in our predictions. A positive residual indicates that our prediction was lower than expected while negative residual indicates that our prediction was higher than expected.</a:t>
            </a:r>
          </a:p>
          <a:p>
            <a:endPar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4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From this Scatter plot, we can see that slope is 0 and linear regression is a horizontal line. This means that there is no correlation in the predicted values and residuals. The occurrences or residuals are in a randomized order. This concludes that the dataset that we were using is an accurate dataset and doesn’t require adjustments.</a:t>
            </a:r>
          </a:p>
          <a:p>
            <a:endParaRPr lang="en-US" sz="1400" dirty="0"/>
          </a:p>
        </p:txBody>
      </p:sp>
    </p:spTree>
    <p:extLst>
      <p:ext uri="{BB962C8B-B14F-4D97-AF65-F5344CB8AC3E}">
        <p14:creationId xmlns:p14="http://schemas.microsoft.com/office/powerpoint/2010/main" val="333460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a:cxnSpLocks/>
          </p:cNvCxnSpPr>
          <p:nvPr/>
        </p:nvCxnSpPr>
        <p:spPr>
          <a:xfrm>
            <a:off x="342884" y="820418"/>
            <a:ext cx="8368854"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16</a:t>
            </a:fld>
            <a:endParaRPr lang="en-US"/>
          </a:p>
        </p:txBody>
      </p:sp>
      <p:sp>
        <p:nvSpPr>
          <p:cNvPr id="4" name="Title 3">
            <a:extLst>
              <a:ext uri="{FF2B5EF4-FFF2-40B4-BE49-F238E27FC236}">
                <a16:creationId xmlns:a16="http://schemas.microsoft.com/office/drawing/2014/main" id="{CC90ACFD-E1F9-4A32-840F-4B81D8332992}"/>
              </a:ext>
            </a:extLst>
          </p:cNvPr>
          <p:cNvSpPr>
            <a:spLocks noGrp="1"/>
          </p:cNvSpPr>
          <p:nvPr>
            <p:ph type="title"/>
          </p:nvPr>
        </p:nvSpPr>
        <p:spPr>
          <a:xfrm>
            <a:off x="210940" y="250356"/>
            <a:ext cx="8616099" cy="570062"/>
          </a:xfrm>
        </p:spPr>
        <p:txBody>
          <a:bodyPr>
            <a:noAutofit/>
          </a:bodyPr>
          <a:lstStyle/>
          <a:p>
            <a:pPr algn="ctr"/>
            <a:r>
              <a:rPr lang="en-US" sz="2700" dirty="0">
                <a:latin typeface="Microsoft Sans Serif" panose="020B0604020202020204" pitchFamily="34" charset="0"/>
                <a:ea typeface="Microsoft Sans Serif" panose="020B0604020202020204" pitchFamily="34" charset="0"/>
                <a:cs typeface="Microsoft Sans Serif" panose="020B0604020202020204" pitchFamily="34" charset="0"/>
              </a:rPr>
              <a:t>Actual &amp; Predicted values based on user input for 2017</a:t>
            </a:r>
          </a:p>
        </p:txBody>
      </p:sp>
      <p:pic>
        <p:nvPicPr>
          <p:cNvPr id="7" name="Picture 6">
            <a:extLst>
              <a:ext uri="{FF2B5EF4-FFF2-40B4-BE49-F238E27FC236}">
                <a16:creationId xmlns:a16="http://schemas.microsoft.com/office/drawing/2014/main" id="{884AC132-23DC-4883-A48C-3F75DF8DCF7B}"/>
              </a:ext>
            </a:extLst>
          </p:cNvPr>
          <p:cNvPicPr>
            <a:picLocks noChangeAspect="1"/>
          </p:cNvPicPr>
          <p:nvPr/>
        </p:nvPicPr>
        <p:blipFill>
          <a:blip r:embed="rId3"/>
          <a:stretch>
            <a:fillRect/>
          </a:stretch>
        </p:blipFill>
        <p:spPr>
          <a:xfrm>
            <a:off x="439505" y="935190"/>
            <a:ext cx="4769357" cy="3302919"/>
          </a:xfrm>
          <a:prstGeom prst="rect">
            <a:avLst/>
          </a:prstGeom>
          <a:ln>
            <a:noFill/>
          </a:ln>
          <a:effectLst>
            <a:outerShdw blurRad="190500" algn="tl" rotWithShape="0">
              <a:srgbClr val="000000">
                <a:alpha val="70000"/>
              </a:srgbClr>
            </a:outerShdw>
          </a:effectLst>
        </p:spPr>
      </p:pic>
      <p:pic>
        <p:nvPicPr>
          <p:cNvPr id="3" name="Picture 2" descr="Graphical user interface, text&#10;&#10;Description automatically generated">
            <a:extLst>
              <a:ext uri="{FF2B5EF4-FFF2-40B4-BE49-F238E27FC236}">
                <a16:creationId xmlns:a16="http://schemas.microsoft.com/office/drawing/2014/main" id="{5D94478D-711B-4A16-839D-460DC5F8E705}"/>
              </a:ext>
            </a:extLst>
          </p:cNvPr>
          <p:cNvPicPr>
            <a:picLocks noChangeAspect="1"/>
          </p:cNvPicPr>
          <p:nvPr/>
        </p:nvPicPr>
        <p:blipFill rotWithShape="1">
          <a:blip r:embed="rId4">
            <a:extLst>
              <a:ext uri="{28A0092B-C50C-407E-A947-70E740481C1C}">
                <a14:useLocalDpi xmlns:a14="http://schemas.microsoft.com/office/drawing/2010/main" val="0"/>
              </a:ext>
            </a:extLst>
          </a:blip>
          <a:srcRect l="10527" r="987"/>
          <a:stretch/>
        </p:blipFill>
        <p:spPr>
          <a:xfrm>
            <a:off x="1426996" y="4447622"/>
            <a:ext cx="7400043" cy="1714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2295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2"/>
          <a:stretch>
            <a:fillRect/>
          </a:stretch>
        </p:blipFill>
        <p:spPr>
          <a:xfrm>
            <a:off x="0" y="214599"/>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423949" y="3988743"/>
            <a:ext cx="5561215" cy="2308324"/>
          </a:xfrm>
          <a:prstGeom prst="rect">
            <a:avLst/>
          </a:prstGeom>
          <a:solidFill>
            <a:srgbClr val="0062AC"/>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3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Player’s Age        </a:t>
            </a:r>
          </a:p>
          <a:p>
            <a:pPr algn="ctr"/>
            <a:r>
              <a:rPr lang="en-US" sz="2400" i="1" dirty="0">
                <a:solidFill>
                  <a:schemeClr val="bg1"/>
                </a:solidFill>
                <a:effectLst>
                  <a:outerShdw blurRad="38100" dist="38100" dir="2700000" algn="tl">
                    <a:srgbClr val="000000">
                      <a:alpha val="43137"/>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by Bryant  </a:t>
            </a:r>
          </a:p>
          <a:p>
            <a:endParaRPr lang="en-US" sz="4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17</a:t>
            </a:fld>
            <a:endParaRPr lang="en-US" dirty="0"/>
          </a:p>
        </p:txBody>
      </p:sp>
      <p:sp>
        <p:nvSpPr>
          <p:cNvPr id="7" name="Rectangle 6">
            <a:extLst>
              <a:ext uri="{FF2B5EF4-FFF2-40B4-BE49-F238E27FC236}">
                <a16:creationId xmlns:a16="http://schemas.microsoft.com/office/drawing/2014/main" id="{A4E93410-D7E6-4425-8026-3EB6015F5A5D}"/>
              </a:ext>
            </a:extLst>
          </p:cNvPr>
          <p:cNvSpPr/>
          <p:nvPr/>
        </p:nvSpPr>
        <p:spPr>
          <a:xfrm>
            <a:off x="641277" y="4509630"/>
            <a:ext cx="5126558" cy="1210589"/>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with low confidence">
            <a:extLst>
              <a:ext uri="{FF2B5EF4-FFF2-40B4-BE49-F238E27FC236}">
                <a16:creationId xmlns:a16="http://schemas.microsoft.com/office/drawing/2014/main" id="{F2740C72-CBD5-4BAA-9E58-3B1C43E50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250" y="1296785"/>
            <a:ext cx="2895749" cy="5294372"/>
          </a:xfrm>
          <a:prstGeom prst="rect">
            <a:avLst/>
          </a:prstGeom>
        </p:spPr>
      </p:pic>
      <p:sp>
        <p:nvSpPr>
          <p:cNvPr id="9" name="TextBox 8">
            <a:extLst>
              <a:ext uri="{FF2B5EF4-FFF2-40B4-BE49-F238E27FC236}">
                <a16:creationId xmlns:a16="http://schemas.microsoft.com/office/drawing/2014/main" id="{FE42B244-5A41-4BEA-903D-A0D429849102}"/>
              </a:ext>
            </a:extLst>
          </p:cNvPr>
          <p:cNvSpPr txBox="1"/>
          <p:nvPr/>
        </p:nvSpPr>
        <p:spPr>
          <a:xfrm>
            <a:off x="423949" y="5857841"/>
            <a:ext cx="5561215" cy="646331"/>
          </a:xfrm>
          <a:prstGeom prst="rect">
            <a:avLst/>
          </a:prstGeom>
          <a:solidFill>
            <a:srgbClr val="FF0000"/>
          </a:solidFill>
        </p:spPr>
        <p:txBody>
          <a:bodyPr wrap="square">
            <a:spAutoFit/>
          </a:bodyPr>
          <a:lstStyle/>
          <a:p>
            <a:r>
              <a:rPr lang="en-US" sz="18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How does age of the player affect PER (Player Efficiency Rating)?</a:t>
            </a:r>
          </a:p>
        </p:txBody>
      </p:sp>
    </p:spTree>
    <p:extLst>
      <p:ext uri="{BB962C8B-B14F-4D97-AF65-F5344CB8AC3E}">
        <p14:creationId xmlns:p14="http://schemas.microsoft.com/office/powerpoint/2010/main" val="355659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3216261" y="797409"/>
            <a:ext cx="5323909" cy="1725253"/>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Create Data Set for Player’s Age</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18</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534386" y="997071"/>
            <a:ext cx="1970193" cy="1200329"/>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Code to four factors formula and limit the based-on median</a:t>
            </a:r>
          </a:p>
        </p:txBody>
      </p:sp>
      <p:sp>
        <p:nvSpPr>
          <p:cNvPr id="7" name="Arrow: Right 6">
            <a:extLst>
              <a:ext uri="{FF2B5EF4-FFF2-40B4-BE49-F238E27FC236}">
                <a16:creationId xmlns:a16="http://schemas.microsoft.com/office/drawing/2014/main" id="{4A18F2C9-DCAB-496A-A6C2-1B64CFA6FF76}"/>
              </a:ext>
            </a:extLst>
          </p:cNvPr>
          <p:cNvSpPr/>
          <p:nvPr/>
        </p:nvSpPr>
        <p:spPr>
          <a:xfrm>
            <a:off x="2516332" y="1044471"/>
            <a:ext cx="699928" cy="1152929"/>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488392-AC0B-44CB-AF96-3357EC44AD86}"/>
              </a:ext>
            </a:extLst>
          </p:cNvPr>
          <p:cNvPicPr>
            <a:picLocks noChangeAspect="1"/>
          </p:cNvPicPr>
          <p:nvPr/>
        </p:nvPicPr>
        <p:blipFill>
          <a:blip r:embed="rId3"/>
          <a:stretch>
            <a:fillRect/>
          </a:stretch>
        </p:blipFill>
        <p:spPr>
          <a:xfrm>
            <a:off x="3370293" y="940011"/>
            <a:ext cx="5015844" cy="657225"/>
          </a:xfrm>
          <a:prstGeom prst="rect">
            <a:avLst/>
          </a:prstGeom>
        </p:spPr>
      </p:pic>
      <p:pic>
        <p:nvPicPr>
          <p:cNvPr id="15" name="Picture 14">
            <a:extLst>
              <a:ext uri="{FF2B5EF4-FFF2-40B4-BE49-F238E27FC236}">
                <a16:creationId xmlns:a16="http://schemas.microsoft.com/office/drawing/2014/main" id="{DD7A8061-19B0-4BE7-8F49-BDA12D6726CA}"/>
              </a:ext>
            </a:extLst>
          </p:cNvPr>
          <p:cNvPicPr>
            <a:picLocks noChangeAspect="1"/>
          </p:cNvPicPr>
          <p:nvPr/>
        </p:nvPicPr>
        <p:blipFill>
          <a:blip r:embed="rId4"/>
          <a:stretch>
            <a:fillRect/>
          </a:stretch>
        </p:blipFill>
        <p:spPr>
          <a:xfrm>
            <a:off x="3370293" y="1788218"/>
            <a:ext cx="5015844" cy="609600"/>
          </a:xfrm>
          <a:prstGeom prst="rect">
            <a:avLst/>
          </a:prstGeom>
        </p:spPr>
      </p:pic>
      <p:pic>
        <p:nvPicPr>
          <p:cNvPr id="24" name="Picture 23">
            <a:extLst>
              <a:ext uri="{FF2B5EF4-FFF2-40B4-BE49-F238E27FC236}">
                <a16:creationId xmlns:a16="http://schemas.microsoft.com/office/drawing/2014/main" id="{E05C7D1F-C7BB-4850-92F5-856014831490}"/>
              </a:ext>
            </a:extLst>
          </p:cNvPr>
          <p:cNvPicPr>
            <a:picLocks noChangeAspect="1"/>
          </p:cNvPicPr>
          <p:nvPr/>
        </p:nvPicPr>
        <p:blipFill>
          <a:blip r:embed="rId5"/>
          <a:stretch>
            <a:fillRect/>
          </a:stretch>
        </p:blipFill>
        <p:spPr>
          <a:xfrm>
            <a:off x="522632" y="2852676"/>
            <a:ext cx="3126104" cy="2971800"/>
          </a:xfrm>
          <a:prstGeom prst="rect">
            <a:avLst/>
          </a:prstGeom>
          <a:ln>
            <a:noFill/>
          </a:ln>
          <a:effectLst>
            <a:outerShdw blurRad="190500" algn="tl" rotWithShape="0">
              <a:srgbClr val="000000">
                <a:alpha val="70000"/>
              </a:srgbClr>
            </a:outerShdw>
          </a:effectLst>
        </p:spPr>
      </p:pic>
      <p:pic>
        <p:nvPicPr>
          <p:cNvPr id="26" name="Picture 25">
            <a:extLst>
              <a:ext uri="{FF2B5EF4-FFF2-40B4-BE49-F238E27FC236}">
                <a16:creationId xmlns:a16="http://schemas.microsoft.com/office/drawing/2014/main" id="{F7DF5EA4-32F8-4199-8652-F702F974002D}"/>
              </a:ext>
            </a:extLst>
          </p:cNvPr>
          <p:cNvPicPr>
            <a:picLocks noChangeAspect="1"/>
          </p:cNvPicPr>
          <p:nvPr/>
        </p:nvPicPr>
        <p:blipFill>
          <a:blip r:embed="rId6"/>
          <a:stretch>
            <a:fillRect/>
          </a:stretch>
        </p:blipFill>
        <p:spPr>
          <a:xfrm>
            <a:off x="5611091" y="2725839"/>
            <a:ext cx="2676320" cy="2840881"/>
          </a:xfrm>
          <a:prstGeom prst="rect">
            <a:avLst/>
          </a:prstGeom>
          <a:ln>
            <a:noFill/>
          </a:ln>
          <a:effectLst>
            <a:outerShdw blurRad="190500" algn="tl" rotWithShape="0">
              <a:srgbClr val="000000">
                <a:alpha val="70000"/>
              </a:srgbClr>
            </a:outerShdw>
          </a:effectLst>
        </p:spPr>
      </p:pic>
      <p:graphicFrame>
        <p:nvGraphicFramePr>
          <p:cNvPr id="27" name="Diagram 26">
            <a:extLst>
              <a:ext uri="{FF2B5EF4-FFF2-40B4-BE49-F238E27FC236}">
                <a16:creationId xmlns:a16="http://schemas.microsoft.com/office/drawing/2014/main" id="{5B35F471-D547-47E0-8E7E-E62F104854D3}"/>
              </a:ext>
            </a:extLst>
          </p:cNvPr>
          <p:cNvGraphicFramePr/>
          <p:nvPr>
            <p:extLst>
              <p:ext uri="{D42A27DB-BD31-4B8C-83A1-F6EECF244321}">
                <p14:modId xmlns:p14="http://schemas.microsoft.com/office/powerpoint/2010/main" val="3212969648"/>
              </p:ext>
            </p:extLst>
          </p:nvPr>
        </p:nvGraphicFramePr>
        <p:xfrm>
          <a:off x="3590823" y="3294444"/>
          <a:ext cx="2078182" cy="13990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054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1628225" y="930629"/>
            <a:ext cx="5323909" cy="4996741"/>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419"/>
            <a:ext cx="7886700" cy="705648"/>
          </a:xfrm>
        </p:spPr>
        <p:txBody>
          <a:bodyPr>
            <a:normAutofit/>
          </a:bodyPr>
          <a:lstStyle/>
          <a:p>
            <a:pPr algn="ct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Quartiles based on MP and G</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11067"/>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19</a:t>
            </a:fld>
            <a:endParaRPr lang="en-US"/>
          </a:p>
        </p:txBody>
      </p:sp>
      <p:pic>
        <p:nvPicPr>
          <p:cNvPr id="6" name="Picture 5">
            <a:extLst>
              <a:ext uri="{FF2B5EF4-FFF2-40B4-BE49-F238E27FC236}">
                <a16:creationId xmlns:a16="http://schemas.microsoft.com/office/drawing/2014/main" id="{D8190428-914A-4A3C-A3EB-D3829884E220}"/>
              </a:ext>
            </a:extLst>
          </p:cNvPr>
          <p:cNvPicPr>
            <a:picLocks noChangeAspect="1"/>
          </p:cNvPicPr>
          <p:nvPr/>
        </p:nvPicPr>
        <p:blipFill>
          <a:blip r:embed="rId3"/>
          <a:stretch>
            <a:fillRect/>
          </a:stretch>
        </p:blipFill>
        <p:spPr>
          <a:xfrm>
            <a:off x="1805866" y="1002430"/>
            <a:ext cx="4968626" cy="4853138"/>
          </a:xfrm>
          <a:prstGeom prst="rect">
            <a:avLst/>
          </a:prstGeom>
        </p:spPr>
      </p:pic>
    </p:spTree>
    <p:extLst>
      <p:ext uri="{BB962C8B-B14F-4D97-AF65-F5344CB8AC3E}">
        <p14:creationId xmlns:p14="http://schemas.microsoft.com/office/powerpoint/2010/main" val="235961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2"/>
          <a:stretch>
            <a:fillRect/>
          </a:stretch>
        </p:blipFill>
        <p:spPr>
          <a:xfrm>
            <a:off x="0" y="214599"/>
            <a:ext cx="9143999" cy="6324314"/>
          </a:xfrm>
          <a:prstGeom prst="rect">
            <a:avLst/>
          </a:prstGeom>
          <a:ln>
            <a:solidFill>
              <a:srgbClr val="FFFFFF"/>
            </a:solidFill>
          </a:ln>
        </p:spPr>
      </p:pic>
      <p:sp>
        <p:nvSpPr>
          <p:cNvPr id="6" name="TextBox 5">
            <a:extLst>
              <a:ext uri="{FF2B5EF4-FFF2-40B4-BE49-F238E27FC236}">
                <a16:creationId xmlns:a16="http://schemas.microsoft.com/office/drawing/2014/main" id="{450BAF91-4632-4A48-A0BC-20AB5D0D29E5}"/>
              </a:ext>
            </a:extLst>
          </p:cNvPr>
          <p:cNvSpPr txBox="1"/>
          <p:nvPr/>
        </p:nvSpPr>
        <p:spPr>
          <a:xfrm>
            <a:off x="384095" y="3991469"/>
            <a:ext cx="5517979" cy="2123658"/>
          </a:xfrm>
          <a:prstGeom prst="rect">
            <a:avLst/>
          </a:prstGeom>
          <a:solidFill>
            <a:srgbClr val="0062AC"/>
          </a:solidFill>
          <a:ln>
            <a:solidFill>
              <a:srgbClr val="0062AC"/>
            </a:solidFill>
          </a:ln>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3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Project Overview</a:t>
            </a:r>
          </a:p>
          <a:p>
            <a:pPr algn="ctr"/>
            <a:r>
              <a:rPr lang="en-US" sz="2400" i="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by Kate</a:t>
            </a:r>
          </a:p>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2</a:t>
            </a:fld>
            <a:endParaRPr lang="en-US" dirty="0"/>
          </a:p>
        </p:txBody>
      </p:sp>
      <p:sp>
        <p:nvSpPr>
          <p:cNvPr id="7" name="Rectangle 6">
            <a:extLst>
              <a:ext uri="{FF2B5EF4-FFF2-40B4-BE49-F238E27FC236}">
                <a16:creationId xmlns:a16="http://schemas.microsoft.com/office/drawing/2014/main" id="{A4E93410-D7E6-4425-8026-3EB6015F5A5D}"/>
              </a:ext>
            </a:extLst>
          </p:cNvPr>
          <p:cNvSpPr/>
          <p:nvPr/>
        </p:nvSpPr>
        <p:spPr>
          <a:xfrm>
            <a:off x="692351" y="4470203"/>
            <a:ext cx="4863548"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with low confidence">
            <a:extLst>
              <a:ext uri="{FF2B5EF4-FFF2-40B4-BE49-F238E27FC236}">
                <a16:creationId xmlns:a16="http://schemas.microsoft.com/office/drawing/2014/main" id="{F2740C72-CBD5-4BAA-9E58-3B1C43E50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250" y="1244541"/>
            <a:ext cx="2895749" cy="5294372"/>
          </a:xfrm>
          <a:prstGeom prst="rect">
            <a:avLst/>
          </a:prstGeom>
        </p:spPr>
      </p:pic>
    </p:spTree>
    <p:extLst>
      <p:ext uri="{BB962C8B-B14F-4D97-AF65-F5344CB8AC3E}">
        <p14:creationId xmlns:p14="http://schemas.microsoft.com/office/powerpoint/2010/main" val="357550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416616" y="861270"/>
            <a:ext cx="7992716" cy="4996741"/>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419"/>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Top Players using quartiles range </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11067"/>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20</a:t>
            </a:fld>
            <a:endParaRPr lang="en-US"/>
          </a:p>
        </p:txBody>
      </p:sp>
      <p:pic>
        <p:nvPicPr>
          <p:cNvPr id="17" name="Picture 16">
            <a:extLst>
              <a:ext uri="{FF2B5EF4-FFF2-40B4-BE49-F238E27FC236}">
                <a16:creationId xmlns:a16="http://schemas.microsoft.com/office/drawing/2014/main" id="{B4399D65-1606-4C3C-8ADC-D32354BC75A8}"/>
              </a:ext>
            </a:extLst>
          </p:cNvPr>
          <p:cNvPicPr>
            <a:picLocks noChangeAspect="1"/>
          </p:cNvPicPr>
          <p:nvPr/>
        </p:nvPicPr>
        <p:blipFill>
          <a:blip r:embed="rId3"/>
          <a:stretch>
            <a:fillRect/>
          </a:stretch>
        </p:blipFill>
        <p:spPr>
          <a:xfrm>
            <a:off x="1231796" y="1015795"/>
            <a:ext cx="6468372" cy="49530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371A328A-59FE-4262-A5A2-087DA24B3888}"/>
              </a:ext>
            </a:extLst>
          </p:cNvPr>
          <p:cNvPicPr>
            <a:picLocks noChangeAspect="1"/>
          </p:cNvPicPr>
          <p:nvPr/>
        </p:nvPicPr>
        <p:blipFill>
          <a:blip r:embed="rId4"/>
          <a:stretch>
            <a:fillRect/>
          </a:stretch>
        </p:blipFill>
        <p:spPr>
          <a:xfrm>
            <a:off x="2216283" y="1615353"/>
            <a:ext cx="4393381" cy="40802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49882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80">
                                          <p:stCondLst>
                                            <p:cond delay="0"/>
                                          </p:stCondLst>
                                        </p:cTn>
                                        <p:tgtEl>
                                          <p:spTgt spid="19"/>
                                        </p:tgtEl>
                                      </p:cBhvr>
                                    </p:animEffect>
                                    <p:anim calcmode="lin" valueType="num">
                                      <p:cBhvr>
                                        <p:cTn id="8"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3" dur="26">
                                          <p:stCondLst>
                                            <p:cond delay="650"/>
                                          </p:stCondLst>
                                        </p:cTn>
                                        <p:tgtEl>
                                          <p:spTgt spid="19"/>
                                        </p:tgtEl>
                                      </p:cBhvr>
                                      <p:to x="100000" y="60000"/>
                                    </p:animScale>
                                    <p:animScale>
                                      <p:cBhvr>
                                        <p:cTn id="14" dur="166" decel="50000">
                                          <p:stCondLst>
                                            <p:cond delay="676"/>
                                          </p:stCondLst>
                                        </p:cTn>
                                        <p:tgtEl>
                                          <p:spTgt spid="19"/>
                                        </p:tgtEl>
                                      </p:cBhvr>
                                      <p:to x="100000" y="100000"/>
                                    </p:animScale>
                                    <p:animScale>
                                      <p:cBhvr>
                                        <p:cTn id="15" dur="26">
                                          <p:stCondLst>
                                            <p:cond delay="1312"/>
                                          </p:stCondLst>
                                        </p:cTn>
                                        <p:tgtEl>
                                          <p:spTgt spid="19"/>
                                        </p:tgtEl>
                                      </p:cBhvr>
                                      <p:to x="100000" y="80000"/>
                                    </p:animScale>
                                    <p:animScale>
                                      <p:cBhvr>
                                        <p:cTn id="16" dur="166" decel="50000">
                                          <p:stCondLst>
                                            <p:cond delay="1338"/>
                                          </p:stCondLst>
                                        </p:cTn>
                                        <p:tgtEl>
                                          <p:spTgt spid="19"/>
                                        </p:tgtEl>
                                      </p:cBhvr>
                                      <p:to x="100000" y="100000"/>
                                    </p:animScale>
                                    <p:animScale>
                                      <p:cBhvr>
                                        <p:cTn id="17" dur="26">
                                          <p:stCondLst>
                                            <p:cond delay="1642"/>
                                          </p:stCondLst>
                                        </p:cTn>
                                        <p:tgtEl>
                                          <p:spTgt spid="19"/>
                                        </p:tgtEl>
                                      </p:cBhvr>
                                      <p:to x="100000" y="90000"/>
                                    </p:animScale>
                                    <p:animScale>
                                      <p:cBhvr>
                                        <p:cTn id="18" dur="166" decel="50000">
                                          <p:stCondLst>
                                            <p:cond delay="1668"/>
                                          </p:stCondLst>
                                        </p:cTn>
                                        <p:tgtEl>
                                          <p:spTgt spid="19"/>
                                        </p:tgtEl>
                                      </p:cBhvr>
                                      <p:to x="100000" y="100000"/>
                                    </p:animScale>
                                    <p:animScale>
                                      <p:cBhvr>
                                        <p:cTn id="19" dur="26">
                                          <p:stCondLst>
                                            <p:cond delay="1808"/>
                                          </p:stCondLst>
                                        </p:cTn>
                                        <p:tgtEl>
                                          <p:spTgt spid="19"/>
                                        </p:tgtEl>
                                      </p:cBhvr>
                                      <p:to x="100000" y="95000"/>
                                    </p:animScale>
                                    <p:animScale>
                                      <p:cBhvr>
                                        <p:cTn id="20" dur="166" decel="50000">
                                          <p:stCondLst>
                                            <p:cond delay="1834"/>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Autofit/>
          </a:bodyPr>
          <a:lstStyle/>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Analysis for “Player’s Age” vs PER</a:t>
            </a:r>
            <a:endParaRPr lang="en-US" sz="36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21</a:t>
            </a:fld>
            <a:endParaRPr lang="en-US"/>
          </a:p>
        </p:txBody>
      </p:sp>
      <p:sp>
        <p:nvSpPr>
          <p:cNvPr id="6" name="TextBox 5">
            <a:extLst>
              <a:ext uri="{FF2B5EF4-FFF2-40B4-BE49-F238E27FC236}">
                <a16:creationId xmlns:a16="http://schemas.microsoft.com/office/drawing/2014/main" id="{E504AFD6-F4FA-4383-9C4C-B4A0A5888FD9}"/>
              </a:ext>
            </a:extLst>
          </p:cNvPr>
          <p:cNvSpPr txBox="1"/>
          <p:nvPr/>
        </p:nvSpPr>
        <p:spPr>
          <a:xfrm>
            <a:off x="359494" y="4558604"/>
            <a:ext cx="8155855" cy="1764009"/>
          </a:xfrm>
          <a:prstGeom prst="rect">
            <a:avLst/>
          </a:prstGeom>
          <a:noFill/>
        </p:spPr>
        <p:txBody>
          <a:bodyPr wrap="square" rtlCol="0">
            <a:spAutoFit/>
          </a:bodyPr>
          <a:lstStyle/>
          <a:p>
            <a:pPr marL="0" marR="0" algn="just">
              <a:lnSpc>
                <a:spcPct val="107000"/>
              </a:lnSpc>
              <a:spcBef>
                <a:spcPts val="0"/>
              </a:spcBef>
              <a:spcAft>
                <a:spcPts val="80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From this scatter plot and the value of r, we can conclude that there is a very weak positive correlation between Age and PER. This is not a sufficient data to predict that age of the player affects his PER.</a:t>
            </a:r>
          </a:p>
          <a:p>
            <a:pPr marL="0" marR="0" algn="just">
              <a:lnSpc>
                <a:spcPct val="107000"/>
              </a:lnSpc>
              <a:spcBef>
                <a:spcPts val="0"/>
              </a:spcBef>
              <a:spcAft>
                <a:spcPts val="80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But we can see it here that more datapoints are recorded between the age 20 and 30 and a very few datapoints are recorded after the age of 30. This also infers that a player’s PER will reach a peak between these years.</a:t>
            </a:r>
          </a:p>
        </p:txBody>
      </p:sp>
      <p:pic>
        <p:nvPicPr>
          <p:cNvPr id="14" name="Picture 13" descr="Chart, scatter chart&#10;&#10;Description automatically generated">
            <a:extLst>
              <a:ext uri="{FF2B5EF4-FFF2-40B4-BE49-F238E27FC236}">
                <a16:creationId xmlns:a16="http://schemas.microsoft.com/office/drawing/2014/main" id="{A69FC6F8-1EFB-4825-ABD5-E12709C95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419" y="849109"/>
            <a:ext cx="4801123" cy="36522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503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2"/>
          <a:stretch>
            <a:fillRect/>
          </a:stretch>
        </p:blipFill>
        <p:spPr>
          <a:xfrm>
            <a:off x="0" y="214599"/>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423949" y="3988743"/>
            <a:ext cx="5561215" cy="2308324"/>
          </a:xfrm>
          <a:prstGeom prst="rect">
            <a:avLst/>
          </a:prstGeom>
          <a:solidFill>
            <a:srgbClr val="0062AC"/>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3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Player’s Move       </a:t>
            </a:r>
          </a:p>
          <a:p>
            <a:pPr algn="ctr"/>
            <a:r>
              <a:rPr lang="en-US" sz="2400" i="1" dirty="0">
                <a:solidFill>
                  <a:schemeClr val="bg1"/>
                </a:solidFill>
                <a:effectLst>
                  <a:outerShdw blurRad="38100" dist="38100" dir="2700000" algn="tl">
                    <a:srgbClr val="000000">
                      <a:alpha val="43137"/>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by Dennis</a:t>
            </a:r>
          </a:p>
          <a:p>
            <a:endParaRPr lang="en-US" sz="4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22</a:t>
            </a:fld>
            <a:endParaRPr lang="en-US" dirty="0"/>
          </a:p>
        </p:txBody>
      </p:sp>
      <p:sp>
        <p:nvSpPr>
          <p:cNvPr id="7" name="Rectangle 6">
            <a:extLst>
              <a:ext uri="{FF2B5EF4-FFF2-40B4-BE49-F238E27FC236}">
                <a16:creationId xmlns:a16="http://schemas.microsoft.com/office/drawing/2014/main" id="{A4E93410-D7E6-4425-8026-3EB6015F5A5D}"/>
              </a:ext>
            </a:extLst>
          </p:cNvPr>
          <p:cNvSpPr/>
          <p:nvPr/>
        </p:nvSpPr>
        <p:spPr>
          <a:xfrm>
            <a:off x="592598" y="4475316"/>
            <a:ext cx="5126558" cy="1210589"/>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with low confidence">
            <a:extLst>
              <a:ext uri="{FF2B5EF4-FFF2-40B4-BE49-F238E27FC236}">
                <a16:creationId xmlns:a16="http://schemas.microsoft.com/office/drawing/2014/main" id="{F2740C72-CBD5-4BAA-9E58-3B1C43E50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250" y="1296785"/>
            <a:ext cx="2895749" cy="5294372"/>
          </a:xfrm>
          <a:prstGeom prst="rect">
            <a:avLst/>
          </a:prstGeom>
        </p:spPr>
      </p:pic>
      <p:sp>
        <p:nvSpPr>
          <p:cNvPr id="9" name="TextBox 8">
            <a:extLst>
              <a:ext uri="{FF2B5EF4-FFF2-40B4-BE49-F238E27FC236}">
                <a16:creationId xmlns:a16="http://schemas.microsoft.com/office/drawing/2014/main" id="{86C681C9-94EB-455A-8A7E-77487E8F8333}"/>
              </a:ext>
            </a:extLst>
          </p:cNvPr>
          <p:cNvSpPr txBox="1"/>
          <p:nvPr/>
        </p:nvSpPr>
        <p:spPr>
          <a:xfrm>
            <a:off x="423949" y="5798146"/>
            <a:ext cx="5561215" cy="600164"/>
          </a:xfrm>
          <a:prstGeom prst="rect">
            <a:avLst/>
          </a:prstGeom>
          <a:solidFill>
            <a:srgbClr val="FF0000"/>
          </a:solidFill>
        </p:spPr>
        <p:txBody>
          <a:bodyPr wrap="square">
            <a:spAutoFit/>
          </a:bodyPr>
          <a:lstStyle/>
          <a:p>
            <a:r>
              <a:rPr lang="en-US" sz="165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How does a player’s move (Top 10 only based on overall points) affect the new team’s winning percentage?</a:t>
            </a:r>
          </a:p>
        </p:txBody>
      </p:sp>
    </p:spTree>
    <p:extLst>
      <p:ext uri="{BB962C8B-B14F-4D97-AF65-F5344CB8AC3E}">
        <p14:creationId xmlns:p14="http://schemas.microsoft.com/office/powerpoint/2010/main" val="22171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3216261" y="797409"/>
            <a:ext cx="5323909" cy="1725253"/>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Create Data Set for Player’s Move</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23</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534386" y="1135571"/>
            <a:ext cx="1970193" cy="923330"/>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Code to create data set and find top 10 players</a:t>
            </a:r>
          </a:p>
        </p:txBody>
      </p:sp>
      <p:sp>
        <p:nvSpPr>
          <p:cNvPr id="7" name="Arrow: Right 6">
            <a:extLst>
              <a:ext uri="{FF2B5EF4-FFF2-40B4-BE49-F238E27FC236}">
                <a16:creationId xmlns:a16="http://schemas.microsoft.com/office/drawing/2014/main" id="{4A18F2C9-DCAB-496A-A6C2-1B64CFA6FF76}"/>
              </a:ext>
            </a:extLst>
          </p:cNvPr>
          <p:cNvSpPr/>
          <p:nvPr/>
        </p:nvSpPr>
        <p:spPr>
          <a:xfrm>
            <a:off x="2516332" y="1044471"/>
            <a:ext cx="699928" cy="1152929"/>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D2E0293-CE61-4F79-BF5E-213EAAA20F7C}"/>
              </a:ext>
            </a:extLst>
          </p:cNvPr>
          <p:cNvPicPr>
            <a:picLocks noChangeAspect="1"/>
          </p:cNvPicPr>
          <p:nvPr/>
        </p:nvPicPr>
        <p:blipFill>
          <a:blip r:embed="rId3"/>
          <a:stretch>
            <a:fillRect/>
          </a:stretch>
        </p:blipFill>
        <p:spPr>
          <a:xfrm>
            <a:off x="3298304" y="861631"/>
            <a:ext cx="5159821" cy="571500"/>
          </a:xfrm>
          <a:prstGeom prst="rect">
            <a:avLst/>
          </a:prstGeom>
        </p:spPr>
      </p:pic>
      <p:pic>
        <p:nvPicPr>
          <p:cNvPr id="17" name="Picture 16">
            <a:extLst>
              <a:ext uri="{FF2B5EF4-FFF2-40B4-BE49-F238E27FC236}">
                <a16:creationId xmlns:a16="http://schemas.microsoft.com/office/drawing/2014/main" id="{4A64FA7D-043C-4216-B40A-7AD57359DDE7}"/>
              </a:ext>
            </a:extLst>
          </p:cNvPr>
          <p:cNvPicPr>
            <a:picLocks noChangeAspect="1"/>
          </p:cNvPicPr>
          <p:nvPr/>
        </p:nvPicPr>
        <p:blipFill>
          <a:blip r:embed="rId4"/>
          <a:stretch>
            <a:fillRect/>
          </a:stretch>
        </p:blipFill>
        <p:spPr>
          <a:xfrm>
            <a:off x="3298304" y="1513918"/>
            <a:ext cx="5159821" cy="361950"/>
          </a:xfrm>
          <a:prstGeom prst="rect">
            <a:avLst/>
          </a:prstGeom>
        </p:spPr>
      </p:pic>
      <p:pic>
        <p:nvPicPr>
          <p:cNvPr id="19" name="Picture 18">
            <a:extLst>
              <a:ext uri="{FF2B5EF4-FFF2-40B4-BE49-F238E27FC236}">
                <a16:creationId xmlns:a16="http://schemas.microsoft.com/office/drawing/2014/main" id="{1054AD54-644E-45C2-86D4-F81A7C0F7E4E}"/>
              </a:ext>
            </a:extLst>
          </p:cNvPr>
          <p:cNvPicPr>
            <a:picLocks noChangeAspect="1"/>
          </p:cNvPicPr>
          <p:nvPr/>
        </p:nvPicPr>
        <p:blipFill>
          <a:blip r:embed="rId5"/>
          <a:stretch>
            <a:fillRect/>
          </a:stretch>
        </p:blipFill>
        <p:spPr>
          <a:xfrm>
            <a:off x="3298303" y="1991272"/>
            <a:ext cx="5217045" cy="361950"/>
          </a:xfrm>
          <a:prstGeom prst="rect">
            <a:avLst/>
          </a:prstGeom>
        </p:spPr>
      </p:pic>
      <p:pic>
        <p:nvPicPr>
          <p:cNvPr id="21" name="Picture 20">
            <a:extLst>
              <a:ext uri="{FF2B5EF4-FFF2-40B4-BE49-F238E27FC236}">
                <a16:creationId xmlns:a16="http://schemas.microsoft.com/office/drawing/2014/main" id="{A84E09BA-D299-40F2-9BF4-9A7FF15F1364}"/>
              </a:ext>
            </a:extLst>
          </p:cNvPr>
          <p:cNvPicPr>
            <a:picLocks noChangeAspect="1"/>
          </p:cNvPicPr>
          <p:nvPr/>
        </p:nvPicPr>
        <p:blipFill>
          <a:blip r:embed="rId6"/>
          <a:stretch>
            <a:fillRect/>
          </a:stretch>
        </p:blipFill>
        <p:spPr>
          <a:xfrm>
            <a:off x="250303" y="3098909"/>
            <a:ext cx="3048000" cy="2276475"/>
          </a:xfrm>
          <a:prstGeom prst="rect">
            <a:avLst/>
          </a:prstGeom>
          <a:ln>
            <a:noFill/>
          </a:ln>
          <a:effectLst>
            <a:outerShdw blurRad="190500" algn="tl" rotWithShape="0">
              <a:srgbClr val="000000">
                <a:alpha val="70000"/>
              </a:srgbClr>
            </a:outerShdw>
          </a:effectLst>
        </p:spPr>
      </p:pic>
      <p:pic>
        <p:nvPicPr>
          <p:cNvPr id="23" name="Picture 22">
            <a:extLst>
              <a:ext uri="{FF2B5EF4-FFF2-40B4-BE49-F238E27FC236}">
                <a16:creationId xmlns:a16="http://schemas.microsoft.com/office/drawing/2014/main" id="{CB746F9C-E2E9-4D7B-94D7-35903B58A032}"/>
              </a:ext>
            </a:extLst>
          </p:cNvPr>
          <p:cNvPicPr>
            <a:picLocks noChangeAspect="1"/>
          </p:cNvPicPr>
          <p:nvPr/>
        </p:nvPicPr>
        <p:blipFill>
          <a:blip r:embed="rId7"/>
          <a:stretch>
            <a:fillRect/>
          </a:stretch>
        </p:blipFill>
        <p:spPr>
          <a:xfrm>
            <a:off x="4996870" y="3084298"/>
            <a:ext cx="3543300" cy="2200275"/>
          </a:xfrm>
          <a:prstGeom prst="rect">
            <a:avLst/>
          </a:prstGeom>
          <a:ln>
            <a:noFill/>
          </a:ln>
          <a:effectLst>
            <a:outerShdw blurRad="190500" algn="tl" rotWithShape="0">
              <a:srgbClr val="000000">
                <a:alpha val="70000"/>
              </a:srgbClr>
            </a:outerShdw>
          </a:effectLst>
        </p:spPr>
      </p:pic>
      <p:sp>
        <p:nvSpPr>
          <p:cNvPr id="28" name="Arrow: Left-Right 27">
            <a:extLst>
              <a:ext uri="{FF2B5EF4-FFF2-40B4-BE49-F238E27FC236}">
                <a16:creationId xmlns:a16="http://schemas.microsoft.com/office/drawing/2014/main" id="{BB64D750-FECD-43DA-9EF8-ECA3FE1EA403}"/>
              </a:ext>
            </a:extLst>
          </p:cNvPr>
          <p:cNvSpPr/>
          <p:nvPr/>
        </p:nvSpPr>
        <p:spPr>
          <a:xfrm>
            <a:off x="3449782" y="3181855"/>
            <a:ext cx="1438102" cy="7417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Top 10 Players</a:t>
            </a:r>
          </a:p>
        </p:txBody>
      </p:sp>
    </p:spTree>
    <p:extLst>
      <p:ext uri="{BB962C8B-B14F-4D97-AF65-F5344CB8AC3E}">
        <p14:creationId xmlns:p14="http://schemas.microsoft.com/office/powerpoint/2010/main" val="205664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2560005" y="805218"/>
            <a:ext cx="6076919" cy="840236"/>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Create Data Set for Player’s Move</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24</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405776" y="733196"/>
            <a:ext cx="1446378" cy="923330"/>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Code to sort by user input</a:t>
            </a:r>
          </a:p>
        </p:txBody>
      </p:sp>
      <p:sp>
        <p:nvSpPr>
          <p:cNvPr id="7" name="Arrow: Right 6">
            <a:extLst>
              <a:ext uri="{FF2B5EF4-FFF2-40B4-BE49-F238E27FC236}">
                <a16:creationId xmlns:a16="http://schemas.microsoft.com/office/drawing/2014/main" id="{4A18F2C9-DCAB-496A-A6C2-1B64CFA6FF76}"/>
              </a:ext>
            </a:extLst>
          </p:cNvPr>
          <p:cNvSpPr/>
          <p:nvPr/>
        </p:nvSpPr>
        <p:spPr>
          <a:xfrm>
            <a:off x="1894249" y="805218"/>
            <a:ext cx="665756" cy="923330"/>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F6D33366-CB18-484F-8AF0-A7E3AA383E34}"/>
              </a:ext>
            </a:extLst>
          </p:cNvPr>
          <p:cNvPicPr>
            <a:picLocks noChangeAspect="1"/>
          </p:cNvPicPr>
          <p:nvPr/>
        </p:nvPicPr>
        <p:blipFill>
          <a:blip r:embed="rId3"/>
          <a:stretch>
            <a:fillRect/>
          </a:stretch>
        </p:blipFill>
        <p:spPr>
          <a:xfrm>
            <a:off x="2602100" y="874836"/>
            <a:ext cx="5895974" cy="661416"/>
          </a:xfrm>
          <a:prstGeom prst="rect">
            <a:avLst/>
          </a:prstGeom>
        </p:spPr>
      </p:pic>
      <p:sp>
        <p:nvSpPr>
          <p:cNvPr id="33" name="TextBox 32">
            <a:extLst>
              <a:ext uri="{FF2B5EF4-FFF2-40B4-BE49-F238E27FC236}">
                <a16:creationId xmlns:a16="http://schemas.microsoft.com/office/drawing/2014/main" id="{35BF0C6A-1E1B-4826-8852-5E35320EAAFC}"/>
              </a:ext>
            </a:extLst>
          </p:cNvPr>
          <p:cNvSpPr txBox="1"/>
          <p:nvPr/>
        </p:nvSpPr>
        <p:spPr>
          <a:xfrm>
            <a:off x="4822352" y="1673268"/>
            <a:ext cx="2478074" cy="646331"/>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If user input “Kobe Bryant”</a:t>
            </a:r>
          </a:p>
        </p:txBody>
      </p:sp>
      <p:sp>
        <p:nvSpPr>
          <p:cNvPr id="39" name="Arrow: Down 38">
            <a:extLst>
              <a:ext uri="{FF2B5EF4-FFF2-40B4-BE49-F238E27FC236}">
                <a16:creationId xmlns:a16="http://schemas.microsoft.com/office/drawing/2014/main" id="{7432AF06-F976-4154-BE17-ECEFB8248734}"/>
              </a:ext>
            </a:extLst>
          </p:cNvPr>
          <p:cNvSpPr/>
          <p:nvPr/>
        </p:nvSpPr>
        <p:spPr>
          <a:xfrm>
            <a:off x="5650700" y="2319599"/>
            <a:ext cx="428473" cy="463688"/>
          </a:xfrm>
          <a:prstGeom prst="downArrow">
            <a:avLst/>
          </a:prstGeom>
          <a:solidFill>
            <a:srgbClr val="E518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2DDD418-01CA-4E7E-87C6-708AB9F2F333}"/>
              </a:ext>
            </a:extLst>
          </p:cNvPr>
          <p:cNvPicPr>
            <a:picLocks noChangeAspect="1"/>
          </p:cNvPicPr>
          <p:nvPr/>
        </p:nvPicPr>
        <p:blipFill>
          <a:blip r:embed="rId4"/>
          <a:stretch>
            <a:fillRect/>
          </a:stretch>
        </p:blipFill>
        <p:spPr>
          <a:xfrm>
            <a:off x="1500054" y="2911207"/>
            <a:ext cx="2316772" cy="323128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5B810748-7240-47C7-B9A5-8D4186EFC1F6}"/>
              </a:ext>
            </a:extLst>
          </p:cNvPr>
          <p:cNvPicPr>
            <a:picLocks noChangeAspect="1"/>
          </p:cNvPicPr>
          <p:nvPr/>
        </p:nvPicPr>
        <p:blipFill>
          <a:blip r:embed="rId5"/>
          <a:stretch>
            <a:fillRect/>
          </a:stretch>
        </p:blipFill>
        <p:spPr>
          <a:xfrm>
            <a:off x="2240379" y="2388187"/>
            <a:ext cx="463336" cy="481626"/>
          </a:xfrm>
          <a:prstGeom prst="rect">
            <a:avLst/>
          </a:prstGeom>
        </p:spPr>
      </p:pic>
      <p:sp>
        <p:nvSpPr>
          <p:cNvPr id="26" name="TextBox 25">
            <a:extLst>
              <a:ext uri="{FF2B5EF4-FFF2-40B4-BE49-F238E27FC236}">
                <a16:creationId xmlns:a16="http://schemas.microsoft.com/office/drawing/2014/main" id="{7B7E7148-8763-4BD7-BE6C-12AD1F7129F2}"/>
              </a:ext>
            </a:extLst>
          </p:cNvPr>
          <p:cNvSpPr txBox="1"/>
          <p:nvPr/>
        </p:nvSpPr>
        <p:spPr>
          <a:xfrm>
            <a:off x="1338752" y="1714976"/>
            <a:ext cx="2478074" cy="646331"/>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If user input “Tracy McGrady”</a:t>
            </a:r>
          </a:p>
        </p:txBody>
      </p:sp>
      <p:pic>
        <p:nvPicPr>
          <p:cNvPr id="9" name="Picture 8">
            <a:extLst>
              <a:ext uri="{FF2B5EF4-FFF2-40B4-BE49-F238E27FC236}">
                <a16:creationId xmlns:a16="http://schemas.microsoft.com/office/drawing/2014/main" id="{8E5AB884-FE85-4ED4-9070-E4C4B3606E0C}"/>
              </a:ext>
            </a:extLst>
          </p:cNvPr>
          <p:cNvPicPr>
            <a:picLocks noChangeAspect="1"/>
          </p:cNvPicPr>
          <p:nvPr/>
        </p:nvPicPr>
        <p:blipFill>
          <a:blip r:embed="rId6"/>
          <a:stretch>
            <a:fillRect/>
          </a:stretch>
        </p:blipFill>
        <p:spPr>
          <a:xfrm>
            <a:off x="4822352" y="2783287"/>
            <a:ext cx="2478074" cy="34419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0348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Create Data Set for Player’s Move</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25</a:t>
            </a:fld>
            <a:endParaRPr lang="en-US"/>
          </a:p>
        </p:txBody>
      </p:sp>
      <p:pic>
        <p:nvPicPr>
          <p:cNvPr id="30" name="Picture 29">
            <a:extLst>
              <a:ext uri="{FF2B5EF4-FFF2-40B4-BE49-F238E27FC236}">
                <a16:creationId xmlns:a16="http://schemas.microsoft.com/office/drawing/2014/main" id="{A7B30F78-4FAD-44C9-B12E-FC6B9142E9F0}"/>
              </a:ext>
            </a:extLst>
          </p:cNvPr>
          <p:cNvPicPr>
            <a:picLocks noChangeAspect="1"/>
          </p:cNvPicPr>
          <p:nvPr/>
        </p:nvPicPr>
        <p:blipFill>
          <a:blip r:embed="rId3"/>
          <a:stretch>
            <a:fillRect/>
          </a:stretch>
        </p:blipFill>
        <p:spPr>
          <a:xfrm>
            <a:off x="4828882" y="2840904"/>
            <a:ext cx="2740161" cy="2067899"/>
          </a:xfrm>
          <a:prstGeom prst="rect">
            <a:avLst/>
          </a:prstGeom>
          <a:ln>
            <a:noFill/>
          </a:ln>
          <a:effectLst>
            <a:outerShdw blurRad="190500" algn="tl" rotWithShape="0">
              <a:srgbClr val="000000">
                <a:alpha val="70000"/>
              </a:srgbClr>
            </a:outerShdw>
          </a:effectLst>
        </p:spPr>
      </p:pic>
      <p:sp>
        <p:nvSpPr>
          <p:cNvPr id="33" name="TextBox 32">
            <a:extLst>
              <a:ext uri="{FF2B5EF4-FFF2-40B4-BE49-F238E27FC236}">
                <a16:creationId xmlns:a16="http://schemas.microsoft.com/office/drawing/2014/main" id="{35BF0C6A-1E1B-4826-8852-5E35320EAAFC}"/>
              </a:ext>
            </a:extLst>
          </p:cNvPr>
          <p:cNvSpPr txBox="1"/>
          <p:nvPr/>
        </p:nvSpPr>
        <p:spPr>
          <a:xfrm>
            <a:off x="4889033" y="1036398"/>
            <a:ext cx="2478074" cy="646331"/>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If user input “Alex English”</a:t>
            </a:r>
          </a:p>
        </p:txBody>
      </p:sp>
      <p:sp>
        <p:nvSpPr>
          <p:cNvPr id="39" name="Arrow: Down 38">
            <a:extLst>
              <a:ext uri="{FF2B5EF4-FFF2-40B4-BE49-F238E27FC236}">
                <a16:creationId xmlns:a16="http://schemas.microsoft.com/office/drawing/2014/main" id="{7432AF06-F976-4154-BE17-ECEFB8248734}"/>
              </a:ext>
            </a:extLst>
          </p:cNvPr>
          <p:cNvSpPr/>
          <p:nvPr/>
        </p:nvSpPr>
        <p:spPr>
          <a:xfrm>
            <a:off x="5913833" y="1682728"/>
            <a:ext cx="428473" cy="1124438"/>
          </a:xfrm>
          <a:prstGeom prst="downArrow">
            <a:avLst/>
          </a:prstGeom>
          <a:solidFill>
            <a:srgbClr val="E518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87A968C-8AEA-4FB3-90F3-D4D539B1F9E0}"/>
              </a:ext>
            </a:extLst>
          </p:cNvPr>
          <p:cNvPicPr>
            <a:picLocks noChangeAspect="1"/>
          </p:cNvPicPr>
          <p:nvPr/>
        </p:nvPicPr>
        <p:blipFill>
          <a:blip r:embed="rId4"/>
          <a:stretch>
            <a:fillRect/>
          </a:stretch>
        </p:blipFill>
        <p:spPr>
          <a:xfrm>
            <a:off x="948904" y="2807166"/>
            <a:ext cx="2821760" cy="3287163"/>
          </a:xfrm>
          <a:prstGeom prst="rect">
            <a:avLst/>
          </a:prstGeom>
          <a:ln>
            <a:noFill/>
          </a:ln>
          <a:effectLst>
            <a:outerShdw blurRad="190500" algn="tl" rotWithShape="0">
              <a:srgbClr val="000000">
                <a:alpha val="70000"/>
              </a:srgbClr>
            </a:outerShdw>
          </a:effectLst>
        </p:spPr>
      </p:pic>
      <p:sp>
        <p:nvSpPr>
          <p:cNvPr id="16" name="Arrow: Down 15">
            <a:extLst>
              <a:ext uri="{FF2B5EF4-FFF2-40B4-BE49-F238E27FC236}">
                <a16:creationId xmlns:a16="http://schemas.microsoft.com/office/drawing/2014/main" id="{42042677-2C23-4D4C-BB5B-13F42F5F8363}"/>
              </a:ext>
            </a:extLst>
          </p:cNvPr>
          <p:cNvSpPr/>
          <p:nvPr/>
        </p:nvSpPr>
        <p:spPr>
          <a:xfrm>
            <a:off x="2117468" y="1559072"/>
            <a:ext cx="484632" cy="1174689"/>
          </a:xfrm>
          <a:prstGeom prst="downArrow">
            <a:avLst/>
          </a:prstGeom>
          <a:solidFill>
            <a:srgbClr val="E518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FDBF312-2076-4C43-8B46-8D78D1B3992B}"/>
              </a:ext>
            </a:extLst>
          </p:cNvPr>
          <p:cNvSpPr txBox="1"/>
          <p:nvPr/>
        </p:nvSpPr>
        <p:spPr>
          <a:xfrm>
            <a:off x="1120747" y="1036398"/>
            <a:ext cx="2478074" cy="646331"/>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If user input “Dwyane Wade”</a:t>
            </a:r>
          </a:p>
        </p:txBody>
      </p:sp>
    </p:spTree>
    <p:extLst>
      <p:ext uri="{BB962C8B-B14F-4D97-AF65-F5344CB8AC3E}">
        <p14:creationId xmlns:p14="http://schemas.microsoft.com/office/powerpoint/2010/main" val="286370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Autofit/>
          </a:bodyPr>
          <a:lstStyle/>
          <a:p>
            <a:pPr algn="ctr"/>
            <a:r>
              <a:rPr lang="en-US" sz="2600" dirty="0">
                <a:latin typeface="Microsoft Sans Serif" panose="020B0604020202020204" pitchFamily="34" charset="0"/>
                <a:ea typeface="Microsoft Sans Serif" panose="020B0604020202020204" pitchFamily="34" charset="0"/>
                <a:cs typeface="Microsoft Sans Serif" panose="020B0604020202020204" pitchFamily="34" charset="0"/>
              </a:rPr>
              <a:t>Code for finding new team’s winning percentage</a:t>
            </a:r>
            <a:endParaRPr lang="en-US" sz="26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26</a:t>
            </a:fld>
            <a:endParaRPr lang="en-US"/>
          </a:p>
        </p:txBody>
      </p:sp>
      <p:sp>
        <p:nvSpPr>
          <p:cNvPr id="14" name="TextBox 13">
            <a:extLst>
              <a:ext uri="{FF2B5EF4-FFF2-40B4-BE49-F238E27FC236}">
                <a16:creationId xmlns:a16="http://schemas.microsoft.com/office/drawing/2014/main" id="{D79F2F13-4934-445F-9921-E6884FAE9274}"/>
              </a:ext>
            </a:extLst>
          </p:cNvPr>
          <p:cNvSpPr txBox="1"/>
          <p:nvPr/>
        </p:nvSpPr>
        <p:spPr>
          <a:xfrm>
            <a:off x="872836" y="834963"/>
            <a:ext cx="7365077" cy="369332"/>
          </a:xfrm>
          <a:prstGeom prst="rect">
            <a:avLst/>
          </a:prstGeom>
          <a:noFill/>
          <a:ln>
            <a:solidFill>
              <a:srgbClr val="E51836"/>
            </a:solidFill>
          </a:ln>
        </p:spPr>
        <p:txBody>
          <a:bodyPr wrap="square">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Code to find out players move impact on new team winning percentage</a:t>
            </a:r>
          </a:p>
        </p:txBody>
      </p:sp>
      <p:sp>
        <p:nvSpPr>
          <p:cNvPr id="16" name="Rectangle 15">
            <a:extLst>
              <a:ext uri="{FF2B5EF4-FFF2-40B4-BE49-F238E27FC236}">
                <a16:creationId xmlns:a16="http://schemas.microsoft.com/office/drawing/2014/main" id="{7653946A-C8BF-4601-8245-31AB6946FB5B}"/>
              </a:ext>
            </a:extLst>
          </p:cNvPr>
          <p:cNvSpPr/>
          <p:nvPr/>
        </p:nvSpPr>
        <p:spPr>
          <a:xfrm>
            <a:off x="1657461" y="1887606"/>
            <a:ext cx="5963225" cy="4206724"/>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9A8F3C6-9232-4894-931F-F3EF0AAEE1A0}"/>
              </a:ext>
            </a:extLst>
          </p:cNvPr>
          <p:cNvPicPr>
            <a:picLocks noChangeAspect="1"/>
          </p:cNvPicPr>
          <p:nvPr/>
        </p:nvPicPr>
        <p:blipFill>
          <a:blip r:embed="rId3"/>
          <a:stretch>
            <a:fillRect/>
          </a:stretch>
        </p:blipFill>
        <p:spPr>
          <a:xfrm>
            <a:off x="1697778" y="1952038"/>
            <a:ext cx="5828159" cy="4077859"/>
          </a:xfrm>
          <a:prstGeom prst="rect">
            <a:avLst/>
          </a:prstGeom>
        </p:spPr>
      </p:pic>
      <p:sp>
        <p:nvSpPr>
          <p:cNvPr id="18" name="Arrow: Down 17">
            <a:extLst>
              <a:ext uri="{FF2B5EF4-FFF2-40B4-BE49-F238E27FC236}">
                <a16:creationId xmlns:a16="http://schemas.microsoft.com/office/drawing/2014/main" id="{35DD5E37-8CCF-47E2-BFB7-DDC17027B88E}"/>
              </a:ext>
            </a:extLst>
          </p:cNvPr>
          <p:cNvSpPr/>
          <p:nvPr/>
        </p:nvSpPr>
        <p:spPr>
          <a:xfrm>
            <a:off x="4329684" y="1255707"/>
            <a:ext cx="484632" cy="580486"/>
          </a:xfrm>
          <a:prstGeom prst="downArrow">
            <a:avLst/>
          </a:prstGeom>
          <a:solidFill>
            <a:srgbClr val="E518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1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Autofit/>
          </a:bodyPr>
          <a:lstStyle/>
          <a:p>
            <a:r>
              <a:rPr lang="en-US" sz="2600" dirty="0">
                <a:latin typeface="Microsoft Sans Serif" panose="020B0604020202020204" pitchFamily="34" charset="0"/>
                <a:ea typeface="Microsoft Sans Serif" panose="020B0604020202020204" pitchFamily="34" charset="0"/>
                <a:cs typeface="Microsoft Sans Serif" panose="020B0604020202020204" pitchFamily="34" charset="0"/>
              </a:rPr>
              <a:t>Analysis for “Player’s Move” vs Winning percentage</a:t>
            </a:r>
            <a:endParaRPr lang="en-US" sz="26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27</a:t>
            </a:fld>
            <a:endParaRPr lang="en-US"/>
          </a:p>
        </p:txBody>
      </p:sp>
      <p:sp>
        <p:nvSpPr>
          <p:cNvPr id="9" name="TextBox 8">
            <a:extLst>
              <a:ext uri="{FF2B5EF4-FFF2-40B4-BE49-F238E27FC236}">
                <a16:creationId xmlns:a16="http://schemas.microsoft.com/office/drawing/2014/main" id="{FCF1F058-4D81-443D-8B8E-D4F8A0E9799F}"/>
              </a:ext>
            </a:extLst>
          </p:cNvPr>
          <p:cNvSpPr txBox="1"/>
          <p:nvPr/>
        </p:nvSpPr>
        <p:spPr>
          <a:xfrm>
            <a:off x="522632" y="1003313"/>
            <a:ext cx="8164168" cy="107721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According to the difference between old winning percentage and new team winning percentage, we can say there is a positive relation.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pic>
        <p:nvPicPr>
          <p:cNvPr id="14" name="Picture 13">
            <a:extLst>
              <a:ext uri="{FF2B5EF4-FFF2-40B4-BE49-F238E27FC236}">
                <a16:creationId xmlns:a16="http://schemas.microsoft.com/office/drawing/2014/main" id="{82D88FC7-2DB5-451C-88A7-A9342B6A1998}"/>
              </a:ext>
            </a:extLst>
          </p:cNvPr>
          <p:cNvPicPr>
            <a:picLocks noChangeAspect="1"/>
          </p:cNvPicPr>
          <p:nvPr/>
        </p:nvPicPr>
        <p:blipFill>
          <a:blip r:embed="rId3"/>
          <a:stretch>
            <a:fillRect/>
          </a:stretch>
        </p:blipFill>
        <p:spPr>
          <a:xfrm>
            <a:off x="117431" y="2284813"/>
            <a:ext cx="4019916" cy="558322"/>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633ADCCA-2C06-4A92-A8D7-ADB7428471BE}"/>
              </a:ext>
            </a:extLst>
          </p:cNvPr>
          <p:cNvPicPr>
            <a:picLocks noChangeAspect="1"/>
          </p:cNvPicPr>
          <p:nvPr/>
        </p:nvPicPr>
        <p:blipFill>
          <a:blip r:embed="rId4"/>
          <a:stretch>
            <a:fillRect/>
          </a:stretch>
        </p:blipFill>
        <p:spPr>
          <a:xfrm>
            <a:off x="117432" y="4490822"/>
            <a:ext cx="4019915" cy="558321"/>
          </a:xfrm>
          <a:prstGeom prst="rect">
            <a:avLst/>
          </a:prstGeom>
          <a:ln>
            <a:noFill/>
          </a:ln>
          <a:effectLst>
            <a:outerShdw blurRad="190500" algn="tl" rotWithShape="0">
              <a:srgbClr val="000000">
                <a:alpha val="70000"/>
              </a:srgbClr>
            </a:outerShdw>
          </a:effectLst>
        </p:spPr>
      </p:pic>
      <p:pic>
        <p:nvPicPr>
          <p:cNvPr id="18" name="Picture 17">
            <a:extLst>
              <a:ext uri="{FF2B5EF4-FFF2-40B4-BE49-F238E27FC236}">
                <a16:creationId xmlns:a16="http://schemas.microsoft.com/office/drawing/2014/main" id="{EBC66F0C-4E16-4134-BF96-942687F932E6}"/>
              </a:ext>
            </a:extLst>
          </p:cNvPr>
          <p:cNvPicPr>
            <a:picLocks noChangeAspect="1"/>
          </p:cNvPicPr>
          <p:nvPr/>
        </p:nvPicPr>
        <p:blipFill>
          <a:blip r:embed="rId5"/>
          <a:stretch>
            <a:fillRect/>
          </a:stretch>
        </p:blipFill>
        <p:spPr>
          <a:xfrm>
            <a:off x="4788678" y="2025209"/>
            <a:ext cx="4237891" cy="1625629"/>
          </a:xfrm>
          <a:prstGeom prst="rect">
            <a:avLst/>
          </a:prstGeom>
          <a:ln>
            <a:noFill/>
          </a:ln>
          <a:effectLst>
            <a:outerShdw blurRad="190500" algn="tl" rotWithShape="0">
              <a:srgbClr val="000000">
                <a:alpha val="70000"/>
              </a:srgbClr>
            </a:outerShdw>
          </a:effectLst>
        </p:spPr>
      </p:pic>
      <p:sp>
        <p:nvSpPr>
          <p:cNvPr id="19" name="TextBox 18">
            <a:extLst>
              <a:ext uri="{FF2B5EF4-FFF2-40B4-BE49-F238E27FC236}">
                <a16:creationId xmlns:a16="http://schemas.microsoft.com/office/drawing/2014/main" id="{914662E2-A9A9-4D95-8E0F-207E0F72524A}"/>
              </a:ext>
            </a:extLst>
          </p:cNvPr>
          <p:cNvSpPr txBox="1"/>
          <p:nvPr/>
        </p:nvSpPr>
        <p:spPr>
          <a:xfrm>
            <a:off x="5539411" y="1463845"/>
            <a:ext cx="2478074" cy="369332"/>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“Tracy McGrady”</a:t>
            </a:r>
          </a:p>
        </p:txBody>
      </p:sp>
      <p:sp>
        <p:nvSpPr>
          <p:cNvPr id="21" name="TextBox 20">
            <a:extLst>
              <a:ext uri="{FF2B5EF4-FFF2-40B4-BE49-F238E27FC236}">
                <a16:creationId xmlns:a16="http://schemas.microsoft.com/office/drawing/2014/main" id="{4D41BD86-E9F7-4A66-9C36-629E2863982B}"/>
              </a:ext>
            </a:extLst>
          </p:cNvPr>
          <p:cNvSpPr txBox="1"/>
          <p:nvPr/>
        </p:nvSpPr>
        <p:spPr>
          <a:xfrm>
            <a:off x="854889" y="1576547"/>
            <a:ext cx="2478074" cy="369332"/>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a:t>
            </a:r>
            <a:r>
              <a:rPr lang="en-US" dirty="0" err="1">
                <a:solidFill>
                  <a:srgbClr val="FFFFFF"/>
                </a:solidFill>
              </a:rPr>
              <a:t>Dewyane</a:t>
            </a:r>
            <a:r>
              <a:rPr lang="en-US" dirty="0">
                <a:solidFill>
                  <a:srgbClr val="FFFFFF"/>
                </a:solidFill>
              </a:rPr>
              <a:t> Wade”</a:t>
            </a:r>
          </a:p>
        </p:txBody>
      </p:sp>
      <p:sp>
        <p:nvSpPr>
          <p:cNvPr id="22" name="TextBox 21">
            <a:extLst>
              <a:ext uri="{FF2B5EF4-FFF2-40B4-BE49-F238E27FC236}">
                <a16:creationId xmlns:a16="http://schemas.microsoft.com/office/drawing/2014/main" id="{21887E9F-8969-4727-9884-B30EF56DB2A9}"/>
              </a:ext>
            </a:extLst>
          </p:cNvPr>
          <p:cNvSpPr txBox="1"/>
          <p:nvPr/>
        </p:nvSpPr>
        <p:spPr>
          <a:xfrm>
            <a:off x="642772" y="3736351"/>
            <a:ext cx="2478074" cy="369332"/>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“Alex English”</a:t>
            </a:r>
          </a:p>
        </p:txBody>
      </p:sp>
      <p:sp>
        <p:nvSpPr>
          <p:cNvPr id="3" name="Rectangle 1">
            <a:extLst>
              <a:ext uri="{FF2B5EF4-FFF2-40B4-BE49-F238E27FC236}">
                <a16:creationId xmlns:a16="http://schemas.microsoft.com/office/drawing/2014/main" id="{EFD71B63-B654-4650-AEF0-C5200B6A44F8}"/>
              </a:ext>
            </a:extLst>
          </p:cNvPr>
          <p:cNvSpPr>
            <a:spLocks noChangeArrowheads="1"/>
          </p:cNvSpPr>
          <p:nvPr/>
        </p:nvSpPr>
        <p:spPr bwMode="auto">
          <a:xfrm rot="10800000" flipV="1">
            <a:off x="5539410" y="4818929"/>
            <a:ext cx="3487157"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Player did not change his team</a:t>
            </a:r>
            <a:r>
              <a:rPr kumimoji="0" lang="en-US" altLang="en-US" sz="700" b="0" i="0" u="none" strike="noStrike" cap="none" normalizeH="0" baseline="0" dirty="0">
                <a:ln>
                  <a:noFill/>
                </a:ln>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endParaRPr kumimoji="0" lang="en-US" altLang="en-US" sz="3200" b="0" i="0" u="none" strike="noStrike" cap="none" normalizeH="0" baseline="0" dirty="0">
              <a:ln>
                <a:noFill/>
              </a:ln>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5" name="TextBox 14">
            <a:extLst>
              <a:ext uri="{FF2B5EF4-FFF2-40B4-BE49-F238E27FC236}">
                <a16:creationId xmlns:a16="http://schemas.microsoft.com/office/drawing/2014/main" id="{2E754983-09D5-4A96-AFBE-FF53FFA9398A}"/>
              </a:ext>
            </a:extLst>
          </p:cNvPr>
          <p:cNvSpPr txBox="1"/>
          <p:nvPr/>
        </p:nvSpPr>
        <p:spPr>
          <a:xfrm>
            <a:off x="5539411" y="4088275"/>
            <a:ext cx="2478074" cy="369332"/>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“Kobe Bryant”</a:t>
            </a:r>
          </a:p>
        </p:txBody>
      </p:sp>
    </p:spTree>
    <p:extLst>
      <p:ext uri="{BB962C8B-B14F-4D97-AF65-F5344CB8AC3E}">
        <p14:creationId xmlns:p14="http://schemas.microsoft.com/office/powerpoint/2010/main" val="40747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2"/>
          <a:stretch>
            <a:fillRect/>
          </a:stretch>
        </p:blipFill>
        <p:spPr>
          <a:xfrm>
            <a:off x="0" y="214599"/>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423949" y="3706110"/>
            <a:ext cx="5561215" cy="2308324"/>
          </a:xfrm>
          <a:prstGeom prst="rect">
            <a:avLst/>
          </a:prstGeom>
          <a:solidFill>
            <a:srgbClr val="0062AC"/>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3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Player’s Performance       </a:t>
            </a:r>
          </a:p>
          <a:p>
            <a:pPr algn="ctr"/>
            <a:r>
              <a:rPr lang="en-US" sz="2400" i="1" dirty="0">
                <a:solidFill>
                  <a:schemeClr val="bg1"/>
                </a:solidFill>
                <a:effectLst>
                  <a:outerShdw blurRad="38100" dist="38100" dir="2700000" algn="tl">
                    <a:srgbClr val="000000">
                      <a:alpha val="43137"/>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by Sam</a:t>
            </a:r>
          </a:p>
          <a:p>
            <a:endParaRPr lang="en-US" sz="4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28</a:t>
            </a:fld>
            <a:endParaRPr lang="en-US" dirty="0"/>
          </a:p>
        </p:txBody>
      </p:sp>
      <p:sp>
        <p:nvSpPr>
          <p:cNvPr id="7" name="Rectangle 6">
            <a:extLst>
              <a:ext uri="{FF2B5EF4-FFF2-40B4-BE49-F238E27FC236}">
                <a16:creationId xmlns:a16="http://schemas.microsoft.com/office/drawing/2014/main" id="{A4E93410-D7E6-4425-8026-3EB6015F5A5D}"/>
              </a:ext>
            </a:extLst>
          </p:cNvPr>
          <p:cNvSpPr/>
          <p:nvPr/>
        </p:nvSpPr>
        <p:spPr>
          <a:xfrm>
            <a:off x="605106" y="4254977"/>
            <a:ext cx="5126558" cy="1210589"/>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with low confidence">
            <a:extLst>
              <a:ext uri="{FF2B5EF4-FFF2-40B4-BE49-F238E27FC236}">
                <a16:creationId xmlns:a16="http://schemas.microsoft.com/office/drawing/2014/main" id="{F2740C72-CBD5-4BAA-9E58-3B1C43E50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250" y="1244541"/>
            <a:ext cx="2895749" cy="5294372"/>
          </a:xfrm>
          <a:prstGeom prst="rect">
            <a:avLst/>
          </a:prstGeom>
        </p:spPr>
      </p:pic>
      <p:sp>
        <p:nvSpPr>
          <p:cNvPr id="10" name="TextBox 9">
            <a:extLst>
              <a:ext uri="{FF2B5EF4-FFF2-40B4-BE49-F238E27FC236}">
                <a16:creationId xmlns:a16="http://schemas.microsoft.com/office/drawing/2014/main" id="{DDC7C318-97EF-488F-B8D3-DEF3CC3A4A5F}"/>
              </a:ext>
            </a:extLst>
          </p:cNvPr>
          <p:cNvSpPr txBox="1"/>
          <p:nvPr/>
        </p:nvSpPr>
        <p:spPr>
          <a:xfrm>
            <a:off x="423949" y="5552768"/>
            <a:ext cx="5561215" cy="923330"/>
          </a:xfrm>
          <a:prstGeom prst="rect">
            <a:avLst/>
          </a:prstGeom>
          <a:solidFill>
            <a:srgbClr val="FF0000"/>
          </a:solidFill>
        </p:spPr>
        <p:txBody>
          <a:bodyPr wrap="square">
            <a:spAutoFit/>
          </a:bodyPr>
          <a:lstStyle/>
          <a:p>
            <a:pPr lvl="0"/>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Is the Minutes Played variable positively correlated with a players core performance variables? (</a:t>
            </a:r>
            <a:r>
              <a:rPr lang="en-US" dirty="0" err="1">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i.e</a:t>
            </a:r>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 3pts, 2pts, blocks, steals, etc.)</a:t>
            </a:r>
          </a:p>
        </p:txBody>
      </p:sp>
    </p:spTree>
    <p:extLst>
      <p:ext uri="{BB962C8B-B14F-4D97-AF65-F5344CB8AC3E}">
        <p14:creationId xmlns:p14="http://schemas.microsoft.com/office/powerpoint/2010/main" val="413411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29</a:t>
            </a:fld>
            <a:endParaRPr lang="en-US"/>
          </a:p>
        </p:txBody>
      </p:sp>
      <p:sp>
        <p:nvSpPr>
          <p:cNvPr id="6" name="TextBox 5">
            <a:extLst>
              <a:ext uri="{FF2B5EF4-FFF2-40B4-BE49-F238E27FC236}">
                <a16:creationId xmlns:a16="http://schemas.microsoft.com/office/drawing/2014/main" id="{FC9FCF7B-29BE-4170-9F20-D1D52B0887D6}"/>
              </a:ext>
            </a:extLst>
          </p:cNvPr>
          <p:cNvSpPr txBox="1"/>
          <p:nvPr/>
        </p:nvSpPr>
        <p:spPr>
          <a:xfrm>
            <a:off x="0" y="97245"/>
            <a:ext cx="9144000" cy="523220"/>
          </a:xfrm>
          <a:prstGeom prst="rect">
            <a:avLst/>
          </a:prstGeom>
          <a:noFill/>
        </p:spPr>
        <p:txBody>
          <a:bodyPr wrap="square" rtlCol="0">
            <a:spAutoFit/>
          </a:bodyPr>
          <a:lstStyle/>
          <a:p>
            <a:pPr algn="ct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Create Dataset including Necessary Variables </a:t>
            </a:r>
          </a:p>
        </p:txBody>
      </p:sp>
      <p:pic>
        <p:nvPicPr>
          <p:cNvPr id="9" name="Picture 8">
            <a:extLst>
              <a:ext uri="{FF2B5EF4-FFF2-40B4-BE49-F238E27FC236}">
                <a16:creationId xmlns:a16="http://schemas.microsoft.com/office/drawing/2014/main" id="{5A315535-8CD4-41A1-97DD-5FD8DC970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934" y="1410739"/>
            <a:ext cx="6070130" cy="1556005"/>
          </a:xfrm>
          <a:prstGeom prst="rect">
            <a:avLst/>
          </a:prstGeom>
        </p:spPr>
      </p:pic>
      <p:pic>
        <p:nvPicPr>
          <p:cNvPr id="16" name="Picture 15">
            <a:extLst>
              <a:ext uri="{FF2B5EF4-FFF2-40B4-BE49-F238E27FC236}">
                <a16:creationId xmlns:a16="http://schemas.microsoft.com/office/drawing/2014/main" id="{A2E63690-2431-45BD-9C03-66AF0D7743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1875" y="5093868"/>
            <a:ext cx="5020247" cy="337253"/>
          </a:xfrm>
          <a:prstGeom prst="rect">
            <a:avLst/>
          </a:prstGeom>
        </p:spPr>
      </p:pic>
      <p:sp>
        <p:nvSpPr>
          <p:cNvPr id="17" name="TextBox 16">
            <a:extLst>
              <a:ext uri="{FF2B5EF4-FFF2-40B4-BE49-F238E27FC236}">
                <a16:creationId xmlns:a16="http://schemas.microsoft.com/office/drawing/2014/main" id="{C2268544-C136-42D0-A2F8-EA670D21D7E5}"/>
              </a:ext>
            </a:extLst>
          </p:cNvPr>
          <p:cNvSpPr txBox="1"/>
          <p:nvPr/>
        </p:nvSpPr>
        <p:spPr>
          <a:xfrm>
            <a:off x="2137922" y="959912"/>
            <a:ext cx="4762135" cy="338554"/>
          </a:xfrm>
          <a:prstGeom prst="rect">
            <a:avLst/>
          </a:prstGeom>
          <a:noFill/>
          <a:ln>
            <a:solidFill>
              <a:srgbClr val="FF0000"/>
            </a:solidFill>
          </a:ln>
        </p:spPr>
        <p:txBody>
          <a:bodyPr wrap="square" rtlCol="0">
            <a:spAutoFit/>
          </a:bodyPr>
          <a:lstStyle/>
          <a:p>
            <a:r>
              <a:rPr lang="en-US" sz="1600" dirty="0"/>
              <a:t>Code to import dependencies, data and to merged data</a:t>
            </a:r>
          </a:p>
        </p:txBody>
      </p:sp>
      <p:sp>
        <p:nvSpPr>
          <p:cNvPr id="18" name="TextBox 17">
            <a:extLst>
              <a:ext uri="{FF2B5EF4-FFF2-40B4-BE49-F238E27FC236}">
                <a16:creationId xmlns:a16="http://schemas.microsoft.com/office/drawing/2014/main" id="{A5075466-E071-488D-BF10-9AF8B94E01BF}"/>
              </a:ext>
            </a:extLst>
          </p:cNvPr>
          <p:cNvSpPr txBox="1"/>
          <p:nvPr/>
        </p:nvSpPr>
        <p:spPr>
          <a:xfrm>
            <a:off x="2336333" y="4380814"/>
            <a:ext cx="4471332" cy="577081"/>
          </a:xfrm>
          <a:prstGeom prst="rect">
            <a:avLst/>
          </a:prstGeom>
          <a:noFill/>
          <a:ln>
            <a:solidFill>
              <a:srgbClr val="FF0000"/>
            </a:solidFill>
          </a:ln>
        </p:spPr>
        <p:txBody>
          <a:bodyPr wrap="square" rtlCol="0">
            <a:spAutoFit/>
          </a:bodyPr>
          <a:lstStyle/>
          <a:p>
            <a:pPr algn="ctr"/>
            <a:r>
              <a:rPr lang="en-US" sz="1050" dirty="0">
                <a:latin typeface="Microsoft Sans Serif" panose="020B0604020202020204" pitchFamily="34" charset="0"/>
                <a:ea typeface="Microsoft Sans Serif" panose="020B0604020202020204" pitchFamily="34" charset="0"/>
                <a:cs typeface="Microsoft Sans Serif" panose="020B0604020202020204" pitchFamily="34" charset="0"/>
              </a:rPr>
              <a:t>Code to create subset data including variables minutes played, three pointers, two pointers, free throws, offensive rebounds, defensive rebounds, and steals</a:t>
            </a:r>
            <a:r>
              <a:rPr lang="en-US" sz="1050" dirty="0"/>
              <a:t>.  </a:t>
            </a:r>
          </a:p>
        </p:txBody>
      </p:sp>
      <p:sp>
        <p:nvSpPr>
          <p:cNvPr id="19" name="Arrow: Down 18">
            <a:extLst>
              <a:ext uri="{FF2B5EF4-FFF2-40B4-BE49-F238E27FC236}">
                <a16:creationId xmlns:a16="http://schemas.microsoft.com/office/drawing/2014/main" id="{6432EE74-EE91-491E-9525-E47E13148D9F}"/>
              </a:ext>
            </a:extLst>
          </p:cNvPr>
          <p:cNvSpPr/>
          <p:nvPr/>
        </p:nvSpPr>
        <p:spPr>
          <a:xfrm>
            <a:off x="4329683" y="3082017"/>
            <a:ext cx="484632" cy="1174689"/>
          </a:xfrm>
          <a:prstGeom prst="downArrow">
            <a:avLst/>
          </a:prstGeom>
          <a:solidFill>
            <a:srgbClr val="E518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42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EA0463-AE94-4A9C-BB56-B67BD7E4D21F}"/>
              </a:ext>
            </a:extLst>
          </p:cNvPr>
          <p:cNvSpPr/>
          <p:nvPr/>
        </p:nvSpPr>
        <p:spPr>
          <a:xfrm>
            <a:off x="0" y="2663687"/>
            <a:ext cx="9144000" cy="2001068"/>
          </a:xfrm>
          <a:prstGeom prst="rect">
            <a:avLst/>
          </a:prstGeom>
          <a:solidFill>
            <a:srgbClr val="0062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367645" y="136524"/>
            <a:ext cx="8041687"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Presented by: “The Winning Factors”</a:t>
            </a:r>
            <a:endParaRPr lang="en-US" sz="3200" dirty="0"/>
          </a:p>
        </p:txBody>
      </p:sp>
      <p:graphicFrame>
        <p:nvGraphicFramePr>
          <p:cNvPr id="4" name="Diagram 3">
            <a:extLst>
              <a:ext uri="{FF2B5EF4-FFF2-40B4-BE49-F238E27FC236}">
                <a16:creationId xmlns:a16="http://schemas.microsoft.com/office/drawing/2014/main" id="{F51E8AFD-EEDA-4AC3-8CB8-9F263C28F61C}"/>
              </a:ext>
            </a:extLst>
          </p:cNvPr>
          <p:cNvGraphicFramePr/>
          <p:nvPr>
            <p:extLst>
              <p:ext uri="{D42A27DB-BD31-4B8C-83A1-F6EECF244321}">
                <p14:modId xmlns:p14="http://schemas.microsoft.com/office/powerpoint/2010/main" val="3674880391"/>
              </p:ext>
            </p:extLst>
          </p:nvPr>
        </p:nvGraphicFramePr>
        <p:xfrm>
          <a:off x="522632" y="1409443"/>
          <a:ext cx="7569995" cy="4101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7"/>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2A2D717B-FED3-4573-B2FE-57087D39430D}"/>
              </a:ext>
            </a:extLst>
          </p:cNvPr>
          <p:cNvCxnSpPr>
            <a:cxnSpLocks/>
          </p:cNvCxnSpPr>
          <p:nvPr/>
        </p:nvCxnSpPr>
        <p:spPr>
          <a:xfrm>
            <a:off x="522632" y="763670"/>
            <a:ext cx="8546553"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3</a:t>
            </a:fld>
            <a:endParaRPr lang="en-US" dirty="0"/>
          </a:p>
        </p:txBody>
      </p:sp>
    </p:spTree>
    <p:extLst>
      <p:ext uri="{BB962C8B-B14F-4D97-AF65-F5344CB8AC3E}">
        <p14:creationId xmlns:p14="http://schemas.microsoft.com/office/powerpoint/2010/main" val="401671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9F63D-56D1-4CD7-AF2E-FA581B83F3D7}"/>
              </a:ext>
            </a:extLst>
          </p:cNvPr>
          <p:cNvSpPr>
            <a:spLocks noGrp="1"/>
          </p:cNvSpPr>
          <p:nvPr>
            <p:ph type="sldNum" sz="quarter" idx="12"/>
          </p:nvPr>
        </p:nvSpPr>
        <p:spPr/>
        <p:txBody>
          <a:bodyPr/>
          <a:lstStyle/>
          <a:p>
            <a:fld id="{2BD03CB1-4DB3-405C-876B-B27AD0EBE084}" type="slidenum">
              <a:rPr lang="en-US" smtClean="0"/>
              <a:t>30</a:t>
            </a:fld>
            <a:endParaRPr lang="en-US" dirty="0"/>
          </a:p>
        </p:txBody>
      </p:sp>
      <p:pic>
        <p:nvPicPr>
          <p:cNvPr id="5" name="Picture 4">
            <a:extLst>
              <a:ext uri="{FF2B5EF4-FFF2-40B4-BE49-F238E27FC236}">
                <a16:creationId xmlns:a16="http://schemas.microsoft.com/office/drawing/2014/main" id="{F02A82FC-FF08-4565-A159-515001783D86}"/>
              </a:ext>
            </a:extLst>
          </p:cNvPr>
          <p:cNvPicPr>
            <a:picLocks noChangeAspect="1"/>
          </p:cNvPicPr>
          <p:nvPr/>
        </p:nvPicPr>
        <p:blipFill>
          <a:blip r:embed="rId2"/>
          <a:stretch>
            <a:fillRect/>
          </a:stretch>
        </p:blipFill>
        <p:spPr>
          <a:xfrm>
            <a:off x="0" y="6276894"/>
            <a:ext cx="1991003" cy="581106"/>
          </a:xfrm>
          <a:prstGeom prst="rect">
            <a:avLst/>
          </a:prstGeom>
        </p:spPr>
      </p:pic>
      <p:sp>
        <p:nvSpPr>
          <p:cNvPr id="6" name="Rectangle 5">
            <a:extLst>
              <a:ext uri="{FF2B5EF4-FFF2-40B4-BE49-F238E27FC236}">
                <a16:creationId xmlns:a16="http://schemas.microsoft.com/office/drawing/2014/main" id="{0B0FB3CA-1E91-463D-912D-84C2597F73B1}"/>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368AE5B-1136-4745-A93B-EABBB45CD4FF}"/>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6DD86F1-3906-450D-B5CB-B3427383C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407" y="1284621"/>
            <a:ext cx="6107186" cy="2154031"/>
          </a:xfrm>
          <a:prstGeom prst="rect">
            <a:avLst/>
          </a:prstGeom>
          <a:ln w="9525">
            <a:solidFill>
              <a:srgbClr val="FF0000"/>
            </a:solidFill>
          </a:ln>
        </p:spPr>
      </p:pic>
      <p:sp>
        <p:nvSpPr>
          <p:cNvPr id="13" name="TextBox 12">
            <a:extLst>
              <a:ext uri="{FF2B5EF4-FFF2-40B4-BE49-F238E27FC236}">
                <a16:creationId xmlns:a16="http://schemas.microsoft.com/office/drawing/2014/main" id="{F0B97ECF-D679-41AA-B3EC-764C8AE2F3C3}"/>
              </a:ext>
            </a:extLst>
          </p:cNvPr>
          <p:cNvSpPr txBox="1"/>
          <p:nvPr/>
        </p:nvSpPr>
        <p:spPr>
          <a:xfrm>
            <a:off x="274320" y="350721"/>
            <a:ext cx="8686799" cy="400110"/>
          </a:xfrm>
          <a:prstGeom prst="rect">
            <a:avLst/>
          </a:prstGeom>
          <a:noFill/>
        </p:spPr>
        <p:txBody>
          <a:bodyPr wrap="square" rtlCol="0">
            <a:spAutoFit/>
          </a:bodyPr>
          <a:lstStyle/>
          <a:p>
            <a:pPr algn="ct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Create IQR to get rid of outliers and take the natural log of variables chosen </a:t>
            </a:r>
          </a:p>
        </p:txBody>
      </p:sp>
      <p:sp>
        <p:nvSpPr>
          <p:cNvPr id="14" name="TextBox 13">
            <a:extLst>
              <a:ext uri="{FF2B5EF4-FFF2-40B4-BE49-F238E27FC236}">
                <a16:creationId xmlns:a16="http://schemas.microsoft.com/office/drawing/2014/main" id="{8A3644C4-76B2-4D19-B766-95299F63E175}"/>
              </a:ext>
            </a:extLst>
          </p:cNvPr>
          <p:cNvSpPr txBox="1"/>
          <p:nvPr/>
        </p:nvSpPr>
        <p:spPr>
          <a:xfrm>
            <a:off x="522632" y="4197204"/>
            <a:ext cx="7923099" cy="1477328"/>
          </a:xfrm>
          <a:prstGeom prst="rect">
            <a:avLst/>
          </a:prstGeom>
          <a:noFill/>
          <a:ln>
            <a:solidFill>
              <a:srgbClr val="FF0000"/>
            </a:solidFill>
          </a:ln>
        </p:spPr>
        <p:txBody>
          <a:bodyPr wrap="square" rtlCol="0">
            <a:spAutoFit/>
          </a:bodyPr>
          <a:lstStyle/>
          <a:p>
            <a:pPr algn="just"/>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I take the natural log of my variables in order to change my regression from a unit change to a percent change. This is will be considered an elasticity. I then got rid of all rows containing Inf or Nan values as a result of this transformation.</a:t>
            </a:r>
          </a:p>
          <a:p>
            <a:endParaRPr lang="en-US" dirty="0"/>
          </a:p>
        </p:txBody>
      </p:sp>
      <p:pic>
        <p:nvPicPr>
          <p:cNvPr id="15" name="Picture 14">
            <a:extLst>
              <a:ext uri="{FF2B5EF4-FFF2-40B4-BE49-F238E27FC236}">
                <a16:creationId xmlns:a16="http://schemas.microsoft.com/office/drawing/2014/main" id="{52D1B717-D9F9-4ACF-A6E6-363A0A400C0A}"/>
              </a:ext>
            </a:extLst>
          </p:cNvPr>
          <p:cNvPicPr>
            <a:picLocks noChangeAspect="1"/>
          </p:cNvPicPr>
          <p:nvPr/>
        </p:nvPicPr>
        <p:blipFill>
          <a:blip r:embed="rId4"/>
          <a:stretch>
            <a:fillRect/>
          </a:stretch>
        </p:blipFill>
        <p:spPr>
          <a:xfrm>
            <a:off x="4287322" y="3632591"/>
            <a:ext cx="463336" cy="481626"/>
          </a:xfrm>
          <a:prstGeom prst="rect">
            <a:avLst/>
          </a:prstGeom>
        </p:spPr>
      </p:pic>
    </p:spTree>
    <p:extLst>
      <p:ext uri="{BB962C8B-B14F-4D97-AF65-F5344CB8AC3E}">
        <p14:creationId xmlns:p14="http://schemas.microsoft.com/office/powerpoint/2010/main" val="318873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4D0667-AC1D-46BF-8594-E21B2698D6C4}"/>
              </a:ext>
            </a:extLst>
          </p:cNvPr>
          <p:cNvSpPr>
            <a:spLocks noGrp="1"/>
          </p:cNvSpPr>
          <p:nvPr>
            <p:ph type="sldNum" sz="quarter" idx="12"/>
          </p:nvPr>
        </p:nvSpPr>
        <p:spPr/>
        <p:txBody>
          <a:bodyPr/>
          <a:lstStyle/>
          <a:p>
            <a:fld id="{2BD03CB1-4DB3-405C-876B-B27AD0EBE084}" type="slidenum">
              <a:rPr lang="en-US" smtClean="0"/>
              <a:t>31</a:t>
            </a:fld>
            <a:endParaRPr lang="en-US" dirty="0"/>
          </a:p>
        </p:txBody>
      </p:sp>
      <p:pic>
        <p:nvPicPr>
          <p:cNvPr id="5" name="Picture 4">
            <a:extLst>
              <a:ext uri="{FF2B5EF4-FFF2-40B4-BE49-F238E27FC236}">
                <a16:creationId xmlns:a16="http://schemas.microsoft.com/office/drawing/2014/main" id="{59CB6A40-EB98-494E-B553-F1B726D94152}"/>
              </a:ext>
            </a:extLst>
          </p:cNvPr>
          <p:cNvPicPr>
            <a:picLocks noChangeAspect="1"/>
          </p:cNvPicPr>
          <p:nvPr/>
        </p:nvPicPr>
        <p:blipFill>
          <a:blip r:embed="rId2"/>
          <a:stretch>
            <a:fillRect/>
          </a:stretch>
        </p:blipFill>
        <p:spPr>
          <a:xfrm>
            <a:off x="0" y="6276894"/>
            <a:ext cx="1991003" cy="581106"/>
          </a:xfrm>
          <a:prstGeom prst="rect">
            <a:avLst/>
          </a:prstGeom>
        </p:spPr>
      </p:pic>
      <p:sp>
        <p:nvSpPr>
          <p:cNvPr id="6" name="Rectangle 5">
            <a:extLst>
              <a:ext uri="{FF2B5EF4-FFF2-40B4-BE49-F238E27FC236}">
                <a16:creationId xmlns:a16="http://schemas.microsoft.com/office/drawing/2014/main" id="{306F8E92-C560-4850-A553-1E96C21ED8F8}"/>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69BEB15-9579-4786-A180-1039E47F57C3}"/>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7DDA4E0-42BB-43D8-814D-82568CD32EB6}"/>
              </a:ext>
            </a:extLst>
          </p:cNvPr>
          <p:cNvSpPr txBox="1"/>
          <p:nvPr/>
        </p:nvSpPr>
        <p:spPr>
          <a:xfrm>
            <a:off x="1258349" y="142613"/>
            <a:ext cx="6526634" cy="523220"/>
          </a:xfrm>
          <a:prstGeom prst="rect">
            <a:avLst/>
          </a:prstGeom>
          <a:noFill/>
        </p:spPr>
        <p:txBody>
          <a:bodyPr wrap="square" rtlCol="0">
            <a:spAutoFit/>
          </a:bodyPr>
          <a:lstStyle/>
          <a:p>
            <a:pPr algn="ctr"/>
            <a:r>
              <a:rPr lang="en-US" sz="2800" dirty="0"/>
              <a:t>Visualization of Raw to Outlier Data Set</a:t>
            </a:r>
          </a:p>
        </p:txBody>
      </p:sp>
      <p:pic>
        <p:nvPicPr>
          <p:cNvPr id="10" name="Picture 9">
            <a:extLst>
              <a:ext uri="{FF2B5EF4-FFF2-40B4-BE49-F238E27FC236}">
                <a16:creationId xmlns:a16="http://schemas.microsoft.com/office/drawing/2014/main" id="{F94E7D3A-3F9C-4642-BC75-049CA5430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32" y="1538764"/>
            <a:ext cx="3025029" cy="1815958"/>
          </a:xfrm>
          <a:prstGeom prst="rect">
            <a:avLst/>
          </a:prstGeom>
          <a:ln>
            <a:solidFill>
              <a:schemeClr val="tx1"/>
            </a:solidFill>
          </a:ln>
        </p:spPr>
      </p:pic>
      <p:pic>
        <p:nvPicPr>
          <p:cNvPr id="12" name="Picture 11">
            <a:extLst>
              <a:ext uri="{FF2B5EF4-FFF2-40B4-BE49-F238E27FC236}">
                <a16:creationId xmlns:a16="http://schemas.microsoft.com/office/drawing/2014/main" id="{752C3B67-9F84-4E56-AD05-0E72164829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340" y="1538764"/>
            <a:ext cx="3099194" cy="1873139"/>
          </a:xfrm>
          <a:prstGeom prst="rect">
            <a:avLst/>
          </a:prstGeom>
          <a:ln>
            <a:solidFill>
              <a:schemeClr val="tx1"/>
            </a:solidFill>
          </a:ln>
        </p:spPr>
      </p:pic>
      <p:sp>
        <p:nvSpPr>
          <p:cNvPr id="13" name="TextBox 12">
            <a:extLst>
              <a:ext uri="{FF2B5EF4-FFF2-40B4-BE49-F238E27FC236}">
                <a16:creationId xmlns:a16="http://schemas.microsoft.com/office/drawing/2014/main" id="{5A2F72A5-823A-4F05-8E9B-B414A2A0FF51}"/>
              </a:ext>
            </a:extLst>
          </p:cNvPr>
          <p:cNvSpPr txBox="1"/>
          <p:nvPr/>
        </p:nvSpPr>
        <p:spPr>
          <a:xfrm>
            <a:off x="1149292" y="964734"/>
            <a:ext cx="2072080" cy="369332"/>
          </a:xfrm>
          <a:prstGeom prst="rect">
            <a:avLst/>
          </a:prstGeom>
          <a:noFill/>
          <a:ln>
            <a:solidFill>
              <a:srgbClr val="FF0000"/>
            </a:solidFill>
          </a:ln>
        </p:spPr>
        <p:txBody>
          <a:bodyPr wrap="square" rtlCol="0">
            <a:spAutoFit/>
          </a:bodyPr>
          <a:lstStyle/>
          <a:p>
            <a:pPr algn="ctr"/>
            <a:r>
              <a:rPr lang="en-US" dirty="0"/>
              <a:t>Raw data </a:t>
            </a:r>
          </a:p>
        </p:txBody>
      </p:sp>
      <p:sp>
        <p:nvSpPr>
          <p:cNvPr id="16" name="Arrow: Right 15">
            <a:extLst>
              <a:ext uri="{FF2B5EF4-FFF2-40B4-BE49-F238E27FC236}">
                <a16:creationId xmlns:a16="http://schemas.microsoft.com/office/drawing/2014/main" id="{E6CF097A-DF11-4FA8-8580-3E23ED8DF041}"/>
              </a:ext>
            </a:extLst>
          </p:cNvPr>
          <p:cNvSpPr/>
          <p:nvPr/>
        </p:nvSpPr>
        <p:spPr>
          <a:xfrm>
            <a:off x="3841327" y="1985078"/>
            <a:ext cx="1461347" cy="923330"/>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11E0D95-12F3-4432-9516-E0709689391A}"/>
              </a:ext>
            </a:extLst>
          </p:cNvPr>
          <p:cNvSpPr txBox="1"/>
          <p:nvPr/>
        </p:nvSpPr>
        <p:spPr>
          <a:xfrm>
            <a:off x="6055630" y="964734"/>
            <a:ext cx="2180614" cy="369332"/>
          </a:xfrm>
          <a:prstGeom prst="rect">
            <a:avLst/>
          </a:prstGeom>
          <a:noFill/>
          <a:ln>
            <a:solidFill>
              <a:srgbClr val="FF0000"/>
            </a:solidFill>
          </a:ln>
        </p:spPr>
        <p:txBody>
          <a:bodyPr wrap="square" rtlCol="0">
            <a:spAutoFit/>
          </a:bodyPr>
          <a:lstStyle/>
          <a:p>
            <a:pPr algn="ctr"/>
            <a:r>
              <a:rPr lang="en-US" dirty="0"/>
              <a:t>Data with no outliers </a:t>
            </a:r>
          </a:p>
        </p:txBody>
      </p:sp>
      <p:pic>
        <p:nvPicPr>
          <p:cNvPr id="19" name="Picture 18">
            <a:extLst>
              <a:ext uri="{FF2B5EF4-FFF2-40B4-BE49-F238E27FC236}">
                <a16:creationId xmlns:a16="http://schemas.microsoft.com/office/drawing/2014/main" id="{EA47B91C-47C2-4A05-886C-8001FFA704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632" y="3871665"/>
            <a:ext cx="3025029" cy="1848356"/>
          </a:xfrm>
          <a:prstGeom prst="rect">
            <a:avLst/>
          </a:prstGeom>
          <a:ln>
            <a:solidFill>
              <a:schemeClr val="tx1"/>
            </a:solidFill>
          </a:ln>
        </p:spPr>
      </p:pic>
      <p:sp>
        <p:nvSpPr>
          <p:cNvPr id="20" name="Arrow: Right 19">
            <a:extLst>
              <a:ext uri="{FF2B5EF4-FFF2-40B4-BE49-F238E27FC236}">
                <a16:creationId xmlns:a16="http://schemas.microsoft.com/office/drawing/2014/main" id="{8E256D1A-A619-43D7-A871-505C93BF36F4}"/>
              </a:ext>
            </a:extLst>
          </p:cNvPr>
          <p:cNvSpPr/>
          <p:nvPr/>
        </p:nvSpPr>
        <p:spPr>
          <a:xfrm>
            <a:off x="3841327" y="4354143"/>
            <a:ext cx="1461347" cy="923330"/>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BD1AEB8-C63F-423C-ACC9-B46B0DE997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6339" y="3942394"/>
            <a:ext cx="3099194" cy="1931309"/>
          </a:xfrm>
          <a:prstGeom prst="rect">
            <a:avLst/>
          </a:prstGeom>
          <a:ln>
            <a:solidFill>
              <a:schemeClr val="tx1"/>
            </a:solidFill>
          </a:ln>
        </p:spPr>
      </p:pic>
    </p:spTree>
    <p:extLst>
      <p:ext uri="{BB962C8B-B14F-4D97-AF65-F5344CB8AC3E}">
        <p14:creationId xmlns:p14="http://schemas.microsoft.com/office/powerpoint/2010/main" val="199078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CC8188-B4FB-48BB-B7D1-6C6F92B82B82}"/>
              </a:ext>
            </a:extLst>
          </p:cNvPr>
          <p:cNvSpPr>
            <a:spLocks noGrp="1"/>
          </p:cNvSpPr>
          <p:nvPr>
            <p:ph type="sldNum" sz="quarter" idx="12"/>
          </p:nvPr>
        </p:nvSpPr>
        <p:spPr/>
        <p:txBody>
          <a:bodyPr/>
          <a:lstStyle/>
          <a:p>
            <a:fld id="{2BD03CB1-4DB3-405C-876B-B27AD0EBE084}" type="slidenum">
              <a:rPr lang="en-US" smtClean="0"/>
              <a:t>32</a:t>
            </a:fld>
            <a:endParaRPr lang="en-US" dirty="0"/>
          </a:p>
        </p:txBody>
      </p:sp>
      <p:pic>
        <p:nvPicPr>
          <p:cNvPr id="5" name="Picture 4">
            <a:extLst>
              <a:ext uri="{FF2B5EF4-FFF2-40B4-BE49-F238E27FC236}">
                <a16:creationId xmlns:a16="http://schemas.microsoft.com/office/drawing/2014/main" id="{8EB89178-7751-4C9A-A48E-AC86AFF8F49E}"/>
              </a:ext>
            </a:extLst>
          </p:cNvPr>
          <p:cNvPicPr>
            <a:picLocks noChangeAspect="1"/>
          </p:cNvPicPr>
          <p:nvPr/>
        </p:nvPicPr>
        <p:blipFill>
          <a:blip r:embed="rId2"/>
          <a:stretch>
            <a:fillRect/>
          </a:stretch>
        </p:blipFill>
        <p:spPr>
          <a:xfrm>
            <a:off x="0" y="6276894"/>
            <a:ext cx="1991003" cy="581106"/>
          </a:xfrm>
          <a:prstGeom prst="rect">
            <a:avLst/>
          </a:prstGeom>
        </p:spPr>
      </p:pic>
      <p:sp>
        <p:nvSpPr>
          <p:cNvPr id="6" name="Rectangle 5">
            <a:extLst>
              <a:ext uri="{FF2B5EF4-FFF2-40B4-BE49-F238E27FC236}">
                <a16:creationId xmlns:a16="http://schemas.microsoft.com/office/drawing/2014/main" id="{82DBF2B2-CB1A-4BA8-AEB7-4A5DC453C397}"/>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2437967-1214-4797-9F58-971DD4AEBB52}"/>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0C5BE00-53D6-4B21-8643-E96091323F73}"/>
              </a:ext>
            </a:extLst>
          </p:cNvPr>
          <p:cNvSpPr txBox="1"/>
          <p:nvPr/>
        </p:nvSpPr>
        <p:spPr>
          <a:xfrm>
            <a:off x="1031846" y="280927"/>
            <a:ext cx="7080308" cy="400110"/>
          </a:xfrm>
          <a:prstGeom prst="rect">
            <a:avLst/>
          </a:prstGeom>
          <a:noFill/>
        </p:spPr>
        <p:txBody>
          <a:bodyPr wrap="square" rtlCol="0">
            <a:spAutoFit/>
          </a:bodyPr>
          <a:lstStyle/>
          <a:p>
            <a:pPr algn="ctr"/>
            <a:r>
              <a:rPr lang="en-US" sz="2000" dirty="0"/>
              <a:t>Visualization of Untransformed Variable to Transformed Variable</a:t>
            </a:r>
          </a:p>
        </p:txBody>
      </p:sp>
      <p:pic>
        <p:nvPicPr>
          <p:cNvPr id="10" name="Picture 9">
            <a:extLst>
              <a:ext uri="{FF2B5EF4-FFF2-40B4-BE49-F238E27FC236}">
                <a16:creationId xmlns:a16="http://schemas.microsoft.com/office/drawing/2014/main" id="{D9C54983-B95E-4E95-84B7-FCFFB6747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32" y="1351004"/>
            <a:ext cx="3099194" cy="1873139"/>
          </a:xfrm>
          <a:prstGeom prst="rect">
            <a:avLst/>
          </a:prstGeom>
          <a:ln>
            <a:solidFill>
              <a:schemeClr val="tx1"/>
            </a:solidFill>
          </a:ln>
        </p:spPr>
      </p:pic>
      <p:pic>
        <p:nvPicPr>
          <p:cNvPr id="11" name="Picture 10">
            <a:extLst>
              <a:ext uri="{FF2B5EF4-FFF2-40B4-BE49-F238E27FC236}">
                <a16:creationId xmlns:a16="http://schemas.microsoft.com/office/drawing/2014/main" id="{BEBBD972-33F0-48AB-BBFB-A6D0D79C35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32" y="3572549"/>
            <a:ext cx="3099194" cy="1931308"/>
          </a:xfrm>
          <a:prstGeom prst="rect">
            <a:avLst/>
          </a:prstGeom>
          <a:ln>
            <a:solidFill>
              <a:schemeClr val="tx1"/>
            </a:solidFill>
          </a:ln>
        </p:spPr>
      </p:pic>
      <p:sp>
        <p:nvSpPr>
          <p:cNvPr id="13" name="Arrow: Right 12">
            <a:extLst>
              <a:ext uri="{FF2B5EF4-FFF2-40B4-BE49-F238E27FC236}">
                <a16:creationId xmlns:a16="http://schemas.microsoft.com/office/drawing/2014/main" id="{308D4408-3376-4B75-BD14-A0C270E911EF}"/>
              </a:ext>
            </a:extLst>
          </p:cNvPr>
          <p:cNvSpPr/>
          <p:nvPr/>
        </p:nvSpPr>
        <p:spPr>
          <a:xfrm>
            <a:off x="3881011" y="1984178"/>
            <a:ext cx="1275958" cy="923330"/>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E2B13F8-D770-453F-833E-91F0328FCF42}"/>
              </a:ext>
            </a:extLst>
          </p:cNvPr>
          <p:cNvSpPr/>
          <p:nvPr/>
        </p:nvSpPr>
        <p:spPr>
          <a:xfrm>
            <a:off x="3881011" y="4076538"/>
            <a:ext cx="1275958" cy="923330"/>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5E31B10-22BC-4229-BA89-4CA8031B7E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4641" y="1343361"/>
            <a:ext cx="3242369" cy="1934223"/>
          </a:xfrm>
          <a:prstGeom prst="rect">
            <a:avLst/>
          </a:prstGeom>
          <a:ln>
            <a:solidFill>
              <a:schemeClr val="tx1"/>
            </a:solidFill>
          </a:ln>
        </p:spPr>
      </p:pic>
      <p:pic>
        <p:nvPicPr>
          <p:cNvPr id="18" name="Picture 17">
            <a:extLst>
              <a:ext uri="{FF2B5EF4-FFF2-40B4-BE49-F238E27FC236}">
                <a16:creationId xmlns:a16="http://schemas.microsoft.com/office/drawing/2014/main" id="{66FEB1C7-4FE0-4098-8230-4F00B09732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6154" y="3572549"/>
            <a:ext cx="3250856" cy="1939015"/>
          </a:xfrm>
          <a:prstGeom prst="rect">
            <a:avLst/>
          </a:prstGeom>
          <a:ln>
            <a:solidFill>
              <a:schemeClr val="tx1"/>
            </a:solidFill>
          </a:ln>
        </p:spPr>
      </p:pic>
    </p:spTree>
    <p:extLst>
      <p:ext uri="{BB962C8B-B14F-4D97-AF65-F5344CB8AC3E}">
        <p14:creationId xmlns:p14="http://schemas.microsoft.com/office/powerpoint/2010/main" val="40240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9C0E9E-7CD3-4E98-9544-D5B1893AFC62}"/>
              </a:ext>
            </a:extLst>
          </p:cNvPr>
          <p:cNvSpPr>
            <a:spLocks noGrp="1"/>
          </p:cNvSpPr>
          <p:nvPr>
            <p:ph type="sldNum" sz="quarter" idx="12"/>
          </p:nvPr>
        </p:nvSpPr>
        <p:spPr/>
        <p:txBody>
          <a:bodyPr/>
          <a:lstStyle/>
          <a:p>
            <a:fld id="{2BD03CB1-4DB3-405C-876B-B27AD0EBE084}" type="slidenum">
              <a:rPr lang="en-US" smtClean="0"/>
              <a:t>33</a:t>
            </a:fld>
            <a:endParaRPr lang="en-US" dirty="0"/>
          </a:p>
        </p:txBody>
      </p:sp>
      <p:pic>
        <p:nvPicPr>
          <p:cNvPr id="5" name="Picture 4">
            <a:extLst>
              <a:ext uri="{FF2B5EF4-FFF2-40B4-BE49-F238E27FC236}">
                <a16:creationId xmlns:a16="http://schemas.microsoft.com/office/drawing/2014/main" id="{AB60457F-B5FB-4643-8314-41D4A7F76C0E}"/>
              </a:ext>
            </a:extLst>
          </p:cNvPr>
          <p:cNvPicPr>
            <a:picLocks noChangeAspect="1"/>
          </p:cNvPicPr>
          <p:nvPr/>
        </p:nvPicPr>
        <p:blipFill>
          <a:blip r:embed="rId2"/>
          <a:stretch>
            <a:fillRect/>
          </a:stretch>
        </p:blipFill>
        <p:spPr>
          <a:xfrm>
            <a:off x="0" y="6276894"/>
            <a:ext cx="1991003" cy="581106"/>
          </a:xfrm>
          <a:prstGeom prst="rect">
            <a:avLst/>
          </a:prstGeom>
        </p:spPr>
      </p:pic>
      <p:sp>
        <p:nvSpPr>
          <p:cNvPr id="6" name="Rectangle 5">
            <a:extLst>
              <a:ext uri="{FF2B5EF4-FFF2-40B4-BE49-F238E27FC236}">
                <a16:creationId xmlns:a16="http://schemas.microsoft.com/office/drawing/2014/main" id="{C3560592-2625-4E8B-B9FD-1BA2EEDC83FB}"/>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1654AAF-DDFF-4EB6-9014-2DB089798A4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5C63F22-754A-465A-A695-6D72425FA358}"/>
              </a:ext>
            </a:extLst>
          </p:cNvPr>
          <p:cNvSpPr txBox="1"/>
          <p:nvPr/>
        </p:nvSpPr>
        <p:spPr>
          <a:xfrm>
            <a:off x="1493240" y="152592"/>
            <a:ext cx="6157520" cy="584775"/>
          </a:xfrm>
          <a:prstGeom prst="rect">
            <a:avLst/>
          </a:prstGeom>
          <a:noFill/>
        </p:spPr>
        <p:txBody>
          <a:bodyPr wrap="square" rtlCol="0">
            <a:spAutoFit/>
          </a:bodyPr>
          <a:lstStyle/>
          <a:p>
            <a:pPr algn="ctr"/>
            <a:r>
              <a:rPr lang="en-US" sz="3200" dirty="0"/>
              <a:t>Regression Analysis</a:t>
            </a:r>
          </a:p>
        </p:txBody>
      </p:sp>
      <p:sp>
        <p:nvSpPr>
          <p:cNvPr id="13" name="TextBox 12">
            <a:extLst>
              <a:ext uri="{FF2B5EF4-FFF2-40B4-BE49-F238E27FC236}">
                <a16:creationId xmlns:a16="http://schemas.microsoft.com/office/drawing/2014/main" id="{25A231F8-54F8-4F99-84F2-AB1C42FAE371}"/>
              </a:ext>
            </a:extLst>
          </p:cNvPr>
          <p:cNvSpPr txBox="1"/>
          <p:nvPr/>
        </p:nvSpPr>
        <p:spPr>
          <a:xfrm>
            <a:off x="522632" y="835747"/>
            <a:ext cx="7992717" cy="1231106"/>
          </a:xfrm>
          <a:prstGeom prst="rect">
            <a:avLst/>
          </a:prstGeom>
          <a:noFill/>
          <a:ln>
            <a:solidFill>
              <a:srgbClr val="FF0000"/>
            </a:solidFill>
          </a:ln>
        </p:spPr>
        <p:txBody>
          <a:bodyPr wrap="square" rtlCol="0">
            <a:spAutoFit/>
          </a:bodyPr>
          <a:lstStyle/>
          <a:p>
            <a:pPr algn="ctr"/>
            <a:r>
              <a:rPr lang="en-US" u="sng"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Hypothesis</a:t>
            </a:r>
            <a:r>
              <a:rPr lang="en-US"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p>
          <a:p>
            <a:pPr algn="ctr"/>
            <a:r>
              <a:rPr lang="en-US" sz="14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On average, minutes played is positively correlated to a player's three-point score, two-point score, free throw score, offensive rebound score, defensive rebound score, block score, and steal score. The more minutes you play the more chances you have to either score a point or prevent the other team from scoring a point. </a:t>
            </a:r>
            <a:endPar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TextBox 1">
            <a:extLst>
              <a:ext uri="{FF2B5EF4-FFF2-40B4-BE49-F238E27FC236}">
                <a16:creationId xmlns:a16="http://schemas.microsoft.com/office/drawing/2014/main" id="{1AF7F3DD-EF9F-478F-880B-19CDD9291D57}"/>
              </a:ext>
            </a:extLst>
          </p:cNvPr>
          <p:cNvSpPr txBox="1"/>
          <p:nvPr/>
        </p:nvSpPr>
        <p:spPr>
          <a:xfrm>
            <a:off x="1708678" y="5106119"/>
            <a:ext cx="5620624" cy="646331"/>
          </a:xfrm>
          <a:prstGeom prst="rect">
            <a:avLst/>
          </a:prstGeom>
          <a:noFill/>
          <a:ln>
            <a:solidFill>
              <a:srgbClr val="FF0000"/>
            </a:solidFill>
          </a:ln>
        </p:spPr>
        <p:txBody>
          <a:bodyPr wrap="square" rtlCol="0">
            <a:spAutoFit/>
          </a:bodyPr>
          <a:lstStyle/>
          <a:p>
            <a:pPr algn="ctr"/>
            <a:r>
              <a:rPr lang="en-US" sz="1200" u="sng" dirty="0">
                <a:latin typeface="Microsoft Sans Serif" panose="020B0604020202020204" pitchFamily="34" charset="0"/>
                <a:ea typeface="Microsoft Sans Serif" panose="020B0604020202020204" pitchFamily="34" charset="0"/>
                <a:cs typeface="Microsoft Sans Serif" panose="020B0604020202020204" pitchFamily="34" charset="0"/>
              </a:rPr>
              <a:t>Regression equation</a:t>
            </a:r>
            <a:endParaRPr lang="en-US" u="sng"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1200" dirty="0"/>
              <a:t>Y = -0.03(</a:t>
            </a:r>
            <a:r>
              <a:rPr lang="en-US" sz="1200" dirty="0" err="1"/>
              <a:t>ln_blk</a:t>
            </a:r>
            <a:r>
              <a:rPr lang="en-US" sz="1200" dirty="0"/>
              <a:t>) + 0.36(</a:t>
            </a:r>
            <a:r>
              <a:rPr lang="en-US" sz="1200" dirty="0" err="1"/>
              <a:t>ln_drb</a:t>
            </a:r>
            <a:r>
              <a:rPr lang="en-US" sz="1200" dirty="0"/>
              <a:t>) + 0.25(</a:t>
            </a:r>
            <a:r>
              <a:rPr lang="en-US" sz="1200" dirty="0" err="1"/>
              <a:t>ln_stl</a:t>
            </a:r>
            <a:r>
              <a:rPr lang="en-US" sz="1200" dirty="0"/>
              <a:t>) + 0.01(</a:t>
            </a:r>
            <a:r>
              <a:rPr lang="en-US" sz="1200" dirty="0" err="1"/>
              <a:t>ln_ft</a:t>
            </a:r>
            <a:r>
              <a:rPr lang="en-US" sz="1200" dirty="0"/>
              <a:t>)  - 0.03(</a:t>
            </a:r>
            <a:r>
              <a:rPr lang="en-US" sz="1200" dirty="0" err="1"/>
              <a:t>ln_orb</a:t>
            </a:r>
            <a:r>
              <a:rPr lang="en-US" sz="1200" dirty="0"/>
              <a:t>) + 0.06(ln_3p) + 0.26(ln_2p)  + 3.08</a:t>
            </a:r>
          </a:p>
        </p:txBody>
      </p:sp>
      <p:pic>
        <p:nvPicPr>
          <p:cNvPr id="14" name="Picture 13">
            <a:extLst>
              <a:ext uri="{FF2B5EF4-FFF2-40B4-BE49-F238E27FC236}">
                <a16:creationId xmlns:a16="http://schemas.microsoft.com/office/drawing/2014/main" id="{D4B29D0D-0D8E-44BD-991D-6996BBA1E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346" y="3739676"/>
            <a:ext cx="7329302" cy="917877"/>
          </a:xfrm>
          <a:prstGeom prst="rect">
            <a:avLst/>
          </a:prstGeom>
          <a:ln>
            <a:solidFill>
              <a:srgbClr val="FF0000"/>
            </a:solidFill>
          </a:ln>
        </p:spPr>
      </p:pic>
      <p:pic>
        <p:nvPicPr>
          <p:cNvPr id="16" name="Picture 15">
            <a:extLst>
              <a:ext uri="{FF2B5EF4-FFF2-40B4-BE49-F238E27FC236}">
                <a16:creationId xmlns:a16="http://schemas.microsoft.com/office/drawing/2014/main" id="{E9D8921F-38A1-4C05-8F34-218E60EC6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0863" y="2579529"/>
            <a:ext cx="1722269" cy="396274"/>
          </a:xfrm>
          <a:prstGeom prst="rect">
            <a:avLst/>
          </a:prstGeom>
          <a:ln>
            <a:solidFill>
              <a:srgbClr val="FF0000"/>
            </a:solidFill>
          </a:ln>
        </p:spPr>
      </p:pic>
      <p:sp>
        <p:nvSpPr>
          <p:cNvPr id="17" name="TextBox 16">
            <a:extLst>
              <a:ext uri="{FF2B5EF4-FFF2-40B4-BE49-F238E27FC236}">
                <a16:creationId xmlns:a16="http://schemas.microsoft.com/office/drawing/2014/main" id="{1E917D2B-19DE-4C21-BDE7-572D4086AFF2}"/>
              </a:ext>
            </a:extLst>
          </p:cNvPr>
          <p:cNvSpPr txBox="1"/>
          <p:nvPr/>
        </p:nvSpPr>
        <p:spPr>
          <a:xfrm>
            <a:off x="2807523" y="2253093"/>
            <a:ext cx="3447875" cy="276999"/>
          </a:xfrm>
          <a:prstGeom prst="rect">
            <a:avLst/>
          </a:prstGeom>
          <a:noFill/>
          <a:ln>
            <a:solidFill>
              <a:schemeClr val="tx1"/>
            </a:solidFill>
          </a:ln>
        </p:spPr>
        <p:txBody>
          <a:bodyPr wrap="square" rtlCol="0">
            <a:spAutoFit/>
          </a:bodyPr>
          <a:lstStyle/>
          <a:p>
            <a:pPr algn="ctr"/>
            <a:r>
              <a:rPr lang="en-US" sz="1200" dirty="0"/>
              <a:t>Import reticulate to talk between python and R</a:t>
            </a:r>
          </a:p>
        </p:txBody>
      </p:sp>
      <p:sp>
        <p:nvSpPr>
          <p:cNvPr id="18" name="TextBox 17">
            <a:extLst>
              <a:ext uri="{FF2B5EF4-FFF2-40B4-BE49-F238E27FC236}">
                <a16:creationId xmlns:a16="http://schemas.microsoft.com/office/drawing/2014/main" id="{4CBDD688-C020-456D-BD38-998CC15FC93B}"/>
              </a:ext>
            </a:extLst>
          </p:cNvPr>
          <p:cNvSpPr txBox="1"/>
          <p:nvPr/>
        </p:nvSpPr>
        <p:spPr>
          <a:xfrm>
            <a:off x="3541557" y="3366394"/>
            <a:ext cx="2060880" cy="307777"/>
          </a:xfrm>
          <a:prstGeom prst="rect">
            <a:avLst/>
          </a:prstGeom>
          <a:noFill/>
          <a:ln>
            <a:solidFill>
              <a:schemeClr val="tx1"/>
            </a:solidFill>
          </a:ln>
        </p:spPr>
        <p:txBody>
          <a:bodyPr wrap="square" rtlCol="0">
            <a:spAutoFit/>
          </a:bodyPr>
          <a:lstStyle/>
          <a:p>
            <a:pPr algn="ctr"/>
            <a:r>
              <a:rPr lang="en-US" sz="1400" dirty="0"/>
              <a:t>Code to Run Regression</a:t>
            </a:r>
          </a:p>
        </p:txBody>
      </p:sp>
      <p:pic>
        <p:nvPicPr>
          <p:cNvPr id="19" name="Picture 18">
            <a:extLst>
              <a:ext uri="{FF2B5EF4-FFF2-40B4-BE49-F238E27FC236}">
                <a16:creationId xmlns:a16="http://schemas.microsoft.com/office/drawing/2014/main" id="{E6964318-770B-4F4B-BA99-524B44B44C4C}"/>
              </a:ext>
            </a:extLst>
          </p:cNvPr>
          <p:cNvPicPr>
            <a:picLocks noChangeAspect="1"/>
          </p:cNvPicPr>
          <p:nvPr/>
        </p:nvPicPr>
        <p:blipFill>
          <a:blip r:embed="rId5"/>
          <a:stretch>
            <a:fillRect/>
          </a:stretch>
        </p:blipFill>
        <p:spPr>
          <a:xfrm>
            <a:off x="4340332" y="3025831"/>
            <a:ext cx="463336" cy="307777"/>
          </a:xfrm>
          <a:prstGeom prst="rect">
            <a:avLst/>
          </a:prstGeom>
        </p:spPr>
      </p:pic>
      <p:pic>
        <p:nvPicPr>
          <p:cNvPr id="20" name="Picture 19">
            <a:extLst>
              <a:ext uri="{FF2B5EF4-FFF2-40B4-BE49-F238E27FC236}">
                <a16:creationId xmlns:a16="http://schemas.microsoft.com/office/drawing/2014/main" id="{3E382AD4-F3A4-4A4E-8AEE-57D0F26BBD90}"/>
              </a:ext>
            </a:extLst>
          </p:cNvPr>
          <p:cNvPicPr>
            <a:picLocks noChangeAspect="1"/>
          </p:cNvPicPr>
          <p:nvPr/>
        </p:nvPicPr>
        <p:blipFill>
          <a:blip r:embed="rId5"/>
          <a:stretch>
            <a:fillRect/>
          </a:stretch>
        </p:blipFill>
        <p:spPr>
          <a:xfrm>
            <a:off x="4348718" y="4712995"/>
            <a:ext cx="463336" cy="359386"/>
          </a:xfrm>
          <a:prstGeom prst="rect">
            <a:avLst/>
          </a:prstGeom>
        </p:spPr>
      </p:pic>
    </p:spTree>
    <p:extLst>
      <p:ext uri="{BB962C8B-B14F-4D97-AF65-F5344CB8AC3E}">
        <p14:creationId xmlns:p14="http://schemas.microsoft.com/office/powerpoint/2010/main" val="133191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A655F9-8C1B-400A-BF45-9D0B92BAC537}"/>
              </a:ext>
            </a:extLst>
          </p:cNvPr>
          <p:cNvSpPr>
            <a:spLocks noGrp="1"/>
          </p:cNvSpPr>
          <p:nvPr>
            <p:ph type="sldNum" sz="quarter" idx="12"/>
          </p:nvPr>
        </p:nvSpPr>
        <p:spPr/>
        <p:txBody>
          <a:bodyPr/>
          <a:lstStyle/>
          <a:p>
            <a:fld id="{2BD03CB1-4DB3-405C-876B-B27AD0EBE084}" type="slidenum">
              <a:rPr lang="en-US" smtClean="0"/>
              <a:t>34</a:t>
            </a:fld>
            <a:endParaRPr lang="en-US" dirty="0"/>
          </a:p>
        </p:txBody>
      </p:sp>
      <p:pic>
        <p:nvPicPr>
          <p:cNvPr id="5" name="Picture 4">
            <a:extLst>
              <a:ext uri="{FF2B5EF4-FFF2-40B4-BE49-F238E27FC236}">
                <a16:creationId xmlns:a16="http://schemas.microsoft.com/office/drawing/2014/main" id="{60564AEB-B2C9-4FB6-8B0F-292EF5B6F50C}"/>
              </a:ext>
            </a:extLst>
          </p:cNvPr>
          <p:cNvPicPr>
            <a:picLocks noChangeAspect="1"/>
          </p:cNvPicPr>
          <p:nvPr/>
        </p:nvPicPr>
        <p:blipFill>
          <a:blip r:embed="rId2"/>
          <a:stretch>
            <a:fillRect/>
          </a:stretch>
        </p:blipFill>
        <p:spPr>
          <a:xfrm>
            <a:off x="0" y="6276894"/>
            <a:ext cx="1991003" cy="581106"/>
          </a:xfrm>
          <a:prstGeom prst="rect">
            <a:avLst/>
          </a:prstGeom>
        </p:spPr>
      </p:pic>
      <p:sp>
        <p:nvSpPr>
          <p:cNvPr id="6" name="Rectangle 5">
            <a:extLst>
              <a:ext uri="{FF2B5EF4-FFF2-40B4-BE49-F238E27FC236}">
                <a16:creationId xmlns:a16="http://schemas.microsoft.com/office/drawing/2014/main" id="{9D2B3F8E-EA89-476E-A04E-0699E081E5C4}"/>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389D80-4806-444D-A964-04A97286F2F7}"/>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6FD95640-FBC0-42AD-954D-C6A3B00F7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2073" y="789974"/>
            <a:ext cx="3563957" cy="21442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4175D7E-070C-43E4-8928-FFAB2DE18B5D}"/>
              </a:ext>
            </a:extLst>
          </p:cNvPr>
          <p:cNvSpPr txBox="1"/>
          <p:nvPr/>
        </p:nvSpPr>
        <p:spPr>
          <a:xfrm>
            <a:off x="1493240" y="152592"/>
            <a:ext cx="6157520" cy="584775"/>
          </a:xfrm>
          <a:prstGeom prst="rect">
            <a:avLst/>
          </a:prstGeom>
          <a:noFill/>
        </p:spPr>
        <p:txBody>
          <a:bodyPr wrap="square" rtlCol="0">
            <a:spAutoFit/>
          </a:bodyPr>
          <a:lstStyle/>
          <a:p>
            <a:pPr algn="ctr"/>
            <a:r>
              <a:rPr lang="en-US" sz="3200" dirty="0"/>
              <a:t>Regression Analysis</a:t>
            </a:r>
          </a:p>
        </p:txBody>
      </p:sp>
      <p:sp>
        <p:nvSpPr>
          <p:cNvPr id="13" name="TextBox 12">
            <a:extLst>
              <a:ext uri="{FF2B5EF4-FFF2-40B4-BE49-F238E27FC236}">
                <a16:creationId xmlns:a16="http://schemas.microsoft.com/office/drawing/2014/main" id="{4D6D3092-3B67-474B-8F1F-A36A8F806BC6}"/>
              </a:ext>
            </a:extLst>
          </p:cNvPr>
          <p:cNvSpPr txBox="1"/>
          <p:nvPr/>
        </p:nvSpPr>
        <p:spPr>
          <a:xfrm>
            <a:off x="522632" y="2998188"/>
            <a:ext cx="7992717" cy="3108543"/>
          </a:xfrm>
          <a:prstGeom prst="rect">
            <a:avLst/>
          </a:prstGeom>
          <a:noFill/>
          <a:ln>
            <a:solidFill>
              <a:srgbClr val="FF0000"/>
            </a:solidFill>
          </a:ln>
        </p:spPr>
        <p:txBody>
          <a:bodyPr wrap="square" rtlCol="0">
            <a:spAutoFit/>
          </a:bodyPr>
          <a:lstStyle/>
          <a:p>
            <a:pPr algn="ctr" rtl="0">
              <a:spcBef>
                <a:spcPts val="0"/>
              </a:spcBef>
              <a:spcAft>
                <a:spcPts val="0"/>
              </a:spcAft>
            </a:pPr>
            <a:r>
              <a:rPr lang="en-US" sz="1400" i="0" u="sng"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Regression Analysis</a:t>
            </a:r>
          </a:p>
          <a:p>
            <a:pPr algn="ctr" rtl="0">
              <a:spcBef>
                <a:spcPts val="0"/>
              </a:spcBef>
              <a:spcAft>
                <a:spcPts val="0"/>
              </a:spcAft>
            </a:pPr>
            <a:endParaRPr lang="en-US" sz="1400" u="sng"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rtl="0">
              <a:spcBef>
                <a:spcPts val="0"/>
              </a:spcBef>
              <a:spcAft>
                <a:spcPts val="0"/>
              </a:spcAft>
            </a:pPr>
            <a:r>
              <a:rPr lang="en-US" sz="14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After close analysis of this regression, I am able to confirm that all of the variables I have chosen are positively correlated except for blocking stats and offensive rebounds. Since all of these variables are log transformed, I am now looking at the elasticity between variables. I am able to tell that a ten percent increase in minutes played results in a 0.3% decrease in a player's blocking stats. Even though this is a negative correlation, It has a very small correlation which tells me that even though this is statistically significant (low p value) minutes played does not affect a player's blocking stats in a largely impactful way. The other negative coefficient is similar in that minutes played has a very small impact on it. For a ten percent increase in minutes played, a player's offensive rebounds decrease by 0.2%. The independent variables with the strongest correlation to minutes played are defensive rebounds, steals, and two-point shots. Respectively, a ten percent increase in minutes played yields a 3.6% increase in defensive rebounds, a 2.5% increase in steals and a 2.6% increase in 2 pointers.</a:t>
            </a:r>
            <a:endParaRPr lang="en-US" sz="1400" b="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74155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A655F9-8C1B-400A-BF45-9D0B92BAC537}"/>
              </a:ext>
            </a:extLst>
          </p:cNvPr>
          <p:cNvSpPr>
            <a:spLocks noGrp="1"/>
          </p:cNvSpPr>
          <p:nvPr>
            <p:ph type="sldNum" sz="quarter" idx="12"/>
          </p:nvPr>
        </p:nvSpPr>
        <p:spPr/>
        <p:txBody>
          <a:bodyPr/>
          <a:lstStyle/>
          <a:p>
            <a:fld id="{2BD03CB1-4DB3-405C-876B-B27AD0EBE084}" type="slidenum">
              <a:rPr lang="en-US" smtClean="0"/>
              <a:t>35</a:t>
            </a:fld>
            <a:endParaRPr lang="en-US" dirty="0"/>
          </a:p>
        </p:txBody>
      </p:sp>
      <p:pic>
        <p:nvPicPr>
          <p:cNvPr id="5" name="Picture 4">
            <a:extLst>
              <a:ext uri="{FF2B5EF4-FFF2-40B4-BE49-F238E27FC236}">
                <a16:creationId xmlns:a16="http://schemas.microsoft.com/office/drawing/2014/main" id="{60564AEB-B2C9-4FB6-8B0F-292EF5B6F50C}"/>
              </a:ext>
            </a:extLst>
          </p:cNvPr>
          <p:cNvPicPr>
            <a:picLocks noChangeAspect="1"/>
          </p:cNvPicPr>
          <p:nvPr/>
        </p:nvPicPr>
        <p:blipFill>
          <a:blip r:embed="rId2"/>
          <a:stretch>
            <a:fillRect/>
          </a:stretch>
        </p:blipFill>
        <p:spPr>
          <a:xfrm>
            <a:off x="0" y="6276894"/>
            <a:ext cx="1991003" cy="581106"/>
          </a:xfrm>
          <a:prstGeom prst="rect">
            <a:avLst/>
          </a:prstGeom>
        </p:spPr>
      </p:pic>
      <p:sp>
        <p:nvSpPr>
          <p:cNvPr id="6" name="Rectangle 5">
            <a:extLst>
              <a:ext uri="{FF2B5EF4-FFF2-40B4-BE49-F238E27FC236}">
                <a16:creationId xmlns:a16="http://schemas.microsoft.com/office/drawing/2014/main" id="{9D2B3F8E-EA89-476E-A04E-0699E081E5C4}"/>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389D80-4806-444D-A964-04A97286F2F7}"/>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6FD95640-FBC0-42AD-954D-C6A3B00F7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32" y="1163783"/>
            <a:ext cx="3563957" cy="43888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4175D7E-070C-43E4-8928-FFAB2DE18B5D}"/>
              </a:ext>
            </a:extLst>
          </p:cNvPr>
          <p:cNvSpPr txBox="1"/>
          <p:nvPr/>
        </p:nvSpPr>
        <p:spPr>
          <a:xfrm>
            <a:off x="1493240" y="152592"/>
            <a:ext cx="6157520" cy="584775"/>
          </a:xfrm>
          <a:prstGeom prst="rect">
            <a:avLst/>
          </a:prstGeom>
          <a:noFill/>
        </p:spPr>
        <p:txBody>
          <a:bodyPr wrap="square" rtlCol="0">
            <a:spAutoFit/>
          </a:bodyPr>
          <a:lstStyle/>
          <a:p>
            <a:pPr algn="ctr"/>
            <a:r>
              <a:rPr lang="en-US" sz="3200" dirty="0"/>
              <a:t>Final Thoughts and Insights</a:t>
            </a:r>
          </a:p>
        </p:txBody>
      </p:sp>
      <p:sp>
        <p:nvSpPr>
          <p:cNvPr id="2" name="TextBox 1">
            <a:extLst>
              <a:ext uri="{FF2B5EF4-FFF2-40B4-BE49-F238E27FC236}">
                <a16:creationId xmlns:a16="http://schemas.microsoft.com/office/drawing/2014/main" id="{1FCD12F7-6B65-40F0-A87C-745382659CB5}"/>
              </a:ext>
            </a:extLst>
          </p:cNvPr>
          <p:cNvSpPr txBox="1"/>
          <p:nvPr/>
        </p:nvSpPr>
        <p:spPr>
          <a:xfrm>
            <a:off x="4991450" y="1305341"/>
            <a:ext cx="3169890" cy="4247317"/>
          </a:xfrm>
          <a:prstGeom prst="rect">
            <a:avLst/>
          </a:prstGeom>
          <a:noFill/>
          <a:ln>
            <a:solidFill>
              <a:srgbClr val="FF0000"/>
            </a:solidFill>
          </a:ln>
        </p:spPr>
        <p:txBody>
          <a:bodyPr wrap="square" rtlCol="0">
            <a:spAutoFit/>
          </a:bodyPr>
          <a:lstStyle/>
          <a:p>
            <a:pPr indent="457200" rtl="0">
              <a:spcBef>
                <a:spcPts val="0"/>
              </a:spcBef>
              <a:spcAft>
                <a:spcPts val="0"/>
              </a:spcAft>
            </a:pPr>
            <a:r>
              <a:rPr lang="en-US" sz="1800" b="0" i="0" u="none" strike="noStrike" dirty="0">
                <a:solidFill>
                  <a:srgbClr val="000000"/>
                </a:solidFill>
                <a:effectLst/>
                <a:latin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rPr>
              <a:t>My insight as to why these are more highly correlated is that these aspects of a basketball game are more likely to happen than the negatively correlated aspects. For example, a defensive rebound is much more likely to occur vs an offensive rebound since when a team is on defense, they usually have more players under the basket than the opposing team. Similarly, blocking a shot in the NBA is considered very hard to do which makes sense as to why on average, the more a person plays the less blocked shots he has. The R squared value sits high at 0.9546 meaning that my data is highly correlated. Also with a very low p value my data is considered statistically significant. </a:t>
            </a:r>
            <a:endParaRPr lang="en-US" sz="1200" b="0" dirty="0">
              <a:effectLst/>
            </a:endParaRPr>
          </a:p>
          <a:p>
            <a:pPr indent="457200" rtl="0">
              <a:spcBef>
                <a:spcPts val="0"/>
              </a:spcBef>
              <a:spcAft>
                <a:spcPts val="0"/>
              </a:spcAft>
            </a:pPr>
            <a:r>
              <a:rPr lang="en-US" sz="1200" b="0" i="0" u="none" strike="noStrike" dirty="0">
                <a:solidFill>
                  <a:srgbClr val="000000"/>
                </a:solidFill>
                <a:effectLst/>
                <a:latin typeface="Times New Roman" panose="02020603050405020304" pitchFamily="18" charset="0"/>
              </a:rPr>
              <a:t>With all that being said I am forced to reject my null hypothesis since there are negatively correlated variables however, my logic in creating that hypothesis was correct since the majority of variables are highly correlated and the variables that are negatively correlated are so in a very minor manner. </a:t>
            </a:r>
            <a:endParaRPr lang="en-US" sz="1200" dirty="0"/>
          </a:p>
        </p:txBody>
      </p:sp>
    </p:spTree>
    <p:extLst>
      <p:ext uri="{BB962C8B-B14F-4D97-AF65-F5344CB8AC3E}">
        <p14:creationId xmlns:p14="http://schemas.microsoft.com/office/powerpoint/2010/main" val="264860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36</a:t>
            </a:fld>
            <a:endParaRPr lang="en-US"/>
          </a:p>
        </p:txBody>
      </p:sp>
      <p:pic>
        <p:nvPicPr>
          <p:cNvPr id="4" name="Picture 3">
            <a:extLst>
              <a:ext uri="{FF2B5EF4-FFF2-40B4-BE49-F238E27FC236}">
                <a16:creationId xmlns:a16="http://schemas.microsoft.com/office/drawing/2014/main" id="{76676EE6-CF5E-4ED7-90BA-C68E305F446B}"/>
              </a:ext>
            </a:extLst>
          </p:cNvPr>
          <p:cNvPicPr>
            <a:picLocks noChangeAspect="1"/>
          </p:cNvPicPr>
          <p:nvPr/>
        </p:nvPicPr>
        <p:blipFill>
          <a:blip r:embed="rId3"/>
          <a:stretch>
            <a:fillRect/>
          </a:stretch>
        </p:blipFill>
        <p:spPr>
          <a:xfrm>
            <a:off x="1494802" y="949475"/>
            <a:ext cx="6048375" cy="4572000"/>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C7404114-4E25-4E39-81D1-F4D6E5DBB48F}"/>
              </a:ext>
            </a:extLst>
          </p:cNvPr>
          <p:cNvSpPr txBox="1"/>
          <p:nvPr/>
        </p:nvSpPr>
        <p:spPr>
          <a:xfrm>
            <a:off x="434850" y="5771589"/>
            <a:ext cx="8434829" cy="369332"/>
          </a:xfrm>
          <a:prstGeom prst="rect">
            <a:avLst/>
          </a:prstGeom>
          <a:noFill/>
        </p:spPr>
        <p:txBody>
          <a:bodyPr wrap="square">
            <a:sp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For more info: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hlinkClick r:id="rId4"/>
              </a:rPr>
              <a:t>https://github.com/KateYayla/Project1-Historical-NBA-Analysis.git</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67232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Project Sources </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4</a:t>
            </a:fld>
            <a:endParaRPr lang="en-US"/>
          </a:p>
        </p:txBody>
      </p:sp>
      <p:sp>
        <p:nvSpPr>
          <p:cNvPr id="9" name="TextBox 8">
            <a:extLst>
              <a:ext uri="{FF2B5EF4-FFF2-40B4-BE49-F238E27FC236}">
                <a16:creationId xmlns:a16="http://schemas.microsoft.com/office/drawing/2014/main" id="{4128D4A7-481C-47D0-9B89-244C9FEF6C9C}"/>
              </a:ext>
            </a:extLst>
          </p:cNvPr>
          <p:cNvSpPr txBox="1"/>
          <p:nvPr/>
        </p:nvSpPr>
        <p:spPr>
          <a:xfrm>
            <a:off x="606829" y="842626"/>
            <a:ext cx="7908519" cy="2677656"/>
          </a:xfrm>
          <a:prstGeom prst="rect">
            <a:avLst/>
          </a:prstGeom>
          <a:noFill/>
        </p:spPr>
        <p:txBody>
          <a:bodyPr wrap="square">
            <a:spAutoFit/>
          </a:bodyPr>
          <a:lstStyle/>
          <a:p>
            <a:pPr algn="l"/>
            <a:r>
              <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rPr>
              <a:t>In this project, we analyzed the NBA history with the parameters of players age, the winning percentage of teams, PER (players efficiency rating), minutes played between 1986-2017 and used Python </a:t>
            </a:r>
            <a:r>
              <a:rPr lang="en-US" sz="1200" dirty="0" err="1">
                <a:latin typeface="Microsoft Sans Serif" panose="020B0604020202020204" pitchFamily="34" charset="0"/>
                <a:ea typeface="Microsoft Sans Serif" panose="020B0604020202020204" pitchFamily="34" charset="0"/>
                <a:cs typeface="Microsoft Sans Serif" panose="020B0604020202020204" pitchFamily="34" charset="0"/>
              </a:rPr>
              <a:t>jupyter</a:t>
            </a:r>
            <a:r>
              <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rPr>
              <a:t> notebook for creating codes</a:t>
            </a: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We </a:t>
            </a:r>
            <a:r>
              <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rPr>
              <a:t>used data from 2 main sources:</a:t>
            </a:r>
          </a:p>
          <a:p>
            <a:pPr algn="l"/>
            <a:endParaRPr lang="en-US" sz="1200" b="0" i="0" dirty="0">
              <a:effectLst/>
              <a:latin typeface="Arial" panose="020B0604020202020204" pitchFamily="34" charset="0"/>
            </a:endParaRPr>
          </a:p>
          <a:p>
            <a:pPr marL="742950" lvl="1" indent="-285750">
              <a:buFont typeface="Arial" panose="020B0604020202020204" pitchFamily="34" charset="0"/>
              <a:buChar char="•"/>
            </a:pP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hlinkClick r:id="rId3"/>
              </a:rPr>
              <a:t>https://www.kaggle.com/drgilermo/nba-players-stats?select=Seasons_Stats.csv</a:t>
            </a:r>
            <a:endPar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42950" lvl="1" indent="-285750">
              <a:buFont typeface="Arial" panose="020B0604020202020204" pitchFamily="34" charset="0"/>
              <a:buChar char="•"/>
            </a:pP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hlinkClick r:id="rId4"/>
              </a:rPr>
              <a:t>https://data.world/gmoney/nba-team-records-by-year/workspace/file?filename=Historical+NBA+Performance.xlsx</a:t>
            </a:r>
            <a:endPar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lvl="1"/>
            <a:endPar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lvl="1"/>
            <a:r>
              <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rPr>
              <a:t>Additional Sources referenced</a:t>
            </a:r>
          </a:p>
          <a:p>
            <a:pPr marL="742950" lvl="1" indent="-285750">
              <a:buFont typeface="Arial" panose="020B0604020202020204" pitchFamily="34" charset="0"/>
              <a:buChar char="•"/>
            </a:pP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hlinkClick r:id="rId5"/>
              </a:rPr>
              <a:t>https://www.sportsgamblingpodcast.com/2020/04/20/nba-most-valuable-statistic/</a:t>
            </a:r>
            <a:endPar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42950" lvl="1" indent="-285750">
              <a:buFont typeface="Arial" panose="020B0604020202020204" pitchFamily="34" charset="0"/>
              <a:buChar char="•"/>
            </a:pP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hlinkClick r:id="rId6"/>
              </a:rPr>
              <a:t>https://pypi.org/project/nba-api/</a:t>
            </a:r>
            <a:endPar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lvl="1"/>
            <a:endPar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42950" lvl="1" indent="-285750">
              <a:buFont typeface="Wingdings" panose="05000000000000000000" pitchFamily="2" charset="2"/>
              <a:buChar char="v"/>
            </a:pP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rPr>
              <a:t>We combined these lists to get information needed about the Teams and Players</a:t>
            </a:r>
          </a:p>
          <a:p>
            <a:pPr marL="742950" lvl="1" indent="-285750">
              <a:buFont typeface="Wingdings" panose="05000000000000000000" pitchFamily="2" charset="2"/>
              <a:buChar char="v"/>
            </a:pP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We compared how these attributes (see Questions slide) influence winning in the NBA. </a:t>
            </a:r>
          </a:p>
        </p:txBody>
      </p:sp>
      <p:pic>
        <p:nvPicPr>
          <p:cNvPr id="12" name="Picture 2" descr="NBA Basketball Team Logos Vector EPS SVG PSD">
            <a:extLst>
              <a:ext uri="{FF2B5EF4-FFF2-40B4-BE49-F238E27FC236}">
                <a16:creationId xmlns:a16="http://schemas.microsoft.com/office/drawing/2014/main" id="{8527350C-3FEA-4FC1-90CF-6790E09DE3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6168" y="3508641"/>
            <a:ext cx="5328457" cy="263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22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Project Questions</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5</a:t>
            </a:fld>
            <a:endParaRPr lang="en-US"/>
          </a:p>
        </p:txBody>
      </p:sp>
      <p:sp>
        <p:nvSpPr>
          <p:cNvPr id="7" name="TextBox 6">
            <a:extLst>
              <a:ext uri="{FF2B5EF4-FFF2-40B4-BE49-F238E27FC236}">
                <a16:creationId xmlns:a16="http://schemas.microsoft.com/office/drawing/2014/main" id="{B5ED8F88-B194-48D7-B2EA-A463DB6583B6}"/>
              </a:ext>
            </a:extLst>
          </p:cNvPr>
          <p:cNvSpPr txBox="1"/>
          <p:nvPr/>
        </p:nvSpPr>
        <p:spPr>
          <a:xfrm>
            <a:off x="1463250" y="1847196"/>
            <a:ext cx="492302" cy="369332"/>
          </a:xfrm>
          <a:prstGeom prst="rect">
            <a:avLst/>
          </a:prstGeom>
          <a:noFill/>
        </p:spPr>
        <p:txBody>
          <a:bodyPr wrap="square" rtlCol="0">
            <a:spAutoFit/>
          </a:bodyPr>
          <a:lstStyle/>
          <a:p>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Q1</a:t>
            </a:r>
          </a:p>
        </p:txBody>
      </p:sp>
      <p:sp>
        <p:nvSpPr>
          <p:cNvPr id="12" name="TextBox 11">
            <a:extLst>
              <a:ext uri="{FF2B5EF4-FFF2-40B4-BE49-F238E27FC236}">
                <a16:creationId xmlns:a16="http://schemas.microsoft.com/office/drawing/2014/main" id="{F6A3C923-CA91-4619-A916-8CC3AC5A2427}"/>
              </a:ext>
            </a:extLst>
          </p:cNvPr>
          <p:cNvSpPr txBox="1"/>
          <p:nvPr/>
        </p:nvSpPr>
        <p:spPr>
          <a:xfrm>
            <a:off x="1797400" y="3410589"/>
            <a:ext cx="492302" cy="369332"/>
          </a:xfrm>
          <a:prstGeom prst="rect">
            <a:avLst/>
          </a:prstGeom>
          <a:noFill/>
        </p:spPr>
        <p:txBody>
          <a:bodyPr wrap="square" rtlCol="0">
            <a:spAutoFit/>
          </a:bodyPr>
          <a:lstStyle/>
          <a:p>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Q2</a:t>
            </a:r>
          </a:p>
        </p:txBody>
      </p:sp>
      <p:sp>
        <p:nvSpPr>
          <p:cNvPr id="13" name="TextBox 12">
            <a:extLst>
              <a:ext uri="{FF2B5EF4-FFF2-40B4-BE49-F238E27FC236}">
                <a16:creationId xmlns:a16="http://schemas.microsoft.com/office/drawing/2014/main" id="{DADD9E1B-4AF2-41EC-BDFB-8F40FC12BF4B}"/>
              </a:ext>
            </a:extLst>
          </p:cNvPr>
          <p:cNvSpPr txBox="1"/>
          <p:nvPr/>
        </p:nvSpPr>
        <p:spPr>
          <a:xfrm>
            <a:off x="1380943" y="4955619"/>
            <a:ext cx="492302" cy="369332"/>
          </a:xfrm>
          <a:prstGeom prst="rect">
            <a:avLst/>
          </a:prstGeom>
          <a:noFill/>
        </p:spPr>
        <p:txBody>
          <a:bodyPr wrap="square" rtlCol="0">
            <a:spAutoFit/>
          </a:bodyPr>
          <a:lstStyle/>
          <a:p>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Q3</a:t>
            </a:r>
          </a:p>
        </p:txBody>
      </p:sp>
      <p:graphicFrame>
        <p:nvGraphicFramePr>
          <p:cNvPr id="14" name="Diagram 13">
            <a:extLst>
              <a:ext uri="{FF2B5EF4-FFF2-40B4-BE49-F238E27FC236}">
                <a16:creationId xmlns:a16="http://schemas.microsoft.com/office/drawing/2014/main" id="{D0C7B058-84B9-4B6F-826B-0949C7ED8202}"/>
              </a:ext>
            </a:extLst>
          </p:cNvPr>
          <p:cNvGraphicFramePr/>
          <p:nvPr>
            <p:extLst>
              <p:ext uri="{D42A27DB-BD31-4B8C-83A1-F6EECF244321}">
                <p14:modId xmlns:p14="http://schemas.microsoft.com/office/powerpoint/2010/main" val="3624554895"/>
              </p:ext>
            </p:extLst>
          </p:nvPr>
        </p:nvGraphicFramePr>
        <p:xfrm>
          <a:off x="931025" y="1022466"/>
          <a:ext cx="7788769" cy="5145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F6BA344-03F4-4A25-B422-9616EA74C526}"/>
              </a:ext>
            </a:extLst>
          </p:cNvPr>
          <p:cNvSpPr txBox="1"/>
          <p:nvPr/>
        </p:nvSpPr>
        <p:spPr>
          <a:xfrm>
            <a:off x="1314441" y="1613370"/>
            <a:ext cx="558804" cy="369332"/>
          </a:xfrm>
          <a:prstGeom prst="rect">
            <a:avLst/>
          </a:prstGeom>
          <a:noFill/>
        </p:spPr>
        <p:txBody>
          <a:bodyPr wrap="square" rtlCol="0">
            <a:spAutoFit/>
          </a:bodyPr>
          <a:lstStyle/>
          <a:p>
            <a:r>
              <a:rPr lang="en-US" dirty="0">
                <a:solidFill>
                  <a:srgbClr val="FFFFFF"/>
                </a:solidFill>
              </a:rPr>
              <a:t>Q1</a:t>
            </a:r>
          </a:p>
        </p:txBody>
      </p:sp>
      <p:sp>
        <p:nvSpPr>
          <p:cNvPr id="15" name="TextBox 14">
            <a:extLst>
              <a:ext uri="{FF2B5EF4-FFF2-40B4-BE49-F238E27FC236}">
                <a16:creationId xmlns:a16="http://schemas.microsoft.com/office/drawing/2014/main" id="{A2573545-8B6C-4178-92D6-084746381AAF}"/>
              </a:ext>
            </a:extLst>
          </p:cNvPr>
          <p:cNvSpPr txBox="1"/>
          <p:nvPr/>
        </p:nvSpPr>
        <p:spPr>
          <a:xfrm>
            <a:off x="1764149" y="2818199"/>
            <a:ext cx="558804" cy="369332"/>
          </a:xfrm>
          <a:prstGeom prst="rect">
            <a:avLst/>
          </a:prstGeom>
          <a:noFill/>
        </p:spPr>
        <p:txBody>
          <a:bodyPr wrap="square" rtlCol="0">
            <a:spAutoFit/>
          </a:bodyPr>
          <a:lstStyle/>
          <a:p>
            <a:r>
              <a:rPr lang="en-US" dirty="0">
                <a:solidFill>
                  <a:srgbClr val="FFFFFF"/>
                </a:solidFill>
              </a:rPr>
              <a:t>Q2</a:t>
            </a:r>
          </a:p>
        </p:txBody>
      </p:sp>
      <p:sp>
        <p:nvSpPr>
          <p:cNvPr id="16" name="TextBox 15">
            <a:extLst>
              <a:ext uri="{FF2B5EF4-FFF2-40B4-BE49-F238E27FC236}">
                <a16:creationId xmlns:a16="http://schemas.microsoft.com/office/drawing/2014/main" id="{6B3B37FF-5941-4495-8532-B2ED572A69EB}"/>
              </a:ext>
            </a:extLst>
          </p:cNvPr>
          <p:cNvSpPr txBox="1"/>
          <p:nvPr/>
        </p:nvSpPr>
        <p:spPr>
          <a:xfrm>
            <a:off x="1730898" y="3977587"/>
            <a:ext cx="558804" cy="369332"/>
          </a:xfrm>
          <a:prstGeom prst="rect">
            <a:avLst/>
          </a:prstGeom>
          <a:noFill/>
        </p:spPr>
        <p:txBody>
          <a:bodyPr wrap="square" rtlCol="0">
            <a:spAutoFit/>
          </a:bodyPr>
          <a:lstStyle/>
          <a:p>
            <a:r>
              <a:rPr lang="en-US" dirty="0">
                <a:solidFill>
                  <a:srgbClr val="FFFFFF"/>
                </a:solidFill>
              </a:rPr>
              <a:t>Q3</a:t>
            </a:r>
          </a:p>
        </p:txBody>
      </p:sp>
      <p:sp>
        <p:nvSpPr>
          <p:cNvPr id="17" name="TextBox 16">
            <a:extLst>
              <a:ext uri="{FF2B5EF4-FFF2-40B4-BE49-F238E27FC236}">
                <a16:creationId xmlns:a16="http://schemas.microsoft.com/office/drawing/2014/main" id="{77E4D977-68A7-4094-9DF4-0AA7BC9EFC98}"/>
              </a:ext>
            </a:extLst>
          </p:cNvPr>
          <p:cNvSpPr txBox="1"/>
          <p:nvPr/>
        </p:nvSpPr>
        <p:spPr>
          <a:xfrm>
            <a:off x="1240657" y="5214414"/>
            <a:ext cx="558804" cy="369332"/>
          </a:xfrm>
          <a:prstGeom prst="rect">
            <a:avLst/>
          </a:prstGeom>
          <a:noFill/>
        </p:spPr>
        <p:txBody>
          <a:bodyPr wrap="square" rtlCol="0">
            <a:spAutoFit/>
          </a:bodyPr>
          <a:lstStyle/>
          <a:p>
            <a:r>
              <a:rPr lang="en-US" dirty="0">
                <a:solidFill>
                  <a:srgbClr val="FFFFFF"/>
                </a:solidFill>
              </a:rPr>
              <a:t>Q4</a:t>
            </a:r>
          </a:p>
        </p:txBody>
      </p:sp>
    </p:spTree>
    <p:extLst>
      <p:ext uri="{BB962C8B-B14F-4D97-AF65-F5344CB8AC3E}">
        <p14:creationId xmlns:p14="http://schemas.microsoft.com/office/powerpoint/2010/main" val="352523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Parameters</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6</a:t>
            </a:fld>
            <a:endParaRPr lang="en-US" dirty="0"/>
          </a:p>
        </p:txBody>
      </p:sp>
      <p:graphicFrame>
        <p:nvGraphicFramePr>
          <p:cNvPr id="4" name="Table 5">
            <a:extLst>
              <a:ext uri="{FF2B5EF4-FFF2-40B4-BE49-F238E27FC236}">
                <a16:creationId xmlns:a16="http://schemas.microsoft.com/office/drawing/2014/main" id="{CD288EFC-7C16-4490-A3ED-35C6FF777EFF}"/>
              </a:ext>
            </a:extLst>
          </p:cNvPr>
          <p:cNvGraphicFramePr>
            <a:graphicFrameLocks noGrp="1"/>
          </p:cNvGraphicFramePr>
          <p:nvPr>
            <p:extLst>
              <p:ext uri="{D42A27DB-BD31-4B8C-83A1-F6EECF244321}">
                <p14:modId xmlns:p14="http://schemas.microsoft.com/office/powerpoint/2010/main" val="632955213"/>
              </p:ext>
            </p:extLst>
          </p:nvPr>
        </p:nvGraphicFramePr>
        <p:xfrm>
          <a:off x="522632" y="818969"/>
          <a:ext cx="7992717" cy="4160184"/>
        </p:xfrm>
        <a:graphic>
          <a:graphicData uri="http://schemas.openxmlformats.org/drawingml/2006/table">
            <a:tbl>
              <a:tblPr firstRow="1" bandRow="1">
                <a:tableStyleId>{8A107856-5554-42FB-B03E-39F5DBC370BA}</a:tableStyleId>
              </a:tblPr>
              <a:tblGrid>
                <a:gridCol w="4091471">
                  <a:extLst>
                    <a:ext uri="{9D8B030D-6E8A-4147-A177-3AD203B41FA5}">
                      <a16:colId xmlns:a16="http://schemas.microsoft.com/office/drawing/2014/main" val="1924631940"/>
                    </a:ext>
                  </a:extLst>
                </a:gridCol>
                <a:gridCol w="3901246">
                  <a:extLst>
                    <a:ext uri="{9D8B030D-6E8A-4147-A177-3AD203B41FA5}">
                      <a16:colId xmlns:a16="http://schemas.microsoft.com/office/drawing/2014/main" val="2785909932"/>
                    </a:ext>
                  </a:extLst>
                </a:gridCol>
              </a:tblGrid>
              <a:tr h="522797">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Parameters</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Against</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extLst>
                  <a:ext uri="{0D108BD9-81ED-4DB2-BD59-A6C34878D82A}">
                    <a16:rowId xmlns:a16="http://schemas.microsoft.com/office/drawing/2014/main" val="3058544727"/>
                  </a:ext>
                </a:extLst>
              </a:tr>
              <a:tr h="2318177">
                <a:tc>
                  <a:txBody>
                    <a:bodyPr/>
                    <a:lstStyle/>
                    <a:p>
                      <a:pPr algn="ctr"/>
                      <a:r>
                        <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rPr>
                        <a:t>Effective Field Goal </a:t>
                      </a:r>
                    </a:p>
                    <a:p>
                      <a:pPr algn="ctr"/>
                      <a:r>
                        <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rPr>
                        <a:t>Turnover Rate </a:t>
                      </a:r>
                    </a:p>
                    <a:p>
                      <a:pPr algn="ctr"/>
                      <a:r>
                        <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rPr>
                        <a:t>Offensive Rebounds </a:t>
                      </a:r>
                    </a:p>
                    <a:p>
                      <a:pPr algn="ctr"/>
                      <a:r>
                        <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rPr>
                        <a:t>Free Throw Rate </a:t>
                      </a:r>
                      <a:br>
                        <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rPr>
                      </a:br>
                      <a:endPar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1600" b="1" dirty="0">
                          <a:latin typeface="Microsoft Sans Serif" panose="020B0604020202020204" pitchFamily="34" charset="0"/>
                          <a:ea typeface="Microsoft Sans Serif" panose="020B0604020202020204" pitchFamily="34" charset="0"/>
                          <a:cs typeface="Microsoft Sans Serif" panose="020B0604020202020204" pitchFamily="34" charset="0"/>
                        </a:rPr>
                        <a:t>Team Four Factor Rating </a:t>
                      </a:r>
                      <a:r>
                        <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600" b="0"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40% Effective Field Goal - 25% Turnover Rate % + 20% Offensive Rebounds + 15% Free Throw Rate </a:t>
                      </a:r>
                      <a:endPar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Team’s Winning Percentage</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extLst>
                  <a:ext uri="{0D108BD9-81ED-4DB2-BD59-A6C34878D82A}">
                    <a16:rowId xmlns:a16="http://schemas.microsoft.com/office/drawing/2014/main" val="590475577"/>
                  </a:ext>
                </a:extLst>
              </a:tr>
              <a:tr h="430177">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Age</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PER(Player Efficiency Rating)</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extLst>
                  <a:ext uri="{0D108BD9-81ED-4DB2-BD59-A6C34878D82A}">
                    <a16:rowId xmlns:a16="http://schemas.microsoft.com/office/drawing/2014/main" val="1597682786"/>
                  </a:ext>
                </a:extLst>
              </a:tr>
              <a:tr h="477976">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Player’s Move from one team to other</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New team’s winning percentage</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extLst>
                  <a:ext uri="{0D108BD9-81ED-4DB2-BD59-A6C34878D82A}">
                    <a16:rowId xmlns:a16="http://schemas.microsoft.com/office/drawing/2014/main" val="704145262"/>
                  </a:ext>
                </a:extLst>
              </a:tr>
              <a:tr h="411057">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Minutes Played</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3pts, 2pt, </a:t>
                      </a:r>
                      <a:r>
                        <a:rPr lang="en-US" sz="1800" b="0" i="0" kern="1200" dirty="0" err="1">
                          <a:solidFill>
                            <a:schemeClr val="dk1"/>
                          </a:solidFill>
                          <a:effectLst/>
                          <a:latin typeface="+mn-lt"/>
                          <a:ea typeface="+mn-ea"/>
                          <a:cs typeface="+mn-cs"/>
                        </a:rPr>
                        <a:t>Stl</a:t>
                      </a:r>
                      <a:r>
                        <a:rPr lang="en-US" sz="1800" b="0" i="0" kern="1200" dirty="0">
                          <a:solidFill>
                            <a:schemeClr val="dk1"/>
                          </a:solidFill>
                          <a:effectLst/>
                          <a:latin typeface="+mn-lt"/>
                          <a:ea typeface="+mn-ea"/>
                          <a:cs typeface="+mn-cs"/>
                        </a:rPr>
                        <a:t>, Blk, </a:t>
                      </a:r>
                      <a:r>
                        <a:rPr lang="en-US" sz="1800" b="0" i="0" kern="1200" dirty="0" err="1">
                          <a:solidFill>
                            <a:schemeClr val="dk1"/>
                          </a:solidFill>
                          <a:effectLst/>
                          <a:latin typeface="+mn-lt"/>
                          <a:ea typeface="+mn-ea"/>
                          <a:cs typeface="+mn-cs"/>
                        </a:rPr>
                        <a:t>Drb</a:t>
                      </a:r>
                      <a:r>
                        <a:rPr lang="en-US" sz="1800" b="0" i="0" kern="1200" dirty="0">
                          <a:solidFill>
                            <a:schemeClr val="dk1"/>
                          </a:solidFill>
                          <a:effectLst/>
                          <a:latin typeface="+mn-lt"/>
                          <a:ea typeface="+mn-ea"/>
                          <a:cs typeface="+mn-cs"/>
                        </a:rPr>
                        <a:t>, Orb, Ft</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extLst>
                  <a:ext uri="{0D108BD9-81ED-4DB2-BD59-A6C34878D82A}">
                    <a16:rowId xmlns:a16="http://schemas.microsoft.com/office/drawing/2014/main" val="2858726665"/>
                  </a:ext>
                </a:extLst>
              </a:tr>
            </a:tbl>
          </a:graphicData>
        </a:graphic>
      </p:graphicFrame>
      <p:pic>
        <p:nvPicPr>
          <p:cNvPr id="17" name="Picture 16">
            <a:extLst>
              <a:ext uri="{FF2B5EF4-FFF2-40B4-BE49-F238E27FC236}">
                <a16:creationId xmlns:a16="http://schemas.microsoft.com/office/drawing/2014/main" id="{F604CB05-DF55-495B-9F32-644B2354949B}"/>
              </a:ext>
            </a:extLst>
          </p:cNvPr>
          <p:cNvPicPr>
            <a:picLocks noChangeAspect="1"/>
          </p:cNvPicPr>
          <p:nvPr/>
        </p:nvPicPr>
        <p:blipFill>
          <a:blip r:embed="rId3"/>
          <a:stretch>
            <a:fillRect/>
          </a:stretch>
        </p:blipFill>
        <p:spPr>
          <a:xfrm>
            <a:off x="522633" y="5012891"/>
            <a:ext cx="7992716" cy="1264002"/>
          </a:xfrm>
          <a:prstGeom prst="rect">
            <a:avLst/>
          </a:prstGeom>
        </p:spPr>
      </p:pic>
    </p:spTree>
    <p:extLst>
      <p:ext uri="{BB962C8B-B14F-4D97-AF65-F5344CB8AC3E}">
        <p14:creationId xmlns:p14="http://schemas.microsoft.com/office/powerpoint/2010/main" val="52302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Sources</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474424"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7</a:t>
            </a:fld>
            <a:endParaRPr lang="en-US" dirty="0"/>
          </a:p>
        </p:txBody>
      </p:sp>
      <p:pic>
        <p:nvPicPr>
          <p:cNvPr id="12" name="Picture 11">
            <a:extLst>
              <a:ext uri="{FF2B5EF4-FFF2-40B4-BE49-F238E27FC236}">
                <a16:creationId xmlns:a16="http://schemas.microsoft.com/office/drawing/2014/main" id="{1EE74595-515F-4BB3-B75A-ADAE612BAF08}"/>
              </a:ext>
            </a:extLst>
          </p:cNvPr>
          <p:cNvPicPr>
            <a:picLocks noChangeAspect="1"/>
          </p:cNvPicPr>
          <p:nvPr/>
        </p:nvPicPr>
        <p:blipFill>
          <a:blip r:embed="rId3"/>
          <a:stretch>
            <a:fillRect/>
          </a:stretch>
        </p:blipFill>
        <p:spPr>
          <a:xfrm>
            <a:off x="601843" y="3784963"/>
            <a:ext cx="1052485" cy="1033912"/>
          </a:xfrm>
          <a:prstGeom prst="rect">
            <a:avLst/>
          </a:prstGeom>
        </p:spPr>
      </p:pic>
      <p:pic>
        <p:nvPicPr>
          <p:cNvPr id="13" name="Picture 12">
            <a:extLst>
              <a:ext uri="{FF2B5EF4-FFF2-40B4-BE49-F238E27FC236}">
                <a16:creationId xmlns:a16="http://schemas.microsoft.com/office/drawing/2014/main" id="{4DE16ACA-EE8A-44AB-9F66-34F4E8E2498A}"/>
              </a:ext>
            </a:extLst>
          </p:cNvPr>
          <p:cNvPicPr>
            <a:picLocks noChangeAspect="1"/>
          </p:cNvPicPr>
          <p:nvPr/>
        </p:nvPicPr>
        <p:blipFill>
          <a:blip r:embed="rId4"/>
          <a:stretch>
            <a:fillRect/>
          </a:stretch>
        </p:blipFill>
        <p:spPr>
          <a:xfrm>
            <a:off x="6389383" y="5055100"/>
            <a:ext cx="1149057" cy="894437"/>
          </a:xfrm>
          <a:prstGeom prst="rect">
            <a:avLst/>
          </a:prstGeom>
        </p:spPr>
      </p:pic>
      <p:pic>
        <p:nvPicPr>
          <p:cNvPr id="14" name="Picture 13">
            <a:extLst>
              <a:ext uri="{FF2B5EF4-FFF2-40B4-BE49-F238E27FC236}">
                <a16:creationId xmlns:a16="http://schemas.microsoft.com/office/drawing/2014/main" id="{FE685D5D-7B23-4FDA-8E18-421F38E3CAC7}"/>
              </a:ext>
            </a:extLst>
          </p:cNvPr>
          <p:cNvPicPr>
            <a:picLocks noChangeAspect="1"/>
          </p:cNvPicPr>
          <p:nvPr/>
        </p:nvPicPr>
        <p:blipFill>
          <a:blip r:embed="rId5"/>
          <a:stretch>
            <a:fillRect/>
          </a:stretch>
        </p:blipFill>
        <p:spPr>
          <a:xfrm>
            <a:off x="3978500" y="3680346"/>
            <a:ext cx="974964" cy="1164540"/>
          </a:xfrm>
          <a:prstGeom prst="rect">
            <a:avLst/>
          </a:prstGeom>
        </p:spPr>
      </p:pic>
      <p:pic>
        <p:nvPicPr>
          <p:cNvPr id="16" name="Picture 15">
            <a:extLst>
              <a:ext uri="{FF2B5EF4-FFF2-40B4-BE49-F238E27FC236}">
                <a16:creationId xmlns:a16="http://schemas.microsoft.com/office/drawing/2014/main" id="{90562DBD-F07B-4CE7-8494-81322B456B40}"/>
              </a:ext>
            </a:extLst>
          </p:cNvPr>
          <p:cNvPicPr>
            <a:picLocks noChangeAspect="1"/>
          </p:cNvPicPr>
          <p:nvPr/>
        </p:nvPicPr>
        <p:blipFill>
          <a:blip r:embed="rId6"/>
          <a:stretch>
            <a:fillRect/>
          </a:stretch>
        </p:blipFill>
        <p:spPr>
          <a:xfrm>
            <a:off x="1654328" y="5441609"/>
            <a:ext cx="2200582" cy="447738"/>
          </a:xfrm>
          <a:prstGeom prst="rect">
            <a:avLst/>
          </a:prstGeom>
        </p:spPr>
      </p:pic>
      <p:pic>
        <p:nvPicPr>
          <p:cNvPr id="17" name="Picture 16">
            <a:extLst>
              <a:ext uri="{FF2B5EF4-FFF2-40B4-BE49-F238E27FC236}">
                <a16:creationId xmlns:a16="http://schemas.microsoft.com/office/drawing/2014/main" id="{E827D9FD-9F35-4C92-84A5-18C57F0E1FF5}"/>
              </a:ext>
            </a:extLst>
          </p:cNvPr>
          <p:cNvPicPr>
            <a:picLocks noChangeAspect="1"/>
          </p:cNvPicPr>
          <p:nvPr/>
        </p:nvPicPr>
        <p:blipFill>
          <a:blip r:embed="rId7"/>
          <a:stretch>
            <a:fillRect/>
          </a:stretch>
        </p:blipFill>
        <p:spPr>
          <a:xfrm>
            <a:off x="6080877" y="1128319"/>
            <a:ext cx="2151667" cy="696847"/>
          </a:xfrm>
          <a:prstGeom prst="rect">
            <a:avLst/>
          </a:prstGeom>
        </p:spPr>
      </p:pic>
      <p:pic>
        <p:nvPicPr>
          <p:cNvPr id="4" name="Picture 3">
            <a:extLst>
              <a:ext uri="{FF2B5EF4-FFF2-40B4-BE49-F238E27FC236}">
                <a16:creationId xmlns:a16="http://schemas.microsoft.com/office/drawing/2014/main" id="{520D9D5C-4C4A-44AE-80A8-3FF547BF9F5E}"/>
              </a:ext>
            </a:extLst>
          </p:cNvPr>
          <p:cNvPicPr>
            <a:picLocks noChangeAspect="1"/>
          </p:cNvPicPr>
          <p:nvPr/>
        </p:nvPicPr>
        <p:blipFill>
          <a:blip r:embed="rId8"/>
          <a:stretch>
            <a:fillRect/>
          </a:stretch>
        </p:blipFill>
        <p:spPr>
          <a:xfrm>
            <a:off x="3739033" y="1008229"/>
            <a:ext cx="1489672" cy="922178"/>
          </a:xfrm>
          <a:prstGeom prst="rect">
            <a:avLst/>
          </a:prstGeom>
        </p:spPr>
      </p:pic>
      <p:pic>
        <p:nvPicPr>
          <p:cNvPr id="7" name="Picture 6">
            <a:extLst>
              <a:ext uri="{FF2B5EF4-FFF2-40B4-BE49-F238E27FC236}">
                <a16:creationId xmlns:a16="http://schemas.microsoft.com/office/drawing/2014/main" id="{2B03C4DE-86AC-4F5A-8D23-FB31579A9597}"/>
              </a:ext>
            </a:extLst>
          </p:cNvPr>
          <p:cNvPicPr>
            <a:picLocks noChangeAspect="1"/>
          </p:cNvPicPr>
          <p:nvPr/>
        </p:nvPicPr>
        <p:blipFill>
          <a:blip r:embed="rId9"/>
          <a:stretch>
            <a:fillRect/>
          </a:stretch>
        </p:blipFill>
        <p:spPr>
          <a:xfrm>
            <a:off x="6527769" y="3711505"/>
            <a:ext cx="1795819" cy="926414"/>
          </a:xfrm>
          <a:prstGeom prst="rect">
            <a:avLst/>
          </a:prstGeom>
        </p:spPr>
      </p:pic>
      <p:pic>
        <p:nvPicPr>
          <p:cNvPr id="19" name="Picture 18">
            <a:extLst>
              <a:ext uri="{FF2B5EF4-FFF2-40B4-BE49-F238E27FC236}">
                <a16:creationId xmlns:a16="http://schemas.microsoft.com/office/drawing/2014/main" id="{93541C4C-031A-4847-9AA8-0962782F20DF}"/>
              </a:ext>
            </a:extLst>
          </p:cNvPr>
          <p:cNvPicPr>
            <a:picLocks noChangeAspect="1"/>
          </p:cNvPicPr>
          <p:nvPr/>
        </p:nvPicPr>
        <p:blipFill>
          <a:blip r:embed="rId10"/>
          <a:stretch>
            <a:fillRect/>
          </a:stretch>
        </p:blipFill>
        <p:spPr>
          <a:xfrm>
            <a:off x="709115" y="1108463"/>
            <a:ext cx="2349483" cy="787636"/>
          </a:xfrm>
          <a:prstGeom prst="rect">
            <a:avLst/>
          </a:prstGeom>
        </p:spPr>
      </p:pic>
      <p:pic>
        <p:nvPicPr>
          <p:cNvPr id="1026" name="Picture 2" descr="Kaggle Logo Download Vector">
            <a:extLst>
              <a:ext uri="{FF2B5EF4-FFF2-40B4-BE49-F238E27FC236}">
                <a16:creationId xmlns:a16="http://schemas.microsoft.com/office/drawing/2014/main" id="{E1104430-CFD0-40F5-A0C2-66A6A019824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4659" y="1967256"/>
            <a:ext cx="2888661" cy="109515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76E793B-18A1-434F-AF81-CA6243CC31A5}"/>
              </a:ext>
            </a:extLst>
          </p:cNvPr>
          <p:cNvSpPr txBox="1"/>
          <p:nvPr/>
        </p:nvSpPr>
        <p:spPr>
          <a:xfrm>
            <a:off x="265085" y="2838104"/>
            <a:ext cx="4572000" cy="584775"/>
          </a:xfrm>
          <a:prstGeom prst="rect">
            <a:avLst/>
          </a:prstGeom>
          <a:noFill/>
        </p:spPr>
        <p:txBody>
          <a:bodyPr wrap="square">
            <a:sp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Tools</a:t>
            </a:r>
            <a:endParaRPr lang="en-US" sz="3200" dirty="0"/>
          </a:p>
        </p:txBody>
      </p:sp>
      <p:cxnSp>
        <p:nvCxnSpPr>
          <p:cNvPr id="20" name="Straight Connector 19">
            <a:extLst>
              <a:ext uri="{FF2B5EF4-FFF2-40B4-BE49-F238E27FC236}">
                <a16:creationId xmlns:a16="http://schemas.microsoft.com/office/drawing/2014/main" id="{8B02D556-C73D-47F2-9C8F-C5637D4959EE}"/>
              </a:ext>
            </a:extLst>
          </p:cNvPr>
          <p:cNvCxnSpPr/>
          <p:nvPr/>
        </p:nvCxnSpPr>
        <p:spPr>
          <a:xfrm>
            <a:off x="330871" y="3406433"/>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6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3191440" y="797408"/>
            <a:ext cx="4797091" cy="1943194"/>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Data Cleanup</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8</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521319" y="1188070"/>
            <a:ext cx="1970193" cy="1200329"/>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Code to import dataset and merged csv files, data cleaning</a:t>
            </a:r>
          </a:p>
        </p:txBody>
      </p:sp>
      <p:sp>
        <p:nvSpPr>
          <p:cNvPr id="7" name="Arrow: Right 6">
            <a:extLst>
              <a:ext uri="{FF2B5EF4-FFF2-40B4-BE49-F238E27FC236}">
                <a16:creationId xmlns:a16="http://schemas.microsoft.com/office/drawing/2014/main" id="{4A18F2C9-DCAB-496A-A6C2-1B64CFA6FF76}"/>
              </a:ext>
            </a:extLst>
          </p:cNvPr>
          <p:cNvSpPr/>
          <p:nvPr/>
        </p:nvSpPr>
        <p:spPr>
          <a:xfrm>
            <a:off x="2491512" y="1268929"/>
            <a:ext cx="699928" cy="1152929"/>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2E82E58-5E1E-4B1F-A193-946BED9567C1}"/>
              </a:ext>
            </a:extLst>
          </p:cNvPr>
          <p:cNvPicPr>
            <a:picLocks noChangeAspect="1"/>
          </p:cNvPicPr>
          <p:nvPr/>
        </p:nvPicPr>
        <p:blipFill>
          <a:blip r:embed="rId3"/>
          <a:stretch>
            <a:fillRect/>
          </a:stretch>
        </p:blipFill>
        <p:spPr>
          <a:xfrm>
            <a:off x="3350030" y="895692"/>
            <a:ext cx="4563686" cy="1785086"/>
          </a:xfrm>
          <a:prstGeom prst="rect">
            <a:avLst/>
          </a:prstGeom>
        </p:spPr>
      </p:pic>
      <p:pic>
        <p:nvPicPr>
          <p:cNvPr id="6" name="Picture 5">
            <a:extLst>
              <a:ext uri="{FF2B5EF4-FFF2-40B4-BE49-F238E27FC236}">
                <a16:creationId xmlns:a16="http://schemas.microsoft.com/office/drawing/2014/main" id="{6921DBD5-DCCF-4A1B-8999-5FB30FB99B7E}"/>
              </a:ext>
            </a:extLst>
          </p:cNvPr>
          <p:cNvPicPr>
            <a:picLocks noChangeAspect="1"/>
          </p:cNvPicPr>
          <p:nvPr/>
        </p:nvPicPr>
        <p:blipFill>
          <a:blip r:embed="rId4"/>
          <a:stretch>
            <a:fillRect/>
          </a:stretch>
        </p:blipFill>
        <p:spPr>
          <a:xfrm>
            <a:off x="521319" y="2765145"/>
            <a:ext cx="2373343" cy="1505217"/>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CCFA949D-F58C-4DE1-A3E9-CBA2B9D6E454}"/>
              </a:ext>
            </a:extLst>
          </p:cNvPr>
          <p:cNvPicPr>
            <a:picLocks noChangeAspect="1"/>
          </p:cNvPicPr>
          <p:nvPr/>
        </p:nvPicPr>
        <p:blipFill>
          <a:blip r:embed="rId5"/>
          <a:stretch>
            <a:fillRect/>
          </a:stretch>
        </p:blipFill>
        <p:spPr>
          <a:xfrm>
            <a:off x="6508866" y="2838886"/>
            <a:ext cx="1404850" cy="1487109"/>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65289FC3-FF8C-4088-BE73-073227C34A7D}"/>
              </a:ext>
            </a:extLst>
          </p:cNvPr>
          <p:cNvPicPr>
            <a:picLocks noChangeAspect="1"/>
          </p:cNvPicPr>
          <p:nvPr/>
        </p:nvPicPr>
        <p:blipFill>
          <a:blip r:embed="rId6"/>
          <a:stretch>
            <a:fillRect/>
          </a:stretch>
        </p:blipFill>
        <p:spPr>
          <a:xfrm>
            <a:off x="521319" y="4398790"/>
            <a:ext cx="7697585" cy="1680939"/>
          </a:xfrm>
          <a:prstGeom prst="rect">
            <a:avLst/>
          </a:prstGeom>
          <a:ln>
            <a:noFill/>
          </a:ln>
          <a:effectLst>
            <a:outerShdw blurRad="190500" algn="tl" rotWithShape="0">
              <a:srgbClr val="000000">
                <a:alpha val="70000"/>
              </a:srgbClr>
            </a:outerShdw>
          </a:effectLst>
        </p:spPr>
      </p:pic>
      <p:sp>
        <p:nvSpPr>
          <p:cNvPr id="18" name="Arrow: Left-Right-Up 17">
            <a:extLst>
              <a:ext uri="{FF2B5EF4-FFF2-40B4-BE49-F238E27FC236}">
                <a16:creationId xmlns:a16="http://schemas.microsoft.com/office/drawing/2014/main" id="{A2995D0E-D7F4-479C-B311-EE82A028018E}"/>
              </a:ext>
            </a:extLst>
          </p:cNvPr>
          <p:cNvSpPr/>
          <p:nvPr/>
        </p:nvSpPr>
        <p:spPr>
          <a:xfrm rot="10800000">
            <a:off x="3221450" y="3157244"/>
            <a:ext cx="3067397" cy="850392"/>
          </a:xfrm>
          <a:prstGeom prst="leftRightUpArrow">
            <a:avLst/>
          </a:prstGeom>
          <a:solidFill>
            <a:srgbClr val="E518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6472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Data Cleanup</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9</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2755510" y="1144161"/>
            <a:ext cx="2748873" cy="400110"/>
          </a:xfrm>
          <a:prstGeom prst="rect">
            <a:avLst/>
          </a:prstGeom>
          <a:noFill/>
          <a:ln>
            <a:solidFill>
              <a:srgbClr val="E51836"/>
            </a:solidFill>
          </a:ln>
        </p:spPr>
        <p:txBody>
          <a:bodyPr wrap="square" rtlCol="0" anchor="ctr">
            <a:spAutoFit/>
          </a:bodyPr>
          <a:lstStyle/>
          <a:p>
            <a:pPr algn="ct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Final dataset </a:t>
            </a:r>
          </a:p>
        </p:txBody>
      </p:sp>
      <p:sp>
        <p:nvSpPr>
          <p:cNvPr id="7" name="Arrow: Right 6">
            <a:extLst>
              <a:ext uri="{FF2B5EF4-FFF2-40B4-BE49-F238E27FC236}">
                <a16:creationId xmlns:a16="http://schemas.microsoft.com/office/drawing/2014/main" id="{4A18F2C9-DCAB-496A-A6C2-1B64CFA6FF76}"/>
              </a:ext>
            </a:extLst>
          </p:cNvPr>
          <p:cNvSpPr/>
          <p:nvPr/>
        </p:nvSpPr>
        <p:spPr>
          <a:xfrm rot="5400000">
            <a:off x="3679053" y="1552373"/>
            <a:ext cx="883753" cy="902141"/>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9A1DE5-9AA7-46BF-A09A-3A7166D48C81}"/>
              </a:ext>
            </a:extLst>
          </p:cNvPr>
          <p:cNvPicPr>
            <a:picLocks noChangeAspect="1"/>
          </p:cNvPicPr>
          <p:nvPr/>
        </p:nvPicPr>
        <p:blipFill>
          <a:blip r:embed="rId3"/>
          <a:stretch>
            <a:fillRect/>
          </a:stretch>
        </p:blipFill>
        <p:spPr>
          <a:xfrm>
            <a:off x="616521" y="2538831"/>
            <a:ext cx="7698922" cy="35749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7551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3995</TotalTime>
  <Words>1758</Words>
  <Application>Microsoft Office PowerPoint</Application>
  <PresentationFormat>On-screen Show (4:3)</PresentationFormat>
  <Paragraphs>185</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Microsoft Sans Serif</vt:lpstr>
      <vt:lpstr>Times New Roman</vt:lpstr>
      <vt:lpstr>Wingdings</vt:lpstr>
      <vt:lpstr>Office Theme</vt:lpstr>
      <vt:lpstr>PowerPoint Presentation</vt:lpstr>
      <vt:lpstr>PowerPoint Presentation</vt:lpstr>
      <vt:lpstr>Presented by: “The Winning Factors”</vt:lpstr>
      <vt:lpstr>Project Sources </vt:lpstr>
      <vt:lpstr>Project Questions</vt:lpstr>
      <vt:lpstr>Parameters</vt:lpstr>
      <vt:lpstr>Sources</vt:lpstr>
      <vt:lpstr>Data Cleanup</vt:lpstr>
      <vt:lpstr>Data Cleanup</vt:lpstr>
      <vt:lpstr>PowerPoint Presentation</vt:lpstr>
      <vt:lpstr>Create Data Set for Four Factors Ratings</vt:lpstr>
      <vt:lpstr>Scatter Plot and Linear Regression for individual factors and winning percentage</vt:lpstr>
      <vt:lpstr>Scatter Plot and Linear Regression for individual factors and winning percentage</vt:lpstr>
      <vt:lpstr>Analysis for “Four Factor Rating” vs Team’s Win</vt:lpstr>
      <vt:lpstr>Do we need to adjust our dataset for accurate analysis?</vt:lpstr>
      <vt:lpstr>Actual &amp; Predicted values based on user input for 2017</vt:lpstr>
      <vt:lpstr>PowerPoint Presentation</vt:lpstr>
      <vt:lpstr>Create Data Set for Player’s Age</vt:lpstr>
      <vt:lpstr>Quartiles based on MP and G</vt:lpstr>
      <vt:lpstr>Top Players using quartiles range </vt:lpstr>
      <vt:lpstr>Analysis for “Player’s Age” vs PER</vt:lpstr>
      <vt:lpstr>PowerPoint Presentation</vt:lpstr>
      <vt:lpstr>Create Data Set for Player’s Move</vt:lpstr>
      <vt:lpstr>Create Data Set for Player’s Move</vt:lpstr>
      <vt:lpstr>Create Data Set for Player’s Move</vt:lpstr>
      <vt:lpstr>Code for finding new team’s winning percentage</vt:lpstr>
      <vt:lpstr>Analysis for “Player’s Move” vs Winning percentage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Dionne</dc:creator>
  <cp:lastModifiedBy>TOSUN Serap</cp:lastModifiedBy>
  <cp:revision>236</cp:revision>
  <dcterms:created xsi:type="dcterms:W3CDTF">2020-06-16T23:54:19Z</dcterms:created>
  <dcterms:modified xsi:type="dcterms:W3CDTF">2021-07-22T22:55:06Z</dcterms:modified>
</cp:coreProperties>
</file>