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2C1283C-E47A-43C5-AF57-69B7026B259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157D8F-6838-4360-9B4A-A49167C2BDE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DDA039-DC2E-45CB-94EE-1CD82F47F05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250294-3F3A-4743-A467-E68C09B1591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433D6-ECFF-4527-A4FF-47A107A7774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AA4D1-9F7E-4DC2-9A2D-2276E7F9181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6E11F-D890-408F-8593-3373D722020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26423E-C568-466F-9FF2-366390A1361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A9D9D-B75A-4921-B9CE-0794EB066CE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D263C3-0F6C-4E10-A533-AE8AA3F3CCA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FFCD2-DC79-4F7E-9CF7-0776B47D228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4F5FDB-AC53-4C9A-B25E-E70F6AA0B44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9E2C6-101F-4A4F-99E8-934722DADEE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EDA97-593B-4CC9-8EA9-0E00237D68C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9DA18D-D07D-41BC-A65A-6C42596F2A1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39DD28-6965-425A-A093-254C169FBBA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07C2B-9E51-4FC1-AF90-B6B73285DA8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3119E7-8A1C-49BB-A18A-A3984EE1C8E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32D260-54F7-4BFC-8556-F34729D4761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41F25-B1E9-4071-99A8-3B47550CAD3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43A731-1F10-4D5E-BAF8-E4AF3B0DFCD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BB9630-AAEB-4365-BF6E-218A72BC8A7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FADC5B-E901-4F11-BA43-56DB47CC91A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E5F62A-71C6-4375-BF6B-1110746D79B9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9EE88-B9B7-4234-8C21-852E8E83F2B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F15FDD-9578-47FE-B0AA-4869EED907BA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676534-FA45-425F-B06C-4F3A2000BA3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1945E0-4200-4EF0-A171-04251F896A3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27CC1-A973-4C4B-822D-1F90711EC0A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66EE69-AF8B-4393-A346-3FFDC329CDB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8540BF-103F-4B2D-B6AE-92D02560E44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97D4D0C-4ED6-46FB-AE30-E1923480A97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CD53C5B-9E7C-4FB2-B746-E89C366CA0A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BC2C3A-D41F-46B0-85B5-3FAECF820CBC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AD11AD-78F4-436D-9550-E1C65642A7B2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9DA85B-9EF2-4ECA-AA97-0B8CFF21F8A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D83E978-B5ED-4D8D-BE9A-D035B829941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9C9BC0-436F-4570-9A2E-91BF41C35FA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9F7D33-97D4-47A9-9186-CB7DF0EA63E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310950-8D64-43DD-B573-51939B5B766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646722B-0A54-4F79-8BF0-AA7F68D1004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8895E9-02BF-49B8-9596-DF1773A84E0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171773-AC72-4CCD-B532-5AEA7CE344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798147-851E-4AED-AF72-A5222E87ADF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360360"/>
            <a:ext cx="9143640" cy="110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C7EE2A-E677-4901-B64C-354461B9ADE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B108ED-49CB-4C89-83EA-90E6D9842F5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B0A163-8392-43E9-9A4F-F030C9DC600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C4CA4E-5157-4355-AE3E-F93AA0D42AA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9" descr="Uma imagem contendo Interface gráfica do usuário&#10;&#10;Descrição gerada automaticamente"/>
          <p:cNvPicPr/>
          <p:nvPr/>
        </p:nvPicPr>
        <p:blipFill>
          <a:blip r:embed="rId2"/>
          <a:srcRect l="0" t="60735" r="0" b="0"/>
          <a:stretch/>
        </p:blipFill>
        <p:spPr>
          <a:xfrm>
            <a:off x="-5760" y="4166280"/>
            <a:ext cx="12274920" cy="26935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formato do </a:t>
            </a:r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424D58-585E-4108-8C9A-CE87DD57D54E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5;g13513eca586_0_7"/>
          <p:cNvSpPr/>
          <p:nvPr/>
        </p:nvSpPr>
        <p:spPr>
          <a:xfrm>
            <a:off x="0" y="0"/>
            <a:ext cx="12191760" cy="14533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B6A934-56DB-4E6C-B4F3-7F22484998DA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43" name="Google Shape;18;g13513eca586_0_7" descr=""/>
          <p:cNvPicPr/>
          <p:nvPr/>
        </p:nvPicPr>
        <p:blipFill>
          <a:blip r:embed="rId2"/>
          <a:srcRect l="5902" t="9851" r="73614" b="82586"/>
          <a:stretch/>
        </p:blipFill>
        <p:spPr>
          <a:xfrm>
            <a:off x="86040" y="6491520"/>
            <a:ext cx="1414080" cy="2912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9;g13513eca586_0_7" descr="Uma imagem contendo desenho&#10;&#10;Descrição gerada automaticamente"/>
          <p:cNvPicPr/>
          <p:nvPr/>
        </p:nvPicPr>
        <p:blipFill>
          <a:blip r:embed="rId3"/>
          <a:srcRect l="0" t="-1042" r="82741" b="-13794"/>
          <a:stretch/>
        </p:blipFill>
        <p:spPr>
          <a:xfrm>
            <a:off x="11554200" y="395280"/>
            <a:ext cx="487800" cy="5702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000"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3D3502-EBFD-42FC-AE7D-6D0352BD451D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84" name="Google Shape;23;g13513eca586_3_13" descr="Forma, Retângulo&#10;&#10;Descrição gerada automaticamente"/>
          <p:cNvPicPr/>
          <p:nvPr/>
        </p:nvPicPr>
        <p:blipFill>
          <a:blip r:embed="rId2"/>
          <a:srcRect l="1281" t="23694" r="224" b="13663"/>
          <a:stretch/>
        </p:blipFill>
        <p:spPr>
          <a:xfrm>
            <a:off x="0" y="4057200"/>
            <a:ext cx="12191760" cy="280044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24;g13513eca586_3_13" descr="Uma imagem contendo desenho&#10;&#10;Descrição gerada automaticamente"/>
          <p:cNvPicPr/>
          <p:nvPr/>
        </p:nvPicPr>
        <p:blipFill>
          <a:blip r:embed="rId3"/>
          <a:stretch/>
        </p:blipFill>
        <p:spPr>
          <a:xfrm>
            <a:off x="9483480" y="6057720"/>
            <a:ext cx="2412000" cy="42120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26;g11feb2ca174_0_26" descr="Forma, Retângulo&#10;&#10;Descrição gerada automaticamente"/>
          <p:cNvPicPr/>
          <p:nvPr/>
        </p:nvPicPr>
        <p:blipFill>
          <a:blip r:embed="rId2"/>
          <a:stretch/>
        </p:blipFill>
        <p:spPr>
          <a:xfrm>
            <a:off x="-5760" y="-2160"/>
            <a:ext cx="12203280" cy="686232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r>
              <a:rPr b="0" lang="pt-BR" sz="6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7C4F81A-CBD5-4889-92A5-60A6EF7EFFCA}" type="slidenum">
              <a:rPr b="0" lang="de-DE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pt.wikipedia.org/wiki/CamelCase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6000" spc="-1" strike="noStrike">
                <a:solidFill>
                  <a:srgbClr val="000000"/>
                </a:solidFill>
                <a:latin typeface="Calibri"/>
                <a:ea typeface="Calibri"/>
              </a:rPr>
              <a:t>JSX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EXPRESSÃO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oogle Shape;136;g164241c607d_0_36"/>
          <p:cNvSpPr/>
          <p:nvPr/>
        </p:nvSpPr>
        <p:spPr>
          <a:xfrm>
            <a:off x="299520" y="2043720"/>
            <a:ext cx="11592720" cy="13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 inteiro deve ser passado para um atributo como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expressão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Podemos fazer associação com as expressões utilizadas em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template strings</a:t>
            </a:r>
            <a:r>
              <a:rPr b="0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EXPRESSÕES COM ELEMENTOS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142;p21"/>
          <p:cNvSpPr/>
          <p:nvPr/>
        </p:nvSpPr>
        <p:spPr>
          <a:xfrm>
            <a:off x="299520" y="1628640"/>
            <a:ext cx="478800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Arial"/>
              </a:rPr>
              <a:t>Expressões podem ser incluídas em qualquer parte da instrução.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2" name="Google Shape;143;p21"/>
          <p:cNvSpPr/>
          <p:nvPr/>
        </p:nvSpPr>
        <p:spPr>
          <a:xfrm>
            <a:off x="6095880" y="1651680"/>
            <a:ext cx="564804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Arial"/>
              </a:rPr>
              <a:t>E expressões podem renderizar outros elementos.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3" name="Google Shape;144;p21"/>
          <p:cNvSpPr/>
          <p:nvPr/>
        </p:nvSpPr>
        <p:spPr>
          <a:xfrm>
            <a:off x="371160" y="3629880"/>
            <a:ext cx="4848840" cy="9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nome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"Maria"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oi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Oi {nome}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!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Google Shape;145;p21"/>
          <p:cNvSpPr/>
          <p:nvPr/>
        </p:nvSpPr>
        <p:spPr>
          <a:xfrm>
            <a:off x="6095880" y="3629880"/>
            <a:ext cx="525744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oi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Oi Maria!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texto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{oi}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ARRAYS DE ELEMENTOS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Google Shape;151;p22"/>
          <p:cNvSpPr/>
          <p:nvPr/>
        </p:nvSpPr>
        <p:spPr>
          <a:xfrm>
            <a:off x="299520" y="1628640"/>
            <a:ext cx="1155708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Uma vez que variáveis podem receber elementos React, então, arrays também podem. Uma expressão React pode renderizar um array inteiro de uma vez.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97" name="Google Shape;152;p22"/>
          <p:cNvSpPr/>
          <p:nvPr/>
        </p:nvSpPr>
        <p:spPr>
          <a:xfrm>
            <a:off x="1146960" y="4059720"/>
            <a:ext cx="989784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const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frutas = [&lt;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em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🍓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em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&gt;,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strong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🍍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strong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&gt;,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span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🍉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span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&gt;]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feira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frutas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ELEMENTOS REPETIDOS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158;p23"/>
          <p:cNvSpPr/>
          <p:nvPr/>
        </p:nvSpPr>
        <p:spPr>
          <a:xfrm>
            <a:off x="281160" y="1768680"/>
            <a:ext cx="1137672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Ao trabalhar com elementos que se repetem, é necessário a inclusão do atributo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key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Elementos repetidos precisam ter uma chave de identificação única.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200" name="Google Shape;159;p23"/>
          <p:cNvSpPr/>
          <p:nvPr/>
        </p:nvSpPr>
        <p:spPr>
          <a:xfrm>
            <a:off x="2666880" y="4419720"/>
            <a:ext cx="615276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ul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li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key=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.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id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}&gt;{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musica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.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nome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li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ul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MANIPULANDO EVENTOS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165;p24"/>
          <p:cNvSpPr/>
          <p:nvPr/>
        </p:nvSpPr>
        <p:spPr>
          <a:xfrm>
            <a:off x="407520" y="1711080"/>
            <a:ext cx="11377080" cy="43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Manipular eventos em elementos React lembra muito a manipulação de eventos no DOM.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Diferenças:</a:t>
            </a:r>
            <a:endParaRPr b="0" lang="pt-BR" sz="3500" spc="-1" strike="noStrike">
              <a:latin typeface="Arial"/>
            </a:endParaRPr>
          </a:p>
          <a:p>
            <a:pPr marL="457200" indent="-4762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Assim como atributos, eventos em React são nomeados usando camelCase.</a:t>
            </a:r>
            <a:endParaRPr b="0" lang="pt-BR" sz="3500" spc="-1" strike="noStrike">
              <a:latin typeface="Arial"/>
            </a:endParaRPr>
          </a:p>
          <a:p>
            <a:pPr marL="457200" indent="-47628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 função de manipulação deve ser referenciada em uma expressão.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ESTILOS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71;p25"/>
          <p:cNvSpPr/>
          <p:nvPr/>
        </p:nvSpPr>
        <p:spPr>
          <a:xfrm>
            <a:off x="407520" y="1711800"/>
            <a:ext cx="11377080" cy="16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Em React, estilos 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não são </a:t>
            </a:r>
            <a:r>
              <a:rPr b="1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strings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, e sim, </a:t>
            </a:r>
            <a:r>
              <a:rPr b="0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objetos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 Você já reparou que </a:t>
            </a:r>
            <a:r>
              <a:rPr b="0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nada em React é string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 Devem ser passados ao elemento em uma expressão.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5" name="Google Shape;172;p25"/>
          <p:cNvSpPr/>
          <p:nvPr/>
        </p:nvSpPr>
        <p:spPr>
          <a:xfrm>
            <a:off x="1307880" y="3729240"/>
            <a:ext cx="9243720" cy="16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const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estilo =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background: 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"tomato"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,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let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quadrado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style=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estilo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🍅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COMENTÁRIOS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178;p26"/>
          <p:cNvSpPr/>
          <p:nvPr/>
        </p:nvSpPr>
        <p:spPr>
          <a:xfrm>
            <a:off x="407520" y="1445040"/>
            <a:ext cx="1137708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Não é possível fazer um comentário usando tags JSX. Contudo, expressões React permitem comentários multilinha, e dessa forma podemos comentar trechos do código.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208" name="Google Shape;179;p26"/>
          <p:cNvSpPr/>
          <p:nvPr/>
        </p:nvSpPr>
        <p:spPr>
          <a:xfrm>
            <a:off x="1332360" y="4029840"/>
            <a:ext cx="952668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</a:t>
            </a:r>
            <a:r>
              <a:rPr b="0" lang="de-DE" sz="1800" spc="-1" strike="noStrike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</a:rPr>
              <a:t>/* &lt;!-- tags podem ser comentadas? dentro de expressões, sim! --&gt;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</a:rPr>
              <a:t>Papel não compila :)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8b949e"/>
                </a:solidFill>
                <a:highlight>
                  <a:srgbClr val="172237"/>
                </a:highlight>
                <a:latin typeface="Consolas"/>
                <a:ea typeface="Consolas"/>
              </a:rPr>
              <a:t>*/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523880" y="360360"/>
            <a:ext cx="9143640" cy="238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ubTitle"/>
          </p:nvPr>
        </p:nvSpPr>
        <p:spPr>
          <a:xfrm>
            <a:off x="1523880" y="28400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ELEMENTO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80;p1"/>
          <p:cNvSpPr/>
          <p:nvPr/>
        </p:nvSpPr>
        <p:spPr>
          <a:xfrm>
            <a:off x="299520" y="1700640"/>
            <a:ext cx="11593080" cy="27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Elementos são os menores blocos de construção de aplicativos React.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Podemos chamar as </a:t>
            </a:r>
            <a:r>
              <a:rPr b="0" i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tags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para o DOM de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objetos JSX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, ou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elementos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, ou nós. </a:t>
            </a:r>
            <a:br>
              <a:rPr sz="3500"/>
            </a:b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As </a:t>
            </a:r>
            <a:r>
              <a:rPr b="0" i="1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tags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são sempre escritas em minúsculas.</a:t>
            </a:r>
            <a:endParaRPr b="0" lang="pt-BR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ELEMENTO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86;g164241c607d_0_0"/>
          <p:cNvSpPr/>
          <p:nvPr/>
        </p:nvSpPr>
        <p:spPr>
          <a:xfrm>
            <a:off x="299520" y="1700640"/>
            <a:ext cx="11592720" cy="7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A tag sempre precisa ser fechada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Mesmo que com auto fechamento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68" name="Google Shape;87;g164241c607d_0_0"/>
          <p:cNvSpPr/>
          <p:nvPr/>
        </p:nvSpPr>
        <p:spPr>
          <a:xfrm>
            <a:off x="3048120" y="2590920"/>
            <a:ext cx="2999520" cy="5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&gt;Olá Serratec!&lt;/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p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Google Shape;88;g164241c607d_0_0"/>
          <p:cNvSpPr/>
          <p:nvPr/>
        </p:nvSpPr>
        <p:spPr>
          <a:xfrm>
            <a:off x="3657600" y="4191120"/>
            <a:ext cx="2999520" cy="5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hr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ELEMENTO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94;p2"/>
          <p:cNvSpPr/>
          <p:nvPr/>
        </p:nvSpPr>
        <p:spPr>
          <a:xfrm>
            <a:off x="479520" y="1647720"/>
            <a:ext cx="11580480" cy="43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Os elementos podem ser atribuídos em variáveis.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Cada instrução retorna somente um único elemento. Mas elementos podem conter outros elementos. Para retornar mais elementos, estes devem ser envolvidos em um elemento pai, seguindo a estrutura parecida com HTML normal. 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72" name="Google Shape;95;p2"/>
          <p:cNvSpPr/>
          <p:nvPr/>
        </p:nvSpPr>
        <p:spPr>
          <a:xfrm>
            <a:off x="1981080" y="2514600"/>
            <a:ext cx="881892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const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saudacao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Bora Serratec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h1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00;p3"/>
          <p:cNvSpPr/>
          <p:nvPr/>
        </p:nvSpPr>
        <p:spPr>
          <a:xfrm>
            <a:off x="573480" y="764640"/>
            <a:ext cx="1092276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O elemento pai será considerado o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único</a:t>
            </a:r>
            <a:r>
              <a:rPr b="0" i="1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elemento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74" name="Google Shape;101;p3"/>
          <p:cNvSpPr/>
          <p:nvPr/>
        </p:nvSpPr>
        <p:spPr>
          <a:xfrm>
            <a:off x="1676520" y="1828800"/>
            <a:ext cx="858348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var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bloco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h2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&gt;Artista: Linkin Park&lt;/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h2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ELEMENTO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107;p4"/>
          <p:cNvSpPr/>
          <p:nvPr/>
        </p:nvSpPr>
        <p:spPr>
          <a:xfrm>
            <a:off x="299520" y="1700640"/>
            <a:ext cx="1159308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  <a:ea typeface="Arial"/>
              </a:rPr>
              <a:t>Elementos em múltiplas linhas devem ser colocados entre parênteses.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77" name="Google Shape;108;p4"/>
          <p:cNvSpPr/>
          <p:nvPr/>
        </p:nvSpPr>
        <p:spPr>
          <a:xfrm>
            <a:off x="685800" y="2590920"/>
            <a:ext cx="5920920" cy="277308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var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bloco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= (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h2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&gt;Artista: Linkin Park&lt;/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h2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 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hr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)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ATRIBUTOS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14;p5"/>
          <p:cNvSpPr/>
          <p:nvPr/>
        </p:nvSpPr>
        <p:spPr>
          <a:xfrm>
            <a:off x="299520" y="1700640"/>
            <a:ext cx="11593080" cy="11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 elemento pode conter atributos. Se o atributo é </a:t>
            </a:r>
            <a:r>
              <a:rPr b="0" i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string</a:t>
            </a:r>
            <a:r>
              <a:rPr b="0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,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pode ser passado entre aspas.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0" name="Google Shape;115;p5"/>
          <p:cNvSpPr/>
          <p:nvPr/>
        </p:nvSpPr>
        <p:spPr>
          <a:xfrm>
            <a:off x="1219320" y="3505320"/>
            <a:ext cx="866052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 </a:t>
            </a:r>
            <a:r>
              <a:rPr b="0" lang="de-DE" sz="1800" spc="-1" strike="noStrike">
                <a:solidFill>
                  <a:srgbClr val="ff7b72"/>
                </a:solidFill>
                <a:highlight>
                  <a:srgbClr val="172237"/>
                </a:highlight>
                <a:latin typeface="Consolas"/>
                <a:ea typeface="Consolas"/>
              </a:rPr>
              <a:t>const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 painel = 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id=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"painel"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Lista de músicas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&lt;/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div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&gt;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ATRIBUTOS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21;p6"/>
          <p:cNvSpPr/>
          <p:nvPr/>
        </p:nvSpPr>
        <p:spPr>
          <a:xfrm>
            <a:off x="299520" y="1556640"/>
            <a:ext cx="1159308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Para atributos de outros tipos de dados, devem ser utilizadas expressões React.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Os atributos em React devem ser escritos seguindo a notação </a:t>
            </a:r>
            <a:r>
              <a:rPr b="1" lang="de-DE" sz="3500" spc="-1" strike="noStrike" u="sng">
                <a:solidFill>
                  <a:srgbClr val="4472c4"/>
                </a:solidFill>
                <a:uFillTx/>
                <a:latin typeface="Arial"/>
                <a:ea typeface="Arial"/>
                <a:hlinkClick r:id="rId1"/>
              </a:rPr>
              <a:t>camelCase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3" name="Google Shape;122;p6"/>
          <p:cNvSpPr/>
          <p:nvPr/>
        </p:nvSpPr>
        <p:spPr>
          <a:xfrm>
            <a:off x="299520" y="4680000"/>
            <a:ext cx="1159272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🗒️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class</a:t>
            </a:r>
            <a:r>
              <a:rPr b="0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 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e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for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são palavras reservadas em JS. Portanto, esses atributos devem ser substituídos por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className</a:t>
            </a:r>
            <a:r>
              <a:rPr b="0" lang="de-DE" sz="3500" spc="-1" strike="noStrike">
                <a:solidFill>
                  <a:srgbClr val="000000"/>
                </a:solidFill>
                <a:latin typeface="Calibri"/>
                <a:ea typeface="Calibri"/>
              </a:rPr>
              <a:t> e </a:t>
            </a:r>
            <a:r>
              <a:rPr b="1" lang="de-DE" sz="3500" spc="-1" strike="noStrike">
                <a:solidFill>
                  <a:srgbClr val="4472c4"/>
                </a:solidFill>
                <a:latin typeface="Calibri"/>
                <a:ea typeface="Calibri"/>
              </a:rPr>
              <a:t>htmlFor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4" name="Google Shape;123;p6"/>
          <p:cNvSpPr/>
          <p:nvPr/>
        </p:nvSpPr>
        <p:spPr>
          <a:xfrm>
            <a:off x="3411360" y="3946680"/>
            <a:ext cx="486864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input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type=</a:t>
            </a:r>
            <a:r>
              <a:rPr b="0" lang="de-DE" sz="1800" spc="-1" strike="noStrike">
                <a:solidFill>
                  <a:srgbClr val="a5d6ff"/>
                </a:solidFill>
                <a:highlight>
                  <a:srgbClr val="172237"/>
                </a:highlight>
                <a:latin typeface="Consolas"/>
                <a:ea typeface="Consolas"/>
              </a:rPr>
              <a:t>"text"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readOnly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/&gt;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60480"/>
            <a:ext cx="10515240" cy="132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ffffff"/>
                </a:solidFill>
                <a:latin typeface="Calibri"/>
                <a:ea typeface="Calibri"/>
              </a:rPr>
              <a:t>EXPRESSÃO REACT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129;p20"/>
          <p:cNvSpPr/>
          <p:nvPr/>
        </p:nvSpPr>
        <p:spPr>
          <a:xfrm>
            <a:off x="299520" y="1859400"/>
            <a:ext cx="1159272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Uma </a:t>
            </a:r>
            <a:r>
              <a:rPr b="1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expressão React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 é uma expressão JavaScript que permite também a utilização de elementos React.</a:t>
            </a:r>
            <a:endParaRPr b="0" lang="pt-BR" sz="3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As </a:t>
            </a:r>
            <a:r>
              <a:rPr b="0" lang="de-DE" sz="3500" spc="-1" strike="noStrike">
                <a:solidFill>
                  <a:srgbClr val="4472c4"/>
                </a:solidFill>
                <a:latin typeface="Arial"/>
                <a:ea typeface="Arial"/>
              </a:rPr>
              <a:t>expressões React </a:t>
            </a:r>
            <a:r>
              <a:rPr b="0" lang="de-DE" sz="3500" spc="-1" strike="noStrike">
                <a:solidFill>
                  <a:srgbClr val="000000"/>
                </a:solidFill>
                <a:latin typeface="Arial"/>
                <a:ea typeface="Arial"/>
              </a:rPr>
              <a:t>são envolvidas entre chaves.</a:t>
            </a:r>
            <a:endParaRPr b="0" lang="pt-BR" sz="3500" spc="-1" strike="noStrike">
              <a:latin typeface="Arial"/>
            </a:endParaRPr>
          </a:p>
        </p:txBody>
      </p:sp>
      <p:sp>
        <p:nvSpPr>
          <p:cNvPr id="187" name="Google Shape;130;p20"/>
          <p:cNvSpPr/>
          <p:nvPr/>
        </p:nvSpPr>
        <p:spPr>
          <a:xfrm>
            <a:off x="3906360" y="3817800"/>
            <a:ext cx="401364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35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&lt;</a:t>
            </a:r>
            <a:r>
              <a:rPr b="0" lang="de-DE" sz="1800" spc="-1" strike="noStrike">
                <a:solidFill>
                  <a:srgbClr val="7ee787"/>
                </a:solidFill>
                <a:highlight>
                  <a:srgbClr val="172237"/>
                </a:highlight>
                <a:latin typeface="Consolas"/>
                <a:ea typeface="Consolas"/>
              </a:rPr>
              <a:t>textarea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 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rows=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{</a:t>
            </a:r>
            <a:r>
              <a:rPr b="0" lang="de-DE" sz="1800" spc="-1" strike="noStrike">
                <a:solidFill>
                  <a:srgbClr val="79c0ff"/>
                </a:solidFill>
                <a:highlight>
                  <a:srgbClr val="172237"/>
                </a:highlight>
                <a:latin typeface="Consolas"/>
                <a:ea typeface="Consolas"/>
              </a:rPr>
              <a:t>3</a:t>
            </a:r>
            <a:r>
              <a:rPr b="0" lang="de-DE" sz="1800" spc="-1" strike="noStrike">
                <a:solidFill>
                  <a:srgbClr val="c9d1d9"/>
                </a:solidFill>
                <a:highlight>
                  <a:srgbClr val="172237"/>
                </a:highlight>
                <a:latin typeface="Consolas"/>
                <a:ea typeface="Consolas"/>
              </a:rPr>
              <a:t>} /&gt;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2022-06-14T19:14:16Z</dcterms:created>
  <dc:creator/>
  <dc:description/>
  <dc:language>pt-BR</dc:language>
  <cp:lastModifiedBy/>
  <dcterms:modified xsi:type="dcterms:W3CDTF">2023-10-25T17:32:58Z</dcterms:modified>
  <cp:revision>1</cp:revision>
  <dc:subject/>
  <dc:title/>
</cp:coreProperties>
</file>