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4CD2AA-FDF8-4655-9180-20853F5A295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1D55C73-8942-4FCE-951A-397B3817059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4183F02-9F1F-4C55-A381-1919B937101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C4D50C-5ACE-4B02-91F5-E5CAD0FC1F2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31ACF2-7079-4EEF-A6DD-71FEC0535C0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ED754F-238B-4189-9666-E1189E40484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BCA449-D9C2-4C24-9D91-6FCDC321D12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A369BC-266F-4776-9F3D-14AD14F8E49C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B69F56-EB68-4CF8-B270-539B75A5DCF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523880" y="360360"/>
            <a:ext cx="9143640" cy="110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16E079-5733-4EC6-9358-82B5B885AE3E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ABEFB3-5517-45C2-BF8D-9A6BDD648AC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4AC6F45-ABA3-45D4-B0D6-FB3F915F9861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C9F733-469E-4C40-A4F8-CC2F50CDB313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824628-135D-4BE7-A4E7-E8EFD31FDC9F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809BA6-1CC6-48C0-9FCF-ED457C2725F4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1793D0-F900-44BF-AFF4-0441269DAB8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110EFB-1C30-474C-B002-A2E43B86AE2C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C487DF-CC80-4784-A509-58C41097B216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CBD8CB-E93F-4088-9AF6-A6C8105937BB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5BB473-B496-4AA8-8927-A01191480312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1C9C13-C7DB-4DBE-9A99-6D37505D8643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4ED86D-4688-45D0-8A24-369E75D40DE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1200B0-04F0-4ED7-908C-53B1F6A2C885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1523880" y="360360"/>
            <a:ext cx="9143640" cy="110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237045-B1C0-4F4D-B427-4EB3190FD28E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34E7FC-9C45-460D-A755-6914A6C3C853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D732FB-5B76-47DC-AA93-62DD1D3F8A4E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8B85B7-B0C0-4B17-963B-ACB2B965706E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58DAE3-A3D0-4482-99C9-E282379140C8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172972-4251-47C9-B546-E364A8B7F74C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85A069-35AA-4370-B026-F6C83515E5AC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1DEB479-8EB7-4B8D-96C8-80C823AE9C18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31ED5A3-52A3-4803-B107-E56F514357A9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82DF766-F266-49B5-AD34-7DA3F8BAC0C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5167627-C364-405F-81E7-455C36539393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E43A219-E739-474E-B783-7EE3812B8CFF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4FB1B53-C0FB-4DC8-8C6B-95092A119E1E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1523880" y="360360"/>
            <a:ext cx="9143640" cy="110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FBFB118-8336-48C1-A1F9-06B9A3CE44DA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D6A61C1-7E1E-41D8-ADCB-AE535F337372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B5F97DF-B8F2-4E15-BDB2-FB12ED598AF8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F403F5E-2796-482B-A27C-BFBAAFF26D46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0A036B4-C6AD-42C0-A6B9-1EFE01835447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9F5D7EC-178E-47BC-8DC9-46F4C7926019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7355B7E-F7AA-4F49-828F-D6D13DFA92E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D7ABE1B-B697-4F27-9515-5B3E81C8AC9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360360"/>
            <a:ext cx="9143640" cy="110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8AFA4B3-ADDB-4F96-ABE1-ACA65D4E7A2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B896619-1D93-43B1-B8DF-CF67A51823C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3E1E6E4-D47C-4385-8BA2-76EDD2D0E88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E6E8EC-E305-4E3E-9BE2-91D99711063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9" descr="Uma imagem contendo Interface gráfica do usuário&#10;&#10;Descrição gerada automaticamente"/>
          <p:cNvPicPr/>
          <p:nvPr/>
        </p:nvPicPr>
        <p:blipFill>
          <a:blip r:embed="rId2"/>
          <a:srcRect l="0" t="60735" r="0" b="0"/>
          <a:stretch/>
        </p:blipFill>
        <p:spPr>
          <a:xfrm>
            <a:off x="-5760" y="4166280"/>
            <a:ext cx="12274920" cy="26935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r>
              <a:rPr b="0" lang="pt-BR" sz="6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3A990D6-B240-4E1B-B132-F4761D45A46B}" type="slidenum">
              <a:rPr b="0" lang="de-D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CD4630D-6914-4C67-848E-46DF179502F2}" type="slidenum">
              <a:rPr b="0" lang="de-D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797400" y="1810440"/>
            <a:ext cx="3570840" cy="30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923720" y="812160"/>
            <a:ext cx="6719760" cy="4063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Google Shape;18;g11feb2ca174_0_39" descr=""/>
          <p:cNvPicPr/>
          <p:nvPr/>
        </p:nvPicPr>
        <p:blipFill>
          <a:blip r:embed="rId2"/>
          <a:srcRect l="5902" t="9851" r="73614" b="82586"/>
          <a:stretch/>
        </p:blipFill>
        <p:spPr>
          <a:xfrm>
            <a:off x="792360" y="551520"/>
            <a:ext cx="2512800" cy="51768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19;g11feb2ca174_0_39" descr="Ícone&#10;&#10;Descrição gerada automaticamente"/>
          <p:cNvPicPr/>
          <p:nvPr/>
        </p:nvPicPr>
        <p:blipFill>
          <a:blip r:embed="rId3"/>
          <a:srcRect l="0" t="72735" r="346" b="-836"/>
          <a:stretch/>
        </p:blipFill>
        <p:spPr>
          <a:xfrm>
            <a:off x="-8280" y="5002920"/>
            <a:ext cx="12199680" cy="19274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21;g13513eca586_0_7"/>
          <p:cNvSpPr/>
          <p:nvPr/>
        </p:nvSpPr>
        <p:spPr>
          <a:xfrm>
            <a:off x="0" y="0"/>
            <a:ext cx="12191760" cy="1453320"/>
          </a:xfrm>
          <a:prstGeom prst="rect">
            <a:avLst/>
          </a:prstGeom>
          <a:solidFill>
            <a:schemeClr val="accent1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6A6016F-3D24-4C4E-AA7F-9DF7887E2121}" type="slidenum">
              <a:rPr b="0" lang="de-D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pic>
        <p:nvPicPr>
          <p:cNvPr id="84" name="Google Shape;24;g13513eca586_0_7" descr=""/>
          <p:cNvPicPr/>
          <p:nvPr/>
        </p:nvPicPr>
        <p:blipFill>
          <a:blip r:embed="rId2"/>
          <a:srcRect l="5902" t="9851" r="73614" b="82586"/>
          <a:stretch/>
        </p:blipFill>
        <p:spPr>
          <a:xfrm>
            <a:off x="86040" y="6491520"/>
            <a:ext cx="1414080" cy="29124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25;g13513eca586_0_7" descr="Uma imagem contendo desenho&#10;&#10;Descrição gerada automaticamente"/>
          <p:cNvPicPr/>
          <p:nvPr/>
        </p:nvPicPr>
        <p:blipFill>
          <a:blip r:embed="rId3"/>
          <a:srcRect l="0" t="-1042" r="82741" b="-13794"/>
          <a:stretch/>
        </p:blipFill>
        <p:spPr>
          <a:xfrm>
            <a:off x="11554200" y="395280"/>
            <a:ext cx="487800" cy="57024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27;g11feb2ca174_0_26" descr="Forma, Retângulo&#10;&#10;Descrição gerada automaticamente"/>
          <p:cNvPicPr/>
          <p:nvPr/>
        </p:nvPicPr>
        <p:blipFill>
          <a:blip r:embed="rId2"/>
          <a:stretch/>
        </p:blipFill>
        <p:spPr>
          <a:xfrm>
            <a:off x="-5760" y="-2160"/>
            <a:ext cx="12203280" cy="6862320"/>
          </a:xfrm>
          <a:prstGeom prst="rect">
            <a:avLst/>
          </a:prstGeom>
          <a:ln w="0">
            <a:noFill/>
          </a:ln>
        </p:spPr>
      </p:pic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r>
              <a:rPr b="0" lang="pt-BR" sz="6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Num" idx="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21413F3-E9E2-47EF-8177-A5C357AA72B0}" type="slidenum">
              <a:rPr b="0" lang="de-D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523880" y="1832400"/>
            <a:ext cx="9143640" cy="1136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3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br>
              <a:rPr sz="6000"/>
            </a:br>
            <a:r>
              <a:rPr b="0" lang="de-DE" sz="6000" spc="-1" strike="noStrike">
                <a:solidFill>
                  <a:srgbClr val="000000"/>
                </a:solidFill>
                <a:latin typeface="Calibri"/>
                <a:ea typeface="Calibri"/>
              </a:rPr>
              <a:t>COMPONENTES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COMPONENTES REACT PODEM SER: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Google Shape;126;p21"/>
          <p:cNvSpPr/>
          <p:nvPr/>
        </p:nvSpPr>
        <p:spPr>
          <a:xfrm>
            <a:off x="838080" y="2062440"/>
            <a:ext cx="11304720" cy="30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Funcionais:</a:t>
            </a:r>
            <a:endParaRPr b="0" lang="pt-BR" sz="3500" spc="-1" strike="noStrike">
              <a:latin typeface="Arial"/>
            </a:endParaRPr>
          </a:p>
          <a:p>
            <a:pPr indent="-2221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O componente é uma função JS tradicional, ou até uma </a:t>
            </a:r>
            <a:r>
              <a:rPr b="0" i="1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arrow function</a:t>
            </a: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. </a:t>
            </a:r>
            <a:endParaRPr b="0" lang="pt-BR" sz="3500" spc="-1" strike="noStrike">
              <a:latin typeface="Arial"/>
            </a:endParaRPr>
          </a:p>
          <a:p>
            <a:pPr indent="-2221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O resultado a ser exibido na tela será o return da função. </a:t>
            </a: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COMPONENTE DE FUNÇÃO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132;g165f395d445_0_9"/>
          <p:cNvSpPr/>
          <p:nvPr/>
        </p:nvSpPr>
        <p:spPr>
          <a:xfrm>
            <a:off x="1582560" y="2441160"/>
            <a:ext cx="10117440" cy="314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function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</a:rPr>
              <a:t>Funcional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(props)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</a:t>
            </a: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return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(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main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h1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&gt;Exemplo de componente de função&lt;/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h1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p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&gt;O retorno da função será renderizado no documento.&lt;/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p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main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}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COMPONENTES REACT PODEM SER: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Google Shape;138;p22"/>
          <p:cNvSpPr/>
          <p:nvPr/>
        </p:nvSpPr>
        <p:spPr>
          <a:xfrm>
            <a:off x="763560" y="2418840"/>
            <a:ext cx="11304720" cy="30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Classes:</a:t>
            </a:r>
            <a:endParaRPr b="0" lang="pt-BR" sz="3500" spc="-1" strike="noStrike">
              <a:latin typeface="Arial"/>
            </a:endParaRPr>
          </a:p>
          <a:p>
            <a:pPr indent="-2221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O componente de classe precisa ser uma herança de React.Component. </a:t>
            </a:r>
            <a:endParaRPr b="0" lang="pt-BR" sz="3500" spc="-1" strike="noStrike">
              <a:latin typeface="Arial"/>
            </a:endParaRPr>
          </a:p>
          <a:p>
            <a:pPr indent="-2221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O resultado a ser exibido na tela será o retorno do método render(). </a:t>
            </a: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COMPONENTE DE CLASSE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Google Shape;144;g165f395d445_0_18"/>
          <p:cNvSpPr/>
          <p:nvPr/>
        </p:nvSpPr>
        <p:spPr>
          <a:xfrm>
            <a:off x="1582560" y="1907640"/>
            <a:ext cx="9167760" cy="38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class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ffa657"/>
                </a:solidFill>
                <a:highlight>
                  <a:srgbClr val="172237"/>
                </a:highlight>
                <a:latin typeface="Consolas"/>
                <a:ea typeface="Consolas"/>
              </a:rPr>
              <a:t>Classe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extends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ffa657"/>
                </a:solidFill>
                <a:highlight>
                  <a:srgbClr val="172237"/>
                </a:highlight>
                <a:latin typeface="Consolas"/>
                <a:ea typeface="Consolas"/>
              </a:rPr>
              <a:t>React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.</a:t>
            </a:r>
            <a:r>
              <a:rPr b="0" lang="de-DE" sz="1800" spc="-1" strike="noStrike">
                <a:solidFill>
                  <a:srgbClr val="ffa657"/>
                </a:solidFill>
                <a:highlight>
                  <a:srgbClr val="172237"/>
                </a:highlight>
                <a:latin typeface="Consolas"/>
                <a:ea typeface="Consolas"/>
              </a:rPr>
              <a:t>Component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</a:t>
            </a:r>
            <a:r>
              <a:rPr b="0" lang="de-DE" sz="1800" spc="-1" strike="noStrike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</a:rPr>
              <a:t>render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()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</a:t>
            </a: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return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(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main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  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h1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&gt;Exemplo de componente de classe&lt;/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h1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  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p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&gt;O método render() faz a renderização no documento.&lt;/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p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main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}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}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CONVENÇÕES PARA COMPONENTES: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Google Shape;150;p23"/>
          <p:cNvSpPr/>
          <p:nvPr/>
        </p:nvSpPr>
        <p:spPr>
          <a:xfrm>
            <a:off x="551520" y="2120400"/>
            <a:ext cx="11304720" cy="22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marL="457200" indent="-450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Um componente deve ser iniciado por uma letra maiúscula. Variáveis em PascalCase, para ficar claro que um dado elemento JSX é um componente React e não apenas uma tag de HTML comum.</a:t>
            </a:r>
            <a:endParaRPr b="0" lang="pt-BR" sz="3500" spc="-1" strike="noStrike">
              <a:latin typeface="Arial"/>
            </a:endParaRPr>
          </a:p>
        </p:txBody>
      </p:sp>
      <p:sp>
        <p:nvSpPr>
          <p:cNvPr id="189" name="Google Shape;151;p23"/>
          <p:cNvSpPr/>
          <p:nvPr/>
        </p:nvSpPr>
        <p:spPr>
          <a:xfrm>
            <a:off x="4419720" y="4800600"/>
            <a:ext cx="2999520" cy="55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HelloWorld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/&gt;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CONVENÇÕES PARA COMPONENTES: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157;g165f395d445_0_24"/>
          <p:cNvSpPr/>
          <p:nvPr/>
        </p:nvSpPr>
        <p:spPr>
          <a:xfrm>
            <a:off x="551520" y="1798560"/>
            <a:ext cx="11304720" cy="43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0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Manter um arquivo para cada componente, um único componente por arquivo.</a:t>
            </a: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500" spc="-1" strike="noStrike">
              <a:latin typeface="Arial"/>
            </a:endParaRPr>
          </a:p>
        </p:txBody>
      </p:sp>
      <p:sp>
        <p:nvSpPr>
          <p:cNvPr id="192" name="Google Shape;158;g165f395d445_0_24"/>
          <p:cNvSpPr/>
          <p:nvPr/>
        </p:nvSpPr>
        <p:spPr>
          <a:xfrm>
            <a:off x="2351520" y="3309120"/>
            <a:ext cx="6352200" cy="27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import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ffa657"/>
                </a:solidFill>
                <a:highlight>
                  <a:srgbClr val="172237"/>
                </a:highlight>
                <a:latin typeface="Consolas"/>
                <a:ea typeface="Consolas"/>
              </a:rPr>
              <a:t>React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from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</a:rPr>
              <a:t>"react"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function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</a:rPr>
              <a:t>OuvindoAgora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(props)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</a:t>
            </a: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return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h1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&gt;Ouvindo agora&lt;/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h1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}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export</a:t>
            </a:r>
            <a:r>
              <a:rPr b="0" lang="de-DE" sz="1800" spc="-1" strike="noStrike">
                <a:solidFill>
                  <a:srgbClr val="ffa657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default</a:t>
            </a:r>
            <a:r>
              <a:rPr b="0" lang="de-DE" sz="1800" spc="-1" strike="noStrike">
                <a:solidFill>
                  <a:srgbClr val="ffa657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</a:rPr>
              <a:t>OuvindoAgora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CONVENÇÕES PARA COMPONENTES: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Google Shape;164;p24"/>
          <p:cNvSpPr/>
          <p:nvPr/>
        </p:nvSpPr>
        <p:spPr>
          <a:xfrm>
            <a:off x="804600" y="2514960"/>
            <a:ext cx="10152720" cy="24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marL="285840" indent="-254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Criar o arquivo com a extensão </a:t>
            </a:r>
            <a:r>
              <a:rPr b="1" lang="de-DE" sz="3500" spc="-1" strike="noStrike">
                <a:solidFill>
                  <a:srgbClr val="4472c4"/>
                </a:solidFill>
                <a:latin typeface="Calibri"/>
                <a:ea typeface="Calibri"/>
              </a:rPr>
              <a:t>.jsx </a:t>
            </a: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5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Não tenha medo de dividir componentes em componentes menores. </a:t>
            </a: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COMPOSIÇÃO DE COMPONENTES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170;g165f395d445_0_0"/>
          <p:cNvSpPr/>
          <p:nvPr/>
        </p:nvSpPr>
        <p:spPr>
          <a:xfrm>
            <a:off x="335520" y="1989000"/>
            <a:ext cx="11448720" cy="34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Componentes podem retornar outros componentes.</a:t>
            </a: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Além de elementos, outros componentes são renderizados dentro do atual. Chamamos esse conceito de componentes filhos.</a:t>
            </a:r>
            <a:endParaRPr b="0" lang="pt-BR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75;p7"/>
          <p:cNvSpPr/>
          <p:nvPr/>
        </p:nvSpPr>
        <p:spPr>
          <a:xfrm>
            <a:off x="2057400" y="609480"/>
            <a:ext cx="7649640" cy="38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class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ffa657"/>
                </a:solidFill>
                <a:highlight>
                  <a:srgbClr val="172237"/>
                </a:highlight>
                <a:latin typeface="Consolas"/>
                <a:ea typeface="Consolas"/>
              </a:rPr>
              <a:t>Musica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extends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ffa657"/>
                </a:solidFill>
                <a:highlight>
                  <a:srgbClr val="172237"/>
                </a:highlight>
                <a:latin typeface="Consolas"/>
                <a:ea typeface="Consolas"/>
              </a:rPr>
              <a:t>React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.</a:t>
            </a:r>
            <a:r>
              <a:rPr b="0" lang="de-DE" sz="1800" spc="-1" strike="noStrike">
                <a:solidFill>
                  <a:srgbClr val="ffa657"/>
                </a:solidFill>
                <a:highlight>
                  <a:srgbClr val="172237"/>
                </a:highlight>
                <a:latin typeface="Consolas"/>
                <a:ea typeface="Consolas"/>
              </a:rPr>
              <a:t>Component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</a:t>
            </a:r>
            <a:r>
              <a:rPr b="0" lang="de-DE" sz="1800" spc="-1" strike="noStrike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</a:rPr>
              <a:t>render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()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</a:t>
            </a: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return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(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React.Fragment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  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Artista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nome=</a:t>
            </a:r>
            <a:r>
              <a:rPr b="0" lang="de-DE" sz="1800" spc="-1" strike="noStrike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</a:rPr>
              <a:t>"BTS"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/&gt;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  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Album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nome=</a:t>
            </a:r>
            <a:r>
              <a:rPr b="0" lang="de-DE" sz="1800" spc="-1" strike="noStrike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</a:rPr>
              <a:t>"Map of the Soul: 7"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/&gt;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React.Fragment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}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}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1523880" y="284004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/>
          </p:nvPr>
        </p:nvSpPr>
        <p:spPr>
          <a:xfrm>
            <a:off x="550080" y="1910160"/>
            <a:ext cx="11091960" cy="3390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Componentes </a:t>
            </a:r>
            <a:r>
              <a:rPr b="1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são </a:t>
            </a:r>
            <a:r>
              <a:rPr b="1" i="1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partes</a:t>
            </a:r>
            <a:r>
              <a:rPr b="1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da aplicação.</a:t>
            </a:r>
            <a:endParaRPr b="0" lang="pt-BR" sz="3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Pequenos pedaços independentes, isolados e reutilizáveis.</a:t>
            </a:r>
            <a:endParaRPr b="0" lang="pt-BR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COMPONENTES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84;p2"/>
          <p:cNvSpPr/>
          <p:nvPr/>
        </p:nvSpPr>
        <p:spPr>
          <a:xfrm>
            <a:off x="335520" y="1989000"/>
            <a:ext cx="11449080" cy="32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de-DE" sz="2800" spc="-1" strike="noStrike">
                <a:solidFill>
                  <a:srgbClr val="4472c4"/>
                </a:solidFill>
                <a:latin typeface="Calibri"/>
                <a:ea typeface="Calibri"/>
              </a:rPr>
              <a:t>O React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  <a:ea typeface="Calibri"/>
              </a:rPr>
              <a:t>não separa tecnologias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Calibri"/>
              </a:rPr>
              <a:t>em arquivos diferentes (HTML, CSS e JS em arquivos separados).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Calibri"/>
              </a:rPr>
              <a:t>Ao invés disso, o React separa conceitos. O papel de um componente é retornar elementos React, que descrevem o que deve aparecer na tela ou em parte dela.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COMPONENTES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90;p3"/>
          <p:cNvSpPr/>
          <p:nvPr/>
        </p:nvSpPr>
        <p:spPr>
          <a:xfrm>
            <a:off x="666720" y="1785960"/>
            <a:ext cx="10720080" cy="406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Google Shape;91;p3"/>
          <p:cNvSpPr/>
          <p:nvPr/>
        </p:nvSpPr>
        <p:spPr>
          <a:xfrm>
            <a:off x="335520" y="1928880"/>
            <a:ext cx="11377080" cy="22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Um componente pode ser redesenhado na tela quantas vezes forem necessárias. A nova renderização irá ocorrer para </a:t>
            </a:r>
            <a:r>
              <a:rPr b="1" i="1" lang="de-DE" sz="3500" spc="-1" strike="noStrike">
                <a:solidFill>
                  <a:srgbClr val="4472c4"/>
                </a:solidFill>
                <a:latin typeface="Arial"/>
                <a:ea typeface="Arial"/>
              </a:rPr>
              <a:t>reagir</a:t>
            </a:r>
            <a:r>
              <a:rPr b="1" lang="de-DE" sz="35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a mudanças e atualizar as informações da tela.</a:t>
            </a:r>
            <a:endParaRPr b="0" lang="pt-BR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COMPONENTES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Google Shape;97;p4"/>
          <p:cNvSpPr/>
          <p:nvPr/>
        </p:nvSpPr>
        <p:spPr>
          <a:xfrm>
            <a:off x="666720" y="1785960"/>
            <a:ext cx="10720080" cy="406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Google Shape;98;p4"/>
          <p:cNvSpPr/>
          <p:nvPr/>
        </p:nvSpPr>
        <p:spPr>
          <a:xfrm>
            <a:off x="582840" y="1893600"/>
            <a:ext cx="11376720" cy="27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Esse redesenho (ou renderização) é controlado pelo React de forma inteligente: Apenas os componentes afetados são renderizados.</a:t>
            </a: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O processo ocorre primeiramente em um DOM virtual, para só então ser aplicado no documento.</a:t>
            </a:r>
            <a:endParaRPr b="0" lang="pt-BR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DOM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Google Shape;104;p5"/>
          <p:cNvSpPr/>
          <p:nvPr/>
        </p:nvSpPr>
        <p:spPr>
          <a:xfrm>
            <a:off x="380880" y="1714320"/>
            <a:ext cx="11429640" cy="43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DOM significa Document Object Model</a:t>
            </a:r>
            <a:br>
              <a:rPr sz="3500"/>
            </a:b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(Modelo de Objeto de Documento).</a:t>
            </a:r>
            <a:br>
              <a:rPr sz="3500"/>
            </a:b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Ele </a:t>
            </a:r>
            <a:r>
              <a:rPr b="1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é uma API que nos permite acessar e manipular documentos HTML e XML válidos</a:t>
            </a: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O </a:t>
            </a:r>
            <a:r>
              <a:rPr b="1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React</a:t>
            </a: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 implementa um sistema </a:t>
            </a:r>
            <a:r>
              <a:rPr b="1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DOM</a:t>
            </a: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 independente do navegador visando performance e compatibilidade entre navegadores.</a:t>
            </a:r>
            <a:endParaRPr b="0" lang="pt-BR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alibri"/>
                <a:ea typeface="Calibri"/>
              </a:rPr>
              <a:t>DIFERENÇA ENTRE ELEMENTO E COMPONENTE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110;p6"/>
          <p:cNvSpPr/>
          <p:nvPr/>
        </p:nvSpPr>
        <p:spPr>
          <a:xfrm>
            <a:off x="380880" y="1926720"/>
            <a:ext cx="11429640" cy="22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Elementos são DOM.</a:t>
            </a: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Componente é um agrupamento pequeno de elementos com significado semântico. Elementos compõe um componente.</a:t>
            </a:r>
            <a:endParaRPr b="0" lang="pt-BR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79520" y="759960"/>
            <a:ext cx="11232720" cy="2256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4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Componentes podem retornar qualquer elemento JSX válido, assim como tipos primitivos:</a:t>
            </a:r>
            <a:br>
              <a:rPr sz="3500"/>
            </a:b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strings, numbers, booleans, e null; também arrays e </a:t>
            </a:r>
            <a:r>
              <a:rPr b="1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fragmentos</a:t>
            </a: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pt-BR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79520" y="759960"/>
            <a:ext cx="11232720" cy="2256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4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Componentes podem retornar qualquer elemento JSX válido, assim como tipos primitivos:</a:t>
            </a:r>
            <a:br>
              <a:rPr sz="3500"/>
            </a:b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strings, numbers, booleans, e null; também arrays e </a:t>
            </a:r>
            <a:r>
              <a:rPr b="1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fragmentos</a:t>
            </a: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pt-BR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  <dc:creator/>
  <dc:description/>
  <dc:language>pt-BR</dc:language>
  <cp:lastModifiedBy/>
  <dcterms:modified xsi:type="dcterms:W3CDTF">2023-10-26T16:00:03Z</dcterms:modified>
  <cp:revision>1</cp:revision>
  <dc:subject/>
  <dc:title/>
</cp:coreProperties>
</file>