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Roboto Slab"/>
      <p:regular r:id="rId54"/>
      <p:bold r:id="rId55"/>
    </p:embeddedFont>
    <p:embeddedFont>
      <p:font typeface="Robo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85F9CA-CF7D-4DBF-92FB-3DE5534DFE1B}">
  <a:tblStyle styleId="{A285F9CA-CF7D-4DBF-92FB-3DE5534DFE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Slab-bold.fntdata"/><Relationship Id="rId10" Type="http://schemas.openxmlformats.org/officeDocument/2006/relationships/slide" Target="slides/slide4.xml"/><Relationship Id="rId54" Type="http://schemas.openxmlformats.org/officeDocument/2006/relationships/font" Target="fonts/RobotoSlab-regular.fntdata"/><Relationship Id="rId13" Type="http://schemas.openxmlformats.org/officeDocument/2006/relationships/slide" Target="slides/slide7.xml"/><Relationship Id="rId57" Type="http://schemas.openxmlformats.org/officeDocument/2006/relationships/font" Target="fonts/Roboto-bold.fntdata"/><Relationship Id="rId12" Type="http://schemas.openxmlformats.org/officeDocument/2006/relationships/slide" Target="slides/slide6.xml"/><Relationship Id="rId56" Type="http://schemas.openxmlformats.org/officeDocument/2006/relationships/font" Target="fonts/Roboto-regular.fntdata"/><Relationship Id="rId15" Type="http://schemas.openxmlformats.org/officeDocument/2006/relationships/slide" Target="slides/slide9.xml"/><Relationship Id="rId59" Type="http://schemas.openxmlformats.org/officeDocument/2006/relationships/font" Target="fonts/Roboto-boldItalic.fntdata"/><Relationship Id="rId14" Type="http://schemas.openxmlformats.org/officeDocument/2006/relationships/slide" Target="slides/slide8.xml"/><Relationship Id="rId58"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af9ae9b8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af9ae9b8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af9ae9b8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af9ae9b8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b4bf511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b4bf511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b4bf5112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b4bf5112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b4bf511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b4bf511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b90833b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b90833b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b90833b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b90833b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b90833bf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b90833bf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b90833bf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b90833bf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b90833bf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b90833bf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b90833bf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b90833bf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b90833bf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b90833bf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b90833bf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b90833bf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b90833bf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b90833bf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b90833bf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b90833bf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b90833bf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b90833bf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b90833bf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b90833bf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b90833bf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b90833bf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b90833bf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b90833bf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b90833bf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b90833bf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b2068c0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b2068c02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Choreography means art of flow or design,practice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b90833bf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b90833bf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b90833bf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b90833bf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c89c4b5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c89c4b5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c89c4b5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c89c4b5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c89c4b5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c89c4b5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c89c4b5f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c89c4b5f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c89c4b5f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c89c4b5f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c89c4b5f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c89c4b5f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c89c4b5f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c89c4b5f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b90833bf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b90833bf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b2068c02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b2068c02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Choreography means art of flow or design,practice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c89c4b5f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c89c4b5f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c89c4b5f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c89c4b5f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b90833bf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b90833bf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af6bc5a1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af6bc5a1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b2068c0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b2068c0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b2068c02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b2068c02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Choreography means art of flow or design,practice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b2068c02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b2068c02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b2068c02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b2068c02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Choreography means art of flow or design,practice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af9ae9b8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af9ae9b8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b2068c02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b2068c02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b2068c02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b2068c02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af9ae9b8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af9ae9b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hyperlink" Target="https://aws.amazon.com/event-driven-architectur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hyperlink" Target="https://aws.amazon.com/message-queue/" TargetMode="External"/><Relationship Id="rId4" Type="http://schemas.openxmlformats.org/officeDocument/2006/relationships/hyperlink" Target="https://aws.amazon.com/sqs/" TargetMode="External"/><Relationship Id="rId5" Type="http://schemas.openxmlformats.org/officeDocument/2006/relationships/hyperlink" Target="https://aws.amazon.com/sq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1" Type="http://schemas.openxmlformats.org/officeDocument/2006/relationships/hyperlink" Target="https://aws.amazon.com/pub-sub-messaging/" TargetMode="External"/><Relationship Id="rId10" Type="http://schemas.openxmlformats.org/officeDocument/2006/relationships/hyperlink" Target="https://slideplayer.com/slide/16141472/" TargetMode="External"/><Relationship Id="rId13" Type="http://schemas.openxmlformats.org/officeDocument/2006/relationships/hyperlink" Target="https://cloud.google.com/pubsub/docs/tutorials" TargetMode="External"/><Relationship Id="rId12" Type="http://schemas.openxmlformats.org/officeDocument/2006/relationships/hyperlink" Target="https://docs.microsoft.com/en-us/azure/architecture/patterns/publisher-subscriber" TargetMode="External"/><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hyperlink" Target="https://www.geeksforgeeks.org/service-oriented-architecture/" TargetMode="External"/><Relationship Id="rId4" Type="http://schemas.openxmlformats.org/officeDocument/2006/relationships/hyperlink" Target="https://www.mordorintelligence.com/industry-reports/cloud-enabling-technology-market" TargetMode="External"/><Relationship Id="rId9" Type="http://schemas.openxmlformats.org/officeDocument/2006/relationships/hyperlink" Target="https://www.javatpoint.com/what-is-web-service" TargetMode="External"/><Relationship Id="rId5" Type="http://schemas.openxmlformats.org/officeDocument/2006/relationships/hyperlink" Target="https://www.ibm.com/in-en/cloud/learn/soa" TargetMode="External"/><Relationship Id="rId6" Type="http://schemas.openxmlformats.org/officeDocument/2006/relationships/hyperlink" Target="https://www.tutorialspoint.com/restful/restful_introduction.htm" TargetMode="External"/><Relationship Id="rId7" Type="http://schemas.openxmlformats.org/officeDocument/2006/relationships/hyperlink" Target="https://www.geeksforgeeks.org/rest-api-architectural-constraints/" TargetMode="External"/><Relationship Id="rId8" Type="http://schemas.openxmlformats.org/officeDocument/2006/relationships/hyperlink" Target="https://www.tutorialspoint.com/webservices/what_are_web_services.ht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hyperlink" Target="https://www.tutorialspoint.com/cloud_computing/cloud_computing_virtualization.htm" TargetMode="External"/><Relationship Id="rId4" Type="http://schemas.openxmlformats.org/officeDocument/2006/relationships/hyperlink" Target="https://www.geeksforgeeks.org/virtualization-cloud-computing-types/" TargetMode="External"/><Relationship Id="rId5" Type="http://schemas.openxmlformats.org/officeDocument/2006/relationships/hyperlink" Target="http://stmarysguntur.com/wp-content/uploads/2018/02/PDFsam_merge.pdf" TargetMode="External"/><Relationship Id="rId6" Type="http://schemas.openxmlformats.org/officeDocument/2006/relationships/hyperlink" Target="https://www.javatpoint.com/virtualization-in-cloud-computing" TargetMode="External"/><Relationship Id="rId7" Type="http://schemas.openxmlformats.org/officeDocument/2006/relationships/hyperlink" Target="https://cloud.google.com/compute/?hl=en_US&amp;_ga=2.188485032.-126505932.1629711797" TargetMode="External"/><Relationship Id="rId8" Type="http://schemas.openxmlformats.org/officeDocument/2006/relationships/hyperlink" Target="https://www.qwiklabs.com/focuses/870?catalog_rank=%7B%22rank%22%3A5%2C%22num_filters%22%3A0%2C%22has_search%22%3Atrue%7D&amp;parent=catalog&amp;search_id=12566067"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Cloud Enabling Technologies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387900" y="64300"/>
            <a:ext cx="8368200" cy="43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Arial"/>
                <a:ea typeface="Arial"/>
                <a:cs typeface="Arial"/>
                <a:sym typeface="Arial"/>
              </a:rPr>
              <a:t>Disadvantages of SOA:</a:t>
            </a:r>
            <a:r>
              <a:rPr lang="en" sz="2000">
                <a:solidFill>
                  <a:srgbClr val="FFFFFF"/>
                </a:solidFill>
                <a:latin typeface="Arial"/>
                <a:ea typeface="Arial"/>
                <a:cs typeface="Arial"/>
                <a:sym typeface="Arial"/>
              </a:rPr>
              <a:t> </a:t>
            </a:r>
            <a:endParaRPr sz="2000">
              <a:solidFill>
                <a:srgbClr val="FFFFFF"/>
              </a:solidFill>
              <a:latin typeface="Arial"/>
              <a:ea typeface="Arial"/>
              <a:cs typeface="Arial"/>
              <a:sym typeface="Arial"/>
            </a:endParaRPr>
          </a:p>
          <a:p>
            <a:pPr indent="0" lvl="0" marL="0" rtl="0" algn="l">
              <a:spcBef>
                <a:spcPts val="800"/>
              </a:spcBef>
              <a:spcAft>
                <a:spcPts val="0"/>
              </a:spcAft>
              <a:buNone/>
            </a:pPr>
            <a:r>
              <a:rPr lang="en" sz="1300">
                <a:solidFill>
                  <a:srgbClr val="FFFFFF"/>
                </a:solidFill>
                <a:latin typeface="Arial"/>
                <a:ea typeface="Arial"/>
                <a:cs typeface="Arial"/>
                <a:sym typeface="Arial"/>
              </a:rPr>
              <a:t> </a:t>
            </a:r>
            <a:endParaRPr sz="1300">
              <a:solidFill>
                <a:srgbClr val="FFFFFF"/>
              </a:solidFill>
              <a:latin typeface="Arial"/>
              <a:ea typeface="Arial"/>
              <a:cs typeface="Arial"/>
              <a:sym typeface="Arial"/>
            </a:endParaRPr>
          </a:p>
          <a:p>
            <a:pPr indent="-311150" lvl="0" marL="685800" rtl="0" algn="l">
              <a:lnSpc>
                <a:spcPct val="158000"/>
              </a:lnSpc>
              <a:spcBef>
                <a:spcPts val="800"/>
              </a:spcBef>
              <a:spcAft>
                <a:spcPts val="0"/>
              </a:spcAft>
              <a:buClr>
                <a:srgbClr val="FFFFFF"/>
              </a:buClr>
              <a:buSzPts val="1300"/>
              <a:buFont typeface="Arial"/>
              <a:buChar char="●"/>
            </a:pPr>
            <a:r>
              <a:rPr b="1" lang="en" sz="1300">
                <a:solidFill>
                  <a:srgbClr val="FFFFFF"/>
                </a:solidFill>
                <a:latin typeface="Arial"/>
                <a:ea typeface="Arial"/>
                <a:cs typeface="Arial"/>
                <a:sym typeface="Arial"/>
              </a:rPr>
              <a:t>High overhead:</a:t>
            </a:r>
            <a:r>
              <a:rPr lang="en" sz="1300">
                <a:solidFill>
                  <a:srgbClr val="FFFFFF"/>
                </a:solidFill>
                <a:latin typeface="Arial"/>
                <a:ea typeface="Arial"/>
                <a:cs typeface="Arial"/>
                <a:sym typeface="Arial"/>
              </a:rPr>
              <a:t> A validation of input parameters of services is done whenever services interact this decreases performance as it increases load and response time.</a:t>
            </a:r>
            <a:endParaRPr sz="1300">
              <a:solidFill>
                <a:srgbClr val="FFFFFF"/>
              </a:solidFill>
              <a:latin typeface="Arial"/>
              <a:ea typeface="Arial"/>
              <a:cs typeface="Arial"/>
              <a:sym typeface="Arial"/>
            </a:endParaRPr>
          </a:p>
          <a:p>
            <a:pPr indent="-311150" lvl="0" marL="685800" rtl="0" algn="l">
              <a:lnSpc>
                <a:spcPct val="158000"/>
              </a:lnSpc>
              <a:spcBef>
                <a:spcPts val="0"/>
              </a:spcBef>
              <a:spcAft>
                <a:spcPts val="0"/>
              </a:spcAft>
              <a:buClr>
                <a:srgbClr val="FFFFFF"/>
              </a:buClr>
              <a:buSzPts val="1300"/>
              <a:buFont typeface="Arial"/>
              <a:buChar char="●"/>
            </a:pPr>
            <a:r>
              <a:rPr b="1" lang="en" sz="1300">
                <a:solidFill>
                  <a:srgbClr val="FFFFFF"/>
                </a:solidFill>
                <a:latin typeface="Arial"/>
                <a:ea typeface="Arial"/>
                <a:cs typeface="Arial"/>
                <a:sym typeface="Arial"/>
              </a:rPr>
              <a:t>High investment:</a:t>
            </a:r>
            <a:r>
              <a:rPr lang="en" sz="1300">
                <a:solidFill>
                  <a:srgbClr val="FFFFFF"/>
                </a:solidFill>
                <a:latin typeface="Arial"/>
                <a:ea typeface="Arial"/>
                <a:cs typeface="Arial"/>
                <a:sym typeface="Arial"/>
              </a:rPr>
              <a:t> A huge initial investment is required for SOA.</a:t>
            </a:r>
            <a:endParaRPr sz="1300">
              <a:solidFill>
                <a:srgbClr val="FFFFFF"/>
              </a:solidFill>
              <a:latin typeface="Arial"/>
              <a:ea typeface="Arial"/>
              <a:cs typeface="Arial"/>
              <a:sym typeface="Arial"/>
            </a:endParaRPr>
          </a:p>
          <a:p>
            <a:pPr indent="-311150" lvl="0" marL="685800" rtl="0" algn="l">
              <a:lnSpc>
                <a:spcPct val="158000"/>
              </a:lnSpc>
              <a:spcBef>
                <a:spcPts val="0"/>
              </a:spcBef>
              <a:spcAft>
                <a:spcPts val="0"/>
              </a:spcAft>
              <a:buClr>
                <a:srgbClr val="FFFFFF"/>
              </a:buClr>
              <a:buSzPts val="1300"/>
              <a:buFont typeface="Arial"/>
              <a:buChar char="●"/>
            </a:pPr>
            <a:r>
              <a:rPr b="1" lang="en" sz="1300">
                <a:solidFill>
                  <a:srgbClr val="FFFFFF"/>
                </a:solidFill>
                <a:latin typeface="Arial"/>
                <a:ea typeface="Arial"/>
                <a:cs typeface="Arial"/>
                <a:sym typeface="Arial"/>
              </a:rPr>
              <a:t>Complex service management:</a:t>
            </a:r>
            <a:r>
              <a:rPr lang="en" sz="1300">
                <a:solidFill>
                  <a:srgbClr val="FFFFFF"/>
                </a:solidFill>
                <a:latin typeface="Arial"/>
                <a:ea typeface="Arial"/>
                <a:cs typeface="Arial"/>
                <a:sym typeface="Arial"/>
              </a:rPr>
              <a:t> When services interact they exchange messages to tasks. the number of messages may go in millions. It becomes a cumbersome task to handle a large number of messages.</a:t>
            </a:r>
            <a:endParaRPr sz="1300">
              <a:solidFill>
                <a:srgbClr val="FFFFFF"/>
              </a:solidFill>
              <a:latin typeface="Arial"/>
              <a:ea typeface="Arial"/>
              <a:cs typeface="Arial"/>
              <a:sym typeface="Arial"/>
            </a:endParaRPr>
          </a:p>
          <a:p>
            <a:pPr indent="0" lvl="0" marL="457200" rtl="0" algn="l">
              <a:spcBef>
                <a:spcPts val="3600"/>
              </a:spcBef>
              <a:spcAft>
                <a:spcPts val="1600"/>
              </a:spcAft>
              <a:buNone/>
            </a:pPr>
            <a:r>
              <a:t/>
            </a:r>
            <a:endParaRPr b="1" sz="1500">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387900" y="64300"/>
            <a:ext cx="8368200" cy="43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rgbClr val="FFFFFF"/>
              </a:solidFill>
              <a:latin typeface="Arial"/>
              <a:ea typeface="Arial"/>
              <a:cs typeface="Arial"/>
              <a:sym typeface="Arial"/>
            </a:endParaRPr>
          </a:p>
          <a:p>
            <a:pPr indent="0" lvl="0" marL="0" rtl="0" algn="l">
              <a:spcBef>
                <a:spcPts val="800"/>
              </a:spcBef>
              <a:spcAft>
                <a:spcPts val="0"/>
              </a:spcAft>
              <a:buNone/>
            </a:pPr>
            <a:r>
              <a:rPr b="1" lang="en" sz="2000">
                <a:solidFill>
                  <a:srgbClr val="FFFFFF"/>
                </a:solidFill>
                <a:latin typeface="Arial"/>
                <a:ea typeface="Arial"/>
                <a:cs typeface="Arial"/>
                <a:sym typeface="Arial"/>
              </a:rPr>
              <a:t>Practical applications of SOA:</a:t>
            </a:r>
            <a:r>
              <a:rPr lang="en" sz="2000">
                <a:solidFill>
                  <a:srgbClr val="FFFFFF"/>
                </a:solidFill>
                <a:latin typeface="Arial"/>
                <a:ea typeface="Arial"/>
                <a:cs typeface="Arial"/>
                <a:sym typeface="Arial"/>
              </a:rPr>
              <a:t> </a:t>
            </a:r>
            <a:endParaRPr sz="2000">
              <a:solidFill>
                <a:srgbClr val="FFFFFF"/>
              </a:solidFill>
              <a:latin typeface="Arial"/>
              <a:ea typeface="Arial"/>
              <a:cs typeface="Arial"/>
              <a:sym typeface="Arial"/>
            </a:endParaRPr>
          </a:p>
          <a:p>
            <a:pPr indent="0" lvl="0" marL="0" rtl="0" algn="l">
              <a:spcBef>
                <a:spcPts val="800"/>
              </a:spcBef>
              <a:spcAft>
                <a:spcPts val="0"/>
              </a:spcAft>
              <a:buNone/>
            </a:pPr>
            <a:r>
              <a:rPr lang="en" sz="1300">
                <a:solidFill>
                  <a:srgbClr val="FFFFFF"/>
                </a:solidFill>
                <a:latin typeface="Arial"/>
                <a:ea typeface="Arial"/>
                <a:cs typeface="Arial"/>
                <a:sym typeface="Arial"/>
              </a:rPr>
              <a:t>       SOA is used in many ways around us whether it is mentioned or not. </a:t>
            </a:r>
            <a:endParaRPr sz="1300">
              <a:solidFill>
                <a:srgbClr val="FFFFFF"/>
              </a:solidFill>
              <a:latin typeface="Arial"/>
              <a:ea typeface="Arial"/>
              <a:cs typeface="Arial"/>
              <a:sym typeface="Arial"/>
            </a:endParaRPr>
          </a:p>
          <a:p>
            <a:pPr indent="0" lvl="0" marL="0" rtl="0" algn="l">
              <a:spcBef>
                <a:spcPts val="800"/>
              </a:spcBef>
              <a:spcAft>
                <a:spcPts val="0"/>
              </a:spcAft>
              <a:buNone/>
            </a:pPr>
            <a:r>
              <a:rPr lang="en" sz="1300">
                <a:solidFill>
                  <a:srgbClr val="FFFFFF"/>
                </a:solidFill>
                <a:latin typeface="Arial"/>
                <a:ea typeface="Arial"/>
                <a:cs typeface="Arial"/>
                <a:sym typeface="Arial"/>
              </a:rPr>
              <a:t> </a:t>
            </a:r>
            <a:endParaRPr sz="1300">
              <a:solidFill>
                <a:srgbClr val="FFFFFF"/>
              </a:solidFill>
              <a:latin typeface="Arial"/>
              <a:ea typeface="Arial"/>
              <a:cs typeface="Arial"/>
              <a:sym typeface="Arial"/>
            </a:endParaRPr>
          </a:p>
          <a:p>
            <a:pPr indent="0" lvl="0" marL="0" rtl="0" algn="l">
              <a:spcBef>
                <a:spcPts val="800"/>
              </a:spcBef>
              <a:spcAft>
                <a:spcPts val="0"/>
              </a:spcAft>
              <a:buNone/>
            </a:pPr>
            <a:r>
              <a:t/>
            </a:r>
            <a:endParaRPr sz="1300">
              <a:solidFill>
                <a:srgbClr val="FFFFFF"/>
              </a:solidFill>
              <a:latin typeface="Arial"/>
              <a:ea typeface="Arial"/>
              <a:cs typeface="Arial"/>
              <a:sym typeface="Arial"/>
            </a:endParaRPr>
          </a:p>
          <a:p>
            <a:pPr indent="-311150" lvl="0" marL="685800" rtl="0" algn="l">
              <a:lnSpc>
                <a:spcPct val="158000"/>
              </a:lnSpc>
              <a:spcBef>
                <a:spcPts val="800"/>
              </a:spcBef>
              <a:spcAft>
                <a:spcPts val="0"/>
              </a:spcAft>
              <a:buClr>
                <a:srgbClr val="FFFFFF"/>
              </a:buClr>
              <a:buSzPts val="1300"/>
              <a:buFont typeface="Arial"/>
              <a:buAutoNum type="arabicPeriod"/>
            </a:pPr>
            <a:r>
              <a:rPr lang="en" sz="1300">
                <a:solidFill>
                  <a:srgbClr val="FFFFFF"/>
                </a:solidFill>
                <a:latin typeface="Arial"/>
                <a:ea typeface="Arial"/>
                <a:cs typeface="Arial"/>
                <a:sym typeface="Arial"/>
              </a:rPr>
              <a:t>SOA infrastructure is used by many armies and air force to deploy situational awareness systems.</a:t>
            </a:r>
            <a:endParaRPr sz="1300">
              <a:solidFill>
                <a:srgbClr val="FFFFFF"/>
              </a:solidFill>
              <a:latin typeface="Arial"/>
              <a:ea typeface="Arial"/>
              <a:cs typeface="Arial"/>
              <a:sym typeface="Arial"/>
            </a:endParaRPr>
          </a:p>
          <a:p>
            <a:pPr indent="-311150" lvl="0" marL="685800" rtl="0" algn="l">
              <a:lnSpc>
                <a:spcPct val="158000"/>
              </a:lnSpc>
              <a:spcBef>
                <a:spcPts val="0"/>
              </a:spcBef>
              <a:spcAft>
                <a:spcPts val="0"/>
              </a:spcAft>
              <a:buClr>
                <a:srgbClr val="FFFFFF"/>
              </a:buClr>
              <a:buSzPts val="1300"/>
              <a:buFont typeface="Arial"/>
              <a:buAutoNum type="arabicPeriod"/>
            </a:pPr>
            <a:r>
              <a:rPr lang="en" sz="1300">
                <a:solidFill>
                  <a:srgbClr val="FFFFFF"/>
                </a:solidFill>
                <a:latin typeface="Arial"/>
                <a:ea typeface="Arial"/>
                <a:cs typeface="Arial"/>
                <a:sym typeface="Arial"/>
              </a:rPr>
              <a:t>SOA is used to improve the healthcare delivery.</a:t>
            </a:r>
            <a:endParaRPr sz="1300">
              <a:solidFill>
                <a:srgbClr val="FFFFFF"/>
              </a:solidFill>
              <a:latin typeface="Arial"/>
              <a:ea typeface="Arial"/>
              <a:cs typeface="Arial"/>
              <a:sym typeface="Arial"/>
            </a:endParaRPr>
          </a:p>
          <a:p>
            <a:pPr indent="-311150" lvl="0" marL="685800" rtl="0" algn="l">
              <a:lnSpc>
                <a:spcPct val="158000"/>
              </a:lnSpc>
              <a:spcBef>
                <a:spcPts val="0"/>
              </a:spcBef>
              <a:spcAft>
                <a:spcPts val="0"/>
              </a:spcAft>
              <a:buClr>
                <a:srgbClr val="FFFFFF"/>
              </a:buClr>
              <a:buSzPts val="1300"/>
              <a:buFont typeface="Arial"/>
              <a:buAutoNum type="arabicPeriod"/>
            </a:pPr>
            <a:r>
              <a:rPr lang="en" sz="1300">
                <a:solidFill>
                  <a:srgbClr val="FFFFFF"/>
                </a:solidFill>
                <a:latin typeface="Arial"/>
                <a:ea typeface="Arial"/>
                <a:cs typeface="Arial"/>
                <a:sym typeface="Arial"/>
              </a:rPr>
              <a:t>Nowadays many apps are games and they use inbuilt functions to run. For example, an app might need GPS so it uses inbuilt GPS functions of the device. This is SOA in mobile solutions.</a:t>
            </a:r>
            <a:endParaRPr sz="1300">
              <a:solidFill>
                <a:srgbClr val="FFFFFF"/>
              </a:solidFill>
              <a:latin typeface="Arial"/>
              <a:ea typeface="Arial"/>
              <a:cs typeface="Arial"/>
              <a:sym typeface="Arial"/>
            </a:endParaRPr>
          </a:p>
          <a:p>
            <a:pPr indent="-311150" lvl="0" marL="685800" rtl="0" algn="l">
              <a:lnSpc>
                <a:spcPct val="158000"/>
              </a:lnSpc>
              <a:spcBef>
                <a:spcPts val="0"/>
              </a:spcBef>
              <a:spcAft>
                <a:spcPts val="0"/>
              </a:spcAft>
              <a:buClr>
                <a:srgbClr val="FFFFFF"/>
              </a:buClr>
              <a:buSzPts val="1300"/>
              <a:buFont typeface="Arial"/>
              <a:buAutoNum type="arabicPeriod"/>
            </a:pPr>
            <a:r>
              <a:rPr lang="en" sz="1300">
                <a:solidFill>
                  <a:srgbClr val="FFFFFF"/>
                </a:solidFill>
                <a:latin typeface="Arial"/>
                <a:ea typeface="Arial"/>
                <a:cs typeface="Arial"/>
                <a:sym typeface="Arial"/>
              </a:rPr>
              <a:t>SOA helps maintain museums a virtualized storage pool for their information and content.</a:t>
            </a:r>
            <a:endParaRPr sz="1300">
              <a:solidFill>
                <a:srgbClr val="FFFFFF"/>
              </a:solidFill>
              <a:latin typeface="Arial"/>
              <a:ea typeface="Arial"/>
              <a:cs typeface="Arial"/>
              <a:sym typeface="Arial"/>
            </a:endParaRPr>
          </a:p>
          <a:p>
            <a:pPr indent="0" lvl="0" marL="457200" rtl="0" algn="l">
              <a:spcBef>
                <a:spcPts val="3600"/>
              </a:spcBef>
              <a:spcAft>
                <a:spcPts val="1600"/>
              </a:spcAft>
              <a:buNone/>
            </a:pPr>
            <a:r>
              <a:t/>
            </a:r>
            <a:endParaRPr b="1" sz="1300">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 and Systems of Systems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90250" y="526350"/>
            <a:ext cx="8195100" cy="3940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Representational state Transfer (REST)</a:t>
            </a:r>
            <a:endParaRPr sz="2000"/>
          </a:p>
          <a:p>
            <a:pPr indent="0" lvl="0" marL="0" rtl="0" algn="l">
              <a:spcBef>
                <a:spcPts val="0"/>
              </a:spcBef>
              <a:spcAft>
                <a:spcPts val="0"/>
              </a:spcAft>
              <a:buNone/>
            </a:pPr>
            <a:r>
              <a:t/>
            </a:r>
            <a:endParaRPr sz="2000"/>
          </a:p>
          <a:p>
            <a:pPr indent="-336550" lvl="0" marL="457200" rtl="0" algn="l">
              <a:spcBef>
                <a:spcPts val="0"/>
              </a:spcBef>
              <a:spcAft>
                <a:spcPts val="0"/>
              </a:spcAft>
              <a:buSzPts val="1700"/>
              <a:buChar char="●"/>
            </a:pPr>
            <a:r>
              <a:rPr lang="en" sz="1700"/>
              <a:t>REST is a software architecture style for distributed system that defines a set of constraints to be used for creating web based services.</a:t>
            </a:r>
            <a:endParaRPr sz="1700"/>
          </a:p>
          <a:p>
            <a:pPr indent="-336550" lvl="0" marL="457200" rtl="0" algn="l">
              <a:spcBef>
                <a:spcPts val="0"/>
              </a:spcBef>
              <a:spcAft>
                <a:spcPts val="0"/>
              </a:spcAft>
              <a:buSzPts val="1700"/>
              <a:buChar char="●"/>
            </a:pPr>
            <a:r>
              <a:rPr lang="en" sz="1700"/>
              <a:t>Today it is used by many sites such as google,yahoo,amazon,etc.</a:t>
            </a:r>
            <a:endParaRPr sz="1700"/>
          </a:p>
          <a:p>
            <a:pPr indent="-336550" lvl="0" marL="457200" rtl="0" algn="l">
              <a:spcBef>
                <a:spcPts val="0"/>
              </a:spcBef>
              <a:spcAft>
                <a:spcPts val="0"/>
              </a:spcAft>
              <a:buSzPts val="1700"/>
              <a:buChar char="●"/>
            </a:pPr>
            <a:r>
              <a:rPr lang="en" sz="1700"/>
              <a:t>The Web services that follows the Rest Arch. style are called Restful Web services.</a:t>
            </a:r>
            <a:endParaRPr sz="1700"/>
          </a:p>
          <a:p>
            <a:pPr indent="-336550" lvl="0" marL="457200" rtl="0" algn="l">
              <a:spcBef>
                <a:spcPts val="0"/>
              </a:spcBef>
              <a:spcAft>
                <a:spcPts val="0"/>
              </a:spcAft>
              <a:buSzPts val="1700"/>
              <a:buChar char="●"/>
            </a:pPr>
            <a:r>
              <a:rPr lang="en" sz="1700"/>
              <a:t>Which allows the requesting systems to access and manipulate the web resources by using a uniform and predefined set of stateless operations.</a:t>
            </a:r>
            <a:endParaRPr sz="1700"/>
          </a:p>
          <a:p>
            <a:pPr indent="-336550" lvl="0" marL="457200" rtl="0" algn="l">
              <a:spcBef>
                <a:spcPts val="0"/>
              </a:spcBef>
              <a:spcAft>
                <a:spcPts val="0"/>
              </a:spcAft>
              <a:buSzPts val="1700"/>
              <a:buChar char="●"/>
            </a:pPr>
            <a:r>
              <a:rPr lang="en" sz="1700"/>
              <a:t>REST server </a:t>
            </a:r>
            <a:r>
              <a:rPr lang="en" sz="1700"/>
              <a:t>simply</a:t>
            </a:r>
            <a:r>
              <a:rPr lang="en" sz="1700"/>
              <a:t> provides access to resources and REST client accesses and modifies the resources.</a:t>
            </a:r>
            <a:endParaRPr sz="1700"/>
          </a:p>
          <a:p>
            <a:pPr indent="-336550" lvl="0" marL="457200" rtl="0" algn="l">
              <a:spcBef>
                <a:spcPts val="0"/>
              </a:spcBef>
              <a:spcAft>
                <a:spcPts val="0"/>
              </a:spcAft>
              <a:buSzPts val="1700"/>
              <a:buChar char="●"/>
            </a:pPr>
            <a:r>
              <a:rPr lang="en" sz="1700"/>
              <a:t>REST uses various representations to represent a resources like text,JSON,XML.</a:t>
            </a:r>
            <a:endParaRPr sz="1700"/>
          </a:p>
          <a:p>
            <a:pPr indent="0" lvl="0" marL="457200" rtl="0" algn="l">
              <a:spcBef>
                <a:spcPts val="0"/>
              </a:spcBef>
              <a:spcAft>
                <a:spcPts val="0"/>
              </a:spcAft>
              <a:buNone/>
            </a:pPr>
            <a:r>
              <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490250" y="526350"/>
            <a:ext cx="8195100" cy="3340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Representational state Transfer (REST)</a:t>
            </a:r>
            <a:endParaRPr sz="2000"/>
          </a:p>
          <a:p>
            <a:pPr indent="0" lvl="0" marL="0" rtl="0" algn="l">
              <a:spcBef>
                <a:spcPts val="0"/>
              </a:spcBef>
              <a:spcAft>
                <a:spcPts val="0"/>
              </a:spcAft>
              <a:buNone/>
            </a:pPr>
            <a:r>
              <a:t/>
            </a:r>
            <a:endParaRPr sz="2000"/>
          </a:p>
          <a:p>
            <a:pPr indent="-323850" lvl="0" marL="4572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REST stands for REpresentational State Transfer and API stands for Application Program Interface.</a:t>
            </a:r>
            <a:endParaRPr sz="1500">
              <a:solidFill>
                <a:srgbClr val="FFFFFF"/>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REST is a software architectural style that defines the set of rules to be used for creating web services.</a:t>
            </a:r>
            <a:endParaRPr sz="1500">
              <a:solidFill>
                <a:srgbClr val="FFFFFF"/>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Web services which follow the REST architectural style are known as RESTful web services. </a:t>
            </a:r>
            <a:endParaRPr sz="1500">
              <a:solidFill>
                <a:srgbClr val="FFFFFF"/>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It allows requesting systems to access and manipulate web resources by using a uniform and predefined set of rules.</a:t>
            </a:r>
            <a:endParaRPr sz="1500">
              <a:solidFill>
                <a:srgbClr val="FFFFFF"/>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Interaction in REST based systems happen through Internet’s Hypertext Transfer Protocol (HTTP).</a:t>
            </a:r>
            <a:endParaRPr sz="1500">
              <a:solidFill>
                <a:srgbClr val="FFFFFF"/>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t/>
            </a:r>
            <a:endParaRPr sz="1500">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90250" y="526350"/>
            <a:ext cx="8195100" cy="1031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Representational state Transfer (REST)</a:t>
            </a:r>
            <a:endParaRPr sz="2000"/>
          </a:p>
          <a:p>
            <a:pPr indent="-355600" lvl="0" marL="457200" rtl="0" algn="l">
              <a:spcBef>
                <a:spcPts val="0"/>
              </a:spcBef>
              <a:spcAft>
                <a:spcPts val="0"/>
              </a:spcAft>
              <a:buSzPts val="2000"/>
              <a:buChar char="●"/>
            </a:pPr>
            <a:r>
              <a:rPr lang="en" sz="1500">
                <a:latin typeface="Arial"/>
                <a:ea typeface="Arial"/>
                <a:cs typeface="Arial"/>
                <a:sym typeface="Arial"/>
              </a:rPr>
              <a:t>REST architecture style has four basic principles </a:t>
            </a:r>
            <a:endParaRPr sz="2000"/>
          </a:p>
          <a:p>
            <a:pPr indent="0" lvl="0" marL="914400" rtl="0" algn="l">
              <a:spcBef>
                <a:spcPts val="0"/>
              </a:spcBef>
              <a:spcAft>
                <a:spcPts val="0"/>
              </a:spcAft>
              <a:buNone/>
            </a:pPr>
            <a:r>
              <a:t/>
            </a:r>
            <a:endParaRPr sz="1500">
              <a:solidFill>
                <a:srgbClr val="FFFFFF"/>
              </a:solidFill>
              <a:latin typeface="Arial"/>
              <a:ea typeface="Arial"/>
              <a:cs typeface="Arial"/>
              <a:sym typeface="Arial"/>
            </a:endParaRPr>
          </a:p>
        </p:txBody>
      </p:sp>
      <p:pic>
        <p:nvPicPr>
          <p:cNvPr id="148" name="Google Shape;148;p27"/>
          <p:cNvPicPr preferRelativeResize="0"/>
          <p:nvPr/>
        </p:nvPicPr>
        <p:blipFill rotWithShape="1">
          <a:blip r:embed="rId3">
            <a:alphaModFix/>
          </a:blip>
          <a:srcRect b="13004" l="20005" r="21239" t="44936"/>
          <a:stretch/>
        </p:blipFill>
        <p:spPr>
          <a:xfrm>
            <a:off x="575625" y="1334450"/>
            <a:ext cx="8195102" cy="322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490250" y="526350"/>
            <a:ext cx="8195100" cy="3951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Representational state Transfer (REST)</a:t>
            </a:r>
            <a:endParaRPr sz="2000"/>
          </a:p>
          <a:p>
            <a:pPr indent="0" lvl="0" marL="0" rtl="0" algn="l">
              <a:spcBef>
                <a:spcPts val="0"/>
              </a:spcBef>
              <a:spcAft>
                <a:spcPts val="0"/>
              </a:spcAft>
              <a:buNone/>
            </a:pPr>
            <a:r>
              <a:t/>
            </a:r>
            <a:endParaRPr sz="2000"/>
          </a:p>
          <a:p>
            <a:pPr indent="-323850" lvl="0" marL="45720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REST Identifications:</a:t>
            </a:r>
            <a:endParaRPr sz="1500">
              <a:solidFill>
                <a:srgbClr val="FFFFFF"/>
              </a:solidFill>
              <a:latin typeface="Arial"/>
              <a:ea typeface="Arial"/>
              <a:cs typeface="Arial"/>
              <a:sym typeface="Arial"/>
            </a:endParaRPr>
          </a:p>
          <a:p>
            <a:pPr indent="-323850" lvl="0" marL="91440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In RESTful web services, the set of resources are often exposed by the publishers over the internet which are accessed by the clients through interaction mechanisms.</a:t>
            </a:r>
            <a:endParaRPr sz="1500">
              <a:solidFill>
                <a:srgbClr val="FFFFFF"/>
              </a:solidFill>
              <a:latin typeface="Arial"/>
              <a:ea typeface="Arial"/>
              <a:cs typeface="Arial"/>
              <a:sym typeface="Arial"/>
            </a:endParaRPr>
          </a:p>
          <a:p>
            <a:pPr indent="-323850" lvl="0" marL="91440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The key component for information abstraction in REST is a resource. </a:t>
            </a:r>
            <a:endParaRPr sz="1500">
              <a:solidFill>
                <a:srgbClr val="FFFFFF"/>
              </a:solidFill>
              <a:latin typeface="Arial"/>
              <a:ea typeface="Arial"/>
              <a:cs typeface="Arial"/>
              <a:sym typeface="Arial"/>
            </a:endParaRPr>
          </a:p>
          <a:p>
            <a:pPr indent="-323850" lvl="0" marL="91440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A resource can be any information stored in a document, image or temporal storage which uses conceptual mapping to a set of entities. </a:t>
            </a:r>
            <a:endParaRPr sz="1500">
              <a:solidFill>
                <a:srgbClr val="FFFFFF"/>
              </a:solidFill>
              <a:latin typeface="Arial"/>
              <a:ea typeface="Arial"/>
              <a:cs typeface="Arial"/>
              <a:sym typeface="Arial"/>
            </a:endParaRPr>
          </a:p>
          <a:p>
            <a:pPr indent="-323850" lvl="0" marL="91440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Each resource in a REST has a unique name identified by a Uniform Resource Identifier (URI) similar to URL on web. </a:t>
            </a:r>
            <a:endParaRPr sz="1500">
              <a:solidFill>
                <a:srgbClr val="FFFFFF"/>
              </a:solidFill>
              <a:latin typeface="Arial"/>
              <a:ea typeface="Arial"/>
              <a:cs typeface="Arial"/>
              <a:sym typeface="Arial"/>
            </a:endParaRPr>
          </a:p>
          <a:p>
            <a:pPr indent="-323850" lvl="0" marL="91440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The URI is utilized for giving a global addressing space tending to resources which are involved in an interaction between components and facilitates service discovery.</a:t>
            </a:r>
            <a:endParaRPr sz="1500">
              <a:solidFill>
                <a:srgbClr val="FFFFFF"/>
              </a:solidFill>
              <a:latin typeface="Arial"/>
              <a:ea typeface="Arial"/>
              <a:cs typeface="Arial"/>
              <a:sym typeface="Arial"/>
            </a:endParaRPr>
          </a:p>
          <a:p>
            <a:pPr indent="-323850" lvl="0" marL="91440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The URIs can be bookmarked or traded through a hyperlink which gives greater readability. </a:t>
            </a:r>
            <a:endParaRPr sz="1500">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490250" y="526350"/>
            <a:ext cx="8195100" cy="241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Representational state Transfer (REST)</a:t>
            </a:r>
            <a:endParaRPr sz="2000"/>
          </a:p>
          <a:p>
            <a:pPr indent="0" lvl="0" marL="0" rtl="0" algn="l">
              <a:spcBef>
                <a:spcPts val="0"/>
              </a:spcBef>
              <a:spcAft>
                <a:spcPts val="0"/>
              </a:spcAft>
              <a:buNone/>
            </a:pPr>
            <a:r>
              <a:t/>
            </a:r>
            <a:endParaRPr sz="2000"/>
          </a:p>
          <a:p>
            <a:pPr indent="-323850" lvl="0" marL="4572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Controlled Interfaces</a:t>
            </a:r>
            <a:r>
              <a:rPr lang="en" sz="1500">
                <a:solidFill>
                  <a:srgbClr val="FFFFFF"/>
                </a:solidFill>
                <a:latin typeface="Arial"/>
                <a:ea typeface="Arial"/>
                <a:cs typeface="Arial"/>
                <a:sym typeface="Arial"/>
              </a:rPr>
              <a:t>:</a:t>
            </a:r>
            <a:endParaRPr sz="1500">
              <a:solidFill>
                <a:srgbClr val="FFFFFF"/>
              </a:solidFill>
              <a:latin typeface="Arial"/>
              <a:ea typeface="Arial"/>
              <a:cs typeface="Arial"/>
              <a:sym typeface="Arial"/>
            </a:endParaRPr>
          </a:p>
          <a:p>
            <a:pPr indent="-323850" lvl="0" marL="9144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I</a:t>
            </a:r>
            <a:r>
              <a:rPr lang="en" sz="1500">
                <a:solidFill>
                  <a:srgbClr val="FFFFFF"/>
                </a:solidFill>
                <a:latin typeface="Arial"/>
                <a:ea typeface="Arial"/>
                <a:cs typeface="Arial"/>
                <a:sym typeface="Arial"/>
              </a:rPr>
              <a:t>n RESTful web services, the interaction is happened through client/server protocols based on HTTP standards.</a:t>
            </a:r>
            <a:endParaRPr sz="1500">
              <a:solidFill>
                <a:srgbClr val="FFFFFF"/>
              </a:solidFill>
              <a:latin typeface="Arial"/>
              <a:ea typeface="Arial"/>
              <a:cs typeface="Arial"/>
              <a:sym typeface="Arial"/>
            </a:endParaRPr>
          </a:p>
          <a:p>
            <a:pPr indent="-323850" lvl="0" marL="9144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The primitives used to perform manipulation are fixed set of four CRUD (Create, Read, Update, Delete) operations.</a:t>
            </a:r>
            <a:endParaRPr sz="1500">
              <a:solidFill>
                <a:srgbClr val="FFFFFF"/>
              </a:solidFill>
              <a:latin typeface="Arial"/>
              <a:ea typeface="Arial"/>
              <a:cs typeface="Arial"/>
              <a:sym typeface="Arial"/>
            </a:endParaRPr>
          </a:p>
          <a:p>
            <a:pPr indent="-323850" lvl="0" marL="9144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which are implemented using HTTPs </a:t>
            </a:r>
            <a:endParaRPr sz="1500">
              <a:solidFill>
                <a:srgbClr val="FFFFFF"/>
              </a:solidFill>
              <a:latin typeface="Arial"/>
              <a:ea typeface="Arial"/>
              <a:cs typeface="Arial"/>
              <a:sym typeface="Arial"/>
            </a:endParaRPr>
          </a:p>
          <a:p>
            <a:pPr indent="0" lvl="0" marL="914400" rtl="0" algn="l">
              <a:spcBef>
                <a:spcPts val="0"/>
              </a:spcBef>
              <a:spcAft>
                <a:spcPts val="0"/>
              </a:spcAft>
              <a:buNone/>
            </a:pPr>
            <a:r>
              <a:t/>
            </a:r>
            <a:endParaRPr sz="1500">
              <a:solidFill>
                <a:srgbClr val="FFFFFF"/>
              </a:solidFill>
              <a:latin typeface="Arial"/>
              <a:ea typeface="Arial"/>
              <a:cs typeface="Arial"/>
              <a:sym typeface="Arial"/>
            </a:endParaRPr>
          </a:p>
        </p:txBody>
      </p:sp>
      <p:graphicFrame>
        <p:nvGraphicFramePr>
          <p:cNvPr id="159" name="Google Shape;159;p29"/>
          <p:cNvGraphicFramePr/>
          <p:nvPr/>
        </p:nvGraphicFramePr>
        <p:xfrm>
          <a:off x="968300" y="2778485"/>
          <a:ext cx="3000000" cy="3000000"/>
        </p:xfrm>
        <a:graphic>
          <a:graphicData uri="http://schemas.openxmlformats.org/drawingml/2006/table">
            <a:tbl>
              <a:tblPr>
                <a:noFill/>
                <a:tableStyleId>{A285F9CA-CF7D-4DBF-92FB-3DE5534DFE1B}</a:tableStyleId>
              </a:tblPr>
              <a:tblGrid>
                <a:gridCol w="3619500"/>
                <a:gridCol w="3619500"/>
              </a:tblGrid>
              <a:tr h="356900">
                <a:tc>
                  <a:txBody>
                    <a:bodyPr/>
                    <a:lstStyle/>
                    <a:p>
                      <a:pPr indent="0" lvl="0" marL="0" rtl="0" algn="ctr">
                        <a:spcBef>
                          <a:spcPts val="0"/>
                        </a:spcBef>
                        <a:spcAft>
                          <a:spcPts val="0"/>
                        </a:spcAft>
                        <a:buNone/>
                      </a:pPr>
                      <a:r>
                        <a:rPr b="1" lang="en"/>
                        <a:t>Method</a:t>
                      </a:r>
                      <a:endParaRPr b="1"/>
                    </a:p>
                  </a:txBody>
                  <a:tcPr marT="91425" marB="91425" marR="91425" marL="91425">
                    <a:lnL cap="flat" cmpd="sng" w="9525">
                      <a:solidFill>
                        <a:srgbClr val="131417"/>
                      </a:solidFill>
                      <a:prstDash val="solid"/>
                      <a:round/>
                      <a:headEnd len="sm" w="sm" type="none"/>
                      <a:tailEnd len="sm" w="sm" type="none"/>
                    </a:lnL>
                    <a:lnR cap="flat" cmpd="sng" w="9525">
                      <a:solidFill>
                        <a:srgbClr val="131417"/>
                      </a:solidFill>
                      <a:prstDash val="solid"/>
                      <a:round/>
                      <a:headEnd len="sm" w="sm" type="none"/>
                      <a:tailEnd len="sm" w="sm" type="none"/>
                    </a:lnR>
                    <a:lnT cap="flat" cmpd="sng" w="9525">
                      <a:solidFill>
                        <a:srgbClr val="131417"/>
                      </a:solidFill>
                      <a:prstDash val="solid"/>
                      <a:round/>
                      <a:headEnd len="sm" w="sm" type="none"/>
                      <a:tailEnd len="sm" w="sm" type="none"/>
                    </a:lnT>
                    <a:lnB cap="flat" cmpd="sng" w="9525">
                      <a:solidFill>
                        <a:srgbClr val="131417"/>
                      </a:solidFill>
                      <a:prstDash val="solid"/>
                      <a:round/>
                      <a:headEnd len="sm" w="sm" type="none"/>
                      <a:tailEnd len="sm" w="sm" type="none"/>
                    </a:lnB>
                  </a:tcPr>
                </a:tc>
                <a:tc>
                  <a:txBody>
                    <a:bodyPr/>
                    <a:lstStyle/>
                    <a:p>
                      <a:pPr indent="0" lvl="0" marL="0" rtl="0" algn="ctr">
                        <a:spcBef>
                          <a:spcPts val="0"/>
                        </a:spcBef>
                        <a:spcAft>
                          <a:spcPts val="0"/>
                        </a:spcAft>
                        <a:buNone/>
                      </a:pPr>
                      <a:r>
                        <a:rPr b="1" lang="en"/>
                        <a:t>Operations</a:t>
                      </a:r>
                      <a:endParaRPr b="1"/>
                    </a:p>
                  </a:txBody>
                  <a:tcPr marT="91425" marB="91425" marR="91425" marL="91425">
                    <a:lnL cap="flat" cmpd="sng" w="9525">
                      <a:solidFill>
                        <a:srgbClr val="131417"/>
                      </a:solidFill>
                      <a:prstDash val="solid"/>
                      <a:round/>
                      <a:headEnd len="sm" w="sm" type="none"/>
                      <a:tailEnd len="sm" w="sm" type="none"/>
                    </a:lnL>
                    <a:lnR cap="flat" cmpd="sng" w="9525">
                      <a:solidFill>
                        <a:srgbClr val="131417"/>
                      </a:solidFill>
                      <a:prstDash val="solid"/>
                      <a:round/>
                      <a:headEnd len="sm" w="sm" type="none"/>
                      <a:tailEnd len="sm" w="sm" type="none"/>
                    </a:lnR>
                    <a:lnT cap="flat" cmpd="sng" w="9525">
                      <a:solidFill>
                        <a:srgbClr val="131417"/>
                      </a:solidFill>
                      <a:prstDash val="solid"/>
                      <a:round/>
                      <a:headEnd len="sm" w="sm" type="none"/>
                      <a:tailEnd len="sm" w="sm" type="none"/>
                    </a:lnT>
                    <a:lnB cap="flat" cmpd="sng" w="9525">
                      <a:solidFill>
                        <a:srgbClr val="131417"/>
                      </a:solidFill>
                      <a:prstDash val="solid"/>
                      <a:round/>
                      <a:headEnd len="sm" w="sm" type="none"/>
                      <a:tailEnd len="sm" w="sm" type="none"/>
                    </a:lnB>
                  </a:tcPr>
                </a:tc>
              </a:tr>
              <a:tr h="356900">
                <a:tc>
                  <a:txBody>
                    <a:bodyPr/>
                    <a:lstStyle/>
                    <a:p>
                      <a:pPr indent="0" lvl="0" marL="0" rtl="0" algn="ctr">
                        <a:spcBef>
                          <a:spcPts val="0"/>
                        </a:spcBef>
                        <a:spcAft>
                          <a:spcPts val="0"/>
                        </a:spcAft>
                        <a:buNone/>
                      </a:pPr>
                      <a:r>
                        <a:rPr lang="en">
                          <a:solidFill>
                            <a:schemeClr val="dk1"/>
                          </a:solidFill>
                        </a:rPr>
                        <a:t>PUT</a:t>
                      </a:r>
                      <a:endParaRPr>
                        <a:solidFill>
                          <a:schemeClr val="dk1"/>
                        </a:solidFill>
                      </a:endParaRPr>
                    </a:p>
                  </a:txBody>
                  <a:tcPr marT="91425" marB="91425" marR="91425" marL="91425">
                    <a:lnL cap="flat" cmpd="sng" w="9525">
                      <a:solidFill>
                        <a:srgbClr val="131417"/>
                      </a:solidFill>
                      <a:prstDash val="solid"/>
                      <a:round/>
                      <a:headEnd len="sm" w="sm" type="none"/>
                      <a:tailEnd len="sm" w="sm" type="none"/>
                    </a:lnL>
                    <a:lnR cap="flat" cmpd="sng" w="9525">
                      <a:solidFill>
                        <a:srgbClr val="131417"/>
                      </a:solidFill>
                      <a:prstDash val="solid"/>
                      <a:round/>
                      <a:headEnd len="sm" w="sm" type="none"/>
                      <a:tailEnd len="sm" w="sm" type="none"/>
                    </a:lnR>
                    <a:lnT cap="flat" cmpd="sng" w="9525">
                      <a:solidFill>
                        <a:srgbClr val="131417"/>
                      </a:solidFill>
                      <a:prstDash val="solid"/>
                      <a:round/>
                      <a:headEnd len="sm" w="sm" type="none"/>
                      <a:tailEnd len="sm" w="sm" type="none"/>
                    </a:lnT>
                    <a:lnB cap="flat" cmpd="sng" w="9525">
                      <a:solidFill>
                        <a:srgbClr val="131417"/>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Create a new resource</a:t>
                      </a:r>
                      <a:endParaRPr>
                        <a:solidFill>
                          <a:schemeClr val="dk1"/>
                        </a:solidFill>
                      </a:endParaRPr>
                    </a:p>
                  </a:txBody>
                  <a:tcPr marT="91425" marB="91425" marR="91425" marL="91425">
                    <a:lnL cap="flat" cmpd="sng" w="9525">
                      <a:solidFill>
                        <a:srgbClr val="131417"/>
                      </a:solidFill>
                      <a:prstDash val="solid"/>
                      <a:round/>
                      <a:headEnd len="sm" w="sm" type="none"/>
                      <a:tailEnd len="sm" w="sm" type="none"/>
                    </a:lnL>
                    <a:lnR cap="flat" cmpd="sng" w="9525">
                      <a:solidFill>
                        <a:srgbClr val="131417"/>
                      </a:solidFill>
                      <a:prstDash val="solid"/>
                      <a:round/>
                      <a:headEnd len="sm" w="sm" type="none"/>
                      <a:tailEnd len="sm" w="sm" type="none"/>
                    </a:lnR>
                    <a:lnT cap="flat" cmpd="sng" w="9525">
                      <a:solidFill>
                        <a:srgbClr val="131417"/>
                      </a:solidFill>
                      <a:prstDash val="solid"/>
                      <a:round/>
                      <a:headEnd len="sm" w="sm" type="none"/>
                      <a:tailEnd len="sm" w="sm" type="none"/>
                    </a:lnT>
                    <a:lnB cap="flat" cmpd="sng" w="9525">
                      <a:solidFill>
                        <a:srgbClr val="131417"/>
                      </a:solidFill>
                      <a:prstDash val="solid"/>
                      <a:round/>
                      <a:headEnd len="sm" w="sm" type="none"/>
                      <a:tailEnd len="sm" w="sm" type="none"/>
                    </a:lnB>
                  </a:tcPr>
                </a:tc>
              </a:tr>
              <a:tr h="356900">
                <a:tc>
                  <a:txBody>
                    <a:bodyPr/>
                    <a:lstStyle/>
                    <a:p>
                      <a:pPr indent="0" lvl="0" marL="0" rtl="0" algn="ctr">
                        <a:spcBef>
                          <a:spcPts val="0"/>
                        </a:spcBef>
                        <a:spcAft>
                          <a:spcPts val="0"/>
                        </a:spcAft>
                        <a:buNone/>
                      </a:pPr>
                      <a:r>
                        <a:rPr lang="en">
                          <a:solidFill>
                            <a:schemeClr val="dk1"/>
                          </a:solidFill>
                        </a:rPr>
                        <a:t>GET</a:t>
                      </a:r>
                      <a:endParaRPr>
                        <a:solidFill>
                          <a:schemeClr val="dk1"/>
                        </a:solidFill>
                      </a:endParaRPr>
                    </a:p>
                  </a:txBody>
                  <a:tcPr marT="91425" marB="91425" marR="91425" marL="91425">
                    <a:lnL cap="flat" cmpd="sng" w="9525">
                      <a:solidFill>
                        <a:srgbClr val="131417"/>
                      </a:solidFill>
                      <a:prstDash val="solid"/>
                      <a:round/>
                      <a:headEnd len="sm" w="sm" type="none"/>
                      <a:tailEnd len="sm" w="sm" type="none"/>
                    </a:lnL>
                    <a:lnR cap="flat" cmpd="sng" w="9525">
                      <a:solidFill>
                        <a:srgbClr val="131417"/>
                      </a:solidFill>
                      <a:prstDash val="solid"/>
                      <a:round/>
                      <a:headEnd len="sm" w="sm" type="none"/>
                      <a:tailEnd len="sm" w="sm" type="none"/>
                    </a:lnR>
                    <a:lnT cap="flat" cmpd="sng" w="9525">
                      <a:solidFill>
                        <a:srgbClr val="131417"/>
                      </a:solidFill>
                      <a:prstDash val="solid"/>
                      <a:round/>
                      <a:headEnd len="sm" w="sm" type="none"/>
                      <a:tailEnd len="sm" w="sm" type="none"/>
                    </a:lnT>
                    <a:lnB cap="flat" cmpd="sng" w="9525">
                      <a:solidFill>
                        <a:srgbClr val="131417"/>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Retrieve the current state of resource</a:t>
                      </a:r>
                      <a:endParaRPr>
                        <a:solidFill>
                          <a:schemeClr val="dk1"/>
                        </a:solidFill>
                      </a:endParaRPr>
                    </a:p>
                  </a:txBody>
                  <a:tcPr marT="91425" marB="91425" marR="91425" marL="91425">
                    <a:lnL cap="flat" cmpd="sng" w="9525">
                      <a:solidFill>
                        <a:srgbClr val="131417"/>
                      </a:solidFill>
                      <a:prstDash val="solid"/>
                      <a:round/>
                      <a:headEnd len="sm" w="sm" type="none"/>
                      <a:tailEnd len="sm" w="sm" type="none"/>
                    </a:lnL>
                    <a:lnR cap="flat" cmpd="sng" w="9525">
                      <a:solidFill>
                        <a:srgbClr val="131417"/>
                      </a:solidFill>
                      <a:prstDash val="solid"/>
                      <a:round/>
                      <a:headEnd len="sm" w="sm" type="none"/>
                      <a:tailEnd len="sm" w="sm" type="none"/>
                    </a:lnR>
                    <a:lnT cap="flat" cmpd="sng" w="9525">
                      <a:solidFill>
                        <a:srgbClr val="131417"/>
                      </a:solidFill>
                      <a:prstDash val="solid"/>
                      <a:round/>
                      <a:headEnd len="sm" w="sm" type="none"/>
                      <a:tailEnd len="sm" w="sm" type="none"/>
                    </a:lnT>
                    <a:lnB cap="flat" cmpd="sng" w="9525">
                      <a:solidFill>
                        <a:srgbClr val="131417"/>
                      </a:solidFill>
                      <a:prstDash val="solid"/>
                      <a:round/>
                      <a:headEnd len="sm" w="sm" type="none"/>
                      <a:tailEnd len="sm" w="sm" type="none"/>
                    </a:lnB>
                  </a:tcPr>
                </a:tc>
              </a:tr>
              <a:tr h="549075">
                <a:tc>
                  <a:txBody>
                    <a:bodyPr/>
                    <a:lstStyle/>
                    <a:p>
                      <a:pPr indent="0" lvl="0" marL="0" rtl="0" algn="ctr">
                        <a:spcBef>
                          <a:spcPts val="0"/>
                        </a:spcBef>
                        <a:spcAft>
                          <a:spcPts val="0"/>
                        </a:spcAft>
                        <a:buNone/>
                      </a:pPr>
                      <a:r>
                        <a:rPr lang="en">
                          <a:solidFill>
                            <a:schemeClr val="dk1"/>
                          </a:solidFill>
                        </a:rPr>
                        <a:t>POST</a:t>
                      </a:r>
                      <a:endParaRPr>
                        <a:solidFill>
                          <a:schemeClr val="dk1"/>
                        </a:solidFill>
                      </a:endParaRPr>
                    </a:p>
                  </a:txBody>
                  <a:tcPr marT="91425" marB="91425" marR="91425" marL="91425">
                    <a:lnL cap="flat" cmpd="sng" w="9525">
                      <a:solidFill>
                        <a:srgbClr val="131417"/>
                      </a:solidFill>
                      <a:prstDash val="solid"/>
                      <a:round/>
                      <a:headEnd len="sm" w="sm" type="none"/>
                      <a:tailEnd len="sm" w="sm" type="none"/>
                    </a:lnL>
                    <a:lnR cap="flat" cmpd="sng" w="9525">
                      <a:solidFill>
                        <a:srgbClr val="131417"/>
                      </a:solidFill>
                      <a:prstDash val="solid"/>
                      <a:round/>
                      <a:headEnd len="sm" w="sm" type="none"/>
                      <a:tailEnd len="sm" w="sm" type="none"/>
                    </a:lnR>
                    <a:lnT cap="flat" cmpd="sng" w="9525">
                      <a:solidFill>
                        <a:srgbClr val="131417"/>
                      </a:solidFill>
                      <a:prstDash val="solid"/>
                      <a:round/>
                      <a:headEnd len="sm" w="sm" type="none"/>
                      <a:tailEnd len="sm" w="sm" type="none"/>
                    </a:lnT>
                    <a:lnB cap="flat" cmpd="sng" w="9525">
                      <a:solidFill>
                        <a:srgbClr val="131417"/>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Update or transfer a new state to a resource</a:t>
                      </a:r>
                      <a:endParaRPr>
                        <a:solidFill>
                          <a:schemeClr val="dk1"/>
                        </a:solidFill>
                      </a:endParaRPr>
                    </a:p>
                  </a:txBody>
                  <a:tcPr marT="91425" marB="91425" marR="91425" marL="91425">
                    <a:lnL cap="flat" cmpd="sng" w="9525">
                      <a:solidFill>
                        <a:srgbClr val="131417"/>
                      </a:solidFill>
                      <a:prstDash val="solid"/>
                      <a:round/>
                      <a:headEnd len="sm" w="sm" type="none"/>
                      <a:tailEnd len="sm" w="sm" type="none"/>
                    </a:lnL>
                    <a:lnR cap="flat" cmpd="sng" w="9525">
                      <a:solidFill>
                        <a:srgbClr val="131417"/>
                      </a:solidFill>
                      <a:prstDash val="solid"/>
                      <a:round/>
                      <a:headEnd len="sm" w="sm" type="none"/>
                      <a:tailEnd len="sm" w="sm" type="none"/>
                    </a:lnR>
                    <a:lnT cap="flat" cmpd="sng" w="9525">
                      <a:solidFill>
                        <a:srgbClr val="131417"/>
                      </a:solidFill>
                      <a:prstDash val="solid"/>
                      <a:round/>
                      <a:headEnd len="sm" w="sm" type="none"/>
                      <a:tailEnd len="sm" w="sm" type="none"/>
                    </a:lnT>
                    <a:lnB cap="flat" cmpd="sng" w="9525">
                      <a:solidFill>
                        <a:srgbClr val="131417"/>
                      </a:solidFill>
                      <a:prstDash val="solid"/>
                      <a:round/>
                      <a:headEnd len="sm" w="sm" type="none"/>
                      <a:tailEnd len="sm" w="sm" type="none"/>
                    </a:lnB>
                  </a:tcPr>
                </a:tc>
              </a:tr>
              <a:tr h="356900">
                <a:tc>
                  <a:txBody>
                    <a:bodyPr/>
                    <a:lstStyle/>
                    <a:p>
                      <a:pPr indent="0" lvl="0" marL="0" rtl="0" algn="ctr">
                        <a:spcBef>
                          <a:spcPts val="0"/>
                        </a:spcBef>
                        <a:spcAft>
                          <a:spcPts val="0"/>
                        </a:spcAft>
                        <a:buNone/>
                      </a:pPr>
                      <a:r>
                        <a:rPr lang="en">
                          <a:solidFill>
                            <a:schemeClr val="dk1"/>
                          </a:solidFill>
                        </a:rPr>
                        <a:t>DELETE</a:t>
                      </a:r>
                      <a:endParaRPr>
                        <a:solidFill>
                          <a:schemeClr val="dk1"/>
                        </a:solidFill>
                      </a:endParaRPr>
                    </a:p>
                  </a:txBody>
                  <a:tcPr marT="91425" marB="91425" marR="91425" marL="91425">
                    <a:lnL cap="flat" cmpd="sng" w="9525">
                      <a:solidFill>
                        <a:srgbClr val="131417"/>
                      </a:solidFill>
                      <a:prstDash val="solid"/>
                      <a:round/>
                      <a:headEnd len="sm" w="sm" type="none"/>
                      <a:tailEnd len="sm" w="sm" type="none"/>
                    </a:lnL>
                    <a:lnR cap="flat" cmpd="sng" w="9525">
                      <a:solidFill>
                        <a:srgbClr val="131417"/>
                      </a:solidFill>
                      <a:prstDash val="solid"/>
                      <a:round/>
                      <a:headEnd len="sm" w="sm" type="none"/>
                      <a:tailEnd len="sm" w="sm" type="none"/>
                    </a:lnR>
                    <a:lnT cap="flat" cmpd="sng" w="9525">
                      <a:solidFill>
                        <a:srgbClr val="131417"/>
                      </a:solidFill>
                      <a:prstDash val="solid"/>
                      <a:round/>
                      <a:headEnd len="sm" w="sm" type="none"/>
                      <a:tailEnd len="sm" w="sm" type="none"/>
                    </a:lnT>
                    <a:lnB cap="flat" cmpd="sng" w="9525">
                      <a:solidFill>
                        <a:srgbClr val="131417"/>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Delete or destroy a resource</a:t>
                      </a:r>
                      <a:endParaRPr>
                        <a:solidFill>
                          <a:schemeClr val="dk1"/>
                        </a:solidFill>
                      </a:endParaRPr>
                    </a:p>
                  </a:txBody>
                  <a:tcPr marT="91425" marB="91425" marR="91425" marL="91425">
                    <a:lnL cap="flat" cmpd="sng" w="9525">
                      <a:solidFill>
                        <a:srgbClr val="131417"/>
                      </a:solidFill>
                      <a:prstDash val="solid"/>
                      <a:round/>
                      <a:headEnd len="sm" w="sm" type="none"/>
                      <a:tailEnd len="sm" w="sm" type="none"/>
                    </a:lnL>
                    <a:lnR cap="flat" cmpd="sng" w="9525">
                      <a:solidFill>
                        <a:srgbClr val="131417"/>
                      </a:solidFill>
                      <a:prstDash val="solid"/>
                      <a:round/>
                      <a:headEnd len="sm" w="sm" type="none"/>
                      <a:tailEnd len="sm" w="sm" type="none"/>
                    </a:lnR>
                    <a:lnT cap="flat" cmpd="sng" w="9525">
                      <a:solidFill>
                        <a:srgbClr val="131417"/>
                      </a:solidFill>
                      <a:prstDash val="solid"/>
                      <a:round/>
                      <a:headEnd len="sm" w="sm" type="none"/>
                      <a:tailEnd len="sm" w="sm" type="none"/>
                    </a:lnT>
                    <a:lnB cap="flat" cmpd="sng" w="9525">
                      <a:solidFill>
                        <a:srgbClr val="131417"/>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490250" y="526350"/>
            <a:ext cx="8195100" cy="43020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Representational state Transfer (REST)</a:t>
            </a:r>
            <a:endParaRPr sz="2000"/>
          </a:p>
          <a:p>
            <a:pPr indent="0" lvl="0" marL="0" rtl="0" algn="l">
              <a:lnSpc>
                <a:spcPct val="150000"/>
              </a:lnSpc>
              <a:spcBef>
                <a:spcPts val="0"/>
              </a:spcBef>
              <a:spcAft>
                <a:spcPts val="0"/>
              </a:spcAft>
              <a:buNone/>
            </a:pPr>
            <a:r>
              <a:t/>
            </a:r>
            <a:endParaRPr sz="2000"/>
          </a:p>
          <a:p>
            <a:pPr indent="-323850" lvl="0" marL="4572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Self-Descriptive Messages</a:t>
            </a:r>
            <a:r>
              <a:rPr lang="en" sz="1500">
                <a:solidFill>
                  <a:srgbClr val="FFFFFF"/>
                </a:solidFill>
                <a:latin typeface="Arial"/>
                <a:ea typeface="Arial"/>
                <a:cs typeface="Arial"/>
                <a:sym typeface="Arial"/>
              </a:rPr>
              <a:t>:</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A REST message contains brief description about message communication along with the processing information.</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It enables intermediate users to process the message without parsing the contents.</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The REST decouples the resources from their representations such that their content can be accessed in a variety of standard formats like HTML, XML, etc.</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It also provides the alternate representations of each resource in multiple formats.</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The message also contains metadata that can be used for detecting the transmission error, caching control, authentication, authorization, and access control. </a:t>
            </a:r>
            <a:endParaRPr sz="1500">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490250" y="526350"/>
            <a:ext cx="8195100" cy="4648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Representational state Transfer (REST)</a:t>
            </a:r>
            <a:endParaRPr sz="2000"/>
          </a:p>
          <a:p>
            <a:pPr indent="0" lvl="0" marL="0" rtl="0" algn="l">
              <a:lnSpc>
                <a:spcPct val="150000"/>
              </a:lnSpc>
              <a:spcBef>
                <a:spcPts val="0"/>
              </a:spcBef>
              <a:spcAft>
                <a:spcPts val="0"/>
              </a:spcAft>
              <a:buNone/>
            </a:pPr>
            <a:r>
              <a:t/>
            </a:r>
            <a:endParaRPr sz="2000"/>
          </a:p>
          <a:p>
            <a:pPr indent="-323850" lvl="0" marL="4572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Stateless Communications</a:t>
            </a:r>
            <a:r>
              <a:rPr lang="en" sz="1500">
                <a:solidFill>
                  <a:srgbClr val="FFFFFF"/>
                </a:solidFill>
                <a:latin typeface="Arial"/>
                <a:ea typeface="Arial"/>
                <a:cs typeface="Arial"/>
                <a:sym typeface="Arial"/>
              </a:rPr>
              <a:t>:</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I</a:t>
            </a:r>
            <a:r>
              <a:rPr lang="en" sz="1500">
                <a:solidFill>
                  <a:srgbClr val="FFFFFF"/>
                </a:solidFill>
                <a:latin typeface="Arial"/>
                <a:ea typeface="Arial"/>
                <a:cs typeface="Arial"/>
                <a:sym typeface="Arial"/>
              </a:rPr>
              <a:t>n REST, the communication happens are mostly ‘stateless’ where messages do not have to rely on the state of the conversation. </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The stateless communication facilitates improved visibility, task of recovering from partial failures, and increased scalability.</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 The limitations of stateless communication are degraded or decreased network performance because of collective repeated data. </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However, there are some communications happened using Stateful interactions which performs explicit state transfer such as URI rewriting, hidden form fields or cookies. To point the future state of communication, the current state can be embedded in a response message. </a:t>
            </a:r>
            <a:endParaRPr sz="15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2" type="body"/>
          </p:nvPr>
        </p:nvSpPr>
        <p:spPr>
          <a:xfrm>
            <a:off x="4939500" y="79922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Service Oriented Architecture</a:t>
            </a:r>
            <a:endParaRPr/>
          </a:p>
          <a:p>
            <a:pPr indent="-342900" lvl="0" marL="457200" rtl="0" algn="l">
              <a:spcBef>
                <a:spcPts val="0"/>
              </a:spcBef>
              <a:spcAft>
                <a:spcPts val="0"/>
              </a:spcAft>
              <a:buSzPts val="1800"/>
              <a:buChar char="●"/>
            </a:pPr>
            <a:r>
              <a:rPr lang="en"/>
              <a:t>Rest System	</a:t>
            </a:r>
            <a:endParaRPr/>
          </a:p>
          <a:p>
            <a:pPr indent="-342900" lvl="0" marL="457200" rtl="0" algn="l">
              <a:spcBef>
                <a:spcPts val="0"/>
              </a:spcBef>
              <a:spcAft>
                <a:spcPts val="0"/>
              </a:spcAft>
              <a:buSzPts val="1800"/>
              <a:buChar char="●"/>
            </a:pPr>
            <a:r>
              <a:rPr lang="en"/>
              <a:t>Web Services</a:t>
            </a:r>
            <a:endParaRPr/>
          </a:p>
          <a:p>
            <a:pPr indent="-342900" lvl="0" marL="457200" rtl="0" algn="l">
              <a:spcBef>
                <a:spcPts val="0"/>
              </a:spcBef>
              <a:spcAft>
                <a:spcPts val="0"/>
              </a:spcAft>
              <a:buSzPts val="1800"/>
              <a:buChar char="●"/>
            </a:pPr>
            <a:r>
              <a:rPr lang="en"/>
              <a:t>Pub/sub model</a:t>
            </a:r>
            <a:endParaRPr/>
          </a:p>
          <a:p>
            <a:pPr indent="-342900" lvl="0" marL="457200" rtl="0" algn="l">
              <a:spcBef>
                <a:spcPts val="0"/>
              </a:spcBef>
              <a:spcAft>
                <a:spcPts val="0"/>
              </a:spcAft>
              <a:buSzPts val="1800"/>
              <a:buChar char="●"/>
            </a:pPr>
            <a:r>
              <a:rPr lang="en"/>
              <a:t>Basics of virtualization</a:t>
            </a:r>
            <a:endParaRPr/>
          </a:p>
          <a:p>
            <a:pPr indent="-342900" lvl="0" marL="457200" rtl="0" algn="l">
              <a:spcBef>
                <a:spcPts val="0"/>
              </a:spcBef>
              <a:spcAft>
                <a:spcPts val="0"/>
              </a:spcAft>
              <a:buSzPts val="1800"/>
              <a:buChar char="●"/>
            </a:pPr>
            <a:r>
              <a:rPr lang="en"/>
              <a:t>Types of virtualization</a:t>
            </a:r>
            <a:endParaRPr/>
          </a:p>
          <a:p>
            <a:pPr indent="-342900" lvl="0" marL="457200" rtl="0" algn="l">
              <a:spcBef>
                <a:spcPts val="0"/>
              </a:spcBef>
              <a:spcAft>
                <a:spcPts val="0"/>
              </a:spcAft>
              <a:buSzPts val="1800"/>
              <a:buChar char="●"/>
            </a:pPr>
            <a:r>
              <a:rPr lang="en"/>
              <a:t>Implementation levels of Virtualization</a:t>
            </a:r>
            <a:endParaRPr/>
          </a:p>
          <a:p>
            <a:pPr indent="-342900" lvl="0" marL="457200" rtl="0" algn="l">
              <a:spcBef>
                <a:spcPts val="0"/>
              </a:spcBef>
              <a:spcAft>
                <a:spcPts val="0"/>
              </a:spcAft>
              <a:buSzPts val="1800"/>
              <a:buChar char="●"/>
            </a:pPr>
            <a:r>
              <a:rPr lang="en"/>
              <a:t>Virtualization structures</a:t>
            </a:r>
            <a:endParaRPr/>
          </a:p>
          <a:p>
            <a:pPr indent="-342900" lvl="0" marL="457200" rtl="0" algn="l">
              <a:spcBef>
                <a:spcPts val="0"/>
              </a:spcBef>
              <a:spcAft>
                <a:spcPts val="0"/>
              </a:spcAft>
              <a:buSzPts val="1800"/>
              <a:buChar char="●"/>
            </a:pPr>
            <a:r>
              <a:rPr lang="en"/>
              <a:t>Tools and mechanisms</a:t>
            </a:r>
            <a:endParaRPr/>
          </a:p>
          <a:p>
            <a:pPr indent="-342900" lvl="0" marL="457200" rtl="0" algn="l">
              <a:spcBef>
                <a:spcPts val="0"/>
              </a:spcBef>
              <a:spcAft>
                <a:spcPts val="0"/>
              </a:spcAft>
              <a:buSzPts val="1800"/>
              <a:buChar char="●"/>
            </a:pPr>
            <a:r>
              <a:rPr lang="en"/>
              <a:t>Virtualization of CPU , Memory and I/O</a:t>
            </a:r>
            <a:endParaRPr/>
          </a:p>
          <a:p>
            <a:pPr indent="-342900" lvl="0" marL="457200" rtl="0" algn="l">
              <a:spcBef>
                <a:spcPts val="0"/>
              </a:spcBef>
              <a:spcAft>
                <a:spcPts val="0"/>
              </a:spcAft>
              <a:buSzPts val="1800"/>
              <a:buChar char="●"/>
            </a:pPr>
            <a:r>
              <a:rPr lang="en"/>
              <a:t>Virtualization of supports and Disaster Recovery. </a:t>
            </a:r>
            <a:endParaRPr/>
          </a:p>
        </p:txBody>
      </p:sp>
      <p:sp>
        <p:nvSpPr>
          <p:cNvPr id="69" name="Google Shape;69;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Topics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474450" y="332825"/>
            <a:ext cx="8195100" cy="4879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Representational state Transfer (REST)</a:t>
            </a:r>
            <a:endParaRPr sz="2000"/>
          </a:p>
          <a:p>
            <a:pPr indent="-323850" lvl="0" marL="4572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Stateless Communications:</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Mostly the stateless RESTful web services are scalable in nature as they can serve very large number of clients with supporting caching mechanisms, clustering, and load balancing.</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The common example of REST web service is Amazon AWS which uses various REST methods in its Simple Storage Service (S3). The Simple Storage Service uses bucket as a medium for storing the objects also called items.</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 For manipulating the bucket, it makes HTTP requests to create, fetch, and delete buckets using PUT, GET, POST and DELETE methods.  </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The RESTful web services are mainly used in web 2.0 applications where the mashup allows to combine the capabilities of one web application into another, for example, taking the videos from online YouTube repository and put into a Facebook page. </a:t>
            </a:r>
            <a:endParaRPr sz="1500">
              <a:solidFill>
                <a:srgbClr val="FF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Web Services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474450" y="332825"/>
            <a:ext cx="8195100" cy="5079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Web Services</a:t>
            </a:r>
            <a:endParaRPr sz="2000"/>
          </a:p>
          <a:p>
            <a:pPr indent="-304800" lvl="0" marL="914400" rtl="0" algn="l">
              <a:lnSpc>
                <a:spcPct val="150000"/>
              </a:lnSpc>
              <a:spcBef>
                <a:spcPts val="0"/>
              </a:spcBef>
              <a:spcAft>
                <a:spcPts val="0"/>
              </a:spcAft>
              <a:buSzPts val="1200"/>
              <a:buFont typeface="Arial"/>
              <a:buChar char="●"/>
            </a:pPr>
            <a:r>
              <a:rPr lang="en" sz="1200">
                <a:latin typeface="Arial"/>
                <a:ea typeface="Arial"/>
                <a:cs typeface="Arial"/>
                <a:sym typeface="Arial"/>
              </a:rPr>
              <a:t>Web services are open standard (XML, SOAP, HTTP, etc.) based web applications that interact with other web applications for the purpose of exchanging data. </a:t>
            </a:r>
            <a:endParaRPr sz="1200">
              <a:latin typeface="Arial"/>
              <a:ea typeface="Arial"/>
              <a:cs typeface="Arial"/>
              <a:sym typeface="Arial"/>
            </a:endParaRPr>
          </a:p>
          <a:p>
            <a:pPr indent="-304800" lvl="0" marL="914400" rtl="0" algn="l">
              <a:lnSpc>
                <a:spcPct val="150000"/>
              </a:lnSpc>
              <a:spcBef>
                <a:spcPts val="0"/>
              </a:spcBef>
              <a:spcAft>
                <a:spcPts val="0"/>
              </a:spcAft>
              <a:buSzPts val="1200"/>
              <a:buFont typeface="Arial"/>
              <a:buChar char="●"/>
            </a:pPr>
            <a:r>
              <a:rPr lang="en" sz="1200">
                <a:latin typeface="Arial"/>
                <a:ea typeface="Arial"/>
                <a:cs typeface="Arial"/>
                <a:sym typeface="Arial"/>
              </a:rPr>
              <a:t>Web services can convert your existing applications into web applications.</a:t>
            </a:r>
            <a:endParaRPr sz="1200">
              <a:latin typeface="Arial"/>
              <a:ea typeface="Arial"/>
              <a:cs typeface="Arial"/>
              <a:sym typeface="Arial"/>
            </a:endParaRPr>
          </a:p>
          <a:p>
            <a:pPr indent="-304800" lvl="0" marL="914400" rtl="0" algn="l">
              <a:lnSpc>
                <a:spcPct val="150000"/>
              </a:lnSpc>
              <a:spcBef>
                <a:spcPts val="0"/>
              </a:spcBef>
              <a:spcAft>
                <a:spcPts val="0"/>
              </a:spcAft>
              <a:buSzPts val="1200"/>
              <a:buFont typeface="Arial"/>
              <a:buChar char="●"/>
            </a:pPr>
            <a:r>
              <a:rPr lang="en" sz="1200">
                <a:latin typeface="Arial"/>
                <a:ea typeface="Arial"/>
                <a:cs typeface="Arial"/>
                <a:sym typeface="Arial"/>
              </a:rPr>
              <a:t>Web service is a piece of software that makes itself available over the internet and uses a standardized XML messaging system.</a:t>
            </a:r>
            <a:endParaRPr sz="1200">
              <a:latin typeface="Arial"/>
              <a:ea typeface="Arial"/>
              <a:cs typeface="Arial"/>
              <a:sym typeface="Arial"/>
            </a:endParaRPr>
          </a:p>
          <a:p>
            <a:pPr indent="-304800" lvl="0" marL="914400" rtl="0" algn="l">
              <a:lnSpc>
                <a:spcPct val="150000"/>
              </a:lnSpc>
              <a:spcBef>
                <a:spcPts val="0"/>
              </a:spcBef>
              <a:spcAft>
                <a:spcPts val="0"/>
              </a:spcAft>
              <a:buSzPts val="1200"/>
              <a:buFont typeface="Arial"/>
              <a:buChar char="●"/>
            </a:pPr>
            <a:r>
              <a:rPr lang="en" sz="1200">
                <a:latin typeface="Arial"/>
                <a:ea typeface="Arial"/>
                <a:cs typeface="Arial"/>
                <a:sym typeface="Arial"/>
              </a:rPr>
              <a:t>XML is used to encode all communications to a web service. </a:t>
            </a:r>
            <a:endParaRPr sz="1200">
              <a:latin typeface="Arial"/>
              <a:ea typeface="Arial"/>
              <a:cs typeface="Arial"/>
              <a:sym typeface="Arial"/>
            </a:endParaRPr>
          </a:p>
          <a:p>
            <a:pPr indent="0" lvl="0" marL="914400" rtl="0" algn="l">
              <a:lnSpc>
                <a:spcPct val="150000"/>
              </a:lnSpc>
              <a:spcBef>
                <a:spcPts val="1200"/>
              </a:spcBef>
              <a:spcAft>
                <a:spcPts val="0"/>
              </a:spcAft>
              <a:buNone/>
            </a:pPr>
            <a:r>
              <a:rPr b="1" lang="en" sz="1400">
                <a:latin typeface="Arial"/>
                <a:ea typeface="Arial"/>
                <a:cs typeface="Arial"/>
                <a:sym typeface="Arial"/>
              </a:rPr>
              <a:t>For example</a:t>
            </a:r>
            <a:r>
              <a:rPr lang="en" sz="1200">
                <a:latin typeface="Arial"/>
                <a:ea typeface="Arial"/>
                <a:cs typeface="Arial"/>
                <a:sym typeface="Arial"/>
              </a:rPr>
              <a:t>, a client invokes a web service by sending an XML message, then waits for a corresponding XML response. As all communication is in XML, web services are not tied to any one operating system or programming language—Java can talk with Perl; Windows applications can talk with Unix applications</a:t>
            </a:r>
            <a:endParaRPr sz="1200">
              <a:latin typeface="Arial"/>
              <a:ea typeface="Arial"/>
              <a:cs typeface="Arial"/>
              <a:sym typeface="Arial"/>
            </a:endParaRPr>
          </a:p>
          <a:p>
            <a:pPr indent="-304800" lvl="0" marL="914400" rtl="0" algn="l">
              <a:lnSpc>
                <a:spcPct val="150000"/>
              </a:lnSpc>
              <a:spcBef>
                <a:spcPts val="1200"/>
              </a:spcBef>
              <a:spcAft>
                <a:spcPts val="0"/>
              </a:spcAft>
              <a:buSzPts val="1200"/>
              <a:buFont typeface="Arial"/>
              <a:buChar char="●"/>
            </a:pPr>
            <a:r>
              <a:rPr lang="en" sz="1200">
                <a:latin typeface="Arial"/>
                <a:ea typeface="Arial"/>
                <a:cs typeface="Arial"/>
                <a:sym typeface="Arial"/>
              </a:rPr>
              <a:t>Web services are built on top of open standards such as TCP/IP, HTTP, Java, HTML, and XML.</a:t>
            </a:r>
            <a:endParaRPr sz="1200">
              <a:latin typeface="Arial"/>
              <a:ea typeface="Arial"/>
              <a:cs typeface="Arial"/>
              <a:sym typeface="Arial"/>
            </a:endParaRPr>
          </a:p>
          <a:p>
            <a:pPr indent="-304800" lvl="0" marL="914400" rtl="0" algn="l">
              <a:lnSpc>
                <a:spcPct val="150000"/>
              </a:lnSpc>
              <a:spcBef>
                <a:spcPts val="0"/>
              </a:spcBef>
              <a:spcAft>
                <a:spcPts val="0"/>
              </a:spcAft>
              <a:buSzPts val="1200"/>
              <a:buFont typeface="Arial"/>
              <a:buChar char="●"/>
            </a:pPr>
            <a:r>
              <a:rPr lang="en" sz="1200">
                <a:latin typeface="Arial"/>
                <a:ea typeface="Arial"/>
                <a:cs typeface="Arial"/>
                <a:sym typeface="Arial"/>
              </a:rPr>
              <a:t>Web service has an interface, which hides the implementation details so that it can be used independently of the hardware or software platform on which it is implemented, and independently of the programming language in which it is written.</a:t>
            </a:r>
            <a:endParaRPr sz="1200">
              <a:latin typeface="Arial"/>
              <a:ea typeface="Arial"/>
              <a:cs typeface="Arial"/>
              <a:sym typeface="Arial"/>
            </a:endParaRPr>
          </a:p>
          <a:p>
            <a:pPr indent="0" lvl="0" marL="914400" rtl="0" algn="l">
              <a:lnSpc>
                <a:spcPct val="150000"/>
              </a:lnSpc>
              <a:spcBef>
                <a:spcPts val="1200"/>
              </a:spcBef>
              <a:spcAft>
                <a:spcPts val="0"/>
              </a:spcAft>
              <a:buNone/>
            </a:pPr>
            <a:r>
              <a:t/>
            </a:r>
            <a:endParaRPr sz="1300">
              <a:solidFill>
                <a:srgbClr val="FFFFF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474450" y="332825"/>
            <a:ext cx="8195100" cy="49203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Web Services</a:t>
            </a:r>
            <a:endParaRPr sz="2000"/>
          </a:p>
          <a:p>
            <a:pPr indent="-304800" lvl="0" marL="914400" rtl="0" algn="l">
              <a:lnSpc>
                <a:spcPct val="115000"/>
              </a:lnSpc>
              <a:spcBef>
                <a:spcPts val="0"/>
              </a:spcBef>
              <a:spcAft>
                <a:spcPts val="0"/>
              </a:spcAft>
              <a:buSzPts val="1200"/>
              <a:buFont typeface="Arial"/>
              <a:buChar char="●"/>
            </a:pPr>
            <a:r>
              <a:rPr lang="en" sz="1200">
                <a:latin typeface="Arial"/>
                <a:ea typeface="Arial"/>
                <a:cs typeface="Arial"/>
                <a:sym typeface="Arial"/>
              </a:rPr>
              <a:t>Web services are XML-based information exchange systems that use the Internet for direct application-to-application interaction. </a:t>
            </a:r>
            <a:endParaRPr sz="1200">
              <a:latin typeface="Arial"/>
              <a:ea typeface="Arial"/>
              <a:cs typeface="Arial"/>
              <a:sym typeface="Arial"/>
            </a:endParaRPr>
          </a:p>
          <a:p>
            <a:pPr indent="-304800" lvl="0" marL="914400" rtl="0" algn="l">
              <a:lnSpc>
                <a:spcPct val="115000"/>
              </a:lnSpc>
              <a:spcBef>
                <a:spcPts val="0"/>
              </a:spcBef>
              <a:spcAft>
                <a:spcPts val="0"/>
              </a:spcAft>
              <a:buSzPts val="1200"/>
              <a:buFont typeface="Arial"/>
              <a:buChar char="●"/>
            </a:pPr>
            <a:r>
              <a:rPr lang="en" sz="1200">
                <a:latin typeface="Arial"/>
                <a:ea typeface="Arial"/>
                <a:cs typeface="Arial"/>
                <a:sym typeface="Arial"/>
              </a:rPr>
              <a:t>Web service is a collection of open protocols and standards used for exchanging data between applications or systems.</a:t>
            </a:r>
            <a:endParaRPr sz="1200">
              <a:latin typeface="Arial"/>
              <a:ea typeface="Arial"/>
              <a:cs typeface="Arial"/>
              <a:sym typeface="Arial"/>
            </a:endParaRPr>
          </a:p>
          <a:p>
            <a:pPr indent="-304800" lvl="0" marL="914400" rtl="0" algn="l">
              <a:lnSpc>
                <a:spcPct val="115000"/>
              </a:lnSpc>
              <a:spcBef>
                <a:spcPts val="0"/>
              </a:spcBef>
              <a:spcAft>
                <a:spcPts val="0"/>
              </a:spcAft>
              <a:buSzPts val="1200"/>
              <a:buFont typeface="Arial"/>
              <a:buChar char="●"/>
            </a:pPr>
            <a:r>
              <a:rPr lang="en" sz="1200">
                <a:latin typeface="Arial"/>
                <a:ea typeface="Arial"/>
                <a:cs typeface="Arial"/>
                <a:sym typeface="Arial"/>
              </a:rPr>
              <a:t>Web services is a Interoperable machine-to-machine software function that is hosted at a network addressable location.</a:t>
            </a:r>
            <a:endParaRPr sz="1200">
              <a:latin typeface="Arial"/>
              <a:ea typeface="Arial"/>
              <a:cs typeface="Arial"/>
              <a:sym typeface="Arial"/>
            </a:endParaRPr>
          </a:p>
          <a:p>
            <a:pPr indent="-304800" lvl="0" marL="914400" rtl="0" algn="l">
              <a:lnSpc>
                <a:spcPct val="150000"/>
              </a:lnSpc>
              <a:spcBef>
                <a:spcPts val="0"/>
              </a:spcBef>
              <a:spcAft>
                <a:spcPts val="0"/>
              </a:spcAft>
              <a:buSzPts val="1200"/>
              <a:buFont typeface="Arial"/>
              <a:buChar char="●"/>
            </a:pPr>
            <a:r>
              <a:rPr lang="en" sz="1200">
                <a:latin typeface="Arial"/>
                <a:ea typeface="Arial"/>
                <a:cs typeface="Arial"/>
                <a:sym typeface="Arial"/>
              </a:rPr>
              <a:t>This independence encourages web service based applications to be loosely coupled, component-oriented, cross-technology implementations. </a:t>
            </a:r>
            <a:endParaRPr sz="1200">
              <a:latin typeface="Arial"/>
              <a:ea typeface="Arial"/>
              <a:cs typeface="Arial"/>
              <a:sym typeface="Arial"/>
            </a:endParaRPr>
          </a:p>
          <a:p>
            <a:pPr indent="-304800" lvl="0" marL="914400" rtl="0" algn="l">
              <a:lnSpc>
                <a:spcPct val="150000"/>
              </a:lnSpc>
              <a:spcBef>
                <a:spcPts val="0"/>
              </a:spcBef>
              <a:spcAft>
                <a:spcPts val="0"/>
              </a:spcAft>
              <a:buSzPts val="1200"/>
              <a:buFont typeface="Arial"/>
              <a:buChar char="●"/>
            </a:pPr>
            <a:r>
              <a:rPr lang="en" sz="1200">
                <a:latin typeface="Arial"/>
                <a:ea typeface="Arial"/>
                <a:cs typeface="Arial"/>
                <a:sym typeface="Arial"/>
              </a:rPr>
              <a:t>Web services can be used alone or with other web services to carry out a complex aggregation or a business transaction.</a:t>
            </a:r>
            <a:endParaRPr sz="1200">
              <a:latin typeface="Arial"/>
              <a:ea typeface="Arial"/>
              <a:cs typeface="Arial"/>
              <a:sym typeface="Arial"/>
            </a:endParaRPr>
          </a:p>
          <a:p>
            <a:pPr indent="0" lvl="0" marL="0" rtl="0" algn="l">
              <a:lnSpc>
                <a:spcPct val="150000"/>
              </a:lnSpc>
              <a:spcBef>
                <a:spcPts val="1200"/>
              </a:spcBef>
              <a:spcAft>
                <a:spcPts val="0"/>
              </a:spcAft>
              <a:buNone/>
            </a:pPr>
            <a:r>
              <a:rPr lang="en" sz="1400">
                <a:latin typeface="Arial"/>
                <a:ea typeface="Arial"/>
                <a:cs typeface="Arial"/>
                <a:sym typeface="Arial"/>
              </a:rPr>
              <a:t>Components of Web services</a:t>
            </a:r>
            <a:endParaRPr sz="1400">
              <a:latin typeface="Arial"/>
              <a:ea typeface="Arial"/>
              <a:cs typeface="Arial"/>
              <a:sym typeface="Arial"/>
            </a:endParaRPr>
          </a:p>
          <a:p>
            <a:pPr indent="0" lvl="0" marL="25400" marR="25400" rtl="0" algn="just">
              <a:lnSpc>
                <a:spcPct val="115000"/>
              </a:lnSpc>
              <a:spcBef>
                <a:spcPts val="600"/>
              </a:spcBef>
              <a:spcAft>
                <a:spcPts val="0"/>
              </a:spcAft>
              <a:buNone/>
            </a:pPr>
            <a:r>
              <a:rPr lang="en" sz="1200">
                <a:latin typeface="Arial"/>
                <a:ea typeface="Arial"/>
                <a:cs typeface="Arial"/>
                <a:sym typeface="Arial"/>
              </a:rPr>
              <a:t>The basic web services platform is XML + HTTP. All the standard web services work using the following components </a:t>
            </a:r>
            <a:endParaRPr sz="1200">
              <a:latin typeface="Arial"/>
              <a:ea typeface="Arial"/>
              <a:cs typeface="Arial"/>
              <a:sym typeface="Arial"/>
            </a:endParaRPr>
          </a:p>
          <a:p>
            <a:pPr indent="-304800" lvl="0" marL="914400" rtl="0" algn="l">
              <a:lnSpc>
                <a:spcPct val="115000"/>
              </a:lnSpc>
              <a:spcBef>
                <a:spcPts val="700"/>
              </a:spcBef>
              <a:spcAft>
                <a:spcPts val="0"/>
              </a:spcAft>
              <a:buClr>
                <a:schemeClr val="dk1"/>
              </a:buClr>
              <a:buSzPts val="1200"/>
              <a:buFont typeface="Arial"/>
              <a:buChar char="●"/>
            </a:pPr>
            <a:r>
              <a:rPr lang="en" sz="1200">
                <a:latin typeface="Arial"/>
                <a:ea typeface="Arial"/>
                <a:cs typeface="Arial"/>
                <a:sym typeface="Arial"/>
              </a:rPr>
              <a:t>SOAP (Simple Object Access Protocol)</a:t>
            </a:r>
            <a:endParaRPr sz="1200">
              <a:latin typeface="Arial"/>
              <a:ea typeface="Arial"/>
              <a:cs typeface="Arial"/>
              <a:sym typeface="Arial"/>
            </a:endParaRPr>
          </a:p>
          <a:p>
            <a:pPr indent="-304800" lvl="0" marL="9144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UDDI (Universal Description, Discovery and Integration)</a:t>
            </a:r>
            <a:endParaRPr sz="1200">
              <a:latin typeface="Arial"/>
              <a:ea typeface="Arial"/>
              <a:cs typeface="Arial"/>
              <a:sym typeface="Arial"/>
            </a:endParaRPr>
          </a:p>
          <a:p>
            <a:pPr indent="-304800" lvl="0" marL="9144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WSDL (Web Services Description Language)</a:t>
            </a:r>
            <a:endParaRPr sz="1200">
              <a:latin typeface="Arial"/>
              <a:ea typeface="Arial"/>
              <a:cs typeface="Arial"/>
              <a:sym typeface="Arial"/>
            </a:endParaRPr>
          </a:p>
          <a:p>
            <a:pPr indent="0" lvl="0" marL="914400" rtl="0" algn="l">
              <a:lnSpc>
                <a:spcPct val="150000"/>
              </a:lnSpc>
              <a:spcBef>
                <a:spcPts val="400"/>
              </a:spcBef>
              <a:spcAft>
                <a:spcPts val="0"/>
              </a:spcAft>
              <a:buNone/>
            </a:pPr>
            <a:r>
              <a:t/>
            </a:r>
            <a:endParaRPr sz="1300">
              <a:latin typeface="Arial"/>
              <a:ea typeface="Arial"/>
              <a:cs typeface="Arial"/>
              <a:sym typeface="Arial"/>
            </a:endParaRPr>
          </a:p>
          <a:p>
            <a:pPr indent="0" lvl="0" marL="914400" rtl="0" algn="l">
              <a:lnSpc>
                <a:spcPct val="150000"/>
              </a:lnSpc>
              <a:spcBef>
                <a:spcPts val="0"/>
              </a:spcBef>
              <a:spcAft>
                <a:spcPts val="0"/>
              </a:spcAft>
              <a:buNone/>
            </a:pPr>
            <a:r>
              <a:t/>
            </a:r>
            <a:endParaRPr sz="1300">
              <a:solidFill>
                <a:srgbClr val="FFFFF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474450" y="332825"/>
            <a:ext cx="8195100" cy="4301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Web Services</a:t>
            </a:r>
            <a:endParaRPr sz="2000"/>
          </a:p>
          <a:p>
            <a:pPr indent="0" lvl="0" marL="0" rtl="0" algn="l">
              <a:lnSpc>
                <a:spcPct val="115000"/>
              </a:lnSpc>
              <a:spcBef>
                <a:spcPts val="1800"/>
              </a:spcBef>
              <a:spcAft>
                <a:spcPts val="0"/>
              </a:spcAft>
              <a:buNone/>
            </a:pPr>
            <a:r>
              <a:rPr lang="en" sz="1750">
                <a:latin typeface="Arial"/>
                <a:ea typeface="Arial"/>
                <a:cs typeface="Arial"/>
                <a:sym typeface="Arial"/>
              </a:rPr>
              <a:t>How Does a Web Service Work?</a:t>
            </a:r>
            <a:endParaRPr sz="1750">
              <a:latin typeface="Arial"/>
              <a:ea typeface="Arial"/>
              <a:cs typeface="Arial"/>
              <a:sym typeface="Arial"/>
            </a:endParaRPr>
          </a:p>
          <a:p>
            <a:pPr indent="0" lvl="0" marL="25400" marR="25400" rtl="0" algn="just">
              <a:lnSpc>
                <a:spcPct val="115000"/>
              </a:lnSpc>
              <a:spcBef>
                <a:spcPts val="600"/>
              </a:spcBef>
              <a:spcAft>
                <a:spcPts val="0"/>
              </a:spcAft>
              <a:buNone/>
            </a:pPr>
            <a:r>
              <a:rPr lang="en" sz="1200">
                <a:latin typeface="Arial"/>
                <a:ea typeface="Arial"/>
                <a:cs typeface="Arial"/>
                <a:sym typeface="Arial"/>
              </a:rPr>
              <a:t>A web service enables communication among various applications by using open standards such as HTML, XML, WSDL, and SOAP. </a:t>
            </a:r>
            <a:endParaRPr sz="1200">
              <a:latin typeface="Arial"/>
              <a:ea typeface="Arial"/>
              <a:cs typeface="Arial"/>
              <a:sym typeface="Arial"/>
            </a:endParaRPr>
          </a:p>
          <a:p>
            <a:pPr indent="0" lvl="0" marL="25400" marR="25400" rtl="0" algn="just">
              <a:lnSpc>
                <a:spcPct val="115000"/>
              </a:lnSpc>
              <a:spcBef>
                <a:spcPts val="700"/>
              </a:spcBef>
              <a:spcAft>
                <a:spcPts val="0"/>
              </a:spcAft>
              <a:buNone/>
            </a:pPr>
            <a:r>
              <a:rPr lang="en" sz="1200">
                <a:latin typeface="Arial"/>
                <a:ea typeface="Arial"/>
                <a:cs typeface="Arial"/>
                <a:sym typeface="Arial"/>
              </a:rPr>
              <a:t>A web service takes the help of −</a:t>
            </a:r>
            <a:endParaRPr sz="1200">
              <a:latin typeface="Arial"/>
              <a:ea typeface="Arial"/>
              <a:cs typeface="Arial"/>
              <a:sym typeface="Arial"/>
            </a:endParaRPr>
          </a:p>
          <a:p>
            <a:pPr indent="-304800" lvl="0" marL="457200" rtl="0" algn="l">
              <a:lnSpc>
                <a:spcPct val="115000"/>
              </a:lnSpc>
              <a:spcBef>
                <a:spcPts val="700"/>
              </a:spcBef>
              <a:spcAft>
                <a:spcPts val="0"/>
              </a:spcAft>
              <a:buClr>
                <a:schemeClr val="dk1"/>
              </a:buClr>
              <a:buSzPts val="1200"/>
              <a:buFont typeface="Arial"/>
              <a:buChar char="●"/>
            </a:pPr>
            <a:r>
              <a:rPr lang="en" sz="1200">
                <a:latin typeface="Arial"/>
                <a:ea typeface="Arial"/>
                <a:cs typeface="Arial"/>
                <a:sym typeface="Arial"/>
              </a:rPr>
              <a:t>XML to tag the data</a:t>
            </a:r>
            <a:endParaRPr sz="1200">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SOAP to transfer a message</a:t>
            </a:r>
            <a:endParaRPr sz="1200">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WSDL to describe the availability of service.</a:t>
            </a:r>
            <a:endParaRPr sz="1200">
              <a:latin typeface="Arial"/>
              <a:ea typeface="Arial"/>
              <a:cs typeface="Arial"/>
              <a:sym typeface="Arial"/>
            </a:endParaRPr>
          </a:p>
          <a:p>
            <a:pPr indent="0" lvl="0" marL="25400" marR="25400" rtl="0" algn="just">
              <a:lnSpc>
                <a:spcPct val="115000"/>
              </a:lnSpc>
              <a:spcBef>
                <a:spcPts val="600"/>
              </a:spcBef>
              <a:spcAft>
                <a:spcPts val="0"/>
              </a:spcAft>
              <a:buNone/>
            </a:pPr>
            <a:r>
              <a:rPr lang="en" sz="1200">
                <a:latin typeface="Arial"/>
                <a:ea typeface="Arial"/>
                <a:cs typeface="Arial"/>
                <a:sym typeface="Arial"/>
              </a:rPr>
              <a:t>You can build a Java-based web service on Solaris that is accessible from your Visual Basic program that runs on Windows.</a:t>
            </a:r>
            <a:endParaRPr sz="1200">
              <a:latin typeface="Arial"/>
              <a:ea typeface="Arial"/>
              <a:cs typeface="Arial"/>
              <a:sym typeface="Arial"/>
            </a:endParaRPr>
          </a:p>
          <a:p>
            <a:pPr indent="0" lvl="0" marL="25400" marR="25400" rtl="0" algn="just">
              <a:lnSpc>
                <a:spcPct val="115000"/>
              </a:lnSpc>
              <a:spcBef>
                <a:spcPts val="700"/>
              </a:spcBef>
              <a:spcAft>
                <a:spcPts val="0"/>
              </a:spcAft>
              <a:buNone/>
            </a:pPr>
            <a:r>
              <a:rPr lang="en" sz="1200">
                <a:latin typeface="Arial"/>
                <a:ea typeface="Arial"/>
                <a:cs typeface="Arial"/>
                <a:sym typeface="Arial"/>
              </a:rPr>
              <a:t>You can also use C# to build new web services on Windows that can be invoked from your web application that is based on JavaServer Pages (JSP) and runs on Linux.</a:t>
            </a:r>
            <a:endParaRPr sz="1200">
              <a:latin typeface="Arial"/>
              <a:ea typeface="Arial"/>
              <a:cs typeface="Arial"/>
              <a:sym typeface="Arial"/>
            </a:endParaRPr>
          </a:p>
          <a:p>
            <a:pPr indent="0" lvl="0" marL="0" rtl="0" algn="l">
              <a:lnSpc>
                <a:spcPct val="150000"/>
              </a:lnSpc>
              <a:spcBef>
                <a:spcPts val="700"/>
              </a:spcBef>
              <a:spcAft>
                <a:spcPts val="0"/>
              </a:spcAft>
              <a:buNone/>
            </a:pPr>
            <a:r>
              <a:t/>
            </a:r>
            <a:endParaRPr sz="1200">
              <a:latin typeface="Arial"/>
              <a:ea typeface="Arial"/>
              <a:cs typeface="Arial"/>
              <a:sym typeface="Arial"/>
            </a:endParaRPr>
          </a:p>
          <a:p>
            <a:pPr indent="0" lvl="0" marL="914400" rtl="0" algn="l">
              <a:lnSpc>
                <a:spcPct val="150000"/>
              </a:lnSpc>
              <a:spcBef>
                <a:spcPts val="1200"/>
              </a:spcBef>
              <a:spcAft>
                <a:spcPts val="0"/>
              </a:spcAft>
              <a:buNone/>
            </a:pPr>
            <a:r>
              <a:t/>
            </a:r>
            <a:endParaRPr sz="1300">
              <a:solidFill>
                <a:srgbClr val="FFFFF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474450" y="332825"/>
            <a:ext cx="8195100" cy="50358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Web Services</a:t>
            </a:r>
            <a:endParaRPr sz="2000"/>
          </a:p>
          <a:p>
            <a:pPr indent="0" lvl="0" marL="0" rtl="0" algn="l">
              <a:lnSpc>
                <a:spcPct val="115000"/>
              </a:lnSpc>
              <a:spcBef>
                <a:spcPts val="1800"/>
              </a:spcBef>
              <a:spcAft>
                <a:spcPts val="0"/>
              </a:spcAft>
              <a:buNone/>
            </a:pPr>
            <a:r>
              <a:rPr lang="en" sz="1750">
                <a:latin typeface="Arial"/>
                <a:ea typeface="Arial"/>
                <a:cs typeface="Arial"/>
                <a:sym typeface="Arial"/>
              </a:rPr>
              <a:t>Example</a:t>
            </a:r>
            <a:endParaRPr sz="1750">
              <a:latin typeface="Arial"/>
              <a:ea typeface="Arial"/>
              <a:cs typeface="Arial"/>
              <a:sym typeface="Arial"/>
            </a:endParaRPr>
          </a:p>
          <a:p>
            <a:pPr indent="0" lvl="0" marL="25400" marR="25400" rtl="0" algn="just">
              <a:lnSpc>
                <a:spcPct val="115000"/>
              </a:lnSpc>
              <a:spcBef>
                <a:spcPts val="600"/>
              </a:spcBef>
              <a:spcAft>
                <a:spcPts val="0"/>
              </a:spcAft>
              <a:buNone/>
            </a:pPr>
            <a:r>
              <a:rPr lang="en" sz="1200">
                <a:latin typeface="Arial"/>
                <a:ea typeface="Arial"/>
                <a:cs typeface="Arial"/>
                <a:sym typeface="Arial"/>
              </a:rPr>
              <a:t>Consider a simple account-management and order processing system. The accounting personnel use a client application built with Visual Basic or JSP to create new accounts and enter new customer orders.</a:t>
            </a:r>
            <a:endParaRPr sz="1200">
              <a:latin typeface="Arial"/>
              <a:ea typeface="Arial"/>
              <a:cs typeface="Arial"/>
              <a:sym typeface="Arial"/>
            </a:endParaRPr>
          </a:p>
          <a:p>
            <a:pPr indent="0" lvl="0" marL="25400" marR="25400" rtl="0" algn="just">
              <a:lnSpc>
                <a:spcPct val="115000"/>
              </a:lnSpc>
              <a:spcBef>
                <a:spcPts val="700"/>
              </a:spcBef>
              <a:spcAft>
                <a:spcPts val="0"/>
              </a:spcAft>
              <a:buNone/>
            </a:pPr>
            <a:r>
              <a:rPr lang="en" sz="1200">
                <a:latin typeface="Arial"/>
                <a:ea typeface="Arial"/>
                <a:cs typeface="Arial"/>
                <a:sym typeface="Arial"/>
              </a:rPr>
              <a:t>The processing logic for this system is written in Java and resides on a Solaris machine, which also interacts with a database to store information.</a:t>
            </a:r>
            <a:endParaRPr sz="1200">
              <a:latin typeface="Arial"/>
              <a:ea typeface="Arial"/>
              <a:cs typeface="Arial"/>
              <a:sym typeface="Arial"/>
            </a:endParaRPr>
          </a:p>
          <a:p>
            <a:pPr indent="0" lvl="0" marL="25400" marR="25400" rtl="0" algn="just">
              <a:lnSpc>
                <a:spcPct val="115000"/>
              </a:lnSpc>
              <a:spcBef>
                <a:spcPts val="700"/>
              </a:spcBef>
              <a:spcAft>
                <a:spcPts val="0"/>
              </a:spcAft>
              <a:buNone/>
            </a:pPr>
            <a:r>
              <a:rPr lang="en" sz="1200">
                <a:latin typeface="Arial"/>
                <a:ea typeface="Arial"/>
                <a:cs typeface="Arial"/>
                <a:sym typeface="Arial"/>
              </a:rPr>
              <a:t>The steps to perform this operation are as follows −</a:t>
            </a:r>
            <a:endParaRPr sz="1200">
              <a:latin typeface="Arial"/>
              <a:ea typeface="Arial"/>
              <a:cs typeface="Arial"/>
              <a:sym typeface="Arial"/>
            </a:endParaRPr>
          </a:p>
          <a:p>
            <a:pPr indent="-304800" lvl="0" marL="457200" rtl="0" algn="l">
              <a:lnSpc>
                <a:spcPct val="115000"/>
              </a:lnSpc>
              <a:spcBef>
                <a:spcPts val="700"/>
              </a:spcBef>
              <a:spcAft>
                <a:spcPts val="0"/>
              </a:spcAft>
              <a:buClr>
                <a:schemeClr val="dk1"/>
              </a:buClr>
              <a:buSzPts val="1200"/>
              <a:buFont typeface="Arial"/>
              <a:buChar char="●"/>
            </a:pPr>
            <a:r>
              <a:rPr lang="en" sz="1200">
                <a:latin typeface="Arial"/>
                <a:ea typeface="Arial"/>
                <a:cs typeface="Arial"/>
                <a:sym typeface="Arial"/>
              </a:rPr>
              <a:t>The client program bundles the account registration information into a SOAP message.</a:t>
            </a:r>
            <a:endParaRPr sz="1200">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This SOAP message is sent to the web service as the body of an HTTP POST request.</a:t>
            </a:r>
            <a:endParaRPr sz="1200">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The web service unpacks the SOAP request and converts it into a command that the application can understand.</a:t>
            </a:r>
            <a:endParaRPr sz="1200">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The application processes the information as required and responds with a new unique account number for that customer.</a:t>
            </a:r>
            <a:endParaRPr sz="1200">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Next, the web service packages the response into another SOAP message, which it sends back to the client program in response to its HTTP request.</a:t>
            </a:r>
            <a:endParaRPr sz="1200">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The client program unpacks the SOAP message to obtain the results of the account registration process.</a:t>
            </a:r>
            <a:endParaRPr sz="1200">
              <a:latin typeface="Arial"/>
              <a:ea typeface="Arial"/>
              <a:cs typeface="Arial"/>
              <a:sym typeface="Arial"/>
            </a:endParaRPr>
          </a:p>
          <a:p>
            <a:pPr indent="0" lvl="0" marL="914400" rtl="0" algn="l">
              <a:lnSpc>
                <a:spcPct val="150000"/>
              </a:lnSpc>
              <a:spcBef>
                <a:spcPts val="400"/>
              </a:spcBef>
              <a:spcAft>
                <a:spcPts val="0"/>
              </a:spcAft>
              <a:buNone/>
            </a:pPr>
            <a:r>
              <a:t/>
            </a:r>
            <a:endParaRPr sz="1200">
              <a:latin typeface="Arial"/>
              <a:ea typeface="Arial"/>
              <a:cs typeface="Arial"/>
              <a:sym typeface="Arial"/>
            </a:endParaRPr>
          </a:p>
          <a:p>
            <a:pPr indent="0" lvl="0" marL="914400" rtl="0" algn="l">
              <a:lnSpc>
                <a:spcPct val="150000"/>
              </a:lnSpc>
              <a:spcBef>
                <a:spcPts val="1200"/>
              </a:spcBef>
              <a:spcAft>
                <a:spcPts val="0"/>
              </a:spcAft>
              <a:buNone/>
            </a:pPr>
            <a:r>
              <a:t/>
            </a:r>
            <a:endParaRPr sz="13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474450" y="150650"/>
            <a:ext cx="8195100" cy="5961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Web Services</a:t>
            </a:r>
            <a:endParaRPr sz="2000"/>
          </a:p>
          <a:p>
            <a:pPr indent="-342900" lvl="0" marL="914400" rtl="0" algn="l">
              <a:lnSpc>
                <a:spcPct val="100000"/>
              </a:lnSpc>
              <a:spcBef>
                <a:spcPts val="1800"/>
              </a:spcBef>
              <a:spcAft>
                <a:spcPts val="0"/>
              </a:spcAft>
              <a:buSzPts val="1800"/>
              <a:buFont typeface="Arial"/>
              <a:buChar char="●"/>
            </a:pPr>
            <a:r>
              <a:rPr lang="en" sz="1750">
                <a:latin typeface="Arial"/>
                <a:ea typeface="Arial"/>
                <a:cs typeface="Arial"/>
                <a:sym typeface="Arial"/>
              </a:rPr>
              <a:t>Exposing the Existing Function on the network</a:t>
            </a:r>
            <a:endParaRPr sz="1750">
              <a:latin typeface="Arial"/>
              <a:ea typeface="Arial"/>
              <a:cs typeface="Arial"/>
              <a:sym typeface="Arial"/>
            </a:endParaRPr>
          </a:p>
          <a:p>
            <a:pPr indent="0" lvl="0" marL="914400" marR="25400" rtl="0" algn="just">
              <a:lnSpc>
                <a:spcPct val="100000"/>
              </a:lnSpc>
              <a:spcBef>
                <a:spcPts val="600"/>
              </a:spcBef>
              <a:spcAft>
                <a:spcPts val="0"/>
              </a:spcAft>
              <a:buNone/>
            </a:pPr>
            <a:r>
              <a:rPr lang="en" sz="1200">
                <a:latin typeface="Arial"/>
                <a:ea typeface="Arial"/>
                <a:cs typeface="Arial"/>
                <a:sym typeface="Arial"/>
              </a:rPr>
              <a:t>A web service is a unit of managed code that can be remotely invoked using HTTP. </a:t>
            </a:r>
            <a:endParaRPr sz="1200">
              <a:latin typeface="Arial"/>
              <a:ea typeface="Arial"/>
              <a:cs typeface="Arial"/>
              <a:sym typeface="Arial"/>
            </a:endParaRPr>
          </a:p>
          <a:p>
            <a:pPr indent="-342900" lvl="0" marL="914400" rtl="0" algn="l">
              <a:lnSpc>
                <a:spcPct val="100000"/>
              </a:lnSpc>
              <a:spcBef>
                <a:spcPts val="1800"/>
              </a:spcBef>
              <a:spcAft>
                <a:spcPts val="0"/>
              </a:spcAft>
              <a:buSzPts val="1800"/>
              <a:buFont typeface="Arial"/>
              <a:buChar char="●"/>
            </a:pPr>
            <a:r>
              <a:rPr lang="en" sz="1750">
                <a:latin typeface="Arial"/>
                <a:ea typeface="Arial"/>
                <a:cs typeface="Arial"/>
                <a:sym typeface="Arial"/>
              </a:rPr>
              <a:t>Interoperability</a:t>
            </a:r>
            <a:endParaRPr sz="1750">
              <a:latin typeface="Arial"/>
              <a:ea typeface="Arial"/>
              <a:cs typeface="Arial"/>
              <a:sym typeface="Arial"/>
            </a:endParaRPr>
          </a:p>
          <a:p>
            <a:pPr indent="0" lvl="0" marL="914400" marR="25400" rtl="0" algn="just">
              <a:lnSpc>
                <a:spcPct val="100000"/>
              </a:lnSpc>
              <a:spcBef>
                <a:spcPts val="600"/>
              </a:spcBef>
              <a:spcAft>
                <a:spcPts val="0"/>
              </a:spcAft>
              <a:buNone/>
            </a:pPr>
            <a:r>
              <a:rPr lang="en" sz="1200">
                <a:latin typeface="Arial"/>
                <a:ea typeface="Arial"/>
                <a:cs typeface="Arial"/>
                <a:sym typeface="Arial"/>
              </a:rPr>
              <a:t>Web services allow various applications to talk to each other and share data and services among themselves. Other applications can also use the web services.Web services are used to make the application platform and technology independent.</a:t>
            </a:r>
            <a:endParaRPr sz="1200">
              <a:latin typeface="Arial"/>
              <a:ea typeface="Arial"/>
              <a:cs typeface="Arial"/>
              <a:sym typeface="Arial"/>
            </a:endParaRPr>
          </a:p>
          <a:p>
            <a:pPr indent="-342900" lvl="0" marL="914400" rtl="0" algn="l">
              <a:lnSpc>
                <a:spcPct val="100000"/>
              </a:lnSpc>
              <a:spcBef>
                <a:spcPts val="1800"/>
              </a:spcBef>
              <a:spcAft>
                <a:spcPts val="0"/>
              </a:spcAft>
              <a:buSzPts val="1800"/>
              <a:buFont typeface="Arial"/>
              <a:buChar char="●"/>
            </a:pPr>
            <a:r>
              <a:rPr lang="en" sz="1750">
                <a:latin typeface="Arial"/>
                <a:ea typeface="Arial"/>
                <a:cs typeface="Arial"/>
                <a:sym typeface="Arial"/>
              </a:rPr>
              <a:t>Standardized Protocol</a:t>
            </a:r>
            <a:endParaRPr sz="1750">
              <a:latin typeface="Arial"/>
              <a:ea typeface="Arial"/>
              <a:cs typeface="Arial"/>
              <a:sym typeface="Arial"/>
            </a:endParaRPr>
          </a:p>
          <a:p>
            <a:pPr indent="0" lvl="0" marL="914400" marR="25400" rtl="0" algn="just">
              <a:lnSpc>
                <a:spcPct val="100000"/>
              </a:lnSpc>
              <a:spcBef>
                <a:spcPts val="600"/>
              </a:spcBef>
              <a:spcAft>
                <a:spcPts val="0"/>
              </a:spcAft>
              <a:buNone/>
            </a:pPr>
            <a:r>
              <a:rPr lang="en" sz="1200">
                <a:latin typeface="Arial"/>
                <a:ea typeface="Arial"/>
                <a:cs typeface="Arial"/>
                <a:sym typeface="Arial"/>
              </a:rPr>
              <a:t>Web services use standardized industry standard protocol for the communication. All the four layers (Service Transport, XML Messaging, Service Description, and Service Discovery layers) use well-defined protocols in the web services protocol stack. This standardization of protocol stack gives the business many advantages such as a wide range of choices, reduction in the cost due to competition, and increase in the quality.</a:t>
            </a:r>
            <a:endParaRPr sz="1200">
              <a:latin typeface="Arial"/>
              <a:ea typeface="Arial"/>
              <a:cs typeface="Arial"/>
              <a:sym typeface="Arial"/>
            </a:endParaRPr>
          </a:p>
          <a:p>
            <a:pPr indent="-342900" lvl="0" marL="914400" rtl="0" algn="l">
              <a:lnSpc>
                <a:spcPct val="100000"/>
              </a:lnSpc>
              <a:spcBef>
                <a:spcPts val="1800"/>
              </a:spcBef>
              <a:spcAft>
                <a:spcPts val="0"/>
              </a:spcAft>
              <a:buSzPts val="1800"/>
              <a:buFont typeface="Arial"/>
              <a:buChar char="●"/>
            </a:pPr>
            <a:r>
              <a:rPr lang="en" sz="1750">
                <a:latin typeface="Arial"/>
                <a:ea typeface="Arial"/>
                <a:cs typeface="Arial"/>
                <a:sym typeface="Arial"/>
              </a:rPr>
              <a:t>Low Cost Communication</a:t>
            </a:r>
            <a:endParaRPr sz="1750">
              <a:latin typeface="Arial"/>
              <a:ea typeface="Arial"/>
              <a:cs typeface="Arial"/>
              <a:sym typeface="Arial"/>
            </a:endParaRPr>
          </a:p>
          <a:p>
            <a:pPr indent="0" lvl="0" marL="914400" marR="25400" rtl="0" algn="just">
              <a:lnSpc>
                <a:spcPct val="100000"/>
              </a:lnSpc>
              <a:spcBef>
                <a:spcPts val="600"/>
              </a:spcBef>
              <a:spcAft>
                <a:spcPts val="0"/>
              </a:spcAft>
              <a:buNone/>
            </a:pPr>
            <a:r>
              <a:rPr lang="en" sz="1200">
                <a:latin typeface="Arial"/>
                <a:ea typeface="Arial"/>
                <a:cs typeface="Arial"/>
                <a:sym typeface="Arial"/>
              </a:rPr>
              <a:t>Web services use SOAP over HTTP protocol, so you can use your existing low-cost internet for implementing web services.</a:t>
            </a:r>
            <a:endParaRPr sz="1200">
              <a:latin typeface="Arial"/>
              <a:ea typeface="Arial"/>
              <a:cs typeface="Arial"/>
              <a:sym typeface="Arial"/>
            </a:endParaRPr>
          </a:p>
          <a:p>
            <a:pPr indent="0" lvl="0" marL="914400" rtl="0" algn="l">
              <a:lnSpc>
                <a:spcPct val="150000"/>
              </a:lnSpc>
              <a:spcBef>
                <a:spcPts val="700"/>
              </a:spcBef>
              <a:spcAft>
                <a:spcPts val="0"/>
              </a:spcAft>
              <a:buNone/>
            </a:pPr>
            <a:r>
              <a:t/>
            </a:r>
            <a:endParaRPr sz="1200">
              <a:latin typeface="Arial"/>
              <a:ea typeface="Arial"/>
              <a:cs typeface="Arial"/>
              <a:sym typeface="Arial"/>
            </a:endParaRPr>
          </a:p>
          <a:p>
            <a:pPr indent="-323850" lvl="0" marL="914400" rtl="0" algn="l">
              <a:lnSpc>
                <a:spcPct val="150000"/>
              </a:lnSpc>
              <a:spcBef>
                <a:spcPts val="1200"/>
              </a:spcBef>
              <a:spcAft>
                <a:spcPts val="0"/>
              </a:spcAft>
              <a:buSzPts val="1500"/>
              <a:buFont typeface="Arial"/>
              <a:buChar char="●"/>
            </a:pPr>
            <a:r>
              <a:t/>
            </a:r>
            <a:endParaRPr sz="1500">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t/>
            </a:r>
            <a:endParaRPr sz="1500">
              <a:solidFill>
                <a:srgbClr val="FFFFF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474450" y="150650"/>
            <a:ext cx="8195100" cy="27630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Web Services</a:t>
            </a:r>
            <a:endParaRPr sz="2000"/>
          </a:p>
          <a:p>
            <a:pPr indent="0" lvl="0" marL="0" rtl="0" algn="l">
              <a:spcBef>
                <a:spcPts val="0"/>
              </a:spcBef>
              <a:spcAft>
                <a:spcPts val="0"/>
              </a:spcAft>
              <a:buNone/>
            </a:pPr>
            <a:r>
              <a:rPr lang="en" sz="2000"/>
              <a:t>	</a:t>
            </a:r>
            <a:r>
              <a:rPr lang="en" sz="1700"/>
              <a:t>Characteristics of Web services :</a:t>
            </a:r>
            <a:endParaRPr sz="900">
              <a:latin typeface="Arial"/>
              <a:ea typeface="Arial"/>
              <a:cs typeface="Arial"/>
              <a:sym typeface="Arial"/>
            </a:endParaRPr>
          </a:p>
          <a:p>
            <a:pPr indent="-323850" lvl="0" marL="914400" rtl="0" algn="l">
              <a:lnSpc>
                <a:spcPct val="150000"/>
              </a:lnSpc>
              <a:spcBef>
                <a:spcPts val="0"/>
              </a:spcBef>
              <a:spcAft>
                <a:spcPts val="0"/>
              </a:spcAft>
              <a:buSzPts val="1500"/>
              <a:buFont typeface="Arial"/>
              <a:buChar char="●"/>
            </a:pPr>
            <a:r>
              <a:rPr lang="en" sz="1500">
                <a:latin typeface="Arial"/>
                <a:ea typeface="Arial"/>
                <a:cs typeface="Arial"/>
                <a:sym typeface="Arial"/>
              </a:rPr>
              <a:t>XML- Based</a:t>
            </a:r>
            <a:endParaRPr sz="1500">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Loosely Coupled </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Coarse-Grained</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Ability to be synchronous or asynchronous</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Support Remote Procedure Calls</a:t>
            </a:r>
            <a:endParaRPr sz="1500">
              <a:solidFill>
                <a:srgbClr val="FFFFFF"/>
              </a:solidFill>
              <a:latin typeface="Arial"/>
              <a:ea typeface="Arial"/>
              <a:cs typeface="Arial"/>
              <a:sym typeface="Arial"/>
            </a:endParaRPr>
          </a:p>
          <a:p>
            <a:pPr indent="-323850" lvl="0" marL="914400" rtl="0" algn="l">
              <a:lnSpc>
                <a:spcPct val="15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Support Document Exchange</a:t>
            </a:r>
            <a:endParaRPr sz="1500">
              <a:solidFill>
                <a:srgbClr val="FFFFF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474450" y="150650"/>
            <a:ext cx="8195100" cy="4471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Web Services</a:t>
            </a:r>
            <a:endParaRPr sz="2000"/>
          </a:p>
          <a:p>
            <a:pPr indent="457200" lvl="0" marL="0" rtl="0" algn="l">
              <a:spcBef>
                <a:spcPts val="0"/>
              </a:spcBef>
              <a:spcAft>
                <a:spcPts val="0"/>
              </a:spcAft>
              <a:buNone/>
            </a:pPr>
            <a:r>
              <a:rPr lang="en" sz="1550">
                <a:latin typeface="Arial"/>
                <a:ea typeface="Arial"/>
                <a:cs typeface="Arial"/>
                <a:sym typeface="Arial"/>
              </a:rPr>
              <a:t>Web Service Roles</a:t>
            </a:r>
            <a:endParaRPr sz="1550">
              <a:latin typeface="Arial"/>
              <a:ea typeface="Arial"/>
              <a:cs typeface="Arial"/>
              <a:sym typeface="Arial"/>
            </a:endParaRPr>
          </a:p>
          <a:p>
            <a:pPr indent="431800" lvl="0" marL="482600" marR="25400" rtl="0" algn="just">
              <a:lnSpc>
                <a:spcPct val="115000"/>
              </a:lnSpc>
              <a:spcBef>
                <a:spcPts val="600"/>
              </a:spcBef>
              <a:spcAft>
                <a:spcPts val="0"/>
              </a:spcAft>
              <a:buNone/>
            </a:pPr>
            <a:r>
              <a:rPr lang="en" sz="1200">
                <a:latin typeface="Arial"/>
                <a:ea typeface="Arial"/>
                <a:cs typeface="Arial"/>
                <a:sym typeface="Arial"/>
              </a:rPr>
              <a:t>There are three major roles within the web service architecture −</a:t>
            </a:r>
            <a:endParaRPr sz="1200">
              <a:latin typeface="Arial"/>
              <a:ea typeface="Arial"/>
              <a:cs typeface="Arial"/>
              <a:sym typeface="Arial"/>
            </a:endParaRPr>
          </a:p>
          <a:p>
            <a:pPr indent="-323850" lvl="0" marL="457200" rtl="0" algn="l">
              <a:lnSpc>
                <a:spcPct val="115000"/>
              </a:lnSpc>
              <a:spcBef>
                <a:spcPts val="1400"/>
              </a:spcBef>
              <a:spcAft>
                <a:spcPts val="0"/>
              </a:spcAft>
              <a:buSzPts val="1500"/>
              <a:buFont typeface="Arial"/>
              <a:buChar char="●"/>
            </a:pPr>
            <a:r>
              <a:rPr lang="en" sz="1500">
                <a:latin typeface="Arial"/>
                <a:ea typeface="Arial"/>
                <a:cs typeface="Arial"/>
                <a:sym typeface="Arial"/>
              </a:rPr>
              <a:t>Service Provider</a:t>
            </a:r>
            <a:endParaRPr sz="1500">
              <a:latin typeface="Arial"/>
              <a:ea typeface="Arial"/>
              <a:cs typeface="Arial"/>
              <a:sym typeface="Arial"/>
            </a:endParaRPr>
          </a:p>
          <a:p>
            <a:pPr indent="0" lvl="0" marL="482600" marR="25400" rtl="0" algn="just">
              <a:lnSpc>
                <a:spcPct val="115000"/>
              </a:lnSpc>
              <a:spcBef>
                <a:spcPts val="600"/>
              </a:spcBef>
              <a:spcAft>
                <a:spcPts val="0"/>
              </a:spcAft>
              <a:buNone/>
            </a:pPr>
            <a:r>
              <a:rPr lang="en" sz="1200">
                <a:latin typeface="Arial"/>
                <a:ea typeface="Arial"/>
                <a:cs typeface="Arial"/>
                <a:sym typeface="Arial"/>
              </a:rPr>
              <a:t>This is the provider of the web service. The service provider implements the service and makes it available on the Internet.</a:t>
            </a:r>
            <a:endParaRPr sz="1200">
              <a:latin typeface="Arial"/>
              <a:ea typeface="Arial"/>
              <a:cs typeface="Arial"/>
              <a:sym typeface="Arial"/>
            </a:endParaRPr>
          </a:p>
          <a:p>
            <a:pPr indent="-323850" lvl="0" marL="457200" rtl="0" algn="l">
              <a:lnSpc>
                <a:spcPct val="115000"/>
              </a:lnSpc>
              <a:spcBef>
                <a:spcPts val="1400"/>
              </a:spcBef>
              <a:spcAft>
                <a:spcPts val="0"/>
              </a:spcAft>
              <a:buSzPts val="1500"/>
              <a:buFont typeface="Arial"/>
              <a:buChar char="●"/>
            </a:pPr>
            <a:r>
              <a:rPr lang="en" sz="1500">
                <a:latin typeface="Arial"/>
                <a:ea typeface="Arial"/>
                <a:cs typeface="Arial"/>
                <a:sym typeface="Arial"/>
              </a:rPr>
              <a:t>Service Requestor</a:t>
            </a:r>
            <a:endParaRPr sz="1500">
              <a:latin typeface="Arial"/>
              <a:ea typeface="Arial"/>
              <a:cs typeface="Arial"/>
              <a:sym typeface="Arial"/>
            </a:endParaRPr>
          </a:p>
          <a:p>
            <a:pPr indent="0" lvl="0" marL="482600" marR="25400" rtl="0" algn="just">
              <a:lnSpc>
                <a:spcPct val="115000"/>
              </a:lnSpc>
              <a:spcBef>
                <a:spcPts val="600"/>
              </a:spcBef>
              <a:spcAft>
                <a:spcPts val="0"/>
              </a:spcAft>
              <a:buNone/>
            </a:pPr>
            <a:r>
              <a:rPr lang="en" sz="1200">
                <a:latin typeface="Arial"/>
                <a:ea typeface="Arial"/>
                <a:cs typeface="Arial"/>
                <a:sym typeface="Arial"/>
              </a:rPr>
              <a:t>This is any consumer of the web service. The requestor utilizes an existing web service by opening a network connection and sending an XML request.</a:t>
            </a:r>
            <a:endParaRPr sz="1200">
              <a:latin typeface="Arial"/>
              <a:ea typeface="Arial"/>
              <a:cs typeface="Arial"/>
              <a:sym typeface="Arial"/>
            </a:endParaRPr>
          </a:p>
          <a:p>
            <a:pPr indent="-323850" lvl="0" marL="457200" rtl="0" algn="l">
              <a:lnSpc>
                <a:spcPct val="115000"/>
              </a:lnSpc>
              <a:spcBef>
                <a:spcPts val="1400"/>
              </a:spcBef>
              <a:spcAft>
                <a:spcPts val="0"/>
              </a:spcAft>
              <a:buSzPts val="1500"/>
              <a:buFont typeface="Arial"/>
              <a:buChar char="●"/>
            </a:pPr>
            <a:r>
              <a:rPr lang="en" sz="1500">
                <a:latin typeface="Arial"/>
                <a:ea typeface="Arial"/>
                <a:cs typeface="Arial"/>
                <a:sym typeface="Arial"/>
              </a:rPr>
              <a:t>Service Registry</a:t>
            </a:r>
            <a:endParaRPr sz="1500">
              <a:latin typeface="Arial"/>
              <a:ea typeface="Arial"/>
              <a:cs typeface="Arial"/>
              <a:sym typeface="Arial"/>
            </a:endParaRPr>
          </a:p>
          <a:p>
            <a:pPr indent="0" lvl="0" marL="482600" marR="25400" rtl="0" algn="just">
              <a:lnSpc>
                <a:spcPct val="115000"/>
              </a:lnSpc>
              <a:spcBef>
                <a:spcPts val="600"/>
              </a:spcBef>
              <a:spcAft>
                <a:spcPts val="0"/>
              </a:spcAft>
              <a:buNone/>
            </a:pPr>
            <a:r>
              <a:rPr lang="en" sz="1200">
                <a:latin typeface="Arial"/>
                <a:ea typeface="Arial"/>
                <a:cs typeface="Arial"/>
                <a:sym typeface="Arial"/>
              </a:rPr>
              <a:t>This is a logically centralized directory of services. The registry provides a central place where developers can publish new services or find existing ones. It therefore serves as a centralized clearing house for companies and their services.</a:t>
            </a:r>
            <a:endParaRPr sz="1200">
              <a:latin typeface="Arial"/>
              <a:ea typeface="Arial"/>
              <a:cs typeface="Arial"/>
              <a:sym typeface="Arial"/>
            </a:endParaRPr>
          </a:p>
          <a:p>
            <a:pPr indent="0" lvl="0" marL="0" rtl="0" algn="l">
              <a:spcBef>
                <a:spcPts val="700"/>
              </a:spcBef>
              <a:spcAft>
                <a:spcPts val="0"/>
              </a:spcAft>
              <a:buNone/>
            </a:pPr>
            <a:r>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474450" y="150650"/>
            <a:ext cx="8462400" cy="5795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Web Services</a:t>
            </a:r>
            <a:endParaRPr sz="2000"/>
          </a:p>
          <a:p>
            <a:pPr indent="457200" lvl="0" marL="0" rtl="0" algn="l">
              <a:lnSpc>
                <a:spcPct val="115000"/>
              </a:lnSpc>
              <a:spcBef>
                <a:spcPts val="1800"/>
              </a:spcBef>
              <a:spcAft>
                <a:spcPts val="0"/>
              </a:spcAft>
              <a:buNone/>
            </a:pPr>
            <a:r>
              <a:rPr lang="en" sz="1750">
                <a:latin typeface="Arial"/>
                <a:ea typeface="Arial"/>
                <a:cs typeface="Arial"/>
                <a:sym typeface="Arial"/>
              </a:rPr>
              <a:t>Web Service Protocol Stack &gt;</a:t>
            </a:r>
            <a:endParaRPr sz="1750">
              <a:latin typeface="Arial"/>
              <a:ea typeface="Arial"/>
              <a:cs typeface="Arial"/>
              <a:sym typeface="Arial"/>
            </a:endParaRPr>
          </a:p>
          <a:p>
            <a:pPr indent="-323850" lvl="0" marL="457200" rtl="0" algn="l">
              <a:lnSpc>
                <a:spcPct val="115000"/>
              </a:lnSpc>
              <a:spcBef>
                <a:spcPts val="1400"/>
              </a:spcBef>
              <a:spcAft>
                <a:spcPts val="0"/>
              </a:spcAft>
              <a:buSzPts val="1500"/>
              <a:buFont typeface="Arial"/>
              <a:buChar char="●"/>
            </a:pPr>
            <a:r>
              <a:rPr lang="en" sz="1500">
                <a:latin typeface="Arial"/>
                <a:ea typeface="Arial"/>
                <a:cs typeface="Arial"/>
                <a:sym typeface="Arial"/>
              </a:rPr>
              <a:t>Service Transport</a:t>
            </a:r>
            <a:endParaRPr sz="1500">
              <a:latin typeface="Arial"/>
              <a:ea typeface="Arial"/>
              <a:cs typeface="Arial"/>
              <a:sym typeface="Arial"/>
            </a:endParaRPr>
          </a:p>
          <a:p>
            <a:pPr indent="0" lvl="0" marL="482600" marR="25400" rtl="0" algn="just">
              <a:lnSpc>
                <a:spcPct val="115000"/>
              </a:lnSpc>
              <a:spcBef>
                <a:spcPts val="600"/>
              </a:spcBef>
              <a:spcAft>
                <a:spcPts val="0"/>
              </a:spcAft>
              <a:buNone/>
            </a:pPr>
            <a:r>
              <a:rPr lang="en" sz="1200">
                <a:latin typeface="Arial"/>
                <a:ea typeface="Arial"/>
                <a:cs typeface="Arial"/>
                <a:sym typeface="Arial"/>
              </a:rPr>
              <a:t>This layer is responsible for transporting messages between applications.this layer includes HyperText Transport Protocol (HTTP), Simple Mail Transfer Protocol (SMTP), File Transfer Protocol (FTP), and newer protocols such as Blocks Extensible Exchange Protocol (BEEP).</a:t>
            </a:r>
            <a:endParaRPr sz="1200">
              <a:latin typeface="Arial"/>
              <a:ea typeface="Arial"/>
              <a:cs typeface="Arial"/>
              <a:sym typeface="Arial"/>
            </a:endParaRPr>
          </a:p>
          <a:p>
            <a:pPr indent="-323850" lvl="0" marL="457200" rtl="0" algn="l">
              <a:lnSpc>
                <a:spcPct val="115000"/>
              </a:lnSpc>
              <a:spcBef>
                <a:spcPts val="1400"/>
              </a:spcBef>
              <a:spcAft>
                <a:spcPts val="0"/>
              </a:spcAft>
              <a:buSzPts val="1500"/>
              <a:buFont typeface="Arial"/>
              <a:buChar char="●"/>
            </a:pPr>
            <a:r>
              <a:rPr lang="en" sz="1500">
                <a:latin typeface="Arial"/>
                <a:ea typeface="Arial"/>
                <a:cs typeface="Arial"/>
                <a:sym typeface="Arial"/>
              </a:rPr>
              <a:t>XML Messaging</a:t>
            </a:r>
            <a:endParaRPr sz="1500">
              <a:latin typeface="Arial"/>
              <a:ea typeface="Arial"/>
              <a:cs typeface="Arial"/>
              <a:sym typeface="Arial"/>
            </a:endParaRPr>
          </a:p>
          <a:p>
            <a:pPr indent="0" lvl="0" marL="482600" marR="25400" rtl="0" algn="just">
              <a:lnSpc>
                <a:spcPct val="115000"/>
              </a:lnSpc>
              <a:spcBef>
                <a:spcPts val="600"/>
              </a:spcBef>
              <a:spcAft>
                <a:spcPts val="0"/>
              </a:spcAft>
              <a:buNone/>
            </a:pPr>
            <a:r>
              <a:rPr lang="en" sz="1200">
                <a:latin typeface="Arial"/>
                <a:ea typeface="Arial"/>
                <a:cs typeface="Arial"/>
                <a:sym typeface="Arial"/>
              </a:rPr>
              <a:t>This layer is responsible for encoding messages in a common XML format so that messages can be understood at either end. Currently, this layer includes XML-RPC and SOAP.</a:t>
            </a:r>
            <a:endParaRPr sz="1200">
              <a:latin typeface="Arial"/>
              <a:ea typeface="Arial"/>
              <a:cs typeface="Arial"/>
              <a:sym typeface="Arial"/>
            </a:endParaRPr>
          </a:p>
          <a:p>
            <a:pPr indent="-323850" lvl="0" marL="457200" rtl="0" algn="l">
              <a:lnSpc>
                <a:spcPct val="115000"/>
              </a:lnSpc>
              <a:spcBef>
                <a:spcPts val="1400"/>
              </a:spcBef>
              <a:spcAft>
                <a:spcPts val="0"/>
              </a:spcAft>
              <a:buSzPts val="1500"/>
              <a:buFont typeface="Arial"/>
              <a:buChar char="●"/>
            </a:pPr>
            <a:r>
              <a:rPr lang="en" sz="1500">
                <a:latin typeface="Arial"/>
                <a:ea typeface="Arial"/>
                <a:cs typeface="Arial"/>
                <a:sym typeface="Arial"/>
              </a:rPr>
              <a:t>Service Description</a:t>
            </a:r>
            <a:endParaRPr sz="1500">
              <a:latin typeface="Arial"/>
              <a:ea typeface="Arial"/>
              <a:cs typeface="Arial"/>
              <a:sym typeface="Arial"/>
            </a:endParaRPr>
          </a:p>
          <a:p>
            <a:pPr indent="0" lvl="0" marL="482600" marR="25400" rtl="0" algn="just">
              <a:lnSpc>
                <a:spcPct val="115000"/>
              </a:lnSpc>
              <a:spcBef>
                <a:spcPts val="600"/>
              </a:spcBef>
              <a:spcAft>
                <a:spcPts val="0"/>
              </a:spcAft>
              <a:buNone/>
            </a:pPr>
            <a:r>
              <a:rPr lang="en" sz="1200">
                <a:latin typeface="Arial"/>
                <a:ea typeface="Arial"/>
                <a:cs typeface="Arial"/>
                <a:sym typeface="Arial"/>
              </a:rPr>
              <a:t>This layer is responsible for describing the public interface to a specific web service. Currently, service description is handled via the Web Service Description Language (WSDL).</a:t>
            </a:r>
            <a:endParaRPr sz="1200">
              <a:latin typeface="Arial"/>
              <a:ea typeface="Arial"/>
              <a:cs typeface="Arial"/>
              <a:sym typeface="Arial"/>
            </a:endParaRPr>
          </a:p>
          <a:p>
            <a:pPr indent="-323850" lvl="0" marL="457200" rtl="0" algn="l">
              <a:lnSpc>
                <a:spcPct val="115000"/>
              </a:lnSpc>
              <a:spcBef>
                <a:spcPts val="1400"/>
              </a:spcBef>
              <a:spcAft>
                <a:spcPts val="0"/>
              </a:spcAft>
              <a:buSzPts val="1500"/>
              <a:buFont typeface="Arial"/>
              <a:buChar char="●"/>
            </a:pPr>
            <a:r>
              <a:rPr lang="en" sz="1500">
                <a:latin typeface="Arial"/>
                <a:ea typeface="Arial"/>
                <a:cs typeface="Arial"/>
                <a:sym typeface="Arial"/>
              </a:rPr>
              <a:t>Service Discovery</a:t>
            </a:r>
            <a:endParaRPr sz="1500">
              <a:latin typeface="Arial"/>
              <a:ea typeface="Arial"/>
              <a:cs typeface="Arial"/>
              <a:sym typeface="Arial"/>
            </a:endParaRPr>
          </a:p>
          <a:p>
            <a:pPr indent="0" lvl="0" marL="482600" marR="25400" rtl="0" algn="just">
              <a:lnSpc>
                <a:spcPct val="115000"/>
              </a:lnSpc>
              <a:spcBef>
                <a:spcPts val="600"/>
              </a:spcBef>
              <a:spcAft>
                <a:spcPts val="0"/>
              </a:spcAft>
              <a:buNone/>
            </a:pPr>
            <a:r>
              <a:rPr lang="en" sz="1200">
                <a:latin typeface="Arial"/>
                <a:ea typeface="Arial"/>
                <a:cs typeface="Arial"/>
                <a:sym typeface="Arial"/>
              </a:rPr>
              <a:t>This layer is responsible for centralizing services into a common registry and providing easy publish/find functionality. Currently, service discovery is handled via Universal Description, Discovery, and Integration (UDDI).</a:t>
            </a:r>
            <a:endParaRPr sz="1200">
              <a:latin typeface="Arial"/>
              <a:ea typeface="Arial"/>
              <a:cs typeface="Arial"/>
              <a:sym typeface="Arial"/>
            </a:endParaRPr>
          </a:p>
          <a:p>
            <a:pPr indent="0" lvl="0" marL="482600" marR="25400" rtl="0" algn="just">
              <a:lnSpc>
                <a:spcPct val="115000"/>
              </a:lnSpc>
              <a:spcBef>
                <a:spcPts val="700"/>
              </a:spcBef>
              <a:spcAft>
                <a:spcPts val="0"/>
              </a:spcAft>
              <a:buNone/>
            </a:pPr>
            <a:r>
              <a:t/>
            </a:r>
            <a:endParaRPr sz="1550">
              <a:latin typeface="Arial"/>
              <a:ea typeface="Arial"/>
              <a:cs typeface="Arial"/>
              <a:sym typeface="Arial"/>
            </a:endParaRPr>
          </a:p>
          <a:p>
            <a:pPr indent="0" lvl="0" marL="0" rtl="0" algn="l">
              <a:spcBef>
                <a:spcPts val="70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oriented Architecture (SOA)</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The Service Oriented Architecture defines the use of loosely coupled software services to support the requirements of the business processes. </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It is used for designing a software system that can make the use of services of new or legacy applications through their published or discoverable interfaces.</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It is nothing but collection of services that communicates with each other using services interfaces. </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In an SOA environment, resources on a network are made available as an independent service that can be accessed without knowledge of their underlying platform implementation.</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The applications built using SOA are often distributed over the networks which aim to make services interoperable, extensible and effective. </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The architecture styles of SOA provide service loose coupling, published interfaces, and a standard communication model. </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The SOA is also useful in building of Grid and Cloud applications. The architecture style of SOA is defined by the World Wide Web Consortium (W3C) based on the three parameters namely logical perspective, message perspectives and description orientation.</a:t>
            </a:r>
            <a:endParaRPr sz="1300">
              <a:solidFill>
                <a:srgbClr val="FFFFFF"/>
              </a:solidFill>
              <a:latin typeface="Arial"/>
              <a:ea typeface="Arial"/>
              <a:cs typeface="Arial"/>
              <a:sym typeface="Arial"/>
            </a:endParaRPr>
          </a:p>
        </p:txBody>
      </p:sp>
      <p:pic>
        <p:nvPicPr>
          <p:cNvPr id="76" name="Google Shape;76;p15"/>
          <p:cNvPicPr preferRelativeResize="0"/>
          <p:nvPr/>
        </p:nvPicPr>
        <p:blipFill>
          <a:blip r:embed="rId3">
            <a:alphaModFix/>
          </a:blip>
          <a:stretch>
            <a:fillRect/>
          </a:stretch>
        </p:blipFill>
        <p:spPr>
          <a:xfrm>
            <a:off x="7668500" y="129725"/>
            <a:ext cx="1239750" cy="9608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2"/>
          <p:cNvSpPr txBox="1"/>
          <p:nvPr>
            <p:ph type="title"/>
          </p:nvPr>
        </p:nvSpPr>
        <p:spPr>
          <a:xfrm>
            <a:off x="474450" y="150650"/>
            <a:ext cx="8462400" cy="55050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Web Services -Components</a:t>
            </a:r>
            <a:endParaRPr sz="2000"/>
          </a:p>
          <a:p>
            <a:pPr indent="0" lvl="0" marL="0" rtl="0" algn="l">
              <a:lnSpc>
                <a:spcPct val="115000"/>
              </a:lnSpc>
              <a:spcBef>
                <a:spcPts val="1800"/>
              </a:spcBef>
              <a:spcAft>
                <a:spcPts val="0"/>
              </a:spcAft>
              <a:buNone/>
            </a:pPr>
            <a:r>
              <a:rPr lang="en" sz="1550">
                <a:latin typeface="Arial"/>
                <a:ea typeface="Arial"/>
                <a:cs typeface="Arial"/>
                <a:sym typeface="Arial"/>
              </a:rPr>
              <a:t>SOAP</a:t>
            </a:r>
            <a:endParaRPr sz="1550">
              <a:latin typeface="Arial"/>
              <a:ea typeface="Arial"/>
              <a:cs typeface="Arial"/>
              <a:sym typeface="Arial"/>
            </a:endParaRPr>
          </a:p>
          <a:p>
            <a:pPr indent="0" lvl="0" marL="25400" marR="25400" rtl="0" algn="just">
              <a:lnSpc>
                <a:spcPct val="115000"/>
              </a:lnSpc>
              <a:spcBef>
                <a:spcPts val="600"/>
              </a:spcBef>
              <a:spcAft>
                <a:spcPts val="0"/>
              </a:spcAft>
              <a:buNone/>
            </a:pPr>
            <a:r>
              <a:rPr lang="en" sz="1000">
                <a:latin typeface="Arial"/>
                <a:ea typeface="Arial"/>
                <a:cs typeface="Arial"/>
                <a:sym typeface="Arial"/>
              </a:rPr>
              <a:t>SOAP is an XML-based protocol for exchanging information between computers.</a:t>
            </a:r>
            <a:endParaRPr sz="1000">
              <a:latin typeface="Arial"/>
              <a:ea typeface="Arial"/>
              <a:cs typeface="Arial"/>
              <a:sym typeface="Arial"/>
            </a:endParaRPr>
          </a:p>
          <a:p>
            <a:pPr indent="-292100" lvl="0" marL="457200" rtl="0" algn="l">
              <a:lnSpc>
                <a:spcPct val="115000"/>
              </a:lnSpc>
              <a:spcBef>
                <a:spcPts val="700"/>
              </a:spcBef>
              <a:spcAft>
                <a:spcPts val="0"/>
              </a:spcAft>
              <a:buClr>
                <a:schemeClr val="dk1"/>
              </a:buClr>
              <a:buSzPts val="1000"/>
              <a:buFont typeface="Arial"/>
              <a:buChar char="●"/>
            </a:pPr>
            <a:r>
              <a:rPr lang="en" sz="1000">
                <a:latin typeface="Arial"/>
                <a:ea typeface="Arial"/>
                <a:cs typeface="Arial"/>
                <a:sym typeface="Arial"/>
              </a:rPr>
              <a:t>SOAP is a communication protocol.</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SOAP is for communication between applications.</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SOAP is a format for sending messages.</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SOAP is designed to communicate via Internet.</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SOAP is platform independent.</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SOAP is language independent.</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SOAP is simple and extensible.</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SOAP allows you to get around firewalls.</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SOAP will be developed as a W3C standard.</a:t>
            </a:r>
            <a:endParaRPr sz="1000">
              <a:latin typeface="Arial"/>
              <a:ea typeface="Arial"/>
              <a:cs typeface="Arial"/>
              <a:sym typeface="Arial"/>
            </a:endParaRPr>
          </a:p>
          <a:p>
            <a:pPr indent="0" lvl="0" marL="0" rtl="0" algn="l">
              <a:lnSpc>
                <a:spcPct val="115000"/>
              </a:lnSpc>
              <a:spcBef>
                <a:spcPts val="1800"/>
              </a:spcBef>
              <a:spcAft>
                <a:spcPts val="0"/>
              </a:spcAft>
              <a:buNone/>
            </a:pPr>
            <a:r>
              <a:rPr lang="en" sz="1550">
                <a:latin typeface="Arial"/>
                <a:ea typeface="Arial"/>
                <a:cs typeface="Arial"/>
                <a:sym typeface="Arial"/>
              </a:rPr>
              <a:t>UDDI</a:t>
            </a:r>
            <a:endParaRPr sz="1550">
              <a:latin typeface="Arial"/>
              <a:ea typeface="Arial"/>
              <a:cs typeface="Arial"/>
              <a:sym typeface="Arial"/>
            </a:endParaRPr>
          </a:p>
          <a:p>
            <a:pPr indent="0" lvl="0" marL="25400" marR="25400" rtl="0" algn="just">
              <a:lnSpc>
                <a:spcPct val="115000"/>
              </a:lnSpc>
              <a:spcBef>
                <a:spcPts val="600"/>
              </a:spcBef>
              <a:spcAft>
                <a:spcPts val="0"/>
              </a:spcAft>
              <a:buNone/>
            </a:pPr>
            <a:r>
              <a:rPr lang="en" sz="1000">
                <a:latin typeface="Arial"/>
                <a:ea typeface="Arial"/>
                <a:cs typeface="Arial"/>
                <a:sym typeface="Arial"/>
              </a:rPr>
              <a:t>UDDI is an XML-based standard for describing, publishing, and finding web services.</a:t>
            </a:r>
            <a:endParaRPr sz="1000">
              <a:latin typeface="Arial"/>
              <a:ea typeface="Arial"/>
              <a:cs typeface="Arial"/>
              <a:sym typeface="Arial"/>
            </a:endParaRPr>
          </a:p>
          <a:p>
            <a:pPr indent="-292100" lvl="0" marL="457200" rtl="0" algn="l">
              <a:lnSpc>
                <a:spcPct val="115000"/>
              </a:lnSpc>
              <a:spcBef>
                <a:spcPts val="700"/>
              </a:spcBef>
              <a:spcAft>
                <a:spcPts val="0"/>
              </a:spcAft>
              <a:buClr>
                <a:schemeClr val="dk1"/>
              </a:buClr>
              <a:buSzPts val="1000"/>
              <a:buFont typeface="Arial"/>
              <a:buChar char="●"/>
            </a:pPr>
            <a:r>
              <a:rPr lang="en" sz="1000">
                <a:latin typeface="Arial"/>
                <a:ea typeface="Arial"/>
                <a:cs typeface="Arial"/>
                <a:sym typeface="Arial"/>
              </a:rPr>
              <a:t>UDDI stands for Universal Description, Discovery, and Integration.</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UDDI is a specification for a distributed registry of web services.</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UDDI is platform independent, open framework.</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UDDI can communicate via SOAP, CORBA, and Java RMI Protocol.</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UDDI uses WSDL to describe interfaces to web services.</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UDDI is seen with SOAP and WSDL as one of the three foundation standards of web services.</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UDDI is an open industry initiative enabling businesses to discover each other and define how they interact over the Internet.</a:t>
            </a:r>
            <a:endParaRPr sz="1000">
              <a:latin typeface="Arial"/>
              <a:ea typeface="Arial"/>
              <a:cs typeface="Arial"/>
              <a:sym typeface="Arial"/>
            </a:endParaRPr>
          </a:p>
          <a:p>
            <a:pPr indent="0" lvl="0" marL="0" rtl="0" algn="l">
              <a:spcBef>
                <a:spcPts val="40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type="title"/>
          </p:nvPr>
        </p:nvSpPr>
        <p:spPr>
          <a:xfrm>
            <a:off x="482200" y="300050"/>
            <a:ext cx="8186700" cy="3440100"/>
          </a:xfrm>
          <a:prstGeom prst="rect">
            <a:avLst/>
          </a:prstGeom>
        </p:spPr>
        <p:txBody>
          <a:bodyPr anchorCtr="0" anchor="ctr" bIns="91425" lIns="91425" spcFirstLastPara="1" rIns="91425" wrap="square" tIns="91425">
            <a:spAutoFit/>
          </a:bodyPr>
          <a:lstStyle/>
          <a:p>
            <a:pPr indent="0" lvl="0" marL="0" rtl="0" algn="l">
              <a:lnSpc>
                <a:spcPct val="115000"/>
              </a:lnSpc>
              <a:spcBef>
                <a:spcPts val="1800"/>
              </a:spcBef>
              <a:spcAft>
                <a:spcPts val="0"/>
              </a:spcAft>
              <a:buNone/>
            </a:pPr>
            <a:r>
              <a:rPr lang="en" sz="1550">
                <a:latin typeface="Arial"/>
                <a:ea typeface="Arial"/>
                <a:cs typeface="Arial"/>
                <a:sym typeface="Arial"/>
              </a:rPr>
              <a:t>W</a:t>
            </a:r>
            <a:r>
              <a:rPr lang="en" sz="1550">
                <a:latin typeface="Arial"/>
                <a:ea typeface="Arial"/>
                <a:cs typeface="Arial"/>
                <a:sym typeface="Arial"/>
              </a:rPr>
              <a:t>SDL</a:t>
            </a:r>
            <a:endParaRPr sz="1550">
              <a:latin typeface="Arial"/>
              <a:ea typeface="Arial"/>
              <a:cs typeface="Arial"/>
              <a:sym typeface="Arial"/>
            </a:endParaRPr>
          </a:p>
          <a:p>
            <a:pPr indent="0" lvl="0" marL="25400" marR="25400" rtl="0" algn="just">
              <a:lnSpc>
                <a:spcPct val="115000"/>
              </a:lnSpc>
              <a:spcBef>
                <a:spcPts val="600"/>
              </a:spcBef>
              <a:spcAft>
                <a:spcPts val="0"/>
              </a:spcAft>
              <a:buNone/>
            </a:pPr>
            <a:r>
              <a:rPr lang="en" sz="1000">
                <a:latin typeface="Arial"/>
                <a:ea typeface="Arial"/>
                <a:cs typeface="Arial"/>
                <a:sym typeface="Arial"/>
              </a:rPr>
              <a:t>WSDL is an XML-based language for describing web services and how to access them.</a:t>
            </a:r>
            <a:endParaRPr sz="1000">
              <a:latin typeface="Arial"/>
              <a:ea typeface="Arial"/>
              <a:cs typeface="Arial"/>
              <a:sym typeface="Arial"/>
            </a:endParaRPr>
          </a:p>
          <a:p>
            <a:pPr indent="-292100" lvl="0" marL="457200" rtl="0" algn="l">
              <a:lnSpc>
                <a:spcPct val="115000"/>
              </a:lnSpc>
              <a:spcBef>
                <a:spcPts val="700"/>
              </a:spcBef>
              <a:spcAft>
                <a:spcPts val="0"/>
              </a:spcAft>
              <a:buClr>
                <a:schemeClr val="dk1"/>
              </a:buClr>
              <a:buSzPts val="1000"/>
              <a:buFont typeface="Arial"/>
              <a:buChar char="●"/>
            </a:pPr>
            <a:r>
              <a:rPr lang="en" sz="1000">
                <a:latin typeface="Arial"/>
                <a:ea typeface="Arial"/>
                <a:cs typeface="Arial"/>
                <a:sym typeface="Arial"/>
              </a:rPr>
              <a:t>WSDL stands for Web Services Description Language.</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WSDL was developed jointly by Microsoft and IBM.</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WSDL is an XML based protocol for information exchange in decentralized and distributed environments.</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WSDL is the standard format for describing a web service.</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WSDL definition describes how to access a web service and what operations it will perform.</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WSDL is a language for describing how to interface with XML-based services.</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WSDL is an integral part of UDDI, an XML-based worldwide business registry.</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WSDL is the language that UDDI uses.</a:t>
            </a:r>
            <a:endParaRPr sz="1000">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en" sz="1000">
                <a:latin typeface="Arial"/>
                <a:ea typeface="Arial"/>
                <a:cs typeface="Arial"/>
                <a:sym typeface="Arial"/>
              </a:rPr>
              <a:t>WSDL is pronounced as 'wiz-dull' and spelled out as 'W-S-D-L'.</a:t>
            </a:r>
            <a:endParaRPr sz="1000">
              <a:latin typeface="Arial"/>
              <a:ea typeface="Arial"/>
              <a:cs typeface="Arial"/>
              <a:sym typeface="Arial"/>
            </a:endParaRPr>
          </a:p>
          <a:p>
            <a:pPr indent="0" lvl="0" marL="457200" rtl="0" algn="l">
              <a:lnSpc>
                <a:spcPct val="115000"/>
              </a:lnSpc>
              <a:spcBef>
                <a:spcPts val="400"/>
              </a:spcBef>
              <a:spcAft>
                <a:spcPts val="0"/>
              </a:spcAft>
              <a:buNone/>
            </a:pPr>
            <a:r>
              <a:t/>
            </a:r>
            <a:endParaRPr sz="1000">
              <a:latin typeface="Arial"/>
              <a:ea typeface="Arial"/>
              <a:cs typeface="Arial"/>
              <a:sym typeface="Arial"/>
            </a:endParaRPr>
          </a:p>
          <a:p>
            <a:pPr indent="0" lvl="0" marL="0" rtl="0" algn="l">
              <a:lnSpc>
                <a:spcPct val="115000"/>
              </a:lnSpc>
              <a:spcBef>
                <a:spcPts val="400"/>
              </a:spcBef>
              <a:spcAft>
                <a:spcPts val="0"/>
              </a:spcAft>
              <a:buNone/>
            </a:pPr>
            <a:r>
              <a:t/>
            </a:r>
            <a:endParaRPr sz="1000">
              <a:latin typeface="Arial"/>
              <a:ea typeface="Arial"/>
              <a:cs typeface="Arial"/>
              <a:sym typeface="Arial"/>
            </a:endParaRPr>
          </a:p>
          <a:p>
            <a:pPr indent="0" lvl="0" marL="0" rtl="0" algn="l">
              <a:spcBef>
                <a:spcPts val="400"/>
              </a:spcBef>
              <a:spcAft>
                <a:spcPts val="0"/>
              </a:spcAft>
              <a:buNone/>
            </a:pPr>
            <a:r>
              <a:t/>
            </a:r>
            <a:endParaRPr sz="1000">
              <a:latin typeface="Calibri"/>
              <a:ea typeface="Calibri"/>
              <a:cs typeface="Calibri"/>
              <a:sym typeface="Calibri"/>
            </a:endParaRPr>
          </a:p>
          <a:p>
            <a:pPr indent="0" lvl="0" marL="457200" rtl="0" algn="l">
              <a:lnSpc>
                <a:spcPct val="115000"/>
              </a:lnSpc>
              <a:spcBef>
                <a:spcPts val="0"/>
              </a:spcBef>
              <a:spcAft>
                <a:spcPts val="0"/>
              </a:spcAft>
              <a:buNone/>
            </a:pPr>
            <a:r>
              <a:t/>
            </a:r>
            <a:endParaRPr sz="1000">
              <a:latin typeface="Arial"/>
              <a:ea typeface="Arial"/>
              <a:cs typeface="Arial"/>
              <a:sym typeface="Arial"/>
            </a:endParaRPr>
          </a:p>
          <a:p>
            <a:pPr indent="0" lvl="0" marL="0" rtl="0" algn="l">
              <a:spcBef>
                <a:spcPts val="400"/>
              </a:spcBef>
              <a:spcAft>
                <a:spcPts val="0"/>
              </a:spcAft>
              <a:buNone/>
            </a:pPr>
            <a:r>
              <a:t/>
            </a:r>
            <a:endParaRPr sz="10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4"/>
          <p:cNvSpPr txBox="1"/>
          <p:nvPr>
            <p:ph type="title"/>
          </p:nvPr>
        </p:nvSpPr>
        <p:spPr>
          <a:xfrm>
            <a:off x="490250" y="526350"/>
            <a:ext cx="4081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Pub/Sub-</a:t>
            </a:r>
            <a:endParaRPr/>
          </a:p>
          <a:p>
            <a:pPr indent="0" lvl="0" marL="0" rtl="0" algn="l">
              <a:spcBef>
                <a:spcPts val="0"/>
              </a:spcBef>
              <a:spcAft>
                <a:spcPts val="0"/>
              </a:spcAft>
              <a:buNone/>
            </a:pPr>
            <a:r>
              <a:rPr lang="en"/>
              <a:t>Model</a:t>
            </a:r>
            <a:endParaRPr/>
          </a:p>
        </p:txBody>
      </p:sp>
      <p:pic>
        <p:nvPicPr>
          <p:cNvPr id="235" name="Google Shape;235;p44"/>
          <p:cNvPicPr preferRelativeResize="0"/>
          <p:nvPr/>
        </p:nvPicPr>
        <p:blipFill>
          <a:blip r:embed="rId3">
            <a:alphaModFix/>
          </a:blip>
          <a:stretch>
            <a:fillRect/>
          </a:stretch>
        </p:blipFill>
        <p:spPr>
          <a:xfrm>
            <a:off x="4672025" y="526350"/>
            <a:ext cx="4350525" cy="3902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type="title"/>
          </p:nvPr>
        </p:nvSpPr>
        <p:spPr>
          <a:xfrm>
            <a:off x="482200" y="300050"/>
            <a:ext cx="8186700" cy="5861100"/>
          </a:xfrm>
          <a:prstGeom prst="rect">
            <a:avLst/>
          </a:prstGeom>
        </p:spPr>
        <p:txBody>
          <a:bodyPr anchorCtr="0" anchor="ctr" bIns="91425" lIns="91425" spcFirstLastPara="1" rIns="91425" wrap="square" tIns="91425">
            <a:spAutoFit/>
          </a:bodyPr>
          <a:lstStyle/>
          <a:p>
            <a:pPr indent="0" lvl="0" marL="0" rtl="0" algn="l">
              <a:lnSpc>
                <a:spcPct val="115000"/>
              </a:lnSpc>
              <a:spcBef>
                <a:spcPts val="1800"/>
              </a:spcBef>
              <a:spcAft>
                <a:spcPts val="0"/>
              </a:spcAft>
              <a:buNone/>
            </a:pPr>
            <a:r>
              <a:rPr lang="en" sz="1550">
                <a:latin typeface="Arial"/>
                <a:ea typeface="Arial"/>
                <a:cs typeface="Arial"/>
                <a:sym typeface="Arial"/>
              </a:rPr>
              <a:t>PUB/SUB Model :</a:t>
            </a:r>
            <a:endParaRPr sz="155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 sz="1300">
                <a:latin typeface="Arial"/>
                <a:ea typeface="Arial"/>
                <a:cs typeface="Arial"/>
                <a:sym typeface="Arial"/>
              </a:rPr>
              <a:t>Pub/Sub allows services to communicate asynchronously, with latencies on the order of 100 milliseconds.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Pub/Sub is used for streaming analytics and data integration pipelines to ingest and distribute data. It is equally effective as messaging-oriented middleware for service integration or as a queue to parallelize tasks.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Pub/Sub enables you to create systems of event producers and consumers, called </a:t>
            </a:r>
            <a:r>
              <a:rPr b="1" lang="en" sz="1300">
                <a:latin typeface="Arial"/>
                <a:ea typeface="Arial"/>
                <a:cs typeface="Arial"/>
                <a:sym typeface="Arial"/>
              </a:rPr>
              <a:t>publishers</a:t>
            </a:r>
            <a:r>
              <a:rPr lang="en" sz="1300">
                <a:latin typeface="Arial"/>
                <a:ea typeface="Arial"/>
                <a:cs typeface="Arial"/>
                <a:sym typeface="Arial"/>
              </a:rPr>
              <a:t> and </a:t>
            </a:r>
            <a:r>
              <a:rPr b="1" lang="en" sz="1300">
                <a:latin typeface="Arial"/>
                <a:ea typeface="Arial"/>
                <a:cs typeface="Arial"/>
                <a:sym typeface="Arial"/>
              </a:rPr>
              <a:t>subscribers.</a:t>
            </a:r>
            <a:r>
              <a:rPr lang="en" sz="1300">
                <a:latin typeface="Arial"/>
                <a:ea typeface="Arial"/>
                <a:cs typeface="Arial"/>
                <a:sym typeface="Arial"/>
              </a:rPr>
              <a:t> Publishers communicate with subscribers asynchronously by broadcasting events, rather than by synchronous remote procedure calls (RPCs).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Publishers send events to the Pub/Sub service, without regard to how or when these events will be processed. Pub/Sub then delivers events to all services that need to react to them.</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Compared to systems communicating through RPCs, where publishers must wait for subscribers to receive the data, such asynchronous integration increases the flexibility and robustness of the system overall.</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Publish/subscribe messaging, or pub/sub messaging, is a form of asynchronous service-to-service communication used in serverless and microservices architectures. </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In a pub/sub model, any message published to a topic is immediately received by all of the subscribers to the topic. Pub/sub messaging can be used to enable </a:t>
            </a:r>
            <a:r>
              <a:rPr b="1" lang="en" sz="1300">
                <a:solidFill>
                  <a:srgbClr val="131417"/>
                </a:solidFill>
                <a:uFill>
                  <a:noFill/>
                </a:uFill>
                <a:latin typeface="Arial"/>
                <a:ea typeface="Arial"/>
                <a:cs typeface="Arial"/>
                <a:sym typeface="Arial"/>
                <a:hlinkClick r:id="rId3">
                  <a:extLst>
                    <a:ext uri="{A12FA001-AC4F-418D-AE19-62706E023703}">
                      <ahyp:hlinkClr val="tx"/>
                    </a:ext>
                  </a:extLst>
                </a:hlinkClick>
              </a:rPr>
              <a:t>event-driven architectures</a:t>
            </a:r>
            <a:r>
              <a:rPr lang="en" sz="1300">
                <a:latin typeface="Arial"/>
                <a:ea typeface="Arial"/>
                <a:cs typeface="Arial"/>
                <a:sym typeface="Arial"/>
              </a:rPr>
              <a:t>, or to decouple applications in order to increase performance, reliability and scalability.</a:t>
            </a:r>
            <a:endParaRPr sz="1300">
              <a:latin typeface="Arial"/>
              <a:ea typeface="Arial"/>
              <a:cs typeface="Arial"/>
              <a:sym typeface="Arial"/>
            </a:endParaRPr>
          </a:p>
          <a:p>
            <a:pPr indent="0" lvl="0" marL="457200" rtl="0" algn="l">
              <a:lnSpc>
                <a:spcPct val="115000"/>
              </a:lnSpc>
              <a:spcBef>
                <a:spcPts val="400"/>
              </a:spcBef>
              <a:spcAft>
                <a:spcPts val="0"/>
              </a:spcAft>
              <a:buNone/>
            </a:pPr>
            <a:r>
              <a:t/>
            </a:r>
            <a:endParaRPr sz="1350">
              <a:solidFill>
                <a:srgbClr val="333333"/>
              </a:solidFill>
              <a:highlight>
                <a:srgbClr val="FFFFFF"/>
              </a:highlight>
              <a:latin typeface="Arial"/>
              <a:ea typeface="Arial"/>
              <a:cs typeface="Arial"/>
              <a:sym typeface="Arial"/>
            </a:endParaRPr>
          </a:p>
          <a:p>
            <a:pPr indent="0" lvl="0" marL="0" rtl="0" algn="l">
              <a:lnSpc>
                <a:spcPct val="115000"/>
              </a:lnSpc>
              <a:spcBef>
                <a:spcPts val="400"/>
              </a:spcBef>
              <a:spcAft>
                <a:spcPts val="0"/>
              </a:spcAft>
              <a:buNone/>
            </a:pPr>
            <a:r>
              <a:t/>
            </a:r>
            <a:endParaRPr sz="1000">
              <a:latin typeface="Arial"/>
              <a:ea typeface="Arial"/>
              <a:cs typeface="Arial"/>
              <a:sym typeface="Arial"/>
            </a:endParaRPr>
          </a:p>
          <a:p>
            <a:pPr indent="0" lvl="0" marL="0" rtl="0" algn="l">
              <a:spcBef>
                <a:spcPts val="400"/>
              </a:spcBef>
              <a:spcAft>
                <a:spcPts val="0"/>
              </a:spcAft>
              <a:buNone/>
            </a:pPr>
            <a:r>
              <a:t/>
            </a:r>
            <a:endParaRPr sz="1000">
              <a:latin typeface="Calibri"/>
              <a:ea typeface="Calibri"/>
              <a:cs typeface="Calibri"/>
              <a:sym typeface="Calibri"/>
            </a:endParaRPr>
          </a:p>
          <a:p>
            <a:pPr indent="0" lvl="0" marL="457200" rtl="0" algn="l">
              <a:lnSpc>
                <a:spcPct val="115000"/>
              </a:lnSpc>
              <a:spcBef>
                <a:spcPts val="0"/>
              </a:spcBef>
              <a:spcAft>
                <a:spcPts val="0"/>
              </a:spcAft>
              <a:buNone/>
            </a:pPr>
            <a:r>
              <a:t/>
            </a:r>
            <a:endParaRPr sz="1000">
              <a:latin typeface="Arial"/>
              <a:ea typeface="Arial"/>
              <a:cs typeface="Arial"/>
              <a:sym typeface="Arial"/>
            </a:endParaRPr>
          </a:p>
          <a:p>
            <a:pPr indent="0" lvl="0" marL="0" rtl="0" algn="l">
              <a:spcBef>
                <a:spcPts val="400"/>
              </a:spcBef>
              <a:spcAft>
                <a:spcPts val="0"/>
              </a:spcAft>
              <a:buNone/>
            </a:pPr>
            <a:r>
              <a:t/>
            </a:r>
            <a:endParaRPr sz="10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6"/>
          <p:cNvSpPr txBox="1"/>
          <p:nvPr>
            <p:ph type="title"/>
          </p:nvPr>
        </p:nvSpPr>
        <p:spPr>
          <a:xfrm>
            <a:off x="482200" y="300050"/>
            <a:ext cx="8186700" cy="4780500"/>
          </a:xfrm>
          <a:prstGeom prst="rect">
            <a:avLst/>
          </a:prstGeom>
        </p:spPr>
        <p:txBody>
          <a:bodyPr anchorCtr="0" anchor="ctr" bIns="91425" lIns="91425" spcFirstLastPara="1" rIns="91425" wrap="square" tIns="91425">
            <a:spAutoFit/>
          </a:bodyPr>
          <a:lstStyle/>
          <a:p>
            <a:pPr indent="0" lvl="0" marL="0" rtl="0" algn="l">
              <a:lnSpc>
                <a:spcPct val="115000"/>
              </a:lnSpc>
              <a:spcBef>
                <a:spcPts val="1800"/>
              </a:spcBef>
              <a:spcAft>
                <a:spcPts val="0"/>
              </a:spcAft>
              <a:buNone/>
            </a:pPr>
            <a:r>
              <a:rPr lang="en" sz="1550">
                <a:latin typeface="Arial"/>
                <a:ea typeface="Arial"/>
                <a:cs typeface="Arial"/>
                <a:sym typeface="Arial"/>
              </a:rPr>
              <a:t>PUB/SUB Model :</a:t>
            </a:r>
            <a:endParaRPr sz="1550">
              <a:latin typeface="Arial"/>
              <a:ea typeface="Arial"/>
              <a:cs typeface="Arial"/>
              <a:sym typeface="Arial"/>
            </a:endParaRPr>
          </a:p>
          <a:p>
            <a:pPr indent="-314325" lvl="0" marL="457200" rtl="0" algn="l">
              <a:lnSpc>
                <a:spcPct val="115000"/>
              </a:lnSpc>
              <a:spcBef>
                <a:spcPts val="400"/>
              </a:spcBef>
              <a:spcAft>
                <a:spcPts val="0"/>
              </a:spcAft>
              <a:buSzPts val="1350"/>
              <a:buFont typeface="Arial"/>
              <a:buChar char="●"/>
            </a:pPr>
            <a:r>
              <a:rPr lang="en" sz="1350">
                <a:latin typeface="Arial"/>
                <a:ea typeface="Arial"/>
                <a:cs typeface="Arial"/>
                <a:sym typeface="Arial"/>
              </a:rPr>
              <a:t>In modern cloud architecture, Publish/Subscribe (Pub/Sub) messaging provides instant event notifications for these distributed applications.  </a:t>
            </a:r>
            <a:endParaRPr sz="1350">
              <a:latin typeface="Arial"/>
              <a:ea typeface="Arial"/>
              <a:cs typeface="Arial"/>
              <a:sym typeface="Arial"/>
            </a:endParaRPr>
          </a:p>
          <a:p>
            <a:pPr indent="-314325" lvl="0" marL="457200" rtl="0" algn="l">
              <a:lnSpc>
                <a:spcPct val="115000"/>
              </a:lnSpc>
              <a:spcBef>
                <a:spcPts val="0"/>
              </a:spcBef>
              <a:spcAft>
                <a:spcPts val="0"/>
              </a:spcAft>
              <a:buSzPts val="1350"/>
              <a:buFont typeface="Arial"/>
              <a:buChar char="●"/>
            </a:pPr>
            <a:r>
              <a:rPr lang="en" sz="1350">
                <a:latin typeface="Arial"/>
                <a:ea typeface="Arial"/>
                <a:cs typeface="Arial"/>
                <a:sym typeface="Arial"/>
              </a:rPr>
              <a:t>The Publish Subscribe model allows messages to be broadcast to different parts of a system asynchronously. </a:t>
            </a:r>
            <a:endParaRPr sz="1350">
              <a:latin typeface="Arial"/>
              <a:ea typeface="Arial"/>
              <a:cs typeface="Arial"/>
              <a:sym typeface="Arial"/>
            </a:endParaRPr>
          </a:p>
          <a:p>
            <a:pPr indent="-314325" lvl="0" marL="457200" rtl="0" algn="l">
              <a:lnSpc>
                <a:spcPct val="115000"/>
              </a:lnSpc>
              <a:spcBef>
                <a:spcPts val="0"/>
              </a:spcBef>
              <a:spcAft>
                <a:spcPts val="0"/>
              </a:spcAft>
              <a:buSzPts val="1350"/>
              <a:buFont typeface="Arial"/>
              <a:buChar char="●"/>
            </a:pPr>
            <a:r>
              <a:rPr lang="en" sz="1350">
                <a:latin typeface="Arial"/>
                <a:ea typeface="Arial"/>
                <a:cs typeface="Arial"/>
                <a:sym typeface="Arial"/>
              </a:rPr>
              <a:t>A sibling to a </a:t>
            </a:r>
            <a:r>
              <a:rPr lang="en" sz="1350">
                <a:uFill>
                  <a:noFill/>
                </a:uFill>
                <a:latin typeface="Arial"/>
                <a:ea typeface="Arial"/>
                <a:cs typeface="Arial"/>
                <a:sym typeface="Arial"/>
                <a:hlinkClick r:id="rId3"/>
              </a:rPr>
              <a:t>message queue</a:t>
            </a:r>
            <a:r>
              <a:rPr lang="en" sz="1350">
                <a:latin typeface="Arial"/>
                <a:ea typeface="Arial"/>
                <a:cs typeface="Arial"/>
                <a:sym typeface="Arial"/>
              </a:rPr>
              <a:t>, a message topic provides a lightweight mechanism to broadcast asynchronous event notifications, and endpoints that allow software components to connect to the topic in order to send and receive those messages.</a:t>
            </a:r>
            <a:endParaRPr sz="1350">
              <a:latin typeface="Arial"/>
              <a:ea typeface="Arial"/>
              <a:cs typeface="Arial"/>
              <a:sym typeface="Arial"/>
            </a:endParaRPr>
          </a:p>
          <a:p>
            <a:pPr indent="-314325" lvl="0" marL="457200" rtl="0" algn="l">
              <a:lnSpc>
                <a:spcPct val="115000"/>
              </a:lnSpc>
              <a:spcBef>
                <a:spcPts val="0"/>
              </a:spcBef>
              <a:spcAft>
                <a:spcPts val="0"/>
              </a:spcAft>
              <a:buSzPts val="1350"/>
              <a:buFont typeface="Arial"/>
              <a:buChar char="●"/>
            </a:pPr>
            <a:r>
              <a:rPr lang="en" sz="1350">
                <a:latin typeface="Arial"/>
                <a:ea typeface="Arial"/>
                <a:cs typeface="Arial"/>
                <a:sym typeface="Arial"/>
              </a:rPr>
              <a:t>To broadcast a message, a component called a publisher simply pushes a message to the topic. Unlike </a:t>
            </a:r>
            <a:r>
              <a:rPr lang="en" sz="1350">
                <a:uFill>
                  <a:noFill/>
                </a:uFill>
                <a:latin typeface="Arial"/>
                <a:ea typeface="Arial"/>
                <a:cs typeface="Arial"/>
                <a:sym typeface="Arial"/>
                <a:hlinkClick r:id="rId4"/>
              </a:rPr>
              <a:t>message queues</a:t>
            </a:r>
            <a:r>
              <a:rPr lang="en" sz="1350">
                <a:latin typeface="Arial"/>
                <a:ea typeface="Arial"/>
                <a:cs typeface="Arial"/>
                <a:sym typeface="Arial"/>
              </a:rPr>
              <a:t>, which batch messages until they are retrieved, message topics transfer messages with no or very little queuing, and push them out immediately to all subscribers. </a:t>
            </a:r>
            <a:endParaRPr sz="1350">
              <a:latin typeface="Arial"/>
              <a:ea typeface="Arial"/>
              <a:cs typeface="Arial"/>
              <a:sym typeface="Arial"/>
            </a:endParaRPr>
          </a:p>
          <a:p>
            <a:pPr indent="-314325" lvl="0" marL="457200" rtl="0" algn="l">
              <a:lnSpc>
                <a:spcPct val="115000"/>
              </a:lnSpc>
              <a:spcBef>
                <a:spcPts val="0"/>
              </a:spcBef>
              <a:spcAft>
                <a:spcPts val="0"/>
              </a:spcAft>
              <a:buSzPts val="1350"/>
              <a:buFont typeface="Arial"/>
              <a:buChar char="●"/>
            </a:pPr>
            <a:r>
              <a:rPr lang="en" sz="1350">
                <a:latin typeface="Arial"/>
                <a:ea typeface="Arial"/>
                <a:cs typeface="Arial"/>
                <a:sym typeface="Arial"/>
              </a:rPr>
              <a:t>All components that subscribe to the topic will receive every message that is broadcast, unless a message filtering policy is set by the subscriber.</a:t>
            </a:r>
            <a:endParaRPr sz="1350">
              <a:latin typeface="Arial"/>
              <a:ea typeface="Arial"/>
              <a:cs typeface="Arial"/>
              <a:sym typeface="Arial"/>
            </a:endParaRPr>
          </a:p>
          <a:p>
            <a:pPr indent="-314325" lvl="0" marL="457200" rtl="0" algn="l">
              <a:lnSpc>
                <a:spcPct val="115000"/>
              </a:lnSpc>
              <a:spcBef>
                <a:spcPts val="0"/>
              </a:spcBef>
              <a:spcAft>
                <a:spcPts val="0"/>
              </a:spcAft>
              <a:buSzPts val="1350"/>
              <a:buFont typeface="Arial"/>
              <a:buChar char="●"/>
            </a:pPr>
            <a:r>
              <a:rPr b="1" lang="en" sz="1350">
                <a:latin typeface="Arial"/>
                <a:ea typeface="Arial"/>
                <a:cs typeface="Arial"/>
                <a:sym typeface="Arial"/>
              </a:rPr>
              <a:t>The subscribers to the message topic often perform different functions and can each do something different with the message in parallel. The publisher doesn’t need to know who is using the information that it is broadcasting, and the subscribers don’t need to know who the message comes from.</a:t>
            </a:r>
            <a:r>
              <a:rPr lang="en" sz="1350">
                <a:latin typeface="Arial"/>
                <a:ea typeface="Arial"/>
                <a:cs typeface="Arial"/>
                <a:sym typeface="Arial"/>
              </a:rPr>
              <a:t> </a:t>
            </a:r>
            <a:endParaRPr sz="1350">
              <a:latin typeface="Arial"/>
              <a:ea typeface="Arial"/>
              <a:cs typeface="Arial"/>
              <a:sym typeface="Arial"/>
            </a:endParaRPr>
          </a:p>
          <a:p>
            <a:pPr indent="-314325" lvl="0" marL="457200" rtl="0" algn="l">
              <a:lnSpc>
                <a:spcPct val="115000"/>
              </a:lnSpc>
              <a:spcBef>
                <a:spcPts val="0"/>
              </a:spcBef>
              <a:spcAft>
                <a:spcPts val="0"/>
              </a:spcAft>
              <a:buSzPts val="1350"/>
              <a:buFont typeface="Arial"/>
              <a:buChar char="●"/>
            </a:pPr>
            <a:r>
              <a:rPr lang="en" sz="1350">
                <a:latin typeface="Arial"/>
                <a:ea typeface="Arial"/>
                <a:cs typeface="Arial"/>
                <a:sym typeface="Arial"/>
              </a:rPr>
              <a:t>This style of messaging is a bit different than </a:t>
            </a:r>
            <a:r>
              <a:rPr lang="en" sz="1350">
                <a:uFill>
                  <a:noFill/>
                </a:uFill>
                <a:latin typeface="Arial"/>
                <a:ea typeface="Arial"/>
                <a:cs typeface="Arial"/>
                <a:sym typeface="Arial"/>
                <a:hlinkClick r:id="rId5"/>
              </a:rPr>
              <a:t>message queues</a:t>
            </a:r>
            <a:r>
              <a:rPr lang="en" sz="1350">
                <a:latin typeface="Arial"/>
                <a:ea typeface="Arial"/>
                <a:cs typeface="Arial"/>
                <a:sym typeface="Arial"/>
              </a:rPr>
              <a:t>, where the component that sends the message often knows the destination it is sending to.</a:t>
            </a:r>
            <a:endParaRPr sz="10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7"/>
          <p:cNvSpPr txBox="1"/>
          <p:nvPr>
            <p:ph type="title"/>
          </p:nvPr>
        </p:nvSpPr>
        <p:spPr>
          <a:xfrm>
            <a:off x="482200" y="300050"/>
            <a:ext cx="8186700" cy="4103400"/>
          </a:xfrm>
          <a:prstGeom prst="rect">
            <a:avLst/>
          </a:prstGeom>
        </p:spPr>
        <p:txBody>
          <a:bodyPr anchorCtr="0" anchor="ctr" bIns="91425" lIns="91425" spcFirstLastPara="1" rIns="91425" wrap="square" tIns="91425">
            <a:spAutoFit/>
          </a:bodyPr>
          <a:lstStyle/>
          <a:p>
            <a:pPr indent="0" lvl="0" marL="0" rtl="0" algn="l">
              <a:lnSpc>
                <a:spcPct val="115000"/>
              </a:lnSpc>
              <a:spcBef>
                <a:spcPts val="1800"/>
              </a:spcBef>
              <a:spcAft>
                <a:spcPts val="0"/>
              </a:spcAft>
              <a:buNone/>
            </a:pPr>
            <a:r>
              <a:rPr lang="en" sz="1550">
                <a:latin typeface="Arial"/>
                <a:ea typeface="Arial"/>
                <a:cs typeface="Arial"/>
                <a:sym typeface="Arial"/>
              </a:rPr>
              <a:t>Benefits of </a:t>
            </a:r>
            <a:r>
              <a:rPr lang="en" sz="1550">
                <a:latin typeface="Arial"/>
                <a:ea typeface="Arial"/>
                <a:cs typeface="Arial"/>
                <a:sym typeface="Arial"/>
              </a:rPr>
              <a:t>PUB/SUB Model :</a:t>
            </a:r>
            <a:endParaRPr sz="1400">
              <a:latin typeface="Calibri"/>
              <a:ea typeface="Calibri"/>
              <a:cs typeface="Calibri"/>
              <a:sym typeface="Calibri"/>
            </a:endParaRPr>
          </a:p>
          <a:p>
            <a:pPr indent="-317500" lvl="0" marL="457200" rtl="0" algn="l">
              <a:lnSpc>
                <a:spcPct val="150000"/>
              </a:lnSpc>
              <a:spcBef>
                <a:spcPts val="400"/>
              </a:spcBef>
              <a:spcAft>
                <a:spcPts val="0"/>
              </a:spcAft>
              <a:buSzPts val="1400"/>
              <a:buFont typeface="Calibri"/>
              <a:buChar char="●"/>
            </a:pPr>
            <a:r>
              <a:rPr lang="en" sz="1400">
                <a:latin typeface="Calibri"/>
                <a:ea typeface="Calibri"/>
                <a:cs typeface="Calibri"/>
                <a:sym typeface="Calibri"/>
              </a:rPr>
              <a:t>Eliminate Polling [ developers rely on real-time events,faster response time and reduces the delivery latency]</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Dynamic Targeting [ less error , sub dynamic mood ]</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Decouple and scale Independently [ flexible , decoupled , works independently , scale ]</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Simplify Communication [ reuse of codes , what msg should deliver to particular sub ,callback result ]</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Balance Workloads [ Divide the bulk process into small ones ]</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Logs to Multiple Systems [ records events , capture log for operations and security ,compliance ]</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Coordinate serverless Applications [ Asynchronous event notification to distributed fn ]</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Stream IoT Data [ interact - devices can easily stream data to backend systems ]</a:t>
            </a:r>
            <a:endParaRPr sz="1400">
              <a:latin typeface="Calibri"/>
              <a:ea typeface="Calibri"/>
              <a:cs typeface="Calibri"/>
              <a:sym typeface="Calibri"/>
            </a:endParaRPr>
          </a:p>
          <a:p>
            <a:pPr indent="0" lvl="0" marL="914400" rtl="0" algn="l">
              <a:lnSpc>
                <a:spcPct val="115000"/>
              </a:lnSpc>
              <a:spcBef>
                <a:spcPts val="1100"/>
              </a:spcBef>
              <a:spcAft>
                <a:spcPts val="0"/>
              </a:spcAft>
              <a:buNone/>
            </a:pPr>
            <a:r>
              <a:rPr lang="en" sz="1400">
                <a:latin typeface="Calibri"/>
                <a:ea typeface="Calibri"/>
                <a:cs typeface="Calibri"/>
                <a:sym typeface="Calibri"/>
              </a:rPr>
              <a:t> </a:t>
            </a:r>
            <a:endParaRPr sz="1400">
              <a:latin typeface="Calibri"/>
              <a:ea typeface="Calibri"/>
              <a:cs typeface="Calibri"/>
              <a:sym typeface="Calibri"/>
            </a:endParaRPr>
          </a:p>
          <a:p>
            <a:pPr indent="0" lvl="0" marL="0" rtl="0" algn="l">
              <a:lnSpc>
                <a:spcPct val="115000"/>
              </a:lnSpc>
              <a:spcBef>
                <a:spcPts val="1100"/>
              </a:spcBef>
              <a:spcAft>
                <a:spcPts val="1100"/>
              </a:spcAft>
              <a:buNone/>
            </a:pPr>
            <a:r>
              <a:t/>
            </a:r>
            <a:endParaRPr sz="10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8"/>
          <p:cNvSpPr txBox="1"/>
          <p:nvPr>
            <p:ph type="title"/>
          </p:nvPr>
        </p:nvSpPr>
        <p:spPr>
          <a:xfrm>
            <a:off x="482200" y="300050"/>
            <a:ext cx="8186700" cy="2861100"/>
          </a:xfrm>
          <a:prstGeom prst="rect">
            <a:avLst/>
          </a:prstGeom>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lang="en" sz="1700">
                <a:latin typeface="Calibri"/>
                <a:ea typeface="Calibri"/>
                <a:cs typeface="Calibri"/>
                <a:sym typeface="Calibri"/>
              </a:rPr>
              <a:t>Features of PUB/SUB Model :</a:t>
            </a:r>
            <a:endParaRPr sz="1700">
              <a:latin typeface="Calibri"/>
              <a:ea typeface="Calibri"/>
              <a:cs typeface="Calibri"/>
              <a:sym typeface="Calibri"/>
            </a:endParaRPr>
          </a:p>
          <a:p>
            <a:pPr indent="-317500" lvl="0" marL="457200" rtl="0" algn="l">
              <a:lnSpc>
                <a:spcPct val="150000"/>
              </a:lnSpc>
              <a:spcBef>
                <a:spcPts val="1100"/>
              </a:spcBef>
              <a:spcAft>
                <a:spcPts val="0"/>
              </a:spcAft>
              <a:buSzPts val="1400"/>
              <a:buFont typeface="Calibri"/>
              <a:buChar char="●"/>
            </a:pPr>
            <a:r>
              <a:rPr lang="en" sz="1400">
                <a:latin typeface="Calibri"/>
                <a:ea typeface="Calibri"/>
                <a:cs typeface="Calibri"/>
                <a:sym typeface="Calibri"/>
              </a:rPr>
              <a:t>Push Delivery [ Instantly pushes asynchronous event notifications and sub are notified when a msg is available ]</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Multiple Delivery protocols [ connects to multiple types of endpoints ]</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Fanout [ parallel processing ]</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Filtering [msg filtering  policy ]</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Durability and Security [ copies of same msgs on multiple servers , authenticate , encrypted end to end ]  </a:t>
            </a:r>
            <a:endParaRPr sz="1400">
              <a:latin typeface="Calibri"/>
              <a:ea typeface="Calibri"/>
              <a:cs typeface="Calibri"/>
              <a:sym typeface="Calibri"/>
            </a:endParaRPr>
          </a:p>
          <a:p>
            <a:pPr indent="0" lvl="0" marL="0" rtl="0" algn="l">
              <a:lnSpc>
                <a:spcPct val="115000"/>
              </a:lnSpc>
              <a:spcBef>
                <a:spcPts val="1100"/>
              </a:spcBef>
              <a:spcAft>
                <a:spcPts val="1100"/>
              </a:spcAft>
              <a:buNone/>
            </a:pPr>
            <a:r>
              <a:t/>
            </a:r>
            <a:endParaRPr sz="10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9"/>
          <p:cNvSpPr txBox="1"/>
          <p:nvPr>
            <p:ph type="title"/>
          </p:nvPr>
        </p:nvSpPr>
        <p:spPr>
          <a:xfrm>
            <a:off x="490250" y="526350"/>
            <a:ext cx="8195100" cy="10620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Pub/sub Model :</a:t>
            </a:r>
            <a:endParaRPr sz="2000"/>
          </a:p>
          <a:p>
            <a:pPr indent="0" lvl="0" marL="0" rtl="0" algn="l">
              <a:spcBef>
                <a:spcPts val="0"/>
              </a:spcBef>
              <a:spcAft>
                <a:spcPts val="0"/>
              </a:spcAft>
              <a:buNone/>
            </a:pPr>
            <a:r>
              <a:t/>
            </a:r>
            <a:endParaRPr sz="2000"/>
          </a:p>
          <a:p>
            <a:pPr indent="0" lvl="0" marL="457200" rtl="0" algn="l">
              <a:spcBef>
                <a:spcPts val="0"/>
              </a:spcBef>
              <a:spcAft>
                <a:spcPts val="0"/>
              </a:spcAft>
              <a:buNone/>
            </a:pPr>
            <a:r>
              <a:t/>
            </a:r>
            <a:endParaRPr sz="1700"/>
          </a:p>
        </p:txBody>
      </p:sp>
      <p:pic>
        <p:nvPicPr>
          <p:cNvPr id="261" name="Google Shape;261;p49"/>
          <p:cNvPicPr preferRelativeResize="0"/>
          <p:nvPr/>
        </p:nvPicPr>
        <p:blipFill>
          <a:blip r:embed="rId3">
            <a:alphaModFix/>
          </a:blip>
          <a:stretch>
            <a:fillRect/>
          </a:stretch>
        </p:blipFill>
        <p:spPr>
          <a:xfrm>
            <a:off x="490250" y="1146575"/>
            <a:ext cx="8195100" cy="2977612"/>
          </a:xfrm>
          <a:prstGeom prst="rect">
            <a:avLst/>
          </a:prstGeom>
          <a:noFill/>
          <a:ln>
            <a:noFill/>
          </a:ln>
        </p:spPr>
      </p:pic>
      <p:sp>
        <p:nvSpPr>
          <p:cNvPr id="262" name="Google Shape;262;p49"/>
          <p:cNvSpPr txBox="1"/>
          <p:nvPr/>
        </p:nvSpPr>
        <p:spPr>
          <a:xfrm>
            <a:off x="4286400" y="4847675"/>
            <a:ext cx="5393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latin typeface="Calibri"/>
                <a:ea typeface="Calibri"/>
                <a:cs typeface="Calibri"/>
                <a:sym typeface="Calibri"/>
              </a:rPr>
              <a:t>https://cloud.google.com/pubsub/architecture#the_basics_of_a_publishsubscribe_service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0"/>
          <p:cNvSpPr txBox="1"/>
          <p:nvPr>
            <p:ph type="title"/>
          </p:nvPr>
        </p:nvSpPr>
        <p:spPr>
          <a:xfrm>
            <a:off x="482200" y="300050"/>
            <a:ext cx="8186700" cy="2719200"/>
          </a:xfrm>
          <a:prstGeom prst="rect">
            <a:avLst/>
          </a:prstGeom>
        </p:spPr>
        <p:txBody>
          <a:bodyPr anchorCtr="0" anchor="ctr" bIns="91425" lIns="91425" spcFirstLastPara="1" rIns="91425" wrap="square" tIns="91425">
            <a:spAutoFit/>
          </a:bodyPr>
          <a:lstStyle/>
          <a:p>
            <a:pPr indent="0" lvl="0" marL="0" rtl="0" algn="l">
              <a:lnSpc>
                <a:spcPct val="150000"/>
              </a:lnSpc>
              <a:spcBef>
                <a:spcPts val="0"/>
              </a:spcBef>
              <a:spcAft>
                <a:spcPts val="0"/>
              </a:spcAft>
              <a:buNone/>
            </a:pPr>
            <a:r>
              <a:rPr lang="en" sz="1700">
                <a:latin typeface="Calibri"/>
                <a:ea typeface="Calibri"/>
                <a:cs typeface="Calibri"/>
                <a:sym typeface="Calibri"/>
              </a:rPr>
              <a:t>Issues in Pub/sub model:</a:t>
            </a:r>
            <a:endParaRPr sz="1800">
              <a:latin typeface="Calibri"/>
              <a:ea typeface="Calibri"/>
              <a:cs typeface="Calibri"/>
              <a:sym typeface="Calibri"/>
            </a:endParaRPr>
          </a:p>
          <a:p>
            <a:pPr indent="-311150" lvl="0" marL="457200" rtl="0" algn="l">
              <a:lnSpc>
                <a:spcPct val="150000"/>
              </a:lnSpc>
              <a:spcBef>
                <a:spcPts val="1100"/>
              </a:spcBef>
              <a:spcAft>
                <a:spcPts val="0"/>
              </a:spcAft>
              <a:buSzPts val="1300"/>
              <a:buFont typeface="Calibri"/>
              <a:buChar char="●"/>
            </a:pPr>
            <a:r>
              <a:rPr lang="en" sz="1300">
                <a:latin typeface="Calibri"/>
                <a:ea typeface="Calibri"/>
                <a:cs typeface="Calibri"/>
                <a:sym typeface="Calibri"/>
              </a:rPr>
              <a:t>SUB handling</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Content filtering</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Wildcard sub</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Msg ordering</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Msg Priority</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Repeated Msg</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Msg Expirations and Schedulings</a:t>
            </a:r>
            <a:endParaRPr sz="13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1"/>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Basics of Virtualization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oriented Architecture (SOA)</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The logical perspective or view of SOA explains how the applications, business processes, services or databases perform a business-level operation and how the messages are exchanged between provider agents and consumer agents. </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The message perspective explains the insight of messages including internal structure of providers and consumer’s message, their implementation languages, process construct, database structure and so on. These features are needed for representing the abstracted view of SOA.</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The services in SOA are described by its metadata and which defines the public nature of the SOA. It allows exposing the specific details of services to the public and others are kept hidden.</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 It allows documenting the semantics of a service directly or indirectly, as per descriptor rule. It also maintains a granularity of services that are intended to utilize the small number of operations with relatively large and complex messages. The messages in SOA are always be platform neutral which are generated in a standardized format and delivered through the XML based interfaces. </a:t>
            </a:r>
            <a:endParaRPr sz="1300">
              <a:solidFill>
                <a:srgbClr val="FFFFFF"/>
              </a:solidFill>
              <a:latin typeface="Arial"/>
              <a:ea typeface="Arial"/>
              <a:cs typeface="Arial"/>
              <a:sym typeface="Arial"/>
            </a:endParaRPr>
          </a:p>
        </p:txBody>
      </p:sp>
      <p:pic>
        <p:nvPicPr>
          <p:cNvPr id="83" name="Google Shape;83;p16"/>
          <p:cNvPicPr preferRelativeResize="0"/>
          <p:nvPr/>
        </p:nvPicPr>
        <p:blipFill>
          <a:blip r:embed="rId3">
            <a:alphaModFix/>
          </a:blip>
          <a:stretch>
            <a:fillRect/>
          </a:stretch>
        </p:blipFill>
        <p:spPr>
          <a:xfrm>
            <a:off x="7668500" y="129725"/>
            <a:ext cx="1239750" cy="9608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2"/>
          <p:cNvSpPr txBox="1"/>
          <p:nvPr>
            <p:ph type="title"/>
          </p:nvPr>
        </p:nvSpPr>
        <p:spPr>
          <a:xfrm>
            <a:off x="482200" y="300050"/>
            <a:ext cx="8186700" cy="918300"/>
          </a:xfrm>
          <a:prstGeom prst="rect">
            <a:avLst/>
          </a:prstGeom>
        </p:spPr>
        <p:txBody>
          <a:bodyPr anchorCtr="0" anchor="ctr" bIns="91425" lIns="91425" spcFirstLastPara="1" rIns="91425" wrap="square" tIns="91425">
            <a:spAutoFit/>
          </a:bodyPr>
          <a:lstStyle/>
          <a:p>
            <a:pPr indent="0" lvl="0" marL="0" rtl="0" algn="l">
              <a:lnSpc>
                <a:spcPct val="150000"/>
              </a:lnSpc>
              <a:spcBef>
                <a:spcPts val="0"/>
              </a:spcBef>
              <a:spcAft>
                <a:spcPts val="0"/>
              </a:spcAft>
              <a:buNone/>
            </a:pPr>
            <a:r>
              <a:rPr lang="en" sz="1700">
                <a:latin typeface="Calibri"/>
                <a:ea typeface="Calibri"/>
                <a:cs typeface="Calibri"/>
                <a:sym typeface="Calibri"/>
              </a:rPr>
              <a:t>Issues in Pub/sub model:</a:t>
            </a:r>
            <a:endParaRPr sz="1800">
              <a:latin typeface="Calibri"/>
              <a:ea typeface="Calibri"/>
              <a:cs typeface="Calibri"/>
              <a:sym typeface="Calibri"/>
            </a:endParaRPr>
          </a:p>
          <a:p>
            <a:pPr indent="-311150" lvl="0" marL="457200" rtl="0" algn="l">
              <a:lnSpc>
                <a:spcPct val="150000"/>
              </a:lnSpc>
              <a:spcBef>
                <a:spcPts val="1100"/>
              </a:spcBef>
              <a:spcAft>
                <a:spcPts val="0"/>
              </a:spcAft>
              <a:buSzPts val="1300"/>
              <a:buFont typeface="Calibri"/>
              <a:buChar char="●"/>
            </a:pPr>
            <a:r>
              <a:t/>
            </a:r>
            <a:endParaRPr sz="1300">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3"/>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4"/>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5"/>
          <p:cNvSpPr txBox="1"/>
          <p:nvPr>
            <p:ph type="title"/>
          </p:nvPr>
        </p:nvSpPr>
        <p:spPr>
          <a:xfrm>
            <a:off x="490250" y="526350"/>
            <a:ext cx="8199600" cy="4617600"/>
          </a:xfrm>
          <a:prstGeom prst="rect">
            <a:avLst/>
          </a:prstGeom>
        </p:spPr>
        <p:txBody>
          <a:bodyPr anchorCtr="0" anchor="ctr" bIns="91425" lIns="91425" spcFirstLastPara="1" rIns="91425" wrap="square" tIns="91425">
            <a:spAutoFit/>
          </a:bodyPr>
          <a:lstStyle/>
          <a:p>
            <a:pPr indent="0" lvl="0" marL="457200" rtl="0" algn="l">
              <a:spcBef>
                <a:spcPts val="0"/>
              </a:spcBef>
              <a:spcAft>
                <a:spcPts val="0"/>
              </a:spcAft>
              <a:buNone/>
            </a:pPr>
            <a:r>
              <a:rPr lang="en" sz="1600"/>
              <a:t>Service oriented architecture</a:t>
            </a:r>
            <a:endParaRPr sz="1600"/>
          </a:p>
          <a:p>
            <a:pPr indent="-330200" lvl="0" marL="457200" rtl="0" algn="l">
              <a:spcBef>
                <a:spcPts val="0"/>
              </a:spcBef>
              <a:spcAft>
                <a:spcPts val="0"/>
              </a:spcAft>
              <a:buSzPts val="1600"/>
              <a:buChar char="●"/>
            </a:pPr>
            <a:r>
              <a:rPr lang="en" sz="1600" u="sng">
                <a:solidFill>
                  <a:schemeClr val="hlink"/>
                </a:solidFill>
                <a:hlinkClick r:id="rId3"/>
              </a:rPr>
              <a:t>https://www.geeksforgeeks.org/service-oriented-architecture/</a:t>
            </a:r>
            <a:endParaRPr sz="1600"/>
          </a:p>
          <a:p>
            <a:pPr indent="-330200" lvl="0" marL="457200" rtl="0" algn="l">
              <a:spcBef>
                <a:spcPts val="0"/>
              </a:spcBef>
              <a:spcAft>
                <a:spcPts val="0"/>
              </a:spcAft>
              <a:buSzPts val="1600"/>
              <a:buChar char="●"/>
            </a:pPr>
            <a:r>
              <a:rPr lang="en" sz="1600" u="sng">
                <a:solidFill>
                  <a:schemeClr val="hlink"/>
                </a:solidFill>
                <a:hlinkClick r:id="rId4"/>
              </a:rPr>
              <a:t>https://www.mordorintelligence.com/industry-reports/cloud-enabling-technology-market</a:t>
            </a:r>
            <a:endParaRPr sz="1600"/>
          </a:p>
          <a:p>
            <a:pPr indent="-330200" lvl="0" marL="457200" rtl="0" algn="l">
              <a:spcBef>
                <a:spcPts val="0"/>
              </a:spcBef>
              <a:spcAft>
                <a:spcPts val="0"/>
              </a:spcAft>
              <a:buSzPts val="1600"/>
              <a:buChar char="●"/>
            </a:pPr>
            <a:r>
              <a:rPr lang="en" sz="1600" u="sng">
                <a:solidFill>
                  <a:schemeClr val="hlink"/>
                </a:solidFill>
                <a:hlinkClick r:id="rId5"/>
              </a:rPr>
              <a:t>https://www.ibm.com/in-en/cloud/learn/soa</a:t>
            </a:r>
            <a:r>
              <a:rPr lang="en" sz="1600"/>
              <a:t> </a:t>
            </a:r>
            <a:endParaRPr sz="1600"/>
          </a:p>
          <a:p>
            <a:pPr indent="0" lvl="0" marL="457200" rtl="0" algn="l">
              <a:spcBef>
                <a:spcPts val="0"/>
              </a:spcBef>
              <a:spcAft>
                <a:spcPts val="0"/>
              </a:spcAft>
              <a:buNone/>
            </a:pPr>
            <a:r>
              <a:rPr lang="en" sz="1600"/>
              <a:t>For Rest Systems</a:t>
            </a:r>
            <a:endParaRPr sz="1600"/>
          </a:p>
          <a:p>
            <a:pPr indent="-330200" lvl="0" marL="457200" rtl="0" algn="l">
              <a:spcBef>
                <a:spcPts val="0"/>
              </a:spcBef>
              <a:spcAft>
                <a:spcPts val="0"/>
              </a:spcAft>
              <a:buSzPts val="1600"/>
              <a:buChar char="●"/>
            </a:pPr>
            <a:r>
              <a:rPr lang="en" sz="1600" u="sng">
                <a:solidFill>
                  <a:schemeClr val="hlink"/>
                </a:solidFill>
                <a:hlinkClick r:id="rId6"/>
              </a:rPr>
              <a:t>https://www.tutorialspoint.com/restful/restful_introduction.htm</a:t>
            </a:r>
            <a:endParaRPr sz="1600"/>
          </a:p>
          <a:p>
            <a:pPr indent="-330200" lvl="0" marL="457200" rtl="0" algn="l">
              <a:spcBef>
                <a:spcPts val="0"/>
              </a:spcBef>
              <a:spcAft>
                <a:spcPts val="0"/>
              </a:spcAft>
              <a:buSzPts val="1600"/>
              <a:buChar char="●"/>
            </a:pPr>
            <a:r>
              <a:rPr lang="en" sz="1600" u="sng">
                <a:solidFill>
                  <a:schemeClr val="hlink"/>
                </a:solidFill>
                <a:hlinkClick r:id="rId7"/>
              </a:rPr>
              <a:t>https://www.geeksforgeeks.org/rest-api-architectural-constraints/</a:t>
            </a:r>
            <a:endParaRPr sz="1600"/>
          </a:p>
          <a:p>
            <a:pPr indent="0" lvl="0" marL="457200" rtl="0" algn="l">
              <a:spcBef>
                <a:spcPts val="0"/>
              </a:spcBef>
              <a:spcAft>
                <a:spcPts val="0"/>
              </a:spcAft>
              <a:buNone/>
            </a:pPr>
            <a:r>
              <a:rPr lang="en" sz="1600"/>
              <a:t>For web services</a:t>
            </a:r>
            <a:endParaRPr sz="1600"/>
          </a:p>
          <a:p>
            <a:pPr indent="-330200" lvl="0" marL="457200" rtl="0" algn="l">
              <a:spcBef>
                <a:spcPts val="0"/>
              </a:spcBef>
              <a:spcAft>
                <a:spcPts val="0"/>
              </a:spcAft>
              <a:buSzPts val="1600"/>
              <a:buChar char="●"/>
            </a:pPr>
            <a:r>
              <a:rPr lang="en" sz="1600" u="sng">
                <a:solidFill>
                  <a:schemeClr val="hlink"/>
                </a:solidFill>
                <a:hlinkClick r:id="rId8"/>
              </a:rPr>
              <a:t>https://www.tutorialspoint.com/webservices/what_are_web_services.htm</a:t>
            </a:r>
            <a:endParaRPr sz="1600"/>
          </a:p>
          <a:p>
            <a:pPr indent="-330200" lvl="0" marL="457200" rtl="0" algn="l">
              <a:spcBef>
                <a:spcPts val="0"/>
              </a:spcBef>
              <a:spcAft>
                <a:spcPts val="0"/>
              </a:spcAft>
              <a:buSzPts val="1600"/>
              <a:buChar char="●"/>
            </a:pPr>
            <a:r>
              <a:rPr lang="en" sz="1600" u="sng">
                <a:solidFill>
                  <a:schemeClr val="hlink"/>
                </a:solidFill>
                <a:hlinkClick r:id="rId9"/>
              </a:rPr>
              <a:t>https://www.javatpoint.com/what-is-web-service</a:t>
            </a:r>
            <a:r>
              <a:rPr lang="en" sz="1600"/>
              <a:t> </a:t>
            </a:r>
            <a:endParaRPr sz="1600"/>
          </a:p>
          <a:p>
            <a:pPr indent="-330200" lvl="0" marL="457200" rtl="0" algn="l">
              <a:spcBef>
                <a:spcPts val="0"/>
              </a:spcBef>
              <a:spcAft>
                <a:spcPts val="0"/>
              </a:spcAft>
              <a:buSzPts val="1600"/>
              <a:buChar char="●"/>
            </a:pPr>
            <a:r>
              <a:rPr lang="en" sz="1600" u="sng">
                <a:solidFill>
                  <a:schemeClr val="hlink"/>
                </a:solidFill>
                <a:hlinkClick r:id="rId10"/>
              </a:rPr>
              <a:t>https://slideplayer.com/slide/16141472/</a:t>
            </a:r>
            <a:r>
              <a:rPr lang="en" sz="1600"/>
              <a:t> </a:t>
            </a:r>
            <a:endParaRPr sz="1600"/>
          </a:p>
          <a:p>
            <a:pPr indent="0" lvl="0" marL="457200" rtl="0" algn="l">
              <a:spcBef>
                <a:spcPts val="0"/>
              </a:spcBef>
              <a:spcAft>
                <a:spcPts val="0"/>
              </a:spcAft>
              <a:buNone/>
            </a:pPr>
            <a:r>
              <a:rPr lang="en" sz="1600"/>
              <a:t>For pub/sub model</a:t>
            </a:r>
            <a:endParaRPr sz="1600"/>
          </a:p>
          <a:p>
            <a:pPr indent="-330200" lvl="0" marL="457200" rtl="0" algn="l">
              <a:spcBef>
                <a:spcPts val="0"/>
              </a:spcBef>
              <a:spcAft>
                <a:spcPts val="0"/>
              </a:spcAft>
              <a:buSzPts val="1600"/>
              <a:buChar char="●"/>
            </a:pPr>
            <a:r>
              <a:rPr lang="en" sz="1600" u="sng">
                <a:solidFill>
                  <a:schemeClr val="hlink"/>
                </a:solidFill>
                <a:hlinkClick r:id="rId11"/>
              </a:rPr>
              <a:t>https://aws.amazon.com/pub-sub-messaging/</a:t>
            </a:r>
            <a:endParaRPr sz="1600"/>
          </a:p>
          <a:p>
            <a:pPr indent="-330200" lvl="0" marL="457200" rtl="0" algn="l">
              <a:spcBef>
                <a:spcPts val="0"/>
              </a:spcBef>
              <a:spcAft>
                <a:spcPts val="0"/>
              </a:spcAft>
              <a:buSzPts val="1600"/>
              <a:buChar char="●"/>
            </a:pPr>
            <a:r>
              <a:rPr lang="en" sz="1600" u="sng">
                <a:solidFill>
                  <a:schemeClr val="hlink"/>
                </a:solidFill>
                <a:hlinkClick r:id="rId12"/>
              </a:rPr>
              <a:t>https://docs.microsoft.com/en-us/azure/architecture/patterns/publisher-subscriber</a:t>
            </a:r>
            <a:r>
              <a:rPr lang="en" sz="1600"/>
              <a:t> </a:t>
            </a:r>
            <a:endParaRPr sz="1600"/>
          </a:p>
          <a:p>
            <a:pPr indent="-330200" lvl="0" marL="457200" rtl="0" algn="l">
              <a:spcBef>
                <a:spcPts val="0"/>
              </a:spcBef>
              <a:spcAft>
                <a:spcPts val="0"/>
              </a:spcAft>
              <a:buSzPts val="1600"/>
              <a:buChar char="●"/>
            </a:pPr>
            <a:r>
              <a:rPr lang="en" sz="1600" u="sng">
                <a:solidFill>
                  <a:schemeClr val="hlink"/>
                </a:solidFill>
                <a:hlinkClick r:id="rId13"/>
              </a:rPr>
              <a:t>https://cloud.google.com/pubsub/docs/tutorials</a:t>
            </a:r>
            <a:r>
              <a:rPr lang="en" sz="1600"/>
              <a:t> (for experiment)</a:t>
            </a:r>
            <a:endParaRPr sz="1600"/>
          </a:p>
          <a:p>
            <a:pPr indent="0" lvl="0" marL="0" rtl="0" algn="l">
              <a:spcBef>
                <a:spcPts val="0"/>
              </a:spcBef>
              <a:spcAft>
                <a:spcPts val="0"/>
              </a:spcAft>
              <a:buNone/>
            </a:pPr>
            <a:r>
              <a:rPr lang="en" sz="1600"/>
              <a:t>         </a:t>
            </a:r>
            <a:endParaRPr sz="1600"/>
          </a:p>
        </p:txBody>
      </p:sp>
      <p:sp>
        <p:nvSpPr>
          <p:cNvPr id="293" name="Google Shape;293;p55"/>
          <p:cNvSpPr txBox="1"/>
          <p:nvPr/>
        </p:nvSpPr>
        <p:spPr>
          <a:xfrm>
            <a:off x="610800" y="150025"/>
            <a:ext cx="185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Links:</a:t>
            </a:r>
            <a:endParaRPr sz="1800">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6"/>
          <p:cNvSpPr txBox="1"/>
          <p:nvPr>
            <p:ph type="title"/>
          </p:nvPr>
        </p:nvSpPr>
        <p:spPr>
          <a:xfrm>
            <a:off x="490250" y="526350"/>
            <a:ext cx="8199600" cy="36327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1600"/>
              <a:t>For basics of virtualization</a:t>
            </a:r>
            <a:endParaRPr sz="1600"/>
          </a:p>
          <a:p>
            <a:pPr indent="-330200" lvl="0" marL="457200" rtl="0" algn="l">
              <a:spcBef>
                <a:spcPts val="0"/>
              </a:spcBef>
              <a:spcAft>
                <a:spcPts val="0"/>
              </a:spcAft>
              <a:buSzPts val="1600"/>
              <a:buChar char="●"/>
            </a:pPr>
            <a:r>
              <a:rPr lang="en" sz="1600" u="sng">
                <a:solidFill>
                  <a:schemeClr val="accent5"/>
                </a:solidFill>
                <a:hlinkClick r:id="rId3">
                  <a:extLst>
                    <a:ext uri="{A12FA001-AC4F-418D-AE19-62706E023703}">
                      <ahyp:hlinkClr val="tx"/>
                    </a:ext>
                  </a:extLst>
                </a:hlinkClick>
              </a:rPr>
              <a:t>https://www.tutorialspoint.com/cloud_computing/cloud_computing_virtualization.htm</a:t>
            </a:r>
            <a:endParaRPr sz="1600"/>
          </a:p>
          <a:p>
            <a:pPr indent="-330200" lvl="0" marL="457200" rtl="0" algn="l">
              <a:spcBef>
                <a:spcPts val="0"/>
              </a:spcBef>
              <a:spcAft>
                <a:spcPts val="0"/>
              </a:spcAft>
              <a:buSzPts val="1600"/>
              <a:buChar char="●"/>
            </a:pPr>
            <a:r>
              <a:rPr lang="en" sz="1600" u="sng">
                <a:solidFill>
                  <a:schemeClr val="hlink"/>
                </a:solidFill>
                <a:hlinkClick r:id="rId4"/>
              </a:rPr>
              <a:t>https://www.geeksforgeeks.org/virtualization-cloud-computing-types/</a:t>
            </a:r>
            <a:endParaRPr sz="1600"/>
          </a:p>
          <a:p>
            <a:pPr indent="0" lvl="0" marL="0" rtl="0" algn="l">
              <a:spcBef>
                <a:spcPts val="0"/>
              </a:spcBef>
              <a:spcAft>
                <a:spcPts val="0"/>
              </a:spcAft>
              <a:buNone/>
            </a:pPr>
            <a:r>
              <a:rPr lang="en" sz="1600"/>
              <a:t>Implementation of level of virtualization</a:t>
            </a:r>
            <a:endParaRPr sz="1600"/>
          </a:p>
          <a:p>
            <a:pPr indent="-330200" lvl="0" marL="457200" rtl="0" algn="l">
              <a:spcBef>
                <a:spcPts val="0"/>
              </a:spcBef>
              <a:spcAft>
                <a:spcPts val="0"/>
              </a:spcAft>
              <a:buSzPts val="1600"/>
              <a:buChar char="●"/>
            </a:pPr>
            <a:r>
              <a:rPr lang="en" sz="1600" u="sng">
                <a:solidFill>
                  <a:schemeClr val="hlink"/>
                </a:solidFill>
                <a:hlinkClick r:id="rId5"/>
              </a:rPr>
              <a:t>http://stmarysguntur.com/wp-content/uploads/2018/02/PDFsam_merge.pdf</a:t>
            </a:r>
            <a:endParaRPr sz="1600"/>
          </a:p>
          <a:p>
            <a:pPr indent="-330200" lvl="0" marL="457200" rtl="0" algn="l">
              <a:spcBef>
                <a:spcPts val="0"/>
              </a:spcBef>
              <a:spcAft>
                <a:spcPts val="0"/>
              </a:spcAft>
              <a:buSzPts val="1600"/>
              <a:buChar char="●"/>
            </a:pPr>
            <a:r>
              <a:rPr lang="en" sz="1600" u="sng">
                <a:solidFill>
                  <a:schemeClr val="hlink"/>
                </a:solidFill>
                <a:hlinkClick r:id="rId6"/>
              </a:rPr>
              <a:t>https://www.javatpoint.com/virtualization-in-cloud-computing</a:t>
            </a:r>
            <a:endParaRPr sz="1600"/>
          </a:p>
          <a:p>
            <a:pPr indent="-330200" lvl="0" marL="457200" rtl="0" algn="l">
              <a:spcBef>
                <a:spcPts val="0"/>
              </a:spcBef>
              <a:spcAft>
                <a:spcPts val="0"/>
              </a:spcAft>
              <a:buSzPts val="1600"/>
              <a:buChar char="●"/>
            </a:pPr>
            <a:r>
              <a:rPr lang="en" sz="1600" u="sng">
                <a:solidFill>
                  <a:schemeClr val="hlink"/>
                </a:solidFill>
                <a:hlinkClick r:id="rId7"/>
              </a:rPr>
              <a:t>https://cloud.google.com/compute/?hl=en_US&amp;_ga=2.188485032.-126505932.1629711797</a:t>
            </a:r>
            <a:r>
              <a:rPr lang="en" sz="1600"/>
              <a:t> (compute engine )</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rPr lang="en" sz="1600"/>
              <a:t>For Assignment :</a:t>
            </a:r>
            <a:endParaRPr sz="1600"/>
          </a:p>
          <a:p>
            <a:pPr indent="-330200" lvl="0" marL="457200" rtl="0" algn="l">
              <a:spcBef>
                <a:spcPts val="0"/>
              </a:spcBef>
              <a:spcAft>
                <a:spcPts val="0"/>
              </a:spcAft>
              <a:buSzPts val="1600"/>
              <a:buChar char="●"/>
            </a:pPr>
            <a:r>
              <a:rPr lang="en" sz="1600" u="sng">
                <a:solidFill>
                  <a:schemeClr val="hlink"/>
                </a:solidFill>
                <a:hlinkClick r:id="rId8"/>
              </a:rPr>
              <a:t>https://www.qwiklabs.com/focuses/870?catalog_rank=%7B%22rank%22%3A5%2C%22num_filters%22%3A0%2C%22has_search%22%3Atrue%7D&amp;parent=catalog&amp;search_id=12566067</a:t>
            </a:r>
            <a:r>
              <a:rPr lang="en" sz="1600"/>
              <a:t> </a:t>
            </a:r>
            <a:endParaRPr sz="1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7"/>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Extra notes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oriented Architecture (SOA)</a:t>
            </a:r>
            <a:endParaRPr/>
          </a:p>
        </p:txBody>
      </p:sp>
      <p:sp>
        <p:nvSpPr>
          <p:cNvPr id="309" name="Google Shape;309;p5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SOA is an architectural approach in which applications make use of services available in the network. In this architecture, services are provided to create the applications, through a communication call over the internet. </a:t>
            </a:r>
            <a:endParaRPr sz="1300">
              <a:solidFill>
                <a:srgbClr val="FFFFFF"/>
              </a:solidFill>
              <a:latin typeface="Arial"/>
              <a:ea typeface="Arial"/>
              <a:cs typeface="Arial"/>
              <a:sym typeface="Arial"/>
            </a:endParaRPr>
          </a:p>
          <a:p>
            <a:pPr indent="-311150" lvl="0" marL="457200" rtl="0" algn="l">
              <a:lnSpc>
                <a:spcPct val="158000"/>
              </a:lnSpc>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SOA allows users to combine a large number of facilities from existing services.</a:t>
            </a:r>
            <a:endParaRPr sz="1300">
              <a:solidFill>
                <a:srgbClr val="FFFFFF"/>
              </a:solidFill>
              <a:latin typeface="Arial"/>
              <a:ea typeface="Arial"/>
              <a:cs typeface="Arial"/>
              <a:sym typeface="Arial"/>
            </a:endParaRPr>
          </a:p>
          <a:p>
            <a:pPr indent="-311150" lvl="0" marL="457200" rtl="0" algn="l">
              <a:lnSpc>
                <a:spcPct val="158000"/>
              </a:lnSpc>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SOA encompasses a set of design principles that structure system development and provide means for integrating components and decentralized system.</a:t>
            </a:r>
            <a:endParaRPr sz="1300">
              <a:solidFill>
                <a:srgbClr val="FFFFFF"/>
              </a:solidFill>
              <a:latin typeface="Arial"/>
              <a:ea typeface="Arial"/>
              <a:cs typeface="Arial"/>
              <a:sym typeface="Arial"/>
            </a:endParaRPr>
          </a:p>
          <a:p>
            <a:pPr indent="-311150" lvl="0" marL="457200" rtl="0" algn="l">
              <a:lnSpc>
                <a:spcPct val="158000"/>
              </a:lnSpc>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SOA based computing packages functionalities into a set of interoperable services, which can be integrated into different software systems belonging to separate business domains.</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Services might aggregate information and data retrieved from other services or create workflows of services to satisfy the request of a given service consumer. This practice is known as service orchestration.</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Another important interaction pattern is service choreography, which is the coordinated interaction of services without a single point of control. </a:t>
            </a:r>
            <a:endParaRPr sz="1300">
              <a:solidFill>
                <a:srgbClr val="FFFFFF"/>
              </a:solidFill>
              <a:latin typeface="Arial"/>
              <a:ea typeface="Arial"/>
              <a:cs typeface="Arial"/>
              <a:sym typeface="Arial"/>
            </a:endParaRPr>
          </a:p>
        </p:txBody>
      </p:sp>
      <p:pic>
        <p:nvPicPr>
          <p:cNvPr id="310" name="Google Shape;310;p58"/>
          <p:cNvPicPr preferRelativeResize="0"/>
          <p:nvPr/>
        </p:nvPicPr>
        <p:blipFill>
          <a:blip r:embed="rId3">
            <a:alphaModFix/>
          </a:blip>
          <a:stretch>
            <a:fillRect/>
          </a:stretch>
        </p:blipFill>
        <p:spPr>
          <a:xfrm>
            <a:off x="7668500" y="129725"/>
            <a:ext cx="1239750" cy="96082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9"/>
          <p:cNvSpPr txBox="1"/>
          <p:nvPr>
            <p:ph idx="1" type="body"/>
          </p:nvPr>
        </p:nvSpPr>
        <p:spPr>
          <a:xfrm>
            <a:off x="387900" y="64300"/>
            <a:ext cx="8368200" cy="43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latin typeface="Arial"/>
                <a:ea typeface="Arial"/>
                <a:cs typeface="Arial"/>
                <a:sym typeface="Arial"/>
              </a:rPr>
              <a:t>Major Principles of SOA</a:t>
            </a:r>
            <a:r>
              <a:rPr b="1" lang="en" sz="1300">
                <a:solidFill>
                  <a:srgbClr val="FFFFFF"/>
                </a:solidFill>
                <a:latin typeface="Arial"/>
                <a:ea typeface="Arial"/>
                <a:cs typeface="Arial"/>
                <a:sym typeface="Arial"/>
              </a:rPr>
              <a:t>:</a:t>
            </a:r>
            <a:endParaRPr sz="1300">
              <a:solidFill>
                <a:srgbClr val="FFFFFF"/>
              </a:solidFill>
              <a:latin typeface="Arial"/>
              <a:ea typeface="Arial"/>
              <a:cs typeface="Arial"/>
              <a:sym typeface="Arial"/>
            </a:endParaRPr>
          </a:p>
          <a:p>
            <a:pPr indent="-311150" lvl="0" marL="685800" rtl="0" algn="l">
              <a:lnSpc>
                <a:spcPct val="158000"/>
              </a:lnSpc>
              <a:spcBef>
                <a:spcPts val="800"/>
              </a:spcBef>
              <a:spcAft>
                <a:spcPts val="0"/>
              </a:spcAft>
              <a:buClr>
                <a:srgbClr val="FFFFFF"/>
              </a:buClr>
              <a:buSzPts val="1300"/>
              <a:buFont typeface="Arial"/>
              <a:buAutoNum type="arabicPeriod"/>
            </a:pPr>
            <a:r>
              <a:rPr b="1" lang="en" sz="1300">
                <a:solidFill>
                  <a:srgbClr val="FFFFFF"/>
                </a:solidFill>
                <a:latin typeface="Arial"/>
                <a:ea typeface="Arial"/>
                <a:cs typeface="Arial"/>
                <a:sym typeface="Arial"/>
              </a:rPr>
              <a:t>Standardized service contract: </a:t>
            </a:r>
            <a:r>
              <a:rPr lang="en" sz="1300">
                <a:solidFill>
                  <a:srgbClr val="FFFFFF"/>
                </a:solidFill>
                <a:latin typeface="Arial"/>
                <a:ea typeface="Arial"/>
                <a:cs typeface="Arial"/>
                <a:sym typeface="Arial"/>
              </a:rPr>
              <a:t>Specified through one or more service description documents.</a:t>
            </a:r>
            <a:endParaRPr sz="1300">
              <a:solidFill>
                <a:srgbClr val="FFFFFF"/>
              </a:solidFill>
              <a:latin typeface="Arial"/>
              <a:ea typeface="Arial"/>
              <a:cs typeface="Arial"/>
              <a:sym typeface="Arial"/>
            </a:endParaRPr>
          </a:p>
          <a:p>
            <a:pPr indent="-311150" lvl="0" marL="685800" rtl="0" algn="l">
              <a:lnSpc>
                <a:spcPct val="158000"/>
              </a:lnSpc>
              <a:spcBef>
                <a:spcPts val="0"/>
              </a:spcBef>
              <a:spcAft>
                <a:spcPts val="0"/>
              </a:spcAft>
              <a:buClr>
                <a:srgbClr val="FFFFFF"/>
              </a:buClr>
              <a:buSzPts val="1300"/>
              <a:buFont typeface="Arial"/>
              <a:buAutoNum type="arabicPeriod"/>
            </a:pPr>
            <a:r>
              <a:rPr b="1" lang="en" sz="1300">
                <a:solidFill>
                  <a:srgbClr val="FFFFFF"/>
                </a:solidFill>
                <a:latin typeface="Arial"/>
                <a:ea typeface="Arial"/>
                <a:cs typeface="Arial"/>
                <a:sym typeface="Arial"/>
              </a:rPr>
              <a:t>Loose coupling:</a:t>
            </a:r>
            <a:r>
              <a:rPr lang="en" sz="1300">
                <a:solidFill>
                  <a:srgbClr val="FFFFFF"/>
                </a:solidFill>
                <a:latin typeface="Arial"/>
                <a:ea typeface="Arial"/>
                <a:cs typeface="Arial"/>
                <a:sym typeface="Arial"/>
              </a:rPr>
              <a:t> Services are designed as self-contained components, maintain relationships that minimize dependencies on other services.</a:t>
            </a:r>
            <a:endParaRPr sz="1300">
              <a:solidFill>
                <a:srgbClr val="FFFFFF"/>
              </a:solidFill>
              <a:latin typeface="Arial"/>
              <a:ea typeface="Arial"/>
              <a:cs typeface="Arial"/>
              <a:sym typeface="Arial"/>
            </a:endParaRPr>
          </a:p>
          <a:p>
            <a:pPr indent="-311150" lvl="0" marL="685800" rtl="0" algn="l">
              <a:lnSpc>
                <a:spcPct val="158000"/>
              </a:lnSpc>
              <a:spcBef>
                <a:spcPts val="0"/>
              </a:spcBef>
              <a:spcAft>
                <a:spcPts val="0"/>
              </a:spcAft>
              <a:buClr>
                <a:srgbClr val="FFFFFF"/>
              </a:buClr>
              <a:buSzPts val="1300"/>
              <a:buFont typeface="Arial"/>
              <a:buAutoNum type="arabicPeriod"/>
            </a:pPr>
            <a:r>
              <a:rPr b="1" lang="en" sz="1300">
                <a:solidFill>
                  <a:srgbClr val="FFFFFF"/>
                </a:solidFill>
                <a:latin typeface="Arial"/>
                <a:ea typeface="Arial"/>
                <a:cs typeface="Arial"/>
                <a:sym typeface="Arial"/>
              </a:rPr>
              <a:t>Abstraction:</a:t>
            </a:r>
            <a:r>
              <a:rPr lang="en" sz="1300">
                <a:solidFill>
                  <a:srgbClr val="FFFFFF"/>
                </a:solidFill>
                <a:latin typeface="Arial"/>
                <a:ea typeface="Arial"/>
                <a:cs typeface="Arial"/>
                <a:sym typeface="Arial"/>
              </a:rPr>
              <a:t> A service is completely defined by service contracts and description documents. They hide their logic, which is encapsulated within their implementation.</a:t>
            </a:r>
            <a:endParaRPr sz="1300">
              <a:solidFill>
                <a:srgbClr val="FFFFFF"/>
              </a:solidFill>
              <a:latin typeface="Arial"/>
              <a:ea typeface="Arial"/>
              <a:cs typeface="Arial"/>
              <a:sym typeface="Arial"/>
            </a:endParaRPr>
          </a:p>
          <a:p>
            <a:pPr indent="-311150" lvl="0" marL="685800" rtl="0" algn="l">
              <a:lnSpc>
                <a:spcPct val="158000"/>
              </a:lnSpc>
              <a:spcBef>
                <a:spcPts val="0"/>
              </a:spcBef>
              <a:spcAft>
                <a:spcPts val="0"/>
              </a:spcAft>
              <a:buClr>
                <a:srgbClr val="FFFFFF"/>
              </a:buClr>
              <a:buSzPts val="1300"/>
              <a:buFont typeface="Arial"/>
              <a:buAutoNum type="arabicPeriod"/>
            </a:pPr>
            <a:r>
              <a:rPr b="1" lang="en" sz="1300">
                <a:solidFill>
                  <a:srgbClr val="FFFFFF"/>
                </a:solidFill>
                <a:latin typeface="Arial"/>
                <a:ea typeface="Arial"/>
                <a:cs typeface="Arial"/>
                <a:sym typeface="Arial"/>
              </a:rPr>
              <a:t>Reusability:</a:t>
            </a:r>
            <a:r>
              <a:rPr lang="en" sz="1300">
                <a:solidFill>
                  <a:srgbClr val="FFFFFF"/>
                </a:solidFill>
                <a:latin typeface="Arial"/>
                <a:ea typeface="Arial"/>
                <a:cs typeface="Arial"/>
                <a:sym typeface="Arial"/>
              </a:rPr>
              <a:t> Designed as components, services can be reused more effectively, thus reducing development time and the associated costs.</a:t>
            </a:r>
            <a:endParaRPr sz="1300">
              <a:solidFill>
                <a:srgbClr val="FFFFFF"/>
              </a:solidFill>
              <a:latin typeface="Arial"/>
              <a:ea typeface="Arial"/>
              <a:cs typeface="Arial"/>
              <a:sym typeface="Arial"/>
            </a:endParaRPr>
          </a:p>
          <a:p>
            <a:pPr indent="-311150" lvl="0" marL="685800" rtl="0" algn="l">
              <a:lnSpc>
                <a:spcPct val="158000"/>
              </a:lnSpc>
              <a:spcBef>
                <a:spcPts val="0"/>
              </a:spcBef>
              <a:spcAft>
                <a:spcPts val="0"/>
              </a:spcAft>
              <a:buClr>
                <a:srgbClr val="FFFFFF"/>
              </a:buClr>
              <a:buSzPts val="1300"/>
              <a:buFont typeface="Arial"/>
              <a:buAutoNum type="arabicPeriod"/>
            </a:pPr>
            <a:r>
              <a:rPr b="1" lang="en" sz="1300">
                <a:solidFill>
                  <a:srgbClr val="FFFFFF"/>
                </a:solidFill>
                <a:latin typeface="Arial"/>
                <a:ea typeface="Arial"/>
                <a:cs typeface="Arial"/>
                <a:sym typeface="Arial"/>
              </a:rPr>
              <a:t>Autonomy:</a:t>
            </a:r>
            <a:r>
              <a:rPr lang="en" sz="1300">
                <a:solidFill>
                  <a:srgbClr val="FFFFFF"/>
                </a:solidFill>
                <a:latin typeface="Arial"/>
                <a:ea typeface="Arial"/>
                <a:cs typeface="Arial"/>
                <a:sym typeface="Arial"/>
              </a:rPr>
              <a:t> Services have control over the logic they encapsulate and, from a service consumer point of view, there is no need to know about their implementation.</a:t>
            </a:r>
            <a:endParaRPr sz="1300">
              <a:solidFill>
                <a:srgbClr val="FFFFFF"/>
              </a:solidFill>
              <a:latin typeface="Arial"/>
              <a:ea typeface="Arial"/>
              <a:cs typeface="Arial"/>
              <a:sym typeface="Arial"/>
            </a:endParaRPr>
          </a:p>
          <a:p>
            <a:pPr indent="-311150" lvl="0" marL="685800" rtl="0" algn="l">
              <a:lnSpc>
                <a:spcPct val="158000"/>
              </a:lnSpc>
              <a:spcBef>
                <a:spcPts val="0"/>
              </a:spcBef>
              <a:spcAft>
                <a:spcPts val="0"/>
              </a:spcAft>
              <a:buClr>
                <a:srgbClr val="FFFFFF"/>
              </a:buClr>
              <a:buSzPts val="1300"/>
              <a:buFont typeface="Arial"/>
              <a:buAutoNum type="arabicPeriod"/>
            </a:pPr>
            <a:r>
              <a:rPr b="1" lang="en" sz="1300">
                <a:solidFill>
                  <a:srgbClr val="FFFFFF"/>
                </a:solidFill>
                <a:latin typeface="Arial"/>
                <a:ea typeface="Arial"/>
                <a:cs typeface="Arial"/>
                <a:sym typeface="Arial"/>
              </a:rPr>
              <a:t>Discoverability:</a:t>
            </a:r>
            <a:r>
              <a:rPr lang="en" sz="1300">
                <a:solidFill>
                  <a:srgbClr val="FFFFFF"/>
                </a:solidFill>
                <a:latin typeface="Arial"/>
                <a:ea typeface="Arial"/>
                <a:cs typeface="Arial"/>
                <a:sym typeface="Arial"/>
              </a:rPr>
              <a:t> Services are defined by description documents that constitute supplemental metadata through which they can be effectively discovered. Service discovery provides an effective means for utilizing third-party resources.</a:t>
            </a:r>
            <a:endParaRPr sz="1300">
              <a:solidFill>
                <a:srgbClr val="FFFFFF"/>
              </a:solidFill>
              <a:latin typeface="Arial"/>
              <a:ea typeface="Arial"/>
              <a:cs typeface="Arial"/>
              <a:sym typeface="Arial"/>
            </a:endParaRPr>
          </a:p>
          <a:p>
            <a:pPr indent="-311150" lvl="0" marL="685800" rtl="0" algn="l">
              <a:lnSpc>
                <a:spcPct val="158000"/>
              </a:lnSpc>
              <a:spcBef>
                <a:spcPts val="0"/>
              </a:spcBef>
              <a:spcAft>
                <a:spcPts val="0"/>
              </a:spcAft>
              <a:buClr>
                <a:srgbClr val="FFFFFF"/>
              </a:buClr>
              <a:buSzPts val="1300"/>
              <a:buFont typeface="Arial"/>
              <a:buAutoNum type="arabicPeriod"/>
            </a:pPr>
            <a:r>
              <a:rPr b="1" lang="en" sz="1300">
                <a:solidFill>
                  <a:srgbClr val="FFFFFF"/>
                </a:solidFill>
                <a:latin typeface="Arial"/>
                <a:ea typeface="Arial"/>
                <a:cs typeface="Arial"/>
                <a:sym typeface="Arial"/>
              </a:rPr>
              <a:t>Composability:</a:t>
            </a:r>
            <a:r>
              <a:rPr lang="en" sz="1300">
                <a:solidFill>
                  <a:srgbClr val="FFFFFF"/>
                </a:solidFill>
                <a:latin typeface="Arial"/>
                <a:ea typeface="Arial"/>
                <a:cs typeface="Arial"/>
                <a:sym typeface="Arial"/>
              </a:rPr>
              <a:t> Using services as building blocks, sophisticated and complex operations can be implemented. Service orchestration and choreography provide solid support for composing services and achieving business goals.</a:t>
            </a:r>
            <a:endParaRPr sz="1300">
              <a:solidFill>
                <a:srgbClr val="FFFFFF"/>
              </a:solidFill>
              <a:latin typeface="Arial"/>
              <a:ea typeface="Arial"/>
              <a:cs typeface="Arial"/>
              <a:sym typeface="Arial"/>
            </a:endParaRPr>
          </a:p>
          <a:p>
            <a:pPr indent="0" lvl="0" marL="457200" rtl="0" algn="l">
              <a:spcBef>
                <a:spcPts val="3600"/>
              </a:spcBef>
              <a:spcAft>
                <a:spcPts val="1600"/>
              </a:spcAft>
              <a:buNone/>
            </a:pPr>
            <a:r>
              <a:t/>
            </a:r>
            <a:endParaRPr sz="13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oriented Architecture (SOA)</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The SOA architecture is dissimilar to the component-based models. As component based models use tightly coupled components for designing and developing the applications based on different technologies such as CORBA (Common Object Request Broker Architecture) or DCOM (Distributed Component Object Model). </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SOA centers around loosely coupled architecture for building software applications that uses common  protocols and technologies like HTTP and XML. </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It is identified with early efforts on the architectural style of distributed systems, especially Representational State Transfer (REST). </a:t>
            </a:r>
            <a:endParaRPr sz="1300">
              <a:solidFill>
                <a:srgbClr val="FFFFFF"/>
              </a:solidFill>
              <a:latin typeface="Arial"/>
              <a:ea typeface="Arial"/>
              <a:cs typeface="Arial"/>
              <a:sym typeface="Arial"/>
            </a:endParaRPr>
          </a:p>
          <a:p>
            <a:pPr indent="0" lvl="0" marL="457200" rtl="0" algn="l">
              <a:spcBef>
                <a:spcPts val="1600"/>
              </a:spcBef>
              <a:spcAft>
                <a:spcPts val="1600"/>
              </a:spcAft>
              <a:buNone/>
            </a:pPr>
            <a:r>
              <a:t/>
            </a:r>
            <a:endParaRPr sz="1300">
              <a:solidFill>
                <a:srgbClr val="FFFFFF"/>
              </a:solidFill>
              <a:latin typeface="Arial"/>
              <a:ea typeface="Arial"/>
              <a:cs typeface="Arial"/>
              <a:sym typeface="Arial"/>
            </a:endParaRPr>
          </a:p>
        </p:txBody>
      </p:sp>
      <p:pic>
        <p:nvPicPr>
          <p:cNvPr id="90" name="Google Shape;90;p17"/>
          <p:cNvPicPr preferRelativeResize="0"/>
          <p:nvPr/>
        </p:nvPicPr>
        <p:blipFill>
          <a:blip r:embed="rId3">
            <a:alphaModFix/>
          </a:blip>
          <a:stretch>
            <a:fillRect/>
          </a:stretch>
        </p:blipFill>
        <p:spPr>
          <a:xfrm>
            <a:off x="7668500" y="129725"/>
            <a:ext cx="1239750" cy="960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 of SOA</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sz="1300">
              <a:solidFill>
                <a:srgbClr val="FFFFFF"/>
              </a:solidFill>
              <a:latin typeface="Arial"/>
              <a:ea typeface="Arial"/>
              <a:cs typeface="Arial"/>
              <a:sym typeface="Arial"/>
            </a:endParaRPr>
          </a:p>
        </p:txBody>
      </p:sp>
      <p:pic>
        <p:nvPicPr>
          <p:cNvPr id="97" name="Google Shape;97;p18"/>
          <p:cNvPicPr preferRelativeResize="0"/>
          <p:nvPr/>
        </p:nvPicPr>
        <p:blipFill>
          <a:blip r:embed="rId3">
            <a:alphaModFix/>
          </a:blip>
          <a:stretch>
            <a:fillRect/>
          </a:stretch>
        </p:blipFill>
        <p:spPr>
          <a:xfrm>
            <a:off x="7654200" y="320663"/>
            <a:ext cx="1239750" cy="960824"/>
          </a:xfrm>
          <a:prstGeom prst="rect">
            <a:avLst/>
          </a:prstGeom>
          <a:noFill/>
          <a:ln>
            <a:noFill/>
          </a:ln>
        </p:spPr>
      </p:pic>
      <p:pic>
        <p:nvPicPr>
          <p:cNvPr id="98" name="Google Shape;98;p18"/>
          <p:cNvPicPr preferRelativeResize="0"/>
          <p:nvPr/>
        </p:nvPicPr>
        <p:blipFill>
          <a:blip r:embed="rId4">
            <a:alphaModFix/>
          </a:blip>
          <a:stretch>
            <a:fillRect/>
          </a:stretch>
        </p:blipFill>
        <p:spPr>
          <a:xfrm>
            <a:off x="1490700" y="1281475"/>
            <a:ext cx="6510300" cy="355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 of SOA</a:t>
            </a:r>
            <a:endParaRPr/>
          </a:p>
        </p:txBody>
      </p:sp>
      <p:sp>
        <p:nvSpPr>
          <p:cNvPr id="104" name="Google Shape;104;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300">
                <a:solidFill>
                  <a:srgbClr val="FFFFFF"/>
                </a:solidFill>
                <a:latin typeface="Arial"/>
                <a:ea typeface="Arial"/>
                <a:cs typeface="Arial"/>
                <a:sym typeface="Arial"/>
              </a:rPr>
              <a:t>The generalized architecture of SOA has three components namely service providers, service consumers and service registry. </a:t>
            </a:r>
            <a:endParaRPr sz="1300">
              <a:solidFill>
                <a:srgbClr val="FFFFFF"/>
              </a:solidFill>
              <a:latin typeface="Arial"/>
              <a:ea typeface="Arial"/>
              <a:cs typeface="Arial"/>
              <a:sym typeface="Arial"/>
            </a:endParaRPr>
          </a:p>
          <a:p>
            <a:pPr indent="-311150" lvl="0" marL="457200" rtl="0" algn="l">
              <a:spcBef>
                <a:spcPts val="1600"/>
              </a:spcBef>
              <a:spcAft>
                <a:spcPts val="0"/>
              </a:spcAft>
              <a:buClr>
                <a:srgbClr val="FFFFFF"/>
              </a:buClr>
              <a:buSzPts val="1300"/>
              <a:buFont typeface="Arial"/>
              <a:buChar char="●"/>
            </a:pPr>
            <a:r>
              <a:rPr b="1" lang="en" sz="1300">
                <a:solidFill>
                  <a:srgbClr val="FFFFFF"/>
                </a:solidFill>
                <a:latin typeface="Arial"/>
                <a:ea typeface="Arial"/>
                <a:cs typeface="Arial"/>
                <a:sym typeface="Arial"/>
              </a:rPr>
              <a:t>The service provider</a:t>
            </a:r>
            <a:r>
              <a:rPr lang="en" sz="1300">
                <a:solidFill>
                  <a:srgbClr val="FFFFFF"/>
                </a:solidFill>
                <a:latin typeface="Arial"/>
                <a:ea typeface="Arial"/>
                <a:cs typeface="Arial"/>
                <a:sym typeface="Arial"/>
              </a:rPr>
              <a:t> is responsible for publishing the services in to a registry and provides access to those using API and interfaces for the consumers. The provider defines Quality of services and security parameters through contract called service level agreement.  </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b="1" lang="en" sz="1300">
                <a:solidFill>
                  <a:srgbClr val="FFFFFF"/>
                </a:solidFill>
                <a:latin typeface="Arial"/>
                <a:ea typeface="Arial"/>
                <a:cs typeface="Arial"/>
                <a:sym typeface="Arial"/>
              </a:rPr>
              <a:t>The service consumer </a:t>
            </a:r>
            <a:r>
              <a:rPr lang="en" sz="1300">
                <a:solidFill>
                  <a:srgbClr val="FFFFFF"/>
                </a:solidFill>
                <a:latin typeface="Arial"/>
                <a:ea typeface="Arial"/>
                <a:cs typeface="Arial"/>
                <a:sym typeface="Arial"/>
              </a:rPr>
              <a:t>is responsible for invoking and accessing the services published by provider through standard interfaces and APIs. Whenever service consumer invokes a service, initially it has to find it inside service registry using interfaces. If it is found in registry, then the discovery details are provisioned to the consumer through which consumer can access the service from service provider.  </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b="1" lang="en" sz="1300">
                <a:solidFill>
                  <a:srgbClr val="FFFFFF"/>
                </a:solidFill>
                <a:latin typeface="Arial"/>
                <a:ea typeface="Arial"/>
                <a:cs typeface="Arial"/>
                <a:sym typeface="Arial"/>
              </a:rPr>
              <a:t>The service registry</a:t>
            </a:r>
            <a:r>
              <a:rPr lang="en" sz="1300">
                <a:solidFill>
                  <a:srgbClr val="FFFFFF"/>
                </a:solidFill>
                <a:latin typeface="Arial"/>
                <a:ea typeface="Arial"/>
                <a:cs typeface="Arial"/>
                <a:sym typeface="Arial"/>
              </a:rPr>
              <a:t> stores the references of services published by provider and allows consumers to locate and access those using references</a:t>
            </a:r>
            <a:endParaRPr sz="1300">
              <a:solidFill>
                <a:srgbClr val="FFFFFF"/>
              </a:solidFill>
              <a:latin typeface="Arial"/>
              <a:ea typeface="Arial"/>
              <a:cs typeface="Arial"/>
              <a:sym typeface="Arial"/>
            </a:endParaRPr>
          </a:p>
        </p:txBody>
      </p:sp>
      <p:pic>
        <p:nvPicPr>
          <p:cNvPr id="105" name="Google Shape;105;p19"/>
          <p:cNvPicPr preferRelativeResize="0"/>
          <p:nvPr/>
        </p:nvPicPr>
        <p:blipFill>
          <a:blip r:embed="rId3">
            <a:alphaModFix/>
          </a:blip>
          <a:stretch>
            <a:fillRect/>
          </a:stretch>
        </p:blipFill>
        <p:spPr>
          <a:xfrm>
            <a:off x="7654200" y="320663"/>
            <a:ext cx="1239750" cy="960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Characteristics</a:t>
            </a:r>
            <a:r>
              <a:rPr lang="en"/>
              <a:t> of SOA</a:t>
            </a:r>
            <a:endParaRPr/>
          </a:p>
        </p:txBody>
      </p:sp>
      <p:sp>
        <p:nvSpPr>
          <p:cNvPr id="111" name="Google Shape;111;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Arial"/>
                <a:ea typeface="Arial"/>
                <a:cs typeface="Arial"/>
                <a:sym typeface="Arial"/>
              </a:rPr>
              <a:t>The different characteristics of SOA are as follows : </a:t>
            </a:r>
            <a:endParaRPr sz="1300">
              <a:solidFill>
                <a:srgbClr val="FFFFFF"/>
              </a:solidFill>
              <a:latin typeface="Arial"/>
              <a:ea typeface="Arial"/>
              <a:cs typeface="Arial"/>
              <a:sym typeface="Arial"/>
            </a:endParaRPr>
          </a:p>
          <a:p>
            <a:pPr indent="-311150" lvl="0" marL="457200" rtl="0" algn="l">
              <a:spcBef>
                <a:spcPts val="1600"/>
              </a:spcBef>
              <a:spcAft>
                <a:spcPts val="0"/>
              </a:spcAft>
              <a:buClr>
                <a:srgbClr val="FFFFFF"/>
              </a:buClr>
              <a:buSzPts val="1300"/>
              <a:buFont typeface="Arial"/>
              <a:buChar char="●"/>
            </a:pPr>
            <a:r>
              <a:rPr lang="en" sz="1300">
                <a:solidFill>
                  <a:srgbClr val="FFFFFF"/>
                </a:solidFill>
                <a:latin typeface="Arial"/>
                <a:ea typeface="Arial"/>
                <a:cs typeface="Arial"/>
                <a:sym typeface="Arial"/>
              </a:rPr>
              <a:t>Provides interoperability between the services. </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Provides methods for service encapsulation, service discovery, service composition, service reusability and service integration. </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Facilitates QoS (Quality of Services) through service contract based on Service Level Agreement (SLA).</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P</a:t>
            </a:r>
            <a:r>
              <a:rPr lang="en" sz="1300">
                <a:solidFill>
                  <a:srgbClr val="FFFFFF"/>
                </a:solidFill>
                <a:latin typeface="Arial"/>
                <a:ea typeface="Arial"/>
                <a:cs typeface="Arial"/>
                <a:sym typeface="Arial"/>
              </a:rPr>
              <a:t>rovides loosely couples services.</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Provides location transparency with better scalability and availability.</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Ease of maintenance with reduced cost of application development and deployment.</a:t>
            </a:r>
            <a:endParaRPr sz="1300">
              <a:solidFill>
                <a:srgbClr val="FFFFFF"/>
              </a:solidFill>
              <a:latin typeface="Arial"/>
              <a:ea typeface="Arial"/>
              <a:cs typeface="Arial"/>
              <a:sym typeface="Arial"/>
            </a:endParaRPr>
          </a:p>
          <a:p>
            <a:pPr indent="0" lvl="0" marL="914400" rtl="0" algn="l">
              <a:spcBef>
                <a:spcPts val="1600"/>
              </a:spcBef>
              <a:spcAft>
                <a:spcPts val="1600"/>
              </a:spcAft>
              <a:buNone/>
            </a:pPr>
            <a:r>
              <a:t/>
            </a:r>
            <a:endParaRPr sz="1300">
              <a:solidFill>
                <a:srgbClr val="FFFFFF"/>
              </a:solidFill>
              <a:latin typeface="Arial"/>
              <a:ea typeface="Arial"/>
              <a:cs typeface="Arial"/>
              <a:sym typeface="Arial"/>
            </a:endParaRPr>
          </a:p>
        </p:txBody>
      </p:sp>
      <p:pic>
        <p:nvPicPr>
          <p:cNvPr id="112" name="Google Shape;112;p20"/>
          <p:cNvPicPr preferRelativeResize="0"/>
          <p:nvPr/>
        </p:nvPicPr>
        <p:blipFill>
          <a:blip r:embed="rId3">
            <a:alphaModFix/>
          </a:blip>
          <a:stretch>
            <a:fillRect/>
          </a:stretch>
        </p:blipFill>
        <p:spPr>
          <a:xfrm>
            <a:off x="7654200" y="320663"/>
            <a:ext cx="1239750" cy="960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387900" y="192900"/>
            <a:ext cx="8368200" cy="43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Arial"/>
                <a:ea typeface="Arial"/>
                <a:cs typeface="Arial"/>
                <a:sym typeface="Arial"/>
              </a:rPr>
              <a:t>Advantages of SOA:</a:t>
            </a:r>
            <a:r>
              <a:rPr lang="en" sz="1500">
                <a:solidFill>
                  <a:srgbClr val="FFFFFF"/>
                </a:solidFill>
                <a:latin typeface="Arial"/>
                <a:ea typeface="Arial"/>
                <a:cs typeface="Arial"/>
                <a:sym typeface="Arial"/>
              </a:rPr>
              <a:t> </a:t>
            </a:r>
            <a:endParaRPr sz="1500">
              <a:solidFill>
                <a:srgbClr val="FFFFFF"/>
              </a:solidFill>
              <a:latin typeface="Arial"/>
              <a:ea typeface="Arial"/>
              <a:cs typeface="Arial"/>
              <a:sym typeface="Arial"/>
            </a:endParaRPr>
          </a:p>
          <a:p>
            <a:pPr indent="0" lvl="0" marL="0" rtl="0" algn="l">
              <a:spcBef>
                <a:spcPts val="800"/>
              </a:spcBef>
              <a:spcAft>
                <a:spcPts val="0"/>
              </a:spcAft>
              <a:buNone/>
            </a:pPr>
            <a:r>
              <a:rPr lang="en" sz="1300">
                <a:solidFill>
                  <a:srgbClr val="FFFFFF"/>
                </a:solidFill>
                <a:latin typeface="Arial"/>
                <a:ea typeface="Arial"/>
                <a:cs typeface="Arial"/>
                <a:sym typeface="Arial"/>
              </a:rPr>
              <a:t> </a:t>
            </a:r>
            <a:endParaRPr sz="1300">
              <a:solidFill>
                <a:srgbClr val="FFFFFF"/>
              </a:solidFill>
              <a:latin typeface="Arial"/>
              <a:ea typeface="Arial"/>
              <a:cs typeface="Arial"/>
              <a:sym typeface="Arial"/>
            </a:endParaRPr>
          </a:p>
          <a:p>
            <a:pPr indent="-311150" lvl="0" marL="685800" rtl="0" algn="l">
              <a:lnSpc>
                <a:spcPct val="158000"/>
              </a:lnSpc>
              <a:spcBef>
                <a:spcPts val="800"/>
              </a:spcBef>
              <a:spcAft>
                <a:spcPts val="0"/>
              </a:spcAft>
              <a:buClr>
                <a:srgbClr val="FFFFFF"/>
              </a:buClr>
              <a:buSzPts val="1300"/>
              <a:buFont typeface="Arial"/>
              <a:buChar char="●"/>
            </a:pPr>
            <a:r>
              <a:rPr b="1" lang="en" sz="1300">
                <a:solidFill>
                  <a:srgbClr val="FFFFFF"/>
                </a:solidFill>
                <a:latin typeface="Arial"/>
                <a:ea typeface="Arial"/>
                <a:cs typeface="Arial"/>
                <a:sym typeface="Arial"/>
              </a:rPr>
              <a:t>Service reusability:</a:t>
            </a:r>
            <a:r>
              <a:rPr lang="en" sz="1300">
                <a:solidFill>
                  <a:srgbClr val="FFFFFF"/>
                </a:solidFill>
                <a:latin typeface="Arial"/>
                <a:ea typeface="Arial"/>
                <a:cs typeface="Arial"/>
                <a:sym typeface="Arial"/>
              </a:rPr>
              <a:t> In SOA, applications are made from existing services. Thus, services can be reused to make many applications.</a:t>
            </a:r>
            <a:endParaRPr sz="1300">
              <a:solidFill>
                <a:srgbClr val="FFFFFF"/>
              </a:solidFill>
              <a:latin typeface="Arial"/>
              <a:ea typeface="Arial"/>
              <a:cs typeface="Arial"/>
              <a:sym typeface="Arial"/>
            </a:endParaRPr>
          </a:p>
          <a:p>
            <a:pPr indent="-311150" lvl="0" marL="685800" rtl="0" algn="l">
              <a:lnSpc>
                <a:spcPct val="158000"/>
              </a:lnSpc>
              <a:spcBef>
                <a:spcPts val="0"/>
              </a:spcBef>
              <a:spcAft>
                <a:spcPts val="0"/>
              </a:spcAft>
              <a:buClr>
                <a:srgbClr val="FFFFFF"/>
              </a:buClr>
              <a:buSzPts val="1300"/>
              <a:buFont typeface="Arial"/>
              <a:buChar char="●"/>
            </a:pPr>
            <a:r>
              <a:rPr b="1" lang="en" sz="1300">
                <a:solidFill>
                  <a:srgbClr val="FFFFFF"/>
                </a:solidFill>
                <a:latin typeface="Arial"/>
                <a:ea typeface="Arial"/>
                <a:cs typeface="Arial"/>
                <a:sym typeface="Arial"/>
              </a:rPr>
              <a:t>Easy maintenance:</a:t>
            </a:r>
            <a:r>
              <a:rPr lang="en" sz="1300">
                <a:solidFill>
                  <a:srgbClr val="FFFFFF"/>
                </a:solidFill>
                <a:latin typeface="Arial"/>
                <a:ea typeface="Arial"/>
                <a:cs typeface="Arial"/>
                <a:sym typeface="Arial"/>
              </a:rPr>
              <a:t> As services are independent of each other they can be updated and modified easily without affecting other services.</a:t>
            </a:r>
            <a:endParaRPr sz="1300">
              <a:solidFill>
                <a:srgbClr val="FFFFFF"/>
              </a:solidFill>
              <a:latin typeface="Arial"/>
              <a:ea typeface="Arial"/>
              <a:cs typeface="Arial"/>
              <a:sym typeface="Arial"/>
            </a:endParaRPr>
          </a:p>
          <a:p>
            <a:pPr indent="-311150" lvl="0" marL="685800" rtl="0" algn="l">
              <a:lnSpc>
                <a:spcPct val="158000"/>
              </a:lnSpc>
              <a:spcBef>
                <a:spcPts val="0"/>
              </a:spcBef>
              <a:spcAft>
                <a:spcPts val="0"/>
              </a:spcAft>
              <a:buClr>
                <a:srgbClr val="FFFFFF"/>
              </a:buClr>
              <a:buSzPts val="1300"/>
              <a:buFont typeface="Arial"/>
              <a:buChar char="●"/>
            </a:pPr>
            <a:r>
              <a:rPr b="1" lang="en" sz="1300">
                <a:solidFill>
                  <a:srgbClr val="FFFFFF"/>
                </a:solidFill>
                <a:latin typeface="Arial"/>
                <a:ea typeface="Arial"/>
                <a:cs typeface="Arial"/>
                <a:sym typeface="Arial"/>
              </a:rPr>
              <a:t>Platform independent:</a:t>
            </a:r>
            <a:r>
              <a:rPr lang="en" sz="1300">
                <a:solidFill>
                  <a:srgbClr val="FFFFFF"/>
                </a:solidFill>
                <a:latin typeface="Arial"/>
                <a:ea typeface="Arial"/>
                <a:cs typeface="Arial"/>
                <a:sym typeface="Arial"/>
              </a:rPr>
              <a:t> SOA allows making a complex application by combining services picked from different sources, independent of the platform.</a:t>
            </a:r>
            <a:endParaRPr sz="1300">
              <a:solidFill>
                <a:srgbClr val="FFFFFF"/>
              </a:solidFill>
              <a:latin typeface="Arial"/>
              <a:ea typeface="Arial"/>
              <a:cs typeface="Arial"/>
              <a:sym typeface="Arial"/>
            </a:endParaRPr>
          </a:p>
          <a:p>
            <a:pPr indent="-311150" lvl="0" marL="685800" rtl="0" algn="l">
              <a:lnSpc>
                <a:spcPct val="158000"/>
              </a:lnSpc>
              <a:spcBef>
                <a:spcPts val="0"/>
              </a:spcBef>
              <a:spcAft>
                <a:spcPts val="0"/>
              </a:spcAft>
              <a:buClr>
                <a:srgbClr val="FFFFFF"/>
              </a:buClr>
              <a:buSzPts val="1300"/>
              <a:buFont typeface="Arial"/>
              <a:buChar char="●"/>
            </a:pPr>
            <a:r>
              <a:rPr b="1" lang="en" sz="1300">
                <a:solidFill>
                  <a:srgbClr val="FFFFFF"/>
                </a:solidFill>
                <a:latin typeface="Arial"/>
                <a:ea typeface="Arial"/>
                <a:cs typeface="Arial"/>
                <a:sym typeface="Arial"/>
              </a:rPr>
              <a:t>Availability:</a:t>
            </a:r>
            <a:r>
              <a:rPr lang="en" sz="1300">
                <a:solidFill>
                  <a:srgbClr val="FFFFFF"/>
                </a:solidFill>
                <a:latin typeface="Arial"/>
                <a:ea typeface="Arial"/>
                <a:cs typeface="Arial"/>
                <a:sym typeface="Arial"/>
              </a:rPr>
              <a:t> SOA facilities are easily available to anyone on request.</a:t>
            </a:r>
            <a:endParaRPr sz="1300">
              <a:solidFill>
                <a:srgbClr val="FFFFFF"/>
              </a:solidFill>
              <a:latin typeface="Arial"/>
              <a:ea typeface="Arial"/>
              <a:cs typeface="Arial"/>
              <a:sym typeface="Arial"/>
            </a:endParaRPr>
          </a:p>
          <a:p>
            <a:pPr indent="-311150" lvl="0" marL="685800" rtl="0" algn="l">
              <a:lnSpc>
                <a:spcPct val="158000"/>
              </a:lnSpc>
              <a:spcBef>
                <a:spcPts val="0"/>
              </a:spcBef>
              <a:spcAft>
                <a:spcPts val="0"/>
              </a:spcAft>
              <a:buClr>
                <a:srgbClr val="FFFFFF"/>
              </a:buClr>
              <a:buSzPts val="1300"/>
              <a:buFont typeface="Arial"/>
              <a:buChar char="●"/>
            </a:pPr>
            <a:r>
              <a:rPr b="1" lang="en" sz="1300">
                <a:solidFill>
                  <a:srgbClr val="FFFFFF"/>
                </a:solidFill>
                <a:latin typeface="Arial"/>
                <a:ea typeface="Arial"/>
                <a:cs typeface="Arial"/>
                <a:sym typeface="Arial"/>
              </a:rPr>
              <a:t>Reliability:</a:t>
            </a:r>
            <a:r>
              <a:rPr lang="en" sz="1300">
                <a:solidFill>
                  <a:srgbClr val="FFFFFF"/>
                </a:solidFill>
                <a:latin typeface="Arial"/>
                <a:ea typeface="Arial"/>
                <a:cs typeface="Arial"/>
                <a:sym typeface="Arial"/>
              </a:rPr>
              <a:t> SOA applications are more reliable because it is easy to debug small services rather than huge codes</a:t>
            </a:r>
            <a:endParaRPr sz="1300">
              <a:solidFill>
                <a:srgbClr val="FFFFFF"/>
              </a:solidFill>
              <a:latin typeface="Arial"/>
              <a:ea typeface="Arial"/>
              <a:cs typeface="Arial"/>
              <a:sym typeface="Arial"/>
            </a:endParaRPr>
          </a:p>
          <a:p>
            <a:pPr indent="-311150" lvl="0" marL="685800" rtl="0" algn="l">
              <a:lnSpc>
                <a:spcPct val="158000"/>
              </a:lnSpc>
              <a:spcBef>
                <a:spcPts val="0"/>
              </a:spcBef>
              <a:spcAft>
                <a:spcPts val="0"/>
              </a:spcAft>
              <a:buClr>
                <a:srgbClr val="FFFFFF"/>
              </a:buClr>
              <a:buSzPts val="1300"/>
              <a:buFont typeface="Arial"/>
              <a:buChar char="●"/>
            </a:pPr>
            <a:r>
              <a:rPr b="1" lang="en" sz="1300">
                <a:solidFill>
                  <a:srgbClr val="FFFFFF"/>
                </a:solidFill>
                <a:latin typeface="Arial"/>
                <a:ea typeface="Arial"/>
                <a:cs typeface="Arial"/>
                <a:sym typeface="Arial"/>
              </a:rPr>
              <a:t>Scalability: </a:t>
            </a:r>
            <a:r>
              <a:rPr lang="en" sz="1300">
                <a:solidFill>
                  <a:srgbClr val="FFFFFF"/>
                </a:solidFill>
                <a:latin typeface="Arial"/>
                <a:ea typeface="Arial"/>
                <a:cs typeface="Arial"/>
                <a:sym typeface="Arial"/>
              </a:rPr>
              <a:t>Services can run on different servers within an environment, this increases scalability</a:t>
            </a:r>
            <a:endParaRPr sz="1300">
              <a:solidFill>
                <a:srgbClr val="FFFFFF"/>
              </a:solidFill>
              <a:latin typeface="Arial"/>
              <a:ea typeface="Arial"/>
              <a:cs typeface="Arial"/>
              <a:sym typeface="Arial"/>
            </a:endParaRPr>
          </a:p>
          <a:p>
            <a:pPr indent="0" lvl="0" marL="457200" rtl="0" algn="l">
              <a:spcBef>
                <a:spcPts val="3600"/>
              </a:spcBef>
              <a:spcAft>
                <a:spcPts val="1600"/>
              </a:spcAft>
              <a:buNone/>
            </a:pPr>
            <a:r>
              <a:t/>
            </a:r>
            <a:endParaRPr b="1" sz="1500">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