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8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8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36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8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29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6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802C09-04FE-4360-81D8-BAEC8F128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6D49-AA55-47BF-89E0-E22F8456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A499-9A38-9753-B6B2-19FE54AA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9988"/>
            <a:ext cx="9404723" cy="1400530"/>
          </a:xfrm>
        </p:spPr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C639-1712-34D7-1516-FBECB5767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6795" y="1092386"/>
            <a:ext cx="5154053" cy="41957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 Percentages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Imputing the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numerical and categorical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hot Encoding Nominal Categorical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 Encoding Ordinal Categorical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Scripting Linear Regression (Gradient Descent, Mini Batch Gradient Descent, Stochastic Gradient Descent)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3A67-B6DF-63E0-CD66-46BE488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9797"/>
            <a:ext cx="9404723" cy="703729"/>
          </a:xfrm>
        </p:spPr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Variables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EC715F-F4B7-3B3F-3644-E9C53B0243C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57" y="1328877"/>
            <a:ext cx="5312474" cy="53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F84C9-2586-F433-EB09-3DD3C8C23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034" y="1328877"/>
            <a:ext cx="4396341" cy="42002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numerical variables  follow normal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assumption of normality is followed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zero variance features</a:t>
            </a:r>
          </a:p>
        </p:txBody>
      </p:sp>
    </p:spTree>
    <p:extLst>
      <p:ext uri="{BB962C8B-B14F-4D97-AF65-F5344CB8AC3E}">
        <p14:creationId xmlns:p14="http://schemas.microsoft.com/office/powerpoint/2010/main" val="320701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3A67-B6DF-63E0-CD66-46BE488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9797"/>
            <a:ext cx="9404723" cy="703729"/>
          </a:xfrm>
        </p:spPr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Variables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F84C9-2586-F433-EB09-3DD3C8C23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034" y="1328877"/>
            <a:ext cx="4396341" cy="42002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 Plot of ordinal and nominal categorical variables is shown after one hot and label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Zero Variance Features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6D1CC6-8AAF-C7B7-A877-1E0E266EA3F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75" y="1444251"/>
            <a:ext cx="7117630" cy="446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1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3A67-B6DF-63E0-CD66-46BE488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9797"/>
            <a:ext cx="9404723" cy="703729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F84C9-2586-F433-EB09-3DD3C8C23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441" y="1171739"/>
            <a:ext cx="4805260" cy="42002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plot of Mean Squared Error (J) vs iteration is shown.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Rate alpha is chosen as 0.0001 and 0.001 Tolerance is chosen as 0.001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difference in the parameters w and b of successive iterations is less than or equal to the certain chosen tolerance then it means the algorithm has been converged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FE03D8-D8AB-782D-8D31-F0BD251468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8613" y="1280882"/>
            <a:ext cx="4352601" cy="3183897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3AB6AC-B41A-EB4B-CEA3-B88FC083CE1A}"/>
              </a:ext>
            </a:extLst>
          </p:cNvPr>
          <p:cNvCxnSpPr>
            <a:cxnSpLocks/>
          </p:cNvCxnSpPr>
          <p:nvPr/>
        </p:nvCxnSpPr>
        <p:spPr>
          <a:xfrm flipH="1">
            <a:off x="7189694" y="2872830"/>
            <a:ext cx="60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71CBC-D0D0-1634-399E-7A99B58C80C5}"/>
              </a:ext>
            </a:extLst>
          </p:cNvPr>
          <p:cNvSpPr txBox="1"/>
          <p:nvPr/>
        </p:nvSpPr>
        <p:spPr>
          <a:xfrm flipH="1">
            <a:off x="5876365" y="2630349"/>
            <a:ext cx="176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n-US" dirty="0"/>
              <a:t>=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0.0001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94E9BF-0145-59A6-566E-2C3A8611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7" y="3586138"/>
            <a:ext cx="4511968" cy="310406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15245-20E6-8608-4C2A-6626FA147E80}"/>
              </a:ext>
            </a:extLst>
          </p:cNvPr>
          <p:cNvCxnSpPr>
            <a:cxnSpLocks/>
          </p:cNvCxnSpPr>
          <p:nvPr/>
        </p:nvCxnSpPr>
        <p:spPr>
          <a:xfrm>
            <a:off x="4277347" y="5138169"/>
            <a:ext cx="760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A74640-54B5-8146-09B7-2D05584C30B0}"/>
              </a:ext>
            </a:extLst>
          </p:cNvPr>
          <p:cNvSpPr txBox="1"/>
          <p:nvPr/>
        </p:nvSpPr>
        <p:spPr>
          <a:xfrm>
            <a:off x="5038165" y="495350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n-US" dirty="0"/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E8564-A088-4C51-CA61-37C1B3D9BA89}"/>
              </a:ext>
            </a:extLst>
          </p:cNvPr>
          <p:cNvSpPr txBox="1"/>
          <p:nvPr/>
        </p:nvSpPr>
        <p:spPr>
          <a:xfrm>
            <a:off x="6831106" y="5016351"/>
            <a:ext cx="435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see that the algorithm when run with high learning rate show a steep decrease in MSE at first in contrast to slow and gradual decrease of MSE when low value of learning rate is chosen.</a:t>
            </a:r>
          </a:p>
        </p:txBody>
      </p:sp>
    </p:spTree>
    <p:extLst>
      <p:ext uri="{BB962C8B-B14F-4D97-AF65-F5344CB8AC3E}">
        <p14:creationId xmlns:p14="http://schemas.microsoft.com/office/powerpoint/2010/main" val="132776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3A67-B6DF-63E0-CD66-46BE488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87" y="152144"/>
            <a:ext cx="9404723" cy="703729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 Batch Gradient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F84C9-2586-F433-EB09-3DD3C8C23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502" y="4892092"/>
            <a:ext cx="4856806" cy="1965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 Chosen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 = 0.00001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Tolerance = 0.001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Epochs = 10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Observations = 2000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71CBC-D0D0-1634-399E-7A99B58C80C5}"/>
              </a:ext>
            </a:extLst>
          </p:cNvPr>
          <p:cNvSpPr txBox="1"/>
          <p:nvPr/>
        </p:nvSpPr>
        <p:spPr>
          <a:xfrm flipH="1">
            <a:off x="5456048" y="4161846"/>
            <a:ext cx="176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Size</a:t>
            </a:r>
            <a:r>
              <a:rPr lang="en-US" dirty="0"/>
              <a:t>=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74640-54B5-8146-09B7-2D05584C30B0}"/>
              </a:ext>
            </a:extLst>
          </p:cNvPr>
          <p:cNvSpPr txBox="1"/>
          <p:nvPr/>
        </p:nvSpPr>
        <p:spPr>
          <a:xfrm>
            <a:off x="1165411" y="41650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Size</a:t>
            </a:r>
            <a:r>
              <a:rPr lang="en-US" dirty="0"/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2DB5A2-FAFC-4751-3DF8-C69DC6E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3" y="1392770"/>
            <a:ext cx="3717037" cy="2751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498C4E-41FA-8487-627A-7757FCC2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22" y="1388225"/>
            <a:ext cx="3780850" cy="27561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BD6C9B-1E0A-8BD4-A84F-D58FC3392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764" y="1392771"/>
            <a:ext cx="3776380" cy="27516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C80DCFE-E3BC-05D2-73F3-20CABD996D2C}"/>
              </a:ext>
            </a:extLst>
          </p:cNvPr>
          <p:cNvSpPr txBox="1"/>
          <p:nvPr/>
        </p:nvSpPr>
        <p:spPr>
          <a:xfrm flipH="1">
            <a:off x="9508095" y="4211200"/>
            <a:ext cx="176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Size</a:t>
            </a:r>
            <a:r>
              <a:rPr lang="en-US" dirty="0"/>
              <a:t>=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300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5A51D-39AD-95AE-803D-C27FE0B1E2D5}"/>
              </a:ext>
            </a:extLst>
          </p:cNvPr>
          <p:cNvSpPr txBox="1"/>
          <p:nvPr/>
        </p:nvSpPr>
        <p:spPr>
          <a:xfrm>
            <a:off x="4213412" y="4993341"/>
            <a:ext cx="5294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: Gradient Descent with smaller batch sizes are noisy. Also the smaller loss is associated with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batch size.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0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3A67-B6DF-63E0-CD66-46BE488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87" y="152144"/>
            <a:ext cx="9404723" cy="703729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Stochastic Gradient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F84C9-2586-F433-EB09-3DD3C8C23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502" y="1198290"/>
            <a:ext cx="4856806" cy="1965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 Chosen 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 = 0.00001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Tolerance = 0.001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Epochs = 1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Observations =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5A51D-39AD-95AE-803D-C27FE0B1E2D5}"/>
              </a:ext>
            </a:extLst>
          </p:cNvPr>
          <p:cNvSpPr txBox="1"/>
          <p:nvPr/>
        </p:nvSpPr>
        <p:spPr>
          <a:xfrm>
            <a:off x="161365" y="3566065"/>
            <a:ext cx="5294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Stochastic Gradient Descent parameter update takes at each training example. Its just a Mini Batch Gradient Descent where batch size equals to 1.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:Stochastic Gradient Descent takes a very  noisy path in its attempt to reach global minimum.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fact it may never reach global minimum but it will keep oscillating around the global minimum.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948D-B0AA-89B8-85C9-1EB601D5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02" y="1359146"/>
            <a:ext cx="6168233" cy="47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3A67-B6DF-63E0-CD66-46BE488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46" y="152144"/>
            <a:ext cx="9404723" cy="703729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 Regularization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1ACBA4-67F2-584F-3C06-3FBF70FC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321" y="1296519"/>
            <a:ext cx="6965575" cy="524053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40B641-F764-D16D-EE61-1828CB27E8AC}"/>
              </a:ext>
            </a:extLst>
          </p:cNvPr>
          <p:cNvSpPr txBox="1"/>
          <p:nvPr/>
        </p:nvSpPr>
        <p:spPr>
          <a:xfrm flipH="1">
            <a:off x="440166" y="1613646"/>
            <a:ext cx="396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L2 Regularization we are just trying to reduce the model complexity by penalizing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119989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1179</TotalTime>
  <Words>354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Data Modelling Steps</vt:lpstr>
      <vt:lpstr>Numerical Variables Visualization</vt:lpstr>
      <vt:lpstr>Categorical Variables Visualization</vt:lpstr>
      <vt:lpstr>Gradient Descent Algorithm</vt:lpstr>
      <vt:lpstr>Mini Batch Gradient Descent Algorithm</vt:lpstr>
      <vt:lpstr>Stochastic Gradient Descent Algorithm</vt:lpstr>
      <vt:lpstr>L2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 Steps</dc:title>
  <dc:creator>Monesh Sharma</dc:creator>
  <cp:lastModifiedBy>Monesh Sharma</cp:lastModifiedBy>
  <cp:revision>6</cp:revision>
  <dcterms:created xsi:type="dcterms:W3CDTF">2023-09-29T12:28:15Z</dcterms:created>
  <dcterms:modified xsi:type="dcterms:W3CDTF">2023-10-01T17:03:54Z</dcterms:modified>
</cp:coreProperties>
</file>