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03241" y="9437690"/>
            <a:ext cx="937894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154045" y="9437690"/>
            <a:ext cx="511809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Relationship Id="rId3" Type="http://schemas.openxmlformats.org/officeDocument/2006/relationships/image" Target="../media/image32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Relationship Id="rId3" Type="http://schemas.openxmlformats.org/officeDocument/2006/relationships/image" Target="../media/image41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Relationship Id="rId3" Type="http://schemas.openxmlformats.org/officeDocument/2006/relationships/image" Target="../media/image44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jpg"/><Relationship Id="rId3" Type="http://schemas.openxmlformats.org/officeDocument/2006/relationships/image" Target="../media/image46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4435" y="1284741"/>
            <a:ext cx="2279015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5"/>
              </a:lnSpc>
            </a:pPr>
            <a:r>
              <a:rPr dirty="0" sz="1100">
                <a:latin typeface="Times New Roman"/>
                <a:cs typeface="Times New Roman"/>
              </a:rPr>
              <a:t>Create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Epic,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Features,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Stories,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Task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1735" y="2113292"/>
            <a:ext cx="5840730" cy="1728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20" b="1">
                <a:latin typeface="Times New Roman"/>
                <a:cs typeface="Times New Roman"/>
              </a:rPr>
              <a:t>Aim:</a:t>
            </a:r>
            <a:endParaRPr sz="110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up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access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Azure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DevOps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environment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by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creating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organization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through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Azure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100" spc="-10">
                <a:latin typeface="Times New Roman"/>
                <a:cs typeface="Times New Roman"/>
              </a:rPr>
              <a:t>portal.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10" b="1">
                <a:latin typeface="Times New Roman"/>
                <a:cs typeface="Times New Roman"/>
              </a:rPr>
              <a:t>INSTALLATION</a:t>
            </a:r>
            <a:endParaRPr sz="1100">
              <a:latin typeface="Times New Roman"/>
              <a:cs typeface="Times New Roman"/>
            </a:endParaRPr>
          </a:p>
          <a:p>
            <a:pPr marL="12700" marR="593090">
              <a:lnSpc>
                <a:spcPct val="110000"/>
              </a:lnSpc>
              <a:spcBef>
                <a:spcPts val="395"/>
              </a:spcBef>
            </a:pPr>
            <a:r>
              <a:rPr dirty="0" sz="1100">
                <a:latin typeface="Times New Roman"/>
                <a:cs typeface="Times New Roman"/>
              </a:rPr>
              <a:t>1.Open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your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web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browser and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go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Azure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website: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u="sng" sz="11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https://azure.microsoft.com/en-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us/get-</a:t>
            </a:r>
            <a:r>
              <a:rPr dirty="0" sz="11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started/azure-portal</a:t>
            </a:r>
            <a:r>
              <a:rPr dirty="0" sz="1100" spc="-1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100">
                <a:latin typeface="Times New Roman"/>
                <a:cs typeface="Times New Roman"/>
              </a:rPr>
              <a:t>Sign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using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your Microsoft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account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credentials.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>
                <a:latin typeface="Times New Roman"/>
                <a:cs typeface="Times New Roman"/>
              </a:rPr>
              <a:t>If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you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don't have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Microsoft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account,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you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create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here: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https://signup.live.com/?lic=1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014215"/>
            <a:ext cx="5247132" cy="2948939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703897" y="924877"/>
            <a:ext cx="6351270" cy="982344"/>
            <a:chOff x="703897" y="924877"/>
            <a:chExt cx="6351270" cy="982344"/>
          </a:xfrm>
        </p:grpSpPr>
        <p:sp>
          <p:nvSpPr>
            <p:cNvPr id="6" name="object 6" descr=""/>
            <p:cNvSpPr/>
            <p:nvPr/>
          </p:nvSpPr>
          <p:spPr>
            <a:xfrm>
              <a:off x="708660" y="929639"/>
              <a:ext cx="6341745" cy="972819"/>
            </a:xfrm>
            <a:custGeom>
              <a:avLst/>
              <a:gdLst/>
              <a:ahLst/>
              <a:cxnLst/>
              <a:rect l="l" t="t" r="r" b="b"/>
              <a:pathLst>
                <a:path w="6341745" h="972819">
                  <a:moveTo>
                    <a:pt x="6341363" y="972311"/>
                  </a:moveTo>
                  <a:lnTo>
                    <a:pt x="0" y="972311"/>
                  </a:lnTo>
                  <a:lnTo>
                    <a:pt x="0" y="0"/>
                  </a:lnTo>
                  <a:lnTo>
                    <a:pt x="6341363" y="0"/>
                  </a:lnTo>
                  <a:lnTo>
                    <a:pt x="6341363" y="9723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08660" y="929639"/>
              <a:ext cx="6341745" cy="972819"/>
            </a:xfrm>
            <a:custGeom>
              <a:avLst/>
              <a:gdLst/>
              <a:ahLst/>
              <a:cxnLst/>
              <a:rect l="l" t="t" r="r" b="b"/>
              <a:pathLst>
                <a:path w="6341745" h="972819">
                  <a:moveTo>
                    <a:pt x="0" y="972311"/>
                  </a:moveTo>
                  <a:lnTo>
                    <a:pt x="6341363" y="972311"/>
                  </a:lnTo>
                  <a:lnTo>
                    <a:pt x="6341363" y="0"/>
                  </a:lnTo>
                  <a:lnTo>
                    <a:pt x="0" y="0"/>
                  </a:lnTo>
                  <a:lnTo>
                    <a:pt x="0" y="972311"/>
                  </a:lnTo>
                  <a:close/>
                </a:path>
              </a:pathLst>
            </a:custGeom>
            <a:ln w="9144">
              <a:solidFill>
                <a:srgbClr val="0C0C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13231" y="1110503"/>
            <a:ext cx="10058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EXP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NO: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0" b="1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719072" y="925068"/>
            <a:ext cx="5334000" cy="978535"/>
            <a:chOff x="1719072" y="925068"/>
            <a:chExt cx="5334000" cy="978535"/>
          </a:xfrm>
        </p:grpSpPr>
        <p:sp>
          <p:nvSpPr>
            <p:cNvPr id="10" name="object 10" descr=""/>
            <p:cNvSpPr/>
            <p:nvPr/>
          </p:nvSpPr>
          <p:spPr>
            <a:xfrm>
              <a:off x="1722120" y="928116"/>
              <a:ext cx="5328285" cy="972819"/>
            </a:xfrm>
            <a:custGeom>
              <a:avLst/>
              <a:gdLst/>
              <a:ahLst/>
              <a:cxnLst/>
              <a:rect l="l" t="t" r="r" b="b"/>
              <a:pathLst>
                <a:path w="5328284" h="972819">
                  <a:moveTo>
                    <a:pt x="5327903" y="972312"/>
                  </a:moveTo>
                  <a:lnTo>
                    <a:pt x="0" y="972312"/>
                  </a:lnTo>
                  <a:lnTo>
                    <a:pt x="0" y="0"/>
                  </a:lnTo>
                  <a:lnTo>
                    <a:pt x="5327903" y="0"/>
                  </a:lnTo>
                  <a:lnTo>
                    <a:pt x="5327903" y="9723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22120" y="928116"/>
              <a:ext cx="5328285" cy="972819"/>
            </a:xfrm>
            <a:custGeom>
              <a:avLst/>
              <a:gdLst/>
              <a:ahLst/>
              <a:cxnLst/>
              <a:rect l="l" t="t" r="r" b="b"/>
              <a:pathLst>
                <a:path w="5328284" h="972819">
                  <a:moveTo>
                    <a:pt x="0" y="972312"/>
                  </a:moveTo>
                  <a:lnTo>
                    <a:pt x="5327903" y="972312"/>
                  </a:lnTo>
                  <a:lnTo>
                    <a:pt x="5327903" y="0"/>
                  </a:lnTo>
                  <a:lnTo>
                    <a:pt x="0" y="0"/>
                  </a:lnTo>
                  <a:lnTo>
                    <a:pt x="0" y="972312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725167" y="1096811"/>
            <a:ext cx="532066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Times New Roman"/>
                <a:cs typeface="Times New Roman"/>
              </a:rPr>
              <a:t>AZURE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DEVOPS</a:t>
            </a:r>
            <a:r>
              <a:rPr dirty="0" sz="1500" spc="-60" b="1">
                <a:latin typeface="Times New Roman"/>
                <a:cs typeface="Times New Roman"/>
              </a:rPr>
              <a:t> </a:t>
            </a:r>
            <a:r>
              <a:rPr dirty="0" sz="1500" spc="-20" b="1">
                <a:latin typeface="Times New Roman"/>
                <a:cs typeface="Times New Roman"/>
              </a:rPr>
              <a:t>ENVIRONMENT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SETUP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304787" y="304799"/>
            <a:ext cx="7167880" cy="9453880"/>
          </a:xfrm>
          <a:custGeom>
            <a:avLst/>
            <a:gdLst/>
            <a:ahLst/>
            <a:cxnLst/>
            <a:rect l="l" t="t" r="r" b="b"/>
            <a:pathLst>
              <a:path w="7167880" h="9453880">
                <a:moveTo>
                  <a:pt x="7167372" y="0"/>
                </a:moveTo>
                <a:lnTo>
                  <a:pt x="7159752" y="0"/>
                </a:lnTo>
                <a:lnTo>
                  <a:pt x="0" y="0"/>
                </a:lnTo>
                <a:lnTo>
                  <a:pt x="0" y="7620"/>
                </a:lnTo>
                <a:lnTo>
                  <a:pt x="0" y="9446260"/>
                </a:lnTo>
                <a:lnTo>
                  <a:pt x="0" y="9453880"/>
                </a:lnTo>
                <a:lnTo>
                  <a:pt x="7167372" y="9453880"/>
                </a:lnTo>
                <a:lnTo>
                  <a:pt x="7167372" y="9446260"/>
                </a:lnTo>
                <a:lnTo>
                  <a:pt x="7620" y="9446260"/>
                </a:lnTo>
                <a:lnTo>
                  <a:pt x="7620" y="7620"/>
                </a:lnTo>
                <a:lnTo>
                  <a:pt x="7159752" y="7620"/>
                </a:lnTo>
                <a:lnTo>
                  <a:pt x="7159752" y="9445765"/>
                </a:lnTo>
                <a:lnTo>
                  <a:pt x="7167372" y="9445765"/>
                </a:lnTo>
                <a:lnTo>
                  <a:pt x="7167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3185" y="1073891"/>
            <a:ext cx="11118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2.Fill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in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Features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3185" y="4894578"/>
            <a:ext cx="1727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3.Fill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in</a:t>
            </a:r>
            <a:r>
              <a:rPr dirty="0" sz="1200" spc="-6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User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Story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Details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04799" y="304800"/>
            <a:ext cx="7167880" cy="9453880"/>
            <a:chOff x="304799" y="304800"/>
            <a:chExt cx="7167880" cy="9453880"/>
          </a:xfrm>
        </p:grpSpPr>
        <p:sp>
          <p:nvSpPr>
            <p:cNvPr id="5" name="object 5" descr=""/>
            <p:cNvSpPr/>
            <p:nvPr/>
          </p:nvSpPr>
          <p:spPr>
            <a:xfrm>
              <a:off x="304787" y="304799"/>
              <a:ext cx="7167880" cy="9453880"/>
            </a:xfrm>
            <a:custGeom>
              <a:avLst/>
              <a:gdLst/>
              <a:ahLst/>
              <a:cxnLst/>
              <a:rect l="l" t="t" r="r" b="b"/>
              <a:pathLst>
                <a:path w="7167880" h="9453880">
                  <a:moveTo>
                    <a:pt x="7167372" y="0"/>
                  </a:moveTo>
                  <a:lnTo>
                    <a:pt x="7159752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9446260"/>
                  </a:lnTo>
                  <a:lnTo>
                    <a:pt x="0" y="9453880"/>
                  </a:lnTo>
                  <a:lnTo>
                    <a:pt x="7167372" y="9453880"/>
                  </a:lnTo>
                  <a:lnTo>
                    <a:pt x="7167372" y="9446260"/>
                  </a:lnTo>
                  <a:lnTo>
                    <a:pt x="7620" y="9446260"/>
                  </a:lnTo>
                  <a:lnTo>
                    <a:pt x="7620" y="7620"/>
                  </a:lnTo>
                  <a:lnTo>
                    <a:pt x="7159752" y="7620"/>
                  </a:lnTo>
                  <a:lnTo>
                    <a:pt x="7159752" y="9445765"/>
                  </a:lnTo>
                  <a:lnTo>
                    <a:pt x="7167372" y="9445765"/>
                  </a:lnTo>
                  <a:lnTo>
                    <a:pt x="7167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" y="1438655"/>
              <a:ext cx="5963411" cy="276037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160" y="5329428"/>
              <a:ext cx="5963411" cy="3133343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697" y="8608528"/>
            <a:ext cx="5678170" cy="386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Result: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ts val="1420"/>
              </a:lnSpc>
            </a:pPr>
            <a:r>
              <a:rPr dirty="0" sz="1200">
                <a:latin typeface="Times New Roman"/>
                <a:cs typeface="Times New Roman"/>
              </a:rPr>
              <a:t>Thus,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epics,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story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task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successfully.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4787" y="304799"/>
            <a:ext cx="7167880" cy="9453880"/>
          </a:xfrm>
          <a:custGeom>
            <a:avLst/>
            <a:gdLst/>
            <a:ahLst/>
            <a:cxnLst/>
            <a:rect l="l" t="t" r="r" b="b"/>
            <a:pathLst>
              <a:path w="7167880" h="9453880">
                <a:moveTo>
                  <a:pt x="7167372" y="0"/>
                </a:moveTo>
                <a:lnTo>
                  <a:pt x="7159752" y="0"/>
                </a:lnTo>
                <a:lnTo>
                  <a:pt x="0" y="0"/>
                </a:lnTo>
                <a:lnTo>
                  <a:pt x="0" y="7620"/>
                </a:lnTo>
                <a:lnTo>
                  <a:pt x="0" y="9446260"/>
                </a:lnTo>
                <a:lnTo>
                  <a:pt x="0" y="9453880"/>
                </a:lnTo>
                <a:lnTo>
                  <a:pt x="7167372" y="9453880"/>
                </a:lnTo>
                <a:lnTo>
                  <a:pt x="7167372" y="9446260"/>
                </a:lnTo>
                <a:lnTo>
                  <a:pt x="7620" y="9446260"/>
                </a:lnTo>
                <a:lnTo>
                  <a:pt x="7620" y="7620"/>
                </a:lnTo>
                <a:lnTo>
                  <a:pt x="7159752" y="7620"/>
                </a:lnTo>
                <a:lnTo>
                  <a:pt x="7159752" y="9445765"/>
                </a:lnTo>
                <a:lnTo>
                  <a:pt x="7167372" y="9445765"/>
                </a:lnTo>
                <a:lnTo>
                  <a:pt x="7167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5941" y="1275636"/>
            <a:ext cx="2279015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5"/>
              </a:lnSpc>
            </a:pPr>
            <a:r>
              <a:rPr dirty="0" sz="1100">
                <a:latin typeface="Times New Roman"/>
                <a:cs typeface="Times New Roman"/>
              </a:rPr>
              <a:t>Create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Epic,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Features,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Stories,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Task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3241" y="2100257"/>
            <a:ext cx="4487545" cy="110172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20" b="1">
                <a:latin typeface="Times New Roman"/>
                <a:cs typeface="Times New Roman"/>
              </a:rPr>
              <a:t>Aim:</a:t>
            </a:r>
            <a:endParaRPr sz="1100">
              <a:latin typeface="Times New Roman"/>
              <a:cs typeface="Times New Roman"/>
            </a:endParaRPr>
          </a:p>
          <a:p>
            <a:pPr marL="292735" marR="508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assign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story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specific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sprint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Hospital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management </a:t>
            </a:r>
            <a:r>
              <a:rPr dirty="0" sz="1100" spc="-10">
                <a:latin typeface="Times New Roman"/>
                <a:cs typeface="Times New Roman"/>
              </a:rPr>
              <a:t>Creator Project.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3524250">
              <a:lnSpc>
                <a:spcPts val="1300"/>
              </a:lnSpc>
              <a:spcBef>
                <a:spcPts val="5"/>
              </a:spcBef>
            </a:pPr>
            <a:r>
              <a:rPr dirty="0" sz="1100" b="1">
                <a:latin typeface="Times New Roman"/>
                <a:cs typeface="Times New Roman"/>
              </a:rPr>
              <a:t>Sprint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Planning </a:t>
            </a:r>
            <a:r>
              <a:rPr dirty="0" sz="1100" b="1">
                <a:latin typeface="Times New Roman"/>
                <a:cs typeface="Times New Roman"/>
              </a:rPr>
              <a:t>Sprint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50" b="1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3241" y="6126003"/>
            <a:ext cx="5092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Times New Roman"/>
                <a:cs typeface="Times New Roman"/>
              </a:rPr>
              <a:t>Sprint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50" b="1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03897" y="924877"/>
            <a:ext cx="6351270" cy="982344"/>
            <a:chOff x="703897" y="924877"/>
            <a:chExt cx="6351270" cy="982344"/>
          </a:xfrm>
        </p:grpSpPr>
        <p:sp>
          <p:nvSpPr>
            <p:cNvPr id="6" name="object 6" descr=""/>
            <p:cNvSpPr/>
            <p:nvPr/>
          </p:nvSpPr>
          <p:spPr>
            <a:xfrm>
              <a:off x="708660" y="929639"/>
              <a:ext cx="6341745" cy="972819"/>
            </a:xfrm>
            <a:custGeom>
              <a:avLst/>
              <a:gdLst/>
              <a:ahLst/>
              <a:cxnLst/>
              <a:rect l="l" t="t" r="r" b="b"/>
              <a:pathLst>
                <a:path w="6341745" h="972819">
                  <a:moveTo>
                    <a:pt x="6341363" y="972311"/>
                  </a:moveTo>
                  <a:lnTo>
                    <a:pt x="0" y="972311"/>
                  </a:lnTo>
                  <a:lnTo>
                    <a:pt x="0" y="0"/>
                  </a:lnTo>
                  <a:lnTo>
                    <a:pt x="6341363" y="0"/>
                  </a:lnTo>
                  <a:lnTo>
                    <a:pt x="6341363" y="9723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08660" y="929639"/>
              <a:ext cx="6341745" cy="972819"/>
            </a:xfrm>
            <a:custGeom>
              <a:avLst/>
              <a:gdLst/>
              <a:ahLst/>
              <a:cxnLst/>
              <a:rect l="l" t="t" r="r" b="b"/>
              <a:pathLst>
                <a:path w="6341745" h="972819">
                  <a:moveTo>
                    <a:pt x="0" y="972311"/>
                  </a:moveTo>
                  <a:lnTo>
                    <a:pt x="6341363" y="972311"/>
                  </a:lnTo>
                  <a:lnTo>
                    <a:pt x="6341363" y="0"/>
                  </a:lnTo>
                  <a:lnTo>
                    <a:pt x="0" y="0"/>
                  </a:lnTo>
                  <a:lnTo>
                    <a:pt x="0" y="972311"/>
                  </a:lnTo>
                  <a:close/>
                </a:path>
              </a:pathLst>
            </a:custGeom>
            <a:ln w="9144">
              <a:solidFill>
                <a:srgbClr val="0C0C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13231" y="1111991"/>
            <a:ext cx="10058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EXP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NO: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0" b="1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719072" y="925068"/>
            <a:ext cx="5334000" cy="978535"/>
            <a:chOff x="1719072" y="925068"/>
            <a:chExt cx="5334000" cy="978535"/>
          </a:xfrm>
        </p:grpSpPr>
        <p:sp>
          <p:nvSpPr>
            <p:cNvPr id="10" name="object 10" descr=""/>
            <p:cNvSpPr/>
            <p:nvPr/>
          </p:nvSpPr>
          <p:spPr>
            <a:xfrm>
              <a:off x="1722120" y="928116"/>
              <a:ext cx="5328285" cy="972819"/>
            </a:xfrm>
            <a:custGeom>
              <a:avLst/>
              <a:gdLst/>
              <a:ahLst/>
              <a:cxnLst/>
              <a:rect l="l" t="t" r="r" b="b"/>
              <a:pathLst>
                <a:path w="5328284" h="972819">
                  <a:moveTo>
                    <a:pt x="5327903" y="972312"/>
                  </a:moveTo>
                  <a:lnTo>
                    <a:pt x="0" y="972312"/>
                  </a:lnTo>
                  <a:lnTo>
                    <a:pt x="0" y="0"/>
                  </a:lnTo>
                  <a:lnTo>
                    <a:pt x="5327903" y="0"/>
                  </a:lnTo>
                  <a:lnTo>
                    <a:pt x="5327903" y="9723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22120" y="928116"/>
              <a:ext cx="5328285" cy="972819"/>
            </a:xfrm>
            <a:custGeom>
              <a:avLst/>
              <a:gdLst/>
              <a:ahLst/>
              <a:cxnLst/>
              <a:rect l="l" t="t" r="r" b="b"/>
              <a:pathLst>
                <a:path w="5328284" h="972819">
                  <a:moveTo>
                    <a:pt x="0" y="972312"/>
                  </a:moveTo>
                  <a:lnTo>
                    <a:pt x="5327903" y="972312"/>
                  </a:lnTo>
                  <a:lnTo>
                    <a:pt x="5327903" y="0"/>
                  </a:lnTo>
                  <a:lnTo>
                    <a:pt x="0" y="0"/>
                  </a:lnTo>
                  <a:lnTo>
                    <a:pt x="0" y="972312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725167" y="1092234"/>
            <a:ext cx="5320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SPRINT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PLANNING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1352" y="3038856"/>
            <a:ext cx="5111496" cy="2793491"/>
          </a:xfrm>
          <a:prstGeom prst="rect">
            <a:avLst/>
          </a:prstGeom>
        </p:spPr>
      </p:pic>
      <p:grpSp>
        <p:nvGrpSpPr>
          <p:cNvPr id="14" name="object 14" descr=""/>
          <p:cNvGrpSpPr/>
          <p:nvPr/>
        </p:nvGrpSpPr>
        <p:grpSpPr>
          <a:xfrm>
            <a:off x="304799" y="304800"/>
            <a:ext cx="7167880" cy="9453880"/>
            <a:chOff x="304799" y="304800"/>
            <a:chExt cx="7167880" cy="9453880"/>
          </a:xfrm>
        </p:grpSpPr>
        <p:sp>
          <p:nvSpPr>
            <p:cNvPr id="15" name="object 15" descr=""/>
            <p:cNvSpPr/>
            <p:nvPr/>
          </p:nvSpPr>
          <p:spPr>
            <a:xfrm>
              <a:off x="304787" y="304799"/>
              <a:ext cx="7167880" cy="9453880"/>
            </a:xfrm>
            <a:custGeom>
              <a:avLst/>
              <a:gdLst/>
              <a:ahLst/>
              <a:cxnLst/>
              <a:rect l="l" t="t" r="r" b="b"/>
              <a:pathLst>
                <a:path w="7167880" h="9453880">
                  <a:moveTo>
                    <a:pt x="7167372" y="0"/>
                  </a:moveTo>
                  <a:lnTo>
                    <a:pt x="7159752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9446260"/>
                  </a:lnTo>
                  <a:lnTo>
                    <a:pt x="0" y="9453880"/>
                  </a:lnTo>
                  <a:lnTo>
                    <a:pt x="7167372" y="9453880"/>
                  </a:lnTo>
                  <a:lnTo>
                    <a:pt x="7167372" y="9446260"/>
                  </a:lnTo>
                  <a:lnTo>
                    <a:pt x="7620" y="9446260"/>
                  </a:lnTo>
                  <a:lnTo>
                    <a:pt x="7620" y="7620"/>
                  </a:lnTo>
                  <a:lnTo>
                    <a:pt x="7159752" y="7620"/>
                  </a:lnTo>
                  <a:lnTo>
                    <a:pt x="7159752" y="9445765"/>
                  </a:lnTo>
                  <a:lnTo>
                    <a:pt x="7167372" y="9445765"/>
                  </a:lnTo>
                  <a:lnTo>
                    <a:pt x="7167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160" y="6463284"/>
              <a:ext cx="5119532" cy="2406395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3241" y="1051049"/>
            <a:ext cx="5092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Times New Roman"/>
                <a:cs typeface="Times New Roman"/>
              </a:rPr>
              <a:t>Sprint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50" b="1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3241" y="4405361"/>
            <a:ext cx="5092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Times New Roman"/>
                <a:cs typeface="Times New Roman"/>
              </a:rPr>
              <a:t>Sprint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50" b="1"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04799" y="304800"/>
            <a:ext cx="7167880" cy="9453880"/>
            <a:chOff x="304799" y="304800"/>
            <a:chExt cx="7167880" cy="9453880"/>
          </a:xfrm>
        </p:grpSpPr>
        <p:sp>
          <p:nvSpPr>
            <p:cNvPr id="5" name="object 5" descr=""/>
            <p:cNvSpPr/>
            <p:nvPr/>
          </p:nvSpPr>
          <p:spPr>
            <a:xfrm>
              <a:off x="304787" y="304799"/>
              <a:ext cx="7167880" cy="9453880"/>
            </a:xfrm>
            <a:custGeom>
              <a:avLst/>
              <a:gdLst/>
              <a:ahLst/>
              <a:cxnLst/>
              <a:rect l="l" t="t" r="r" b="b"/>
              <a:pathLst>
                <a:path w="7167880" h="9453880">
                  <a:moveTo>
                    <a:pt x="7167372" y="0"/>
                  </a:moveTo>
                  <a:lnTo>
                    <a:pt x="7159752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9446260"/>
                  </a:lnTo>
                  <a:lnTo>
                    <a:pt x="0" y="9453880"/>
                  </a:lnTo>
                  <a:lnTo>
                    <a:pt x="7167372" y="9453880"/>
                  </a:lnTo>
                  <a:lnTo>
                    <a:pt x="7167372" y="9446260"/>
                  </a:lnTo>
                  <a:lnTo>
                    <a:pt x="7620" y="9446260"/>
                  </a:lnTo>
                  <a:lnTo>
                    <a:pt x="7620" y="7620"/>
                  </a:lnTo>
                  <a:lnTo>
                    <a:pt x="7159752" y="7620"/>
                  </a:lnTo>
                  <a:lnTo>
                    <a:pt x="7159752" y="9445765"/>
                  </a:lnTo>
                  <a:lnTo>
                    <a:pt x="7167372" y="9445765"/>
                  </a:lnTo>
                  <a:lnTo>
                    <a:pt x="7167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1352" y="1368551"/>
              <a:ext cx="5332476" cy="2726851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352" y="4701540"/>
              <a:ext cx="5332476" cy="3657599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35" y="8638106"/>
            <a:ext cx="3801110" cy="38544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10" b="1">
                <a:latin typeface="Times New Roman"/>
                <a:cs typeface="Times New Roman"/>
              </a:rPr>
              <a:t>Result:</a:t>
            </a:r>
            <a:endParaRPr sz="1100">
              <a:latin typeface="Times New Roman"/>
              <a:cs typeface="Times New Roman"/>
            </a:endParaRPr>
          </a:p>
          <a:p>
            <a:pPr marL="39624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Sprints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are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created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Hospital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management</a:t>
            </a:r>
            <a:r>
              <a:rPr dirty="0" sz="1100" spc="-10">
                <a:latin typeface="Times New Roman"/>
                <a:cs typeface="Times New Roman"/>
              </a:rPr>
              <a:t> Project.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4787" y="304799"/>
            <a:ext cx="7167880" cy="9453880"/>
          </a:xfrm>
          <a:custGeom>
            <a:avLst/>
            <a:gdLst/>
            <a:ahLst/>
            <a:cxnLst/>
            <a:rect l="l" t="t" r="r" b="b"/>
            <a:pathLst>
              <a:path w="7167880" h="9453880">
                <a:moveTo>
                  <a:pt x="7167372" y="0"/>
                </a:moveTo>
                <a:lnTo>
                  <a:pt x="7159752" y="0"/>
                </a:lnTo>
                <a:lnTo>
                  <a:pt x="0" y="0"/>
                </a:lnTo>
                <a:lnTo>
                  <a:pt x="0" y="7620"/>
                </a:lnTo>
                <a:lnTo>
                  <a:pt x="0" y="9446260"/>
                </a:lnTo>
                <a:lnTo>
                  <a:pt x="0" y="9453880"/>
                </a:lnTo>
                <a:lnTo>
                  <a:pt x="7167372" y="9453880"/>
                </a:lnTo>
                <a:lnTo>
                  <a:pt x="7167372" y="9446260"/>
                </a:lnTo>
                <a:lnTo>
                  <a:pt x="7620" y="9446260"/>
                </a:lnTo>
                <a:lnTo>
                  <a:pt x="7620" y="7620"/>
                </a:lnTo>
                <a:lnTo>
                  <a:pt x="7159752" y="7620"/>
                </a:lnTo>
                <a:lnTo>
                  <a:pt x="7159752" y="9445765"/>
                </a:lnTo>
                <a:lnTo>
                  <a:pt x="7167372" y="9445765"/>
                </a:lnTo>
                <a:lnTo>
                  <a:pt x="7167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5941" y="1286316"/>
            <a:ext cx="2279015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5"/>
              </a:lnSpc>
            </a:pPr>
            <a:r>
              <a:rPr dirty="0" sz="1100">
                <a:latin typeface="Times New Roman"/>
                <a:cs typeface="Times New Roman"/>
              </a:rPr>
              <a:t>Create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Epic,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Features,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Stories,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Task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3241" y="2109292"/>
            <a:ext cx="4545965" cy="75882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20" b="1">
                <a:latin typeface="Times New Roman"/>
                <a:cs typeface="Times New Roman"/>
              </a:rPr>
              <a:t>Aim:</a:t>
            </a:r>
            <a:endParaRPr sz="110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latin typeface="Times New Roman"/>
                <a:cs typeface="Times New Roman"/>
              </a:rPr>
              <a:t>Create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Poker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Estimation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stories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Hospital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Management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Project.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Times New Roman"/>
                <a:cs typeface="Times New Roman"/>
              </a:rPr>
              <a:t>Poker</a:t>
            </a:r>
            <a:r>
              <a:rPr dirty="0" sz="1100" spc="-4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Estimation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3241" y="8630489"/>
            <a:ext cx="4791710" cy="38544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10" b="1">
                <a:latin typeface="Times New Roman"/>
                <a:cs typeface="Times New Roman"/>
              </a:rPr>
              <a:t>Result:</a:t>
            </a:r>
            <a:endParaRPr sz="11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Estimation/Story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Points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created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 project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using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Poker </a:t>
            </a:r>
            <a:r>
              <a:rPr dirty="0" sz="1100" spc="-10">
                <a:latin typeface="Times New Roman"/>
                <a:cs typeface="Times New Roman"/>
              </a:rPr>
              <a:t>Estimation.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03897" y="924877"/>
            <a:ext cx="6351270" cy="982344"/>
            <a:chOff x="703897" y="924877"/>
            <a:chExt cx="6351270" cy="982344"/>
          </a:xfrm>
        </p:grpSpPr>
        <p:sp>
          <p:nvSpPr>
            <p:cNvPr id="6" name="object 6" descr=""/>
            <p:cNvSpPr/>
            <p:nvPr/>
          </p:nvSpPr>
          <p:spPr>
            <a:xfrm>
              <a:off x="708660" y="929639"/>
              <a:ext cx="6341745" cy="972819"/>
            </a:xfrm>
            <a:custGeom>
              <a:avLst/>
              <a:gdLst/>
              <a:ahLst/>
              <a:cxnLst/>
              <a:rect l="l" t="t" r="r" b="b"/>
              <a:pathLst>
                <a:path w="6341745" h="972819">
                  <a:moveTo>
                    <a:pt x="6341363" y="972311"/>
                  </a:moveTo>
                  <a:lnTo>
                    <a:pt x="0" y="972311"/>
                  </a:lnTo>
                  <a:lnTo>
                    <a:pt x="0" y="0"/>
                  </a:lnTo>
                  <a:lnTo>
                    <a:pt x="6341363" y="0"/>
                  </a:lnTo>
                  <a:lnTo>
                    <a:pt x="6341363" y="9723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08660" y="929639"/>
              <a:ext cx="6341745" cy="972819"/>
            </a:xfrm>
            <a:custGeom>
              <a:avLst/>
              <a:gdLst/>
              <a:ahLst/>
              <a:cxnLst/>
              <a:rect l="l" t="t" r="r" b="b"/>
              <a:pathLst>
                <a:path w="6341745" h="972819">
                  <a:moveTo>
                    <a:pt x="0" y="972311"/>
                  </a:moveTo>
                  <a:lnTo>
                    <a:pt x="6341363" y="972311"/>
                  </a:lnTo>
                  <a:lnTo>
                    <a:pt x="6341363" y="0"/>
                  </a:lnTo>
                  <a:lnTo>
                    <a:pt x="0" y="0"/>
                  </a:lnTo>
                  <a:lnTo>
                    <a:pt x="0" y="972311"/>
                  </a:lnTo>
                  <a:close/>
                </a:path>
              </a:pathLst>
            </a:custGeom>
            <a:ln w="9144">
              <a:solidFill>
                <a:srgbClr val="0C0C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13231" y="1111991"/>
            <a:ext cx="10058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EXP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NO: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0" b="1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719072" y="925068"/>
            <a:ext cx="5334000" cy="978535"/>
            <a:chOff x="1719072" y="925068"/>
            <a:chExt cx="5334000" cy="978535"/>
          </a:xfrm>
        </p:grpSpPr>
        <p:sp>
          <p:nvSpPr>
            <p:cNvPr id="10" name="object 10" descr=""/>
            <p:cNvSpPr/>
            <p:nvPr/>
          </p:nvSpPr>
          <p:spPr>
            <a:xfrm>
              <a:off x="1722120" y="928116"/>
              <a:ext cx="5328285" cy="972819"/>
            </a:xfrm>
            <a:custGeom>
              <a:avLst/>
              <a:gdLst/>
              <a:ahLst/>
              <a:cxnLst/>
              <a:rect l="l" t="t" r="r" b="b"/>
              <a:pathLst>
                <a:path w="5328284" h="972819">
                  <a:moveTo>
                    <a:pt x="5327903" y="972312"/>
                  </a:moveTo>
                  <a:lnTo>
                    <a:pt x="0" y="972312"/>
                  </a:lnTo>
                  <a:lnTo>
                    <a:pt x="0" y="0"/>
                  </a:lnTo>
                  <a:lnTo>
                    <a:pt x="5327903" y="0"/>
                  </a:lnTo>
                  <a:lnTo>
                    <a:pt x="5327903" y="9723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22120" y="928116"/>
              <a:ext cx="5328285" cy="972819"/>
            </a:xfrm>
            <a:custGeom>
              <a:avLst/>
              <a:gdLst/>
              <a:ahLst/>
              <a:cxnLst/>
              <a:rect l="l" t="t" r="r" b="b"/>
              <a:pathLst>
                <a:path w="5328284" h="972819">
                  <a:moveTo>
                    <a:pt x="0" y="972312"/>
                  </a:moveTo>
                  <a:lnTo>
                    <a:pt x="5327903" y="972312"/>
                  </a:lnTo>
                  <a:lnTo>
                    <a:pt x="5327903" y="0"/>
                  </a:lnTo>
                  <a:lnTo>
                    <a:pt x="0" y="0"/>
                  </a:lnTo>
                  <a:lnTo>
                    <a:pt x="0" y="972312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725167" y="1127282"/>
            <a:ext cx="5320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825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POKER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ESTIMATION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04799" y="304800"/>
            <a:ext cx="7167880" cy="9453880"/>
            <a:chOff x="304799" y="304800"/>
            <a:chExt cx="7167880" cy="9453880"/>
          </a:xfrm>
        </p:grpSpPr>
        <p:sp>
          <p:nvSpPr>
            <p:cNvPr id="14" name="object 14" descr=""/>
            <p:cNvSpPr/>
            <p:nvPr/>
          </p:nvSpPr>
          <p:spPr>
            <a:xfrm>
              <a:off x="304787" y="304799"/>
              <a:ext cx="7167880" cy="9453880"/>
            </a:xfrm>
            <a:custGeom>
              <a:avLst/>
              <a:gdLst/>
              <a:ahLst/>
              <a:cxnLst/>
              <a:rect l="l" t="t" r="r" b="b"/>
              <a:pathLst>
                <a:path w="7167880" h="9453880">
                  <a:moveTo>
                    <a:pt x="7167372" y="0"/>
                  </a:moveTo>
                  <a:lnTo>
                    <a:pt x="7159752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9446260"/>
                  </a:lnTo>
                  <a:lnTo>
                    <a:pt x="0" y="9453880"/>
                  </a:lnTo>
                  <a:lnTo>
                    <a:pt x="7167372" y="9453880"/>
                  </a:lnTo>
                  <a:lnTo>
                    <a:pt x="7167372" y="9446260"/>
                  </a:lnTo>
                  <a:lnTo>
                    <a:pt x="7620" y="9446260"/>
                  </a:lnTo>
                  <a:lnTo>
                    <a:pt x="7620" y="7620"/>
                  </a:lnTo>
                  <a:lnTo>
                    <a:pt x="7159752" y="7620"/>
                  </a:lnTo>
                  <a:lnTo>
                    <a:pt x="7159752" y="9445765"/>
                  </a:lnTo>
                  <a:lnTo>
                    <a:pt x="7167372" y="9445765"/>
                  </a:lnTo>
                  <a:lnTo>
                    <a:pt x="7167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" y="3005327"/>
              <a:ext cx="5876543" cy="3703319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5941" y="1286316"/>
            <a:ext cx="2280285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5"/>
              </a:lnSpc>
            </a:pPr>
            <a:r>
              <a:rPr dirty="0" sz="1100">
                <a:latin typeface="Times New Roman"/>
                <a:cs typeface="Times New Roman"/>
              </a:rPr>
              <a:t>Create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Epic,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Features,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Stories,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Task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3241" y="2109292"/>
            <a:ext cx="4544695" cy="70548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20" b="1">
                <a:latin typeface="Times New Roman"/>
                <a:cs typeface="Times New Roman"/>
              </a:rPr>
              <a:t>Aim:</a:t>
            </a:r>
            <a:endParaRPr sz="11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Design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Class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Diagram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Sequence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Diagram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given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Project.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100" b="1">
                <a:latin typeface="Times New Roman"/>
                <a:cs typeface="Times New Roman"/>
              </a:rPr>
              <a:t>6A.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Class</a:t>
            </a:r>
            <a:r>
              <a:rPr dirty="0" sz="1100" spc="-6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Diagram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3241" y="6110728"/>
            <a:ext cx="13677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Times New Roman"/>
                <a:cs typeface="Times New Roman"/>
              </a:rPr>
              <a:t>6B.</a:t>
            </a:r>
            <a:r>
              <a:rPr dirty="0" sz="1100" spc="-5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Sequence</a:t>
            </a:r>
            <a:r>
              <a:rPr dirty="0" sz="1100" spc="-5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Diagram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03897" y="924877"/>
            <a:ext cx="6351270" cy="982344"/>
            <a:chOff x="703897" y="924877"/>
            <a:chExt cx="6351270" cy="982344"/>
          </a:xfrm>
        </p:grpSpPr>
        <p:sp>
          <p:nvSpPr>
            <p:cNvPr id="6" name="object 6" descr=""/>
            <p:cNvSpPr/>
            <p:nvPr/>
          </p:nvSpPr>
          <p:spPr>
            <a:xfrm>
              <a:off x="708660" y="929639"/>
              <a:ext cx="6341745" cy="972819"/>
            </a:xfrm>
            <a:custGeom>
              <a:avLst/>
              <a:gdLst/>
              <a:ahLst/>
              <a:cxnLst/>
              <a:rect l="l" t="t" r="r" b="b"/>
              <a:pathLst>
                <a:path w="6341745" h="972819">
                  <a:moveTo>
                    <a:pt x="6341363" y="972311"/>
                  </a:moveTo>
                  <a:lnTo>
                    <a:pt x="0" y="972311"/>
                  </a:lnTo>
                  <a:lnTo>
                    <a:pt x="0" y="0"/>
                  </a:lnTo>
                  <a:lnTo>
                    <a:pt x="6341363" y="0"/>
                  </a:lnTo>
                  <a:lnTo>
                    <a:pt x="6341363" y="9723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08660" y="929639"/>
              <a:ext cx="6341745" cy="972819"/>
            </a:xfrm>
            <a:custGeom>
              <a:avLst/>
              <a:gdLst/>
              <a:ahLst/>
              <a:cxnLst/>
              <a:rect l="l" t="t" r="r" b="b"/>
              <a:pathLst>
                <a:path w="6341745" h="972819">
                  <a:moveTo>
                    <a:pt x="0" y="972311"/>
                  </a:moveTo>
                  <a:lnTo>
                    <a:pt x="6341363" y="972311"/>
                  </a:lnTo>
                  <a:lnTo>
                    <a:pt x="6341363" y="0"/>
                  </a:lnTo>
                  <a:lnTo>
                    <a:pt x="0" y="0"/>
                  </a:lnTo>
                  <a:lnTo>
                    <a:pt x="0" y="972311"/>
                  </a:lnTo>
                  <a:close/>
                </a:path>
              </a:pathLst>
            </a:custGeom>
            <a:ln w="9144">
              <a:solidFill>
                <a:srgbClr val="0C0C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13231" y="1111991"/>
            <a:ext cx="10058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EXP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NO: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0" b="1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719072" y="925068"/>
            <a:ext cx="5334000" cy="978535"/>
            <a:chOff x="1719072" y="925068"/>
            <a:chExt cx="5334000" cy="978535"/>
          </a:xfrm>
        </p:grpSpPr>
        <p:sp>
          <p:nvSpPr>
            <p:cNvPr id="10" name="object 10" descr=""/>
            <p:cNvSpPr/>
            <p:nvPr/>
          </p:nvSpPr>
          <p:spPr>
            <a:xfrm>
              <a:off x="1722120" y="928116"/>
              <a:ext cx="5328285" cy="972819"/>
            </a:xfrm>
            <a:custGeom>
              <a:avLst/>
              <a:gdLst/>
              <a:ahLst/>
              <a:cxnLst/>
              <a:rect l="l" t="t" r="r" b="b"/>
              <a:pathLst>
                <a:path w="5328284" h="972819">
                  <a:moveTo>
                    <a:pt x="5327903" y="972312"/>
                  </a:moveTo>
                  <a:lnTo>
                    <a:pt x="0" y="972312"/>
                  </a:lnTo>
                  <a:lnTo>
                    <a:pt x="0" y="0"/>
                  </a:lnTo>
                  <a:lnTo>
                    <a:pt x="5327903" y="0"/>
                  </a:lnTo>
                  <a:lnTo>
                    <a:pt x="5327903" y="9723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22120" y="928116"/>
              <a:ext cx="5328285" cy="972819"/>
            </a:xfrm>
            <a:custGeom>
              <a:avLst/>
              <a:gdLst/>
              <a:ahLst/>
              <a:cxnLst/>
              <a:rect l="l" t="t" r="r" b="b"/>
              <a:pathLst>
                <a:path w="5328284" h="972819">
                  <a:moveTo>
                    <a:pt x="0" y="972312"/>
                  </a:moveTo>
                  <a:lnTo>
                    <a:pt x="5327903" y="972312"/>
                  </a:lnTo>
                  <a:lnTo>
                    <a:pt x="5327903" y="0"/>
                  </a:lnTo>
                  <a:lnTo>
                    <a:pt x="0" y="0"/>
                  </a:lnTo>
                  <a:lnTo>
                    <a:pt x="0" y="972312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725167" y="1054078"/>
            <a:ext cx="5320665" cy="53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14145" marR="262255" indent="-1184275">
              <a:lnSpc>
                <a:spcPct val="110700"/>
              </a:lnSpc>
              <a:spcBef>
                <a:spcPts val="100"/>
              </a:spcBef>
            </a:pPr>
            <a:r>
              <a:rPr dirty="0" sz="1500" spc="-20" b="1">
                <a:latin typeface="Times New Roman"/>
                <a:cs typeface="Times New Roman"/>
              </a:rPr>
              <a:t>DESIGNING</a:t>
            </a:r>
            <a:r>
              <a:rPr dirty="0" sz="1500" spc="-5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CLASS</a:t>
            </a:r>
            <a:r>
              <a:rPr dirty="0" sz="1500" spc="-5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AND</a:t>
            </a:r>
            <a:r>
              <a:rPr dirty="0" sz="1500" spc="-6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SEQUENCE</a:t>
            </a:r>
            <a:r>
              <a:rPr dirty="0" sz="1500" spc="-50" b="1">
                <a:latin typeface="Times New Roman"/>
                <a:cs typeface="Times New Roman"/>
              </a:rPr>
              <a:t> </a:t>
            </a:r>
            <a:r>
              <a:rPr dirty="0" sz="1500" spc="-20" b="1">
                <a:latin typeface="Times New Roman"/>
                <a:cs typeface="Times New Roman"/>
              </a:rPr>
              <a:t>DIAGRAMS</a:t>
            </a:r>
            <a:r>
              <a:rPr dirty="0" sz="1500" spc="-40" b="1">
                <a:latin typeface="Times New Roman"/>
                <a:cs typeface="Times New Roman"/>
              </a:rPr>
              <a:t> </a:t>
            </a:r>
            <a:r>
              <a:rPr dirty="0" sz="1500" spc="-25" b="1">
                <a:latin typeface="Times New Roman"/>
                <a:cs typeface="Times New Roman"/>
              </a:rPr>
              <a:t>FOR </a:t>
            </a:r>
            <a:r>
              <a:rPr dirty="0" sz="1500" spc="-10" b="1">
                <a:latin typeface="Times New Roman"/>
                <a:cs typeface="Times New Roman"/>
              </a:rPr>
              <a:t>PROJECT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ARCHITECTURE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04799" y="304800"/>
            <a:ext cx="7167880" cy="9453880"/>
            <a:chOff x="304799" y="304800"/>
            <a:chExt cx="7167880" cy="9453880"/>
          </a:xfrm>
        </p:grpSpPr>
        <p:sp>
          <p:nvSpPr>
            <p:cNvPr id="14" name="object 14" descr=""/>
            <p:cNvSpPr/>
            <p:nvPr/>
          </p:nvSpPr>
          <p:spPr>
            <a:xfrm>
              <a:off x="304787" y="304799"/>
              <a:ext cx="7167880" cy="9453880"/>
            </a:xfrm>
            <a:custGeom>
              <a:avLst/>
              <a:gdLst/>
              <a:ahLst/>
              <a:cxnLst/>
              <a:rect l="l" t="t" r="r" b="b"/>
              <a:pathLst>
                <a:path w="7167880" h="9453880">
                  <a:moveTo>
                    <a:pt x="7167372" y="0"/>
                  </a:moveTo>
                  <a:lnTo>
                    <a:pt x="7159752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9446260"/>
                  </a:lnTo>
                  <a:lnTo>
                    <a:pt x="0" y="9453880"/>
                  </a:lnTo>
                  <a:lnTo>
                    <a:pt x="7167372" y="9453880"/>
                  </a:lnTo>
                  <a:lnTo>
                    <a:pt x="7167372" y="9446260"/>
                  </a:lnTo>
                  <a:lnTo>
                    <a:pt x="7620" y="9446260"/>
                  </a:lnTo>
                  <a:lnTo>
                    <a:pt x="7620" y="7620"/>
                  </a:lnTo>
                  <a:lnTo>
                    <a:pt x="7159752" y="7620"/>
                  </a:lnTo>
                  <a:lnTo>
                    <a:pt x="7159752" y="9445765"/>
                  </a:lnTo>
                  <a:lnTo>
                    <a:pt x="7167372" y="9445765"/>
                  </a:lnTo>
                  <a:lnTo>
                    <a:pt x="7167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1352" y="2976372"/>
              <a:ext cx="4683251" cy="2942843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352" y="6397752"/>
              <a:ext cx="4683251" cy="2551175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35" y="8443034"/>
            <a:ext cx="5173980" cy="57150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 spc="-10" b="1">
                <a:latin typeface="Times New Roman"/>
                <a:cs typeface="Times New Roman"/>
              </a:rPr>
              <a:t>Result:</a:t>
            </a:r>
            <a:endParaRPr sz="1100">
              <a:latin typeface="Times New Roman"/>
              <a:cs typeface="Times New Roman"/>
            </a:endParaRPr>
          </a:p>
          <a:p>
            <a:pPr marL="12700" marR="5080" indent="456565">
              <a:lnSpc>
                <a:spcPts val="1300"/>
              </a:lnSpc>
              <a:spcBef>
                <a:spcPts val="240"/>
              </a:spcBef>
            </a:pP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Class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Diagram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Sequence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Diagram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designed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Successfully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Hospital management.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4787" y="304799"/>
            <a:ext cx="7167880" cy="9453880"/>
          </a:xfrm>
          <a:custGeom>
            <a:avLst/>
            <a:gdLst/>
            <a:ahLst/>
            <a:cxnLst/>
            <a:rect l="l" t="t" r="r" b="b"/>
            <a:pathLst>
              <a:path w="7167880" h="9453880">
                <a:moveTo>
                  <a:pt x="7167372" y="0"/>
                </a:moveTo>
                <a:lnTo>
                  <a:pt x="7159752" y="0"/>
                </a:lnTo>
                <a:lnTo>
                  <a:pt x="0" y="0"/>
                </a:lnTo>
                <a:lnTo>
                  <a:pt x="0" y="7620"/>
                </a:lnTo>
                <a:lnTo>
                  <a:pt x="0" y="9446260"/>
                </a:lnTo>
                <a:lnTo>
                  <a:pt x="0" y="9453880"/>
                </a:lnTo>
                <a:lnTo>
                  <a:pt x="7167372" y="9453880"/>
                </a:lnTo>
                <a:lnTo>
                  <a:pt x="7167372" y="9446260"/>
                </a:lnTo>
                <a:lnTo>
                  <a:pt x="7620" y="9446260"/>
                </a:lnTo>
                <a:lnTo>
                  <a:pt x="7620" y="7620"/>
                </a:lnTo>
                <a:lnTo>
                  <a:pt x="7159752" y="7620"/>
                </a:lnTo>
                <a:lnTo>
                  <a:pt x="7159752" y="9445765"/>
                </a:lnTo>
                <a:lnTo>
                  <a:pt x="7167372" y="9445765"/>
                </a:lnTo>
                <a:lnTo>
                  <a:pt x="7167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4435" y="1261875"/>
            <a:ext cx="2279015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5"/>
              </a:lnSpc>
            </a:pPr>
            <a:r>
              <a:rPr dirty="0" sz="1100">
                <a:latin typeface="Times New Roman"/>
                <a:cs typeface="Times New Roman"/>
              </a:rPr>
              <a:t>Create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Epic,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Features,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Stories,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Task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1735" y="2091932"/>
            <a:ext cx="4690745" cy="6788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310"/>
              </a:lnSpc>
              <a:spcBef>
                <a:spcPts val="105"/>
              </a:spcBef>
            </a:pPr>
            <a:r>
              <a:rPr dirty="0" sz="1100" spc="-20" b="1">
                <a:latin typeface="Times New Roman"/>
                <a:cs typeface="Times New Roman"/>
              </a:rPr>
              <a:t>Aim:</a:t>
            </a:r>
            <a:endParaRPr sz="1100">
              <a:latin typeface="Times New Roman"/>
              <a:cs typeface="Times New Roman"/>
            </a:endParaRPr>
          </a:p>
          <a:p>
            <a:pPr marL="469265">
              <a:lnSpc>
                <a:spcPts val="1310"/>
              </a:lnSpc>
            </a:pP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Design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 Architectural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Diagram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Diagram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given </a:t>
            </a:r>
            <a:r>
              <a:rPr dirty="0" sz="1100" spc="-10">
                <a:latin typeface="Times New Roman"/>
                <a:cs typeface="Times New Roman"/>
              </a:rPr>
              <a:t>Project.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100" b="1">
                <a:latin typeface="Times New Roman"/>
                <a:cs typeface="Times New Roman"/>
              </a:rPr>
              <a:t>7A.</a:t>
            </a:r>
            <a:r>
              <a:rPr dirty="0" sz="1100" spc="5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Architectural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Diagram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1735" y="6061992"/>
            <a:ext cx="96837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 b="1">
                <a:latin typeface="Times New Roman"/>
                <a:cs typeface="Times New Roman"/>
              </a:rPr>
              <a:t>7B.ER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Diagram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03897" y="924877"/>
            <a:ext cx="6351270" cy="982344"/>
            <a:chOff x="703897" y="924877"/>
            <a:chExt cx="6351270" cy="982344"/>
          </a:xfrm>
        </p:grpSpPr>
        <p:sp>
          <p:nvSpPr>
            <p:cNvPr id="6" name="object 6" descr=""/>
            <p:cNvSpPr/>
            <p:nvPr/>
          </p:nvSpPr>
          <p:spPr>
            <a:xfrm>
              <a:off x="708660" y="929639"/>
              <a:ext cx="6341745" cy="972819"/>
            </a:xfrm>
            <a:custGeom>
              <a:avLst/>
              <a:gdLst/>
              <a:ahLst/>
              <a:cxnLst/>
              <a:rect l="l" t="t" r="r" b="b"/>
              <a:pathLst>
                <a:path w="6341745" h="972819">
                  <a:moveTo>
                    <a:pt x="6341363" y="972311"/>
                  </a:moveTo>
                  <a:lnTo>
                    <a:pt x="0" y="972311"/>
                  </a:lnTo>
                  <a:lnTo>
                    <a:pt x="0" y="0"/>
                  </a:lnTo>
                  <a:lnTo>
                    <a:pt x="6341363" y="0"/>
                  </a:lnTo>
                  <a:lnTo>
                    <a:pt x="6341363" y="9723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08660" y="929639"/>
              <a:ext cx="6341745" cy="972819"/>
            </a:xfrm>
            <a:custGeom>
              <a:avLst/>
              <a:gdLst/>
              <a:ahLst/>
              <a:cxnLst/>
              <a:rect l="l" t="t" r="r" b="b"/>
              <a:pathLst>
                <a:path w="6341745" h="972819">
                  <a:moveTo>
                    <a:pt x="0" y="972311"/>
                  </a:moveTo>
                  <a:lnTo>
                    <a:pt x="6341363" y="972311"/>
                  </a:lnTo>
                  <a:lnTo>
                    <a:pt x="6341363" y="0"/>
                  </a:lnTo>
                  <a:lnTo>
                    <a:pt x="0" y="0"/>
                  </a:lnTo>
                  <a:lnTo>
                    <a:pt x="0" y="972311"/>
                  </a:lnTo>
                  <a:close/>
                </a:path>
              </a:pathLst>
            </a:custGeom>
            <a:ln w="9144">
              <a:solidFill>
                <a:srgbClr val="0C0C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13231" y="1110503"/>
            <a:ext cx="10058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EXP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NO: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0" b="1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719072" y="925068"/>
            <a:ext cx="5334000" cy="978535"/>
            <a:chOff x="1719072" y="925068"/>
            <a:chExt cx="5334000" cy="978535"/>
          </a:xfrm>
        </p:grpSpPr>
        <p:sp>
          <p:nvSpPr>
            <p:cNvPr id="10" name="object 10" descr=""/>
            <p:cNvSpPr/>
            <p:nvPr/>
          </p:nvSpPr>
          <p:spPr>
            <a:xfrm>
              <a:off x="1722120" y="928116"/>
              <a:ext cx="5328285" cy="972819"/>
            </a:xfrm>
            <a:custGeom>
              <a:avLst/>
              <a:gdLst/>
              <a:ahLst/>
              <a:cxnLst/>
              <a:rect l="l" t="t" r="r" b="b"/>
              <a:pathLst>
                <a:path w="5328284" h="972819">
                  <a:moveTo>
                    <a:pt x="5327903" y="972312"/>
                  </a:moveTo>
                  <a:lnTo>
                    <a:pt x="0" y="972312"/>
                  </a:lnTo>
                  <a:lnTo>
                    <a:pt x="0" y="0"/>
                  </a:lnTo>
                  <a:lnTo>
                    <a:pt x="5327903" y="0"/>
                  </a:lnTo>
                  <a:lnTo>
                    <a:pt x="5327903" y="9723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22120" y="928116"/>
              <a:ext cx="5328285" cy="972819"/>
            </a:xfrm>
            <a:custGeom>
              <a:avLst/>
              <a:gdLst/>
              <a:ahLst/>
              <a:cxnLst/>
              <a:rect l="l" t="t" r="r" b="b"/>
              <a:pathLst>
                <a:path w="5328284" h="972819">
                  <a:moveTo>
                    <a:pt x="0" y="972312"/>
                  </a:moveTo>
                  <a:lnTo>
                    <a:pt x="5327903" y="972312"/>
                  </a:lnTo>
                  <a:lnTo>
                    <a:pt x="5327903" y="0"/>
                  </a:lnTo>
                  <a:lnTo>
                    <a:pt x="0" y="0"/>
                  </a:lnTo>
                  <a:lnTo>
                    <a:pt x="0" y="972312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725167" y="1052683"/>
            <a:ext cx="5320665" cy="53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77315" marR="337820" indent="-1069975">
              <a:lnSpc>
                <a:spcPct val="110600"/>
              </a:lnSpc>
              <a:spcBef>
                <a:spcPts val="100"/>
              </a:spcBef>
            </a:pPr>
            <a:r>
              <a:rPr dirty="0" sz="1500" spc="-10" b="1">
                <a:latin typeface="Times New Roman"/>
                <a:cs typeface="Times New Roman"/>
              </a:rPr>
              <a:t>DESIGNING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spc="-20" b="1">
                <a:latin typeface="Times New Roman"/>
                <a:cs typeface="Times New Roman"/>
              </a:rPr>
              <a:t>ARCHITECTURAL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AND</a:t>
            </a:r>
            <a:r>
              <a:rPr dirty="0" sz="1500" spc="-4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ER</a:t>
            </a:r>
            <a:r>
              <a:rPr dirty="0" sz="1500" spc="-5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DIAGRAMS </a:t>
            </a:r>
            <a:r>
              <a:rPr dirty="0" sz="1500" b="1">
                <a:latin typeface="Times New Roman"/>
                <a:cs typeface="Times New Roman"/>
              </a:rPr>
              <a:t>FOR</a:t>
            </a:r>
            <a:r>
              <a:rPr dirty="0" sz="1500" spc="-8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PROJECT</a:t>
            </a:r>
            <a:r>
              <a:rPr dirty="0" sz="1500" spc="-7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STRUCTURE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04799" y="304800"/>
            <a:ext cx="7167880" cy="9453880"/>
            <a:chOff x="304799" y="304800"/>
            <a:chExt cx="7167880" cy="9453880"/>
          </a:xfrm>
        </p:grpSpPr>
        <p:sp>
          <p:nvSpPr>
            <p:cNvPr id="14" name="object 14" descr=""/>
            <p:cNvSpPr/>
            <p:nvPr/>
          </p:nvSpPr>
          <p:spPr>
            <a:xfrm>
              <a:off x="304787" y="304799"/>
              <a:ext cx="7167880" cy="9453880"/>
            </a:xfrm>
            <a:custGeom>
              <a:avLst/>
              <a:gdLst/>
              <a:ahLst/>
              <a:cxnLst/>
              <a:rect l="l" t="t" r="r" b="b"/>
              <a:pathLst>
                <a:path w="7167880" h="9453880">
                  <a:moveTo>
                    <a:pt x="7167372" y="0"/>
                  </a:moveTo>
                  <a:lnTo>
                    <a:pt x="7159752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9446260"/>
                  </a:lnTo>
                  <a:lnTo>
                    <a:pt x="0" y="9453880"/>
                  </a:lnTo>
                  <a:lnTo>
                    <a:pt x="7167372" y="9453880"/>
                  </a:lnTo>
                  <a:lnTo>
                    <a:pt x="7167372" y="9446260"/>
                  </a:lnTo>
                  <a:lnTo>
                    <a:pt x="7620" y="9446260"/>
                  </a:lnTo>
                  <a:lnTo>
                    <a:pt x="7620" y="7620"/>
                  </a:lnTo>
                  <a:lnTo>
                    <a:pt x="7159752" y="7620"/>
                  </a:lnTo>
                  <a:lnTo>
                    <a:pt x="7159752" y="9445765"/>
                  </a:lnTo>
                  <a:lnTo>
                    <a:pt x="7167372" y="9445765"/>
                  </a:lnTo>
                  <a:lnTo>
                    <a:pt x="7167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207" y="6629400"/>
              <a:ext cx="5259323" cy="249935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465" y="2925603"/>
              <a:ext cx="4932045" cy="2760344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35" y="8608618"/>
            <a:ext cx="5214620" cy="524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310"/>
              </a:lnSpc>
              <a:spcBef>
                <a:spcPts val="105"/>
              </a:spcBef>
            </a:pPr>
            <a:r>
              <a:rPr dirty="0" sz="1100" spc="-10" b="1">
                <a:latin typeface="Times New Roman"/>
                <a:cs typeface="Times New Roman"/>
              </a:rPr>
              <a:t>Result:</a:t>
            </a:r>
            <a:endParaRPr sz="1100">
              <a:latin typeface="Times New Roman"/>
              <a:cs typeface="Times New Roman"/>
            </a:endParaRPr>
          </a:p>
          <a:p>
            <a:pPr marL="469265" marR="5080">
              <a:lnSpc>
                <a:spcPts val="1310"/>
              </a:lnSpc>
              <a:spcBef>
                <a:spcPts val="35"/>
              </a:spcBef>
            </a:pP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Architecture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Diagram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Diagram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designed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Successfully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Hospital management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4787" y="304799"/>
            <a:ext cx="7167880" cy="9453880"/>
          </a:xfrm>
          <a:custGeom>
            <a:avLst/>
            <a:gdLst/>
            <a:ahLst/>
            <a:cxnLst/>
            <a:rect l="l" t="t" r="r" b="b"/>
            <a:pathLst>
              <a:path w="7167880" h="9453880">
                <a:moveTo>
                  <a:pt x="7167372" y="0"/>
                </a:moveTo>
                <a:lnTo>
                  <a:pt x="7159752" y="0"/>
                </a:lnTo>
                <a:lnTo>
                  <a:pt x="0" y="0"/>
                </a:lnTo>
                <a:lnTo>
                  <a:pt x="0" y="7620"/>
                </a:lnTo>
                <a:lnTo>
                  <a:pt x="0" y="9446260"/>
                </a:lnTo>
                <a:lnTo>
                  <a:pt x="0" y="9453880"/>
                </a:lnTo>
                <a:lnTo>
                  <a:pt x="7167372" y="9453880"/>
                </a:lnTo>
                <a:lnTo>
                  <a:pt x="7167372" y="9446260"/>
                </a:lnTo>
                <a:lnTo>
                  <a:pt x="7620" y="9446260"/>
                </a:lnTo>
                <a:lnTo>
                  <a:pt x="7620" y="7620"/>
                </a:lnTo>
                <a:lnTo>
                  <a:pt x="7159752" y="7620"/>
                </a:lnTo>
                <a:lnTo>
                  <a:pt x="7159752" y="9445765"/>
                </a:lnTo>
                <a:lnTo>
                  <a:pt x="7167372" y="9445765"/>
                </a:lnTo>
                <a:lnTo>
                  <a:pt x="7167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3241" y="889480"/>
            <a:ext cx="110426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2.Azure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home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page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3241" y="3743118"/>
            <a:ext cx="5882640" cy="394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dirty="0" sz="1100">
                <a:latin typeface="Times New Roman"/>
                <a:cs typeface="Times New Roman"/>
              </a:rPr>
              <a:t>3.Open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DevOps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environment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Azure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platform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typing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b="1" i="1">
                <a:latin typeface="Times New Roman"/>
                <a:cs typeface="Times New Roman"/>
              </a:rPr>
              <a:t>Azure</a:t>
            </a:r>
            <a:r>
              <a:rPr dirty="0" sz="1100" spc="-35" b="1" i="1">
                <a:latin typeface="Times New Roman"/>
                <a:cs typeface="Times New Roman"/>
              </a:rPr>
              <a:t> </a:t>
            </a:r>
            <a:r>
              <a:rPr dirty="0" sz="1100" b="1" i="1">
                <a:latin typeface="Times New Roman"/>
                <a:cs typeface="Times New Roman"/>
              </a:rPr>
              <a:t>DevOps</a:t>
            </a:r>
            <a:r>
              <a:rPr dirty="0" sz="1100" spc="-30" b="1" i="1">
                <a:latin typeface="Times New Roman"/>
                <a:cs typeface="Times New Roman"/>
              </a:rPr>
              <a:t> </a:t>
            </a:r>
            <a:r>
              <a:rPr dirty="0" sz="1100" b="1" i="1">
                <a:latin typeface="Times New Roman"/>
                <a:cs typeface="Times New Roman"/>
              </a:rPr>
              <a:t>Organizations</a:t>
            </a:r>
            <a:r>
              <a:rPr dirty="0" sz="1100" spc="-65" b="1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search </a:t>
            </a:r>
            <a:r>
              <a:rPr dirty="0" sz="1100" spc="-20">
                <a:latin typeface="Times New Roman"/>
                <a:cs typeface="Times New Roman"/>
              </a:rPr>
              <a:t>bar.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04799" y="304800"/>
            <a:ext cx="7167880" cy="9453880"/>
            <a:chOff x="304799" y="304800"/>
            <a:chExt cx="7167880" cy="9453880"/>
          </a:xfrm>
        </p:grpSpPr>
        <p:sp>
          <p:nvSpPr>
            <p:cNvPr id="5" name="object 5" descr=""/>
            <p:cNvSpPr/>
            <p:nvPr/>
          </p:nvSpPr>
          <p:spPr>
            <a:xfrm>
              <a:off x="304787" y="304799"/>
              <a:ext cx="7167880" cy="9453880"/>
            </a:xfrm>
            <a:custGeom>
              <a:avLst/>
              <a:gdLst/>
              <a:ahLst/>
              <a:cxnLst/>
              <a:rect l="l" t="t" r="r" b="b"/>
              <a:pathLst>
                <a:path w="7167880" h="9453880">
                  <a:moveTo>
                    <a:pt x="7167372" y="0"/>
                  </a:moveTo>
                  <a:lnTo>
                    <a:pt x="7159752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9446260"/>
                  </a:lnTo>
                  <a:lnTo>
                    <a:pt x="0" y="9453880"/>
                  </a:lnTo>
                  <a:lnTo>
                    <a:pt x="7167372" y="9453880"/>
                  </a:lnTo>
                  <a:lnTo>
                    <a:pt x="7167372" y="9446260"/>
                  </a:lnTo>
                  <a:lnTo>
                    <a:pt x="7620" y="9446260"/>
                  </a:lnTo>
                  <a:lnTo>
                    <a:pt x="7620" y="7620"/>
                  </a:lnTo>
                  <a:lnTo>
                    <a:pt x="7159752" y="7620"/>
                  </a:lnTo>
                  <a:lnTo>
                    <a:pt x="7159752" y="9445765"/>
                  </a:lnTo>
                  <a:lnTo>
                    <a:pt x="7167372" y="9445765"/>
                  </a:lnTo>
                  <a:lnTo>
                    <a:pt x="7167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27" y="1101851"/>
              <a:ext cx="5573267" cy="254050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027" y="4405884"/>
              <a:ext cx="5573267" cy="2523743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4435" y="1455483"/>
            <a:ext cx="2279015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5"/>
              </a:lnSpc>
            </a:pPr>
            <a:r>
              <a:rPr dirty="0" sz="1100">
                <a:latin typeface="Times New Roman"/>
                <a:cs typeface="Times New Roman"/>
              </a:rPr>
              <a:t>Create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Epic,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Features,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Stories,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Task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1735" y="1935538"/>
            <a:ext cx="5900420" cy="713994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100" spc="-20" b="1">
                <a:latin typeface="Times New Roman"/>
                <a:cs typeface="Times New Roman"/>
              </a:rPr>
              <a:t>Aim:</a:t>
            </a:r>
            <a:endParaRPr sz="1100">
              <a:latin typeface="Times New Roman"/>
              <a:cs typeface="Times New Roman"/>
            </a:endParaRPr>
          </a:p>
          <a:p>
            <a:pPr marL="12700" marR="269240" indent="456565">
              <a:lnSpc>
                <a:spcPts val="1300"/>
              </a:lnSpc>
              <a:spcBef>
                <a:spcPts val="240"/>
              </a:spcBef>
            </a:pPr>
            <a:r>
              <a:rPr dirty="0" sz="1100">
                <a:latin typeface="Times New Roman"/>
                <a:cs typeface="Times New Roman"/>
              </a:rPr>
              <a:t>Test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Plans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 Test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Case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write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two test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cases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least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five user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stories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showcasing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the </a:t>
            </a:r>
            <a:r>
              <a:rPr dirty="0" sz="1100">
                <a:latin typeface="Times New Roman"/>
                <a:cs typeface="Times New Roman"/>
              </a:rPr>
              <a:t>happy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path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error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scenarios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azure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DevOps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platform.</a:t>
            </a:r>
            <a:endParaRPr sz="1100">
              <a:latin typeface="Times New Roman"/>
              <a:cs typeface="Times New Roman"/>
            </a:endParaRPr>
          </a:p>
          <a:p>
            <a:pPr marL="12700" marR="4200525">
              <a:lnSpc>
                <a:spcPct val="110000"/>
              </a:lnSpc>
              <a:spcBef>
                <a:spcPts val="1045"/>
              </a:spcBef>
            </a:pPr>
            <a:r>
              <a:rPr dirty="0" sz="1100" b="1">
                <a:latin typeface="Times New Roman"/>
                <a:cs typeface="Times New Roman"/>
              </a:rPr>
              <a:t>Test</a:t>
            </a:r>
            <a:r>
              <a:rPr dirty="0" sz="1100" spc="-4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Planning</a:t>
            </a:r>
            <a:r>
              <a:rPr dirty="0" sz="1100" spc="-6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and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Test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Case </a:t>
            </a:r>
            <a:r>
              <a:rPr dirty="0" sz="1100" b="1">
                <a:latin typeface="Times New Roman"/>
                <a:cs typeface="Times New Roman"/>
              </a:rPr>
              <a:t>Test</a:t>
            </a:r>
            <a:r>
              <a:rPr dirty="0" sz="1100" spc="-5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Case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Design</a:t>
            </a:r>
            <a:r>
              <a:rPr dirty="0" sz="1100" spc="-4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Procedure</a:t>
            </a:r>
            <a:endParaRPr sz="11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240665" algn="l"/>
              </a:tabLst>
            </a:pPr>
            <a:r>
              <a:rPr dirty="0" sz="1100" b="1">
                <a:latin typeface="Times New Roman"/>
                <a:cs typeface="Times New Roman"/>
              </a:rPr>
              <a:t>Understand</a:t>
            </a:r>
            <a:r>
              <a:rPr dirty="0" sz="1100" spc="-5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Core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Features</a:t>
            </a:r>
            <a:r>
              <a:rPr dirty="0" sz="1100" spc="-6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of</a:t>
            </a:r>
            <a:r>
              <a:rPr dirty="0" sz="1100" spc="-6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the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Application</a:t>
            </a:r>
            <a:endParaRPr sz="1100">
              <a:latin typeface="Times New Roman"/>
              <a:cs typeface="Times New Roman"/>
            </a:endParaRPr>
          </a:p>
          <a:p>
            <a:pPr lvl="1" marL="697865" indent="-228600">
              <a:lnSpc>
                <a:spcPct val="100000"/>
              </a:lnSpc>
              <a:spcBef>
                <a:spcPts val="600"/>
              </a:spcBef>
              <a:buSzPct val="90909"/>
              <a:buFont typeface="Courier New"/>
              <a:buChar char="o"/>
              <a:tabLst>
                <a:tab pos="697865" algn="l"/>
              </a:tabLst>
            </a:pPr>
            <a:r>
              <a:rPr dirty="0" sz="1100">
                <a:latin typeface="Times New Roman"/>
                <a:cs typeface="Times New Roman"/>
              </a:rPr>
              <a:t>User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Signup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&amp;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Login</a:t>
            </a:r>
            <a:endParaRPr sz="1100">
              <a:latin typeface="Times New Roman"/>
              <a:cs typeface="Times New Roman"/>
            </a:endParaRPr>
          </a:p>
          <a:p>
            <a:pPr lvl="1" marL="697865" indent="-228600">
              <a:lnSpc>
                <a:spcPct val="100000"/>
              </a:lnSpc>
              <a:spcBef>
                <a:spcPts val="600"/>
              </a:spcBef>
              <a:buSzPct val="90909"/>
              <a:buFont typeface="Courier New"/>
              <a:buChar char="o"/>
              <a:tabLst>
                <a:tab pos="697865" algn="l"/>
              </a:tabLst>
            </a:pPr>
            <a:r>
              <a:rPr dirty="0" sz="1100">
                <a:latin typeface="Times New Roman"/>
                <a:cs typeface="Times New Roman"/>
              </a:rPr>
              <a:t>Viewing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Managing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Playlists</a:t>
            </a:r>
            <a:endParaRPr sz="1100">
              <a:latin typeface="Times New Roman"/>
              <a:cs typeface="Times New Roman"/>
            </a:endParaRPr>
          </a:p>
          <a:p>
            <a:pPr lvl="1" marL="697865" indent="-228600">
              <a:lnSpc>
                <a:spcPct val="100000"/>
              </a:lnSpc>
              <a:spcBef>
                <a:spcPts val="600"/>
              </a:spcBef>
              <a:buSzPct val="90909"/>
              <a:buFont typeface="Courier New"/>
              <a:buChar char="o"/>
              <a:tabLst>
                <a:tab pos="697865" algn="l"/>
              </a:tabLst>
            </a:pPr>
            <a:r>
              <a:rPr dirty="0" sz="1100">
                <a:latin typeface="Times New Roman"/>
                <a:cs typeface="Times New Roman"/>
              </a:rPr>
              <a:t>Fetching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Real-</a:t>
            </a:r>
            <a:r>
              <a:rPr dirty="0" sz="1100">
                <a:latin typeface="Times New Roman"/>
                <a:cs typeface="Times New Roman"/>
              </a:rPr>
              <a:t>time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Metadata</a:t>
            </a:r>
            <a:endParaRPr sz="1100">
              <a:latin typeface="Times New Roman"/>
              <a:cs typeface="Times New Roman"/>
            </a:endParaRPr>
          </a:p>
          <a:p>
            <a:pPr lvl="1" marL="697865" indent="-228600">
              <a:lnSpc>
                <a:spcPct val="100000"/>
              </a:lnSpc>
              <a:spcBef>
                <a:spcPts val="600"/>
              </a:spcBef>
              <a:buSzPct val="90909"/>
              <a:buFont typeface="Courier New"/>
              <a:buChar char="o"/>
              <a:tabLst>
                <a:tab pos="697865" algn="l"/>
              </a:tabLst>
            </a:pPr>
            <a:r>
              <a:rPr dirty="0" sz="1100">
                <a:latin typeface="Times New Roman"/>
                <a:cs typeface="Times New Roman"/>
              </a:rPr>
              <a:t>Editing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playlists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(rename,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reorder,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record)</a:t>
            </a:r>
            <a:endParaRPr sz="1100">
              <a:latin typeface="Times New Roman"/>
              <a:cs typeface="Times New Roman"/>
            </a:endParaRPr>
          </a:p>
          <a:p>
            <a:pPr lvl="1" marL="697865" indent="-228600">
              <a:lnSpc>
                <a:spcPct val="100000"/>
              </a:lnSpc>
              <a:spcBef>
                <a:spcPts val="600"/>
              </a:spcBef>
              <a:buSzPct val="90909"/>
              <a:buFont typeface="Courier New"/>
              <a:buChar char="o"/>
              <a:tabLst>
                <a:tab pos="697865" algn="l"/>
              </a:tabLst>
            </a:pPr>
            <a:r>
              <a:rPr dirty="0" sz="1100">
                <a:latin typeface="Times New Roman"/>
                <a:cs typeface="Times New Roman"/>
              </a:rPr>
              <a:t>Creating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smart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audio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playlists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based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 categories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(mood,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genre,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artist,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etc.)</a:t>
            </a:r>
            <a:endParaRPr sz="11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240665" algn="l"/>
              </a:tabLst>
            </a:pPr>
            <a:r>
              <a:rPr dirty="0" sz="1100" b="1">
                <a:latin typeface="Times New Roman"/>
                <a:cs typeface="Times New Roman"/>
              </a:rPr>
              <a:t>Define</a:t>
            </a:r>
            <a:r>
              <a:rPr dirty="0" sz="1100" spc="-5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User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Interactions</a:t>
            </a:r>
            <a:endParaRPr sz="1100">
              <a:latin typeface="Times New Roman"/>
              <a:cs typeface="Times New Roman"/>
            </a:endParaRPr>
          </a:p>
          <a:p>
            <a:pPr lvl="1" marL="697865" indent="-228600">
              <a:lnSpc>
                <a:spcPct val="100000"/>
              </a:lnSpc>
              <a:spcBef>
                <a:spcPts val="345"/>
              </a:spcBef>
              <a:buSzPct val="90909"/>
              <a:buFont typeface="Courier New"/>
              <a:buChar char="o"/>
              <a:tabLst>
                <a:tab pos="697865" algn="l"/>
              </a:tabLst>
            </a:pPr>
            <a:r>
              <a:rPr dirty="0" sz="1100">
                <a:latin typeface="Times New Roman"/>
                <a:cs typeface="Times New Roman"/>
              </a:rPr>
              <a:t>Each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test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case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simulates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real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behaviour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(e.g., logging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renaming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playlist,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adding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555"/>
              </a:spcBef>
            </a:pPr>
            <a:r>
              <a:rPr dirty="0" sz="1100" spc="-10">
                <a:latin typeface="Times New Roman"/>
                <a:cs typeface="Times New Roman"/>
              </a:rPr>
              <a:t>song).</a:t>
            </a:r>
            <a:endParaRPr sz="11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805"/>
              </a:spcBef>
              <a:buAutoNum type="arabicPeriod" startAt="3"/>
              <a:tabLst>
                <a:tab pos="240665" algn="l"/>
              </a:tabLst>
            </a:pPr>
            <a:r>
              <a:rPr dirty="0" sz="1100" b="1">
                <a:latin typeface="Times New Roman"/>
                <a:cs typeface="Times New Roman"/>
              </a:rPr>
              <a:t>Design</a:t>
            </a:r>
            <a:r>
              <a:rPr dirty="0" sz="1100" spc="-4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Happy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Path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Test</a:t>
            </a:r>
            <a:r>
              <a:rPr dirty="0" sz="1100" spc="-4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Cases</a:t>
            </a:r>
            <a:endParaRPr sz="1100">
              <a:latin typeface="Times New Roman"/>
              <a:cs typeface="Times New Roman"/>
            </a:endParaRPr>
          </a:p>
          <a:p>
            <a:pPr lvl="1" marL="697865" indent="-228600">
              <a:lnSpc>
                <a:spcPct val="100000"/>
              </a:lnSpc>
              <a:spcBef>
                <a:spcPts val="595"/>
              </a:spcBef>
              <a:buSzPct val="90909"/>
              <a:buFont typeface="Courier New"/>
              <a:buChar char="o"/>
              <a:tabLst>
                <a:tab pos="697865" algn="l"/>
              </a:tabLst>
            </a:pPr>
            <a:r>
              <a:rPr dirty="0" sz="1100">
                <a:latin typeface="Times New Roman"/>
                <a:cs typeface="Times New Roman"/>
              </a:rPr>
              <a:t>Focused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validating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that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all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features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function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expected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under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normal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conditions.</a:t>
            </a:r>
            <a:endParaRPr sz="1100">
              <a:latin typeface="Times New Roman"/>
              <a:cs typeface="Times New Roman"/>
            </a:endParaRPr>
          </a:p>
          <a:p>
            <a:pPr lvl="1" marL="697865" indent="-228600">
              <a:lnSpc>
                <a:spcPct val="100000"/>
              </a:lnSpc>
              <a:spcBef>
                <a:spcPts val="600"/>
              </a:spcBef>
              <a:buSzPct val="90909"/>
              <a:buFont typeface="Courier New"/>
              <a:buChar char="o"/>
              <a:tabLst>
                <a:tab pos="697865" algn="l"/>
              </a:tabLst>
            </a:pPr>
            <a:r>
              <a:rPr dirty="0" sz="1100">
                <a:latin typeface="Times New Roman"/>
                <a:cs typeface="Times New Roman"/>
              </a:rPr>
              <a:t>Example: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logs in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successfully,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adds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item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playlist,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creates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category-</a:t>
            </a:r>
            <a:r>
              <a:rPr dirty="0" sz="1100">
                <a:latin typeface="Times New Roman"/>
                <a:cs typeface="Times New Roman"/>
              </a:rPr>
              <a:t>based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playlist.</a:t>
            </a:r>
            <a:endParaRPr sz="11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05"/>
              </a:spcBef>
              <a:buAutoNum type="arabicPeriod" startAt="3"/>
              <a:tabLst>
                <a:tab pos="240665" algn="l"/>
              </a:tabLst>
            </a:pPr>
            <a:r>
              <a:rPr dirty="0" sz="1100" b="1">
                <a:latin typeface="Times New Roman"/>
                <a:cs typeface="Times New Roman"/>
              </a:rPr>
              <a:t>Design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Error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Path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Test</a:t>
            </a:r>
            <a:r>
              <a:rPr dirty="0" sz="1100" spc="-55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Cases</a:t>
            </a:r>
            <a:endParaRPr sz="1100">
              <a:latin typeface="Times New Roman"/>
              <a:cs typeface="Times New Roman"/>
            </a:endParaRPr>
          </a:p>
          <a:p>
            <a:pPr lvl="1" marL="697865" indent="-228600">
              <a:lnSpc>
                <a:spcPct val="100000"/>
              </a:lnSpc>
              <a:spcBef>
                <a:spcPts val="595"/>
              </a:spcBef>
              <a:buSzPct val="90909"/>
              <a:buFont typeface="Courier New"/>
              <a:buChar char="o"/>
              <a:tabLst>
                <a:tab pos="697865" algn="l"/>
              </a:tabLst>
            </a:pPr>
            <a:r>
              <a:rPr dirty="0" sz="1100">
                <a:latin typeface="Times New Roman"/>
                <a:cs typeface="Times New Roman"/>
              </a:rPr>
              <a:t>Simulate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negative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unexpected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scenarios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test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robustness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 error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handling.</a:t>
            </a:r>
            <a:endParaRPr sz="1100">
              <a:latin typeface="Times New Roman"/>
              <a:cs typeface="Times New Roman"/>
            </a:endParaRPr>
          </a:p>
          <a:p>
            <a:pPr lvl="1" marL="697865" indent="-228600">
              <a:lnSpc>
                <a:spcPct val="100000"/>
              </a:lnSpc>
              <a:spcBef>
                <a:spcPts val="375"/>
              </a:spcBef>
              <a:buSzPct val="90909"/>
              <a:buFont typeface="Courier New"/>
              <a:buChar char="o"/>
              <a:tabLst>
                <a:tab pos="697865" algn="l"/>
              </a:tabLst>
            </a:pPr>
            <a:r>
              <a:rPr dirty="0" sz="1100">
                <a:latin typeface="Times New Roman"/>
                <a:cs typeface="Times New Roman"/>
              </a:rPr>
              <a:t>Example: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Login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fails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with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invalid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credentials,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save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fails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when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offline,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no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recommendations</a:t>
            </a:r>
            <a:endParaRPr sz="11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575"/>
              </a:spcBef>
            </a:pPr>
            <a:r>
              <a:rPr dirty="0" sz="1100" spc="-10">
                <a:latin typeface="Times New Roman"/>
                <a:cs typeface="Times New Roman"/>
              </a:rPr>
              <a:t>found.</a:t>
            </a:r>
            <a:endParaRPr sz="11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815"/>
              </a:spcBef>
              <a:buAutoNum type="arabicPeriod" startAt="5"/>
              <a:tabLst>
                <a:tab pos="240665" algn="l"/>
              </a:tabLst>
            </a:pPr>
            <a:r>
              <a:rPr dirty="0" sz="1100" b="1">
                <a:latin typeface="Times New Roman"/>
                <a:cs typeface="Times New Roman"/>
              </a:rPr>
              <a:t>Break</a:t>
            </a:r>
            <a:r>
              <a:rPr dirty="0" sz="1100" spc="-6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Down</a:t>
            </a:r>
            <a:r>
              <a:rPr dirty="0" sz="1100" spc="-4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Steps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and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Expected</a:t>
            </a:r>
            <a:r>
              <a:rPr dirty="0" sz="1100" spc="-4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Results</a:t>
            </a:r>
            <a:endParaRPr sz="1100">
              <a:latin typeface="Times New Roman"/>
              <a:cs typeface="Times New Roman"/>
            </a:endParaRPr>
          </a:p>
          <a:p>
            <a:pPr lvl="1" marL="697865" indent="-228600">
              <a:lnSpc>
                <a:spcPct val="100000"/>
              </a:lnSpc>
              <a:spcBef>
                <a:spcPts val="600"/>
              </a:spcBef>
              <a:buSzPct val="90909"/>
              <a:buFont typeface="Courier New"/>
              <a:buChar char="o"/>
              <a:tabLst>
                <a:tab pos="697865" algn="l"/>
              </a:tabLst>
            </a:pPr>
            <a:r>
              <a:rPr dirty="0" sz="1100">
                <a:latin typeface="Times New Roman"/>
                <a:cs typeface="Times New Roman"/>
              </a:rPr>
              <a:t>Each test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case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contains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step-by-</a:t>
            </a:r>
            <a:r>
              <a:rPr dirty="0" sz="1100">
                <a:latin typeface="Times New Roman"/>
                <a:cs typeface="Times New Roman"/>
              </a:rPr>
              <a:t>step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actions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corresponding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expected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outcome.</a:t>
            </a:r>
            <a:endParaRPr sz="1100">
              <a:latin typeface="Times New Roman"/>
              <a:cs typeface="Times New Roman"/>
            </a:endParaRPr>
          </a:p>
          <a:p>
            <a:pPr lvl="1" marL="697865" indent="-228600">
              <a:lnSpc>
                <a:spcPct val="100000"/>
              </a:lnSpc>
              <a:spcBef>
                <a:spcPts val="600"/>
              </a:spcBef>
              <a:buSzPct val="90909"/>
              <a:buFont typeface="Courier New"/>
              <a:buChar char="o"/>
              <a:tabLst>
                <a:tab pos="697865" algn="l"/>
              </a:tabLst>
            </a:pPr>
            <a:r>
              <a:rPr dirty="0" sz="1100">
                <a:latin typeface="Times New Roman"/>
                <a:cs typeface="Times New Roman"/>
              </a:rPr>
              <a:t>Ensures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clarity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both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testers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automation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scripts.</a:t>
            </a:r>
            <a:endParaRPr sz="11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AutoNum type="arabicPeriod" startAt="5"/>
              <a:tabLst>
                <a:tab pos="240665" algn="l"/>
              </a:tabLst>
            </a:pPr>
            <a:r>
              <a:rPr dirty="0" sz="1100" b="1">
                <a:latin typeface="Times New Roman"/>
                <a:cs typeface="Times New Roman"/>
              </a:rPr>
              <a:t>Use</a:t>
            </a:r>
            <a:r>
              <a:rPr dirty="0" sz="1100" spc="-4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Clear</a:t>
            </a:r>
            <a:r>
              <a:rPr dirty="0" sz="1100" spc="-4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Naming</a:t>
            </a:r>
            <a:r>
              <a:rPr dirty="0" sz="1100" spc="-5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and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spc="-25" b="1">
                <a:latin typeface="Times New Roman"/>
                <a:cs typeface="Times New Roman"/>
              </a:rPr>
              <a:t>IDs</a:t>
            </a:r>
            <a:endParaRPr sz="1100">
              <a:latin typeface="Times New Roman"/>
              <a:cs typeface="Times New Roman"/>
            </a:endParaRPr>
          </a:p>
          <a:p>
            <a:pPr lvl="1" marL="697865" indent="-228600">
              <a:lnSpc>
                <a:spcPct val="100000"/>
              </a:lnSpc>
              <a:spcBef>
                <a:spcPts val="600"/>
              </a:spcBef>
              <a:buSzPct val="90909"/>
              <a:buFont typeface="Courier New"/>
              <a:buChar char="o"/>
              <a:tabLst>
                <a:tab pos="697865" algn="l"/>
              </a:tabLst>
            </a:pPr>
            <a:r>
              <a:rPr dirty="0" sz="1100">
                <a:latin typeface="Times New Roman"/>
                <a:cs typeface="Times New Roman"/>
              </a:rPr>
              <a:t>Test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cases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are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named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clearly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(e.g.,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TC01 –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Successful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Login,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TC10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Save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Playlist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Fails).</a:t>
            </a:r>
            <a:endParaRPr sz="1100">
              <a:latin typeface="Times New Roman"/>
              <a:cs typeface="Times New Roman"/>
            </a:endParaRPr>
          </a:p>
          <a:p>
            <a:pPr lvl="1" marL="697865" indent="-228600">
              <a:lnSpc>
                <a:spcPct val="100000"/>
              </a:lnSpc>
              <a:spcBef>
                <a:spcPts val="600"/>
              </a:spcBef>
              <a:buSzPct val="90909"/>
              <a:buFont typeface="Courier New"/>
              <a:buChar char="o"/>
              <a:tabLst>
                <a:tab pos="697865" algn="l"/>
              </a:tabLst>
            </a:pPr>
            <a:r>
              <a:rPr dirty="0" sz="1100">
                <a:latin typeface="Times New Roman"/>
                <a:cs typeface="Times New Roman"/>
              </a:rPr>
              <a:t>Helps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 quick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identification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 linking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stories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or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features.</a:t>
            </a:r>
            <a:endParaRPr sz="11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AutoNum type="arabicPeriod" startAt="5"/>
              <a:tabLst>
                <a:tab pos="240665" algn="l"/>
              </a:tabLst>
            </a:pPr>
            <a:r>
              <a:rPr dirty="0" sz="1100" b="1">
                <a:latin typeface="Times New Roman"/>
                <a:cs typeface="Times New Roman"/>
              </a:rPr>
              <a:t>Separate</a:t>
            </a:r>
            <a:r>
              <a:rPr dirty="0" sz="1100" spc="-4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Test</a:t>
            </a:r>
            <a:r>
              <a:rPr dirty="0" sz="1100" spc="-5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Suites</a:t>
            </a:r>
            <a:endParaRPr sz="1100">
              <a:latin typeface="Times New Roman"/>
              <a:cs typeface="Times New Roman"/>
            </a:endParaRPr>
          </a:p>
          <a:p>
            <a:pPr lvl="1" marL="697865" indent="-228600">
              <a:lnSpc>
                <a:spcPct val="100000"/>
              </a:lnSpc>
              <a:spcBef>
                <a:spcPts val="360"/>
              </a:spcBef>
              <a:buSzPct val="90909"/>
              <a:buFont typeface="Courier New"/>
              <a:buChar char="o"/>
              <a:tabLst>
                <a:tab pos="697865" algn="l"/>
              </a:tabLst>
            </a:pPr>
            <a:r>
              <a:rPr dirty="0" sz="1100">
                <a:latin typeface="Times New Roman"/>
                <a:cs typeface="Times New Roman"/>
              </a:rPr>
              <a:t>Grouped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test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cases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based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functionality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(e.g.,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Login,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Playlist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Editing,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Recommendation</a:t>
            </a:r>
            <a:endParaRPr sz="11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590"/>
              </a:spcBef>
            </a:pPr>
            <a:r>
              <a:rPr dirty="0" sz="1100" spc="-10">
                <a:latin typeface="Times New Roman"/>
                <a:cs typeface="Times New Roman"/>
              </a:rPr>
              <a:t>System).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03897" y="924877"/>
            <a:ext cx="6351270" cy="982344"/>
            <a:chOff x="703897" y="924877"/>
            <a:chExt cx="6351270" cy="982344"/>
          </a:xfrm>
        </p:grpSpPr>
        <p:sp>
          <p:nvSpPr>
            <p:cNvPr id="5" name="object 5" descr=""/>
            <p:cNvSpPr/>
            <p:nvPr/>
          </p:nvSpPr>
          <p:spPr>
            <a:xfrm>
              <a:off x="708660" y="929639"/>
              <a:ext cx="6341745" cy="972819"/>
            </a:xfrm>
            <a:custGeom>
              <a:avLst/>
              <a:gdLst/>
              <a:ahLst/>
              <a:cxnLst/>
              <a:rect l="l" t="t" r="r" b="b"/>
              <a:pathLst>
                <a:path w="6341745" h="972819">
                  <a:moveTo>
                    <a:pt x="6341363" y="972311"/>
                  </a:moveTo>
                  <a:lnTo>
                    <a:pt x="0" y="972311"/>
                  </a:lnTo>
                  <a:lnTo>
                    <a:pt x="0" y="0"/>
                  </a:lnTo>
                  <a:lnTo>
                    <a:pt x="6341363" y="0"/>
                  </a:lnTo>
                  <a:lnTo>
                    <a:pt x="6341363" y="9723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08660" y="929639"/>
              <a:ext cx="6341745" cy="972819"/>
            </a:xfrm>
            <a:custGeom>
              <a:avLst/>
              <a:gdLst/>
              <a:ahLst/>
              <a:cxnLst/>
              <a:rect l="l" t="t" r="r" b="b"/>
              <a:pathLst>
                <a:path w="6341745" h="972819">
                  <a:moveTo>
                    <a:pt x="0" y="972311"/>
                  </a:moveTo>
                  <a:lnTo>
                    <a:pt x="6341363" y="972311"/>
                  </a:lnTo>
                  <a:lnTo>
                    <a:pt x="6341363" y="0"/>
                  </a:lnTo>
                  <a:lnTo>
                    <a:pt x="0" y="0"/>
                  </a:lnTo>
                  <a:lnTo>
                    <a:pt x="0" y="972311"/>
                  </a:lnTo>
                  <a:close/>
                </a:path>
              </a:pathLst>
            </a:custGeom>
            <a:ln w="9144">
              <a:solidFill>
                <a:srgbClr val="0C0C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713231" y="1110503"/>
            <a:ext cx="10058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EXP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NO: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0" b="1"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719072" y="925068"/>
            <a:ext cx="5334000" cy="978535"/>
            <a:chOff x="1719072" y="925068"/>
            <a:chExt cx="5334000" cy="978535"/>
          </a:xfrm>
        </p:grpSpPr>
        <p:sp>
          <p:nvSpPr>
            <p:cNvPr id="9" name="object 9" descr=""/>
            <p:cNvSpPr/>
            <p:nvPr/>
          </p:nvSpPr>
          <p:spPr>
            <a:xfrm>
              <a:off x="1722120" y="928116"/>
              <a:ext cx="5328285" cy="972819"/>
            </a:xfrm>
            <a:custGeom>
              <a:avLst/>
              <a:gdLst/>
              <a:ahLst/>
              <a:cxnLst/>
              <a:rect l="l" t="t" r="r" b="b"/>
              <a:pathLst>
                <a:path w="5328284" h="972819">
                  <a:moveTo>
                    <a:pt x="5327903" y="972312"/>
                  </a:moveTo>
                  <a:lnTo>
                    <a:pt x="0" y="972312"/>
                  </a:lnTo>
                  <a:lnTo>
                    <a:pt x="0" y="0"/>
                  </a:lnTo>
                  <a:lnTo>
                    <a:pt x="5327903" y="0"/>
                  </a:lnTo>
                  <a:lnTo>
                    <a:pt x="5327903" y="9723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722120" y="928116"/>
              <a:ext cx="5328285" cy="972819"/>
            </a:xfrm>
            <a:custGeom>
              <a:avLst/>
              <a:gdLst/>
              <a:ahLst/>
              <a:cxnLst/>
              <a:rect l="l" t="t" r="r" b="b"/>
              <a:pathLst>
                <a:path w="5328284" h="972819">
                  <a:moveTo>
                    <a:pt x="0" y="972312"/>
                  </a:moveTo>
                  <a:lnTo>
                    <a:pt x="5327903" y="972312"/>
                  </a:lnTo>
                  <a:lnTo>
                    <a:pt x="5327903" y="0"/>
                  </a:lnTo>
                  <a:lnTo>
                    <a:pt x="0" y="0"/>
                  </a:lnTo>
                  <a:lnTo>
                    <a:pt x="0" y="972312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725167" y="1096811"/>
            <a:ext cx="532066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latin typeface="Times New Roman"/>
                <a:cs typeface="Times New Roman"/>
              </a:rPr>
              <a:t>TESTING</a:t>
            </a:r>
            <a:r>
              <a:rPr dirty="0" sz="1500" spc="-6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–</a:t>
            </a:r>
            <a:r>
              <a:rPr dirty="0" sz="1500" spc="-6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TEST</a:t>
            </a:r>
            <a:r>
              <a:rPr dirty="0" sz="1500" spc="-7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PLANS</a:t>
            </a:r>
            <a:r>
              <a:rPr dirty="0" sz="1500" spc="-5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AND</a:t>
            </a:r>
            <a:r>
              <a:rPr dirty="0" sz="1500" spc="-6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TEST</a:t>
            </a:r>
            <a:r>
              <a:rPr dirty="0" sz="1500" spc="-4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CASES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04787" y="304799"/>
            <a:ext cx="7167880" cy="9453880"/>
          </a:xfrm>
          <a:custGeom>
            <a:avLst/>
            <a:gdLst/>
            <a:ahLst/>
            <a:cxnLst/>
            <a:rect l="l" t="t" r="r" b="b"/>
            <a:pathLst>
              <a:path w="7167880" h="9453880">
                <a:moveTo>
                  <a:pt x="7167372" y="0"/>
                </a:moveTo>
                <a:lnTo>
                  <a:pt x="7159752" y="0"/>
                </a:lnTo>
                <a:lnTo>
                  <a:pt x="0" y="0"/>
                </a:lnTo>
                <a:lnTo>
                  <a:pt x="0" y="7620"/>
                </a:lnTo>
                <a:lnTo>
                  <a:pt x="0" y="9446260"/>
                </a:lnTo>
                <a:lnTo>
                  <a:pt x="0" y="9453880"/>
                </a:lnTo>
                <a:lnTo>
                  <a:pt x="7167372" y="9453880"/>
                </a:lnTo>
                <a:lnTo>
                  <a:pt x="7167372" y="9446260"/>
                </a:lnTo>
                <a:lnTo>
                  <a:pt x="7620" y="9446260"/>
                </a:lnTo>
                <a:lnTo>
                  <a:pt x="7620" y="7620"/>
                </a:lnTo>
                <a:lnTo>
                  <a:pt x="7159752" y="7620"/>
                </a:lnTo>
                <a:lnTo>
                  <a:pt x="7159752" y="9445765"/>
                </a:lnTo>
                <a:lnTo>
                  <a:pt x="7167372" y="9445765"/>
                </a:lnTo>
                <a:lnTo>
                  <a:pt x="7167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3241" y="813847"/>
            <a:ext cx="4770755" cy="148907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697865" indent="-228600">
              <a:lnSpc>
                <a:spcPct val="100000"/>
              </a:lnSpc>
              <a:spcBef>
                <a:spcPts val="700"/>
              </a:spcBef>
              <a:buSzPct val="90909"/>
              <a:buFont typeface="Courier New"/>
              <a:buChar char="o"/>
              <a:tabLst>
                <a:tab pos="697865" algn="l"/>
              </a:tabLst>
            </a:pPr>
            <a:r>
              <a:rPr dirty="0" sz="1100">
                <a:latin typeface="Times New Roman"/>
                <a:cs typeface="Times New Roman"/>
              </a:rPr>
              <a:t>Improves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organization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test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execution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flow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Azure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DevOps.</a:t>
            </a:r>
            <a:endParaRPr sz="11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AutoNum type="arabicPeriod" startAt="8"/>
              <a:tabLst>
                <a:tab pos="240665" algn="l"/>
              </a:tabLst>
            </a:pPr>
            <a:r>
              <a:rPr dirty="0" sz="1100" b="1">
                <a:latin typeface="Times New Roman"/>
                <a:cs typeface="Times New Roman"/>
              </a:rPr>
              <a:t>Prioritize</a:t>
            </a:r>
            <a:r>
              <a:rPr dirty="0" sz="1100" spc="-6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and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Review</a:t>
            </a:r>
            <a:endParaRPr sz="1100">
              <a:latin typeface="Times New Roman"/>
              <a:cs typeface="Times New Roman"/>
            </a:endParaRPr>
          </a:p>
          <a:p>
            <a:pPr lvl="1" marL="697865" indent="-228600">
              <a:lnSpc>
                <a:spcPct val="100000"/>
              </a:lnSpc>
              <a:spcBef>
                <a:spcPts val="600"/>
              </a:spcBef>
              <a:buSzPct val="90909"/>
              <a:buFont typeface="Courier New"/>
              <a:buChar char="o"/>
              <a:tabLst>
                <a:tab pos="697865" algn="l"/>
              </a:tabLst>
            </a:pPr>
            <a:r>
              <a:rPr dirty="0" sz="1100">
                <a:latin typeface="Times New Roman"/>
                <a:cs typeface="Times New Roman"/>
              </a:rPr>
              <a:t>Critical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actions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are marked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high-</a:t>
            </a:r>
            <a:r>
              <a:rPr dirty="0" sz="1100" spc="-10">
                <a:latin typeface="Times New Roman"/>
                <a:cs typeface="Times New Roman"/>
              </a:rPr>
              <a:t>priority.</a:t>
            </a:r>
            <a:endParaRPr sz="1100">
              <a:latin typeface="Times New Roman"/>
              <a:cs typeface="Times New Roman"/>
            </a:endParaRPr>
          </a:p>
          <a:p>
            <a:pPr lvl="1" marL="697865" indent="-228600">
              <a:lnSpc>
                <a:spcPct val="100000"/>
              </a:lnSpc>
              <a:spcBef>
                <a:spcPts val="600"/>
              </a:spcBef>
              <a:buSzPct val="90909"/>
              <a:buFont typeface="Courier New"/>
              <a:buChar char="o"/>
              <a:tabLst>
                <a:tab pos="697865" algn="l"/>
              </a:tabLst>
            </a:pPr>
            <a:r>
              <a:rPr dirty="0" sz="1100">
                <a:latin typeface="Times New Roman"/>
                <a:cs typeface="Times New Roman"/>
              </a:rPr>
              <a:t>Reviewed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completeness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traceability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against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feature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requirements.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b="1">
                <a:latin typeface="Times New Roman"/>
                <a:cs typeface="Times New Roman"/>
              </a:rPr>
              <a:t>1.New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test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plan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3241" y="5325907"/>
            <a:ext cx="69659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Times New Roman"/>
                <a:cs typeface="Times New Roman"/>
              </a:rPr>
              <a:t>2.Test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suite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04799" y="304800"/>
            <a:ext cx="7167880" cy="9453880"/>
            <a:chOff x="304799" y="304800"/>
            <a:chExt cx="7167880" cy="9453880"/>
          </a:xfrm>
        </p:grpSpPr>
        <p:sp>
          <p:nvSpPr>
            <p:cNvPr id="5" name="object 5" descr=""/>
            <p:cNvSpPr/>
            <p:nvPr/>
          </p:nvSpPr>
          <p:spPr>
            <a:xfrm>
              <a:off x="304787" y="304799"/>
              <a:ext cx="7167880" cy="9453880"/>
            </a:xfrm>
            <a:custGeom>
              <a:avLst/>
              <a:gdLst/>
              <a:ahLst/>
              <a:cxnLst/>
              <a:rect l="l" t="t" r="r" b="b"/>
              <a:pathLst>
                <a:path w="7167880" h="9453880">
                  <a:moveTo>
                    <a:pt x="7167372" y="0"/>
                  </a:moveTo>
                  <a:lnTo>
                    <a:pt x="7159752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9446260"/>
                  </a:lnTo>
                  <a:lnTo>
                    <a:pt x="0" y="9453880"/>
                  </a:lnTo>
                  <a:lnTo>
                    <a:pt x="7167372" y="9453880"/>
                  </a:lnTo>
                  <a:lnTo>
                    <a:pt x="7167372" y="9446260"/>
                  </a:lnTo>
                  <a:lnTo>
                    <a:pt x="7620" y="9446260"/>
                  </a:lnTo>
                  <a:lnTo>
                    <a:pt x="7620" y="7620"/>
                  </a:lnTo>
                  <a:lnTo>
                    <a:pt x="7159752" y="7620"/>
                  </a:lnTo>
                  <a:lnTo>
                    <a:pt x="7159752" y="9445765"/>
                  </a:lnTo>
                  <a:lnTo>
                    <a:pt x="7167372" y="9445765"/>
                  </a:lnTo>
                  <a:lnTo>
                    <a:pt x="7167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1352" y="5731764"/>
              <a:ext cx="4962144" cy="250240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160" y="2598419"/>
              <a:ext cx="4974335" cy="2401823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8615" y="823069"/>
            <a:ext cx="5731510" cy="819150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0650" indent="-107950">
              <a:lnSpc>
                <a:spcPct val="100000"/>
              </a:lnSpc>
              <a:spcBef>
                <a:spcPts val="615"/>
              </a:spcBef>
              <a:buSzPct val="90909"/>
              <a:buAutoNum type="arabicPeriod" startAt="3"/>
              <a:tabLst>
                <a:tab pos="120650" algn="l"/>
              </a:tabLst>
            </a:pPr>
            <a:r>
              <a:rPr dirty="0" sz="1100" b="1">
                <a:latin typeface="Times New Roman"/>
                <a:cs typeface="Times New Roman"/>
              </a:rPr>
              <a:t>Test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case</a:t>
            </a:r>
            <a:endParaRPr sz="1100">
              <a:latin typeface="Times New Roman"/>
              <a:cs typeface="Times New Roman"/>
            </a:endParaRPr>
          </a:p>
          <a:p>
            <a:pPr marL="15240" marR="5080">
              <a:lnSpc>
                <a:spcPct val="110000"/>
              </a:lnSpc>
              <a:spcBef>
                <a:spcPts val="384"/>
              </a:spcBef>
            </a:pPr>
            <a:r>
              <a:rPr dirty="0" sz="1100">
                <a:latin typeface="Times New Roman"/>
                <a:cs typeface="Times New Roman"/>
              </a:rPr>
              <a:t>Give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two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test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cases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least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five user stories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showcasing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 happy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path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error scenarios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azure </a:t>
            </a:r>
            <a:r>
              <a:rPr dirty="0" sz="1100">
                <a:latin typeface="Times New Roman"/>
                <a:cs typeface="Times New Roman"/>
              </a:rPr>
              <a:t>DevOps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platform.</a:t>
            </a:r>
            <a:endParaRPr sz="11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215"/>
              </a:spcBef>
            </a:pPr>
            <a:r>
              <a:rPr dirty="0" sz="1100">
                <a:latin typeface="Times New Roman"/>
                <a:cs typeface="Times New Roman"/>
              </a:rPr>
              <a:t>Hospital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management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Creator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Test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Plans</a:t>
            </a:r>
            <a:endParaRPr sz="11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790"/>
              </a:spcBef>
            </a:pPr>
            <a:r>
              <a:rPr dirty="0" sz="1100" b="1">
                <a:latin typeface="Times New Roman"/>
                <a:cs typeface="Times New Roman"/>
              </a:rPr>
              <a:t>USER</a:t>
            </a:r>
            <a:r>
              <a:rPr dirty="0" sz="1100" spc="-6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STORIES</a:t>
            </a:r>
            <a:endParaRPr sz="1100">
              <a:latin typeface="Times New Roman"/>
              <a:cs typeface="Times New Roman"/>
            </a:endParaRPr>
          </a:p>
          <a:p>
            <a:pPr lvl="1" marL="472440" indent="-228600">
              <a:lnSpc>
                <a:spcPct val="100000"/>
              </a:lnSpc>
              <a:spcBef>
                <a:spcPts val="710"/>
              </a:spcBef>
              <a:buSzPct val="90909"/>
              <a:buFont typeface="Symbol"/>
              <a:buChar char=""/>
              <a:tabLst>
                <a:tab pos="472440" algn="l"/>
              </a:tabLst>
            </a:pPr>
            <a:r>
              <a:rPr dirty="0" sz="1100">
                <a:latin typeface="Times New Roman"/>
                <a:cs typeface="Times New Roman"/>
              </a:rPr>
              <a:t>As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 user,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want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sign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up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securely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that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access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my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(ID: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79).</a:t>
            </a:r>
            <a:endParaRPr sz="1100">
              <a:latin typeface="Times New Roman"/>
              <a:cs typeface="Times New Roman"/>
            </a:endParaRPr>
          </a:p>
          <a:p>
            <a:pPr lvl="1" marL="472440" indent="-228600">
              <a:lnSpc>
                <a:spcPct val="100000"/>
              </a:lnSpc>
              <a:spcBef>
                <a:spcPts val="790"/>
              </a:spcBef>
              <a:buSzPct val="90909"/>
              <a:buFont typeface="Symbol"/>
              <a:buChar char=""/>
              <a:tabLst>
                <a:tab pos="472440" algn="l"/>
              </a:tabLst>
            </a:pPr>
            <a:r>
              <a:rPr dirty="0" sz="1100">
                <a:latin typeface="Times New Roman"/>
                <a:cs typeface="Times New Roman"/>
              </a:rPr>
              <a:t>As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 user,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need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appointment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details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place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(ID: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76).</a:t>
            </a:r>
            <a:endParaRPr sz="1100">
              <a:latin typeface="Times New Roman"/>
              <a:cs typeface="Times New Roman"/>
            </a:endParaRPr>
          </a:p>
          <a:p>
            <a:pPr lvl="1" marL="472440" indent="-228600">
              <a:lnSpc>
                <a:spcPct val="100000"/>
              </a:lnSpc>
              <a:spcBef>
                <a:spcPts val="805"/>
              </a:spcBef>
              <a:buSzPct val="90909"/>
              <a:buFont typeface="Symbol"/>
              <a:buChar char=""/>
              <a:tabLst>
                <a:tab pos="472440" algn="l"/>
              </a:tabLst>
            </a:pPr>
            <a:r>
              <a:rPr dirty="0" sz="1100">
                <a:latin typeface="Times New Roman"/>
                <a:cs typeface="Times New Roman"/>
              </a:rPr>
              <a:t>As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should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able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create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message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needed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(ID: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73).</a:t>
            </a:r>
            <a:endParaRPr sz="1100">
              <a:latin typeface="Times New Roman"/>
              <a:cs typeface="Times New Roman"/>
            </a:endParaRPr>
          </a:p>
          <a:p>
            <a:pPr lvl="1" marL="472440" indent="-228600">
              <a:lnSpc>
                <a:spcPct val="100000"/>
              </a:lnSpc>
              <a:spcBef>
                <a:spcPts val="695"/>
              </a:spcBef>
              <a:buSzPct val="90909"/>
              <a:buFont typeface="Symbol"/>
              <a:buChar char=""/>
              <a:tabLst>
                <a:tab pos="472440" algn="l"/>
              </a:tabLst>
            </a:pPr>
            <a:r>
              <a:rPr dirty="0" sz="1100">
                <a:latin typeface="Times New Roman"/>
                <a:cs typeface="Times New Roman"/>
              </a:rPr>
              <a:t>As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should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able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rename,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record,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change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appoinment (ID: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68).</a:t>
            </a:r>
            <a:endParaRPr sz="1100">
              <a:latin typeface="Times New Roman"/>
              <a:cs typeface="Times New Roman"/>
            </a:endParaRPr>
          </a:p>
          <a:p>
            <a:pPr lvl="1" marL="472440" indent="-228600">
              <a:lnSpc>
                <a:spcPct val="100000"/>
              </a:lnSpc>
              <a:spcBef>
                <a:spcPts val="805"/>
              </a:spcBef>
              <a:buSzPct val="90909"/>
              <a:buFont typeface="Symbol"/>
              <a:buChar char=""/>
              <a:tabLst>
                <a:tab pos="472440" algn="l"/>
              </a:tabLst>
            </a:pPr>
            <a:r>
              <a:rPr dirty="0" sz="1100">
                <a:latin typeface="Times New Roman"/>
                <a:cs typeface="Times New Roman"/>
              </a:rPr>
              <a:t>As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need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have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real-time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metadata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(ID: </a:t>
            </a:r>
            <a:r>
              <a:rPr dirty="0" sz="1100" spc="-20">
                <a:latin typeface="Times New Roman"/>
                <a:cs typeface="Times New Roman"/>
              </a:rPr>
              <a:t>65).</a:t>
            </a:r>
            <a:endParaRPr sz="11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695"/>
              </a:spcBef>
            </a:pPr>
            <a:r>
              <a:rPr dirty="0" sz="1100" b="1">
                <a:latin typeface="Times New Roman"/>
                <a:cs typeface="Times New Roman"/>
              </a:rPr>
              <a:t>Test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Suites</a:t>
            </a:r>
            <a:endParaRPr sz="11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805"/>
              </a:spcBef>
            </a:pPr>
            <a:r>
              <a:rPr dirty="0" sz="1100" b="1">
                <a:latin typeface="Times New Roman"/>
                <a:cs typeface="Times New Roman"/>
              </a:rPr>
              <a:t>Test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Suit: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TS01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-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User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Login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(ID:</a:t>
            </a:r>
            <a:r>
              <a:rPr dirty="0" sz="1100" spc="-25" b="1">
                <a:latin typeface="Times New Roman"/>
                <a:cs typeface="Times New Roman"/>
              </a:rPr>
              <a:t> 86)</a:t>
            </a:r>
            <a:endParaRPr sz="1100">
              <a:latin typeface="Times New Roman"/>
              <a:cs typeface="Times New Roman"/>
            </a:endParaRPr>
          </a:p>
          <a:p>
            <a:pPr marL="471805" indent="-22796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71805" algn="l"/>
              </a:tabLst>
            </a:pPr>
            <a:r>
              <a:rPr dirty="0" sz="1100" b="1">
                <a:latin typeface="Times New Roman"/>
                <a:cs typeface="Times New Roman"/>
              </a:rPr>
              <a:t>TC01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–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Successful</a:t>
            </a:r>
            <a:r>
              <a:rPr dirty="0" sz="1100" spc="-5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Sign</a:t>
            </a:r>
            <a:r>
              <a:rPr dirty="0" sz="1100" spc="-50" b="1">
                <a:latin typeface="Times New Roman"/>
                <a:cs typeface="Times New Roman"/>
              </a:rPr>
              <a:t> </a:t>
            </a:r>
            <a:r>
              <a:rPr dirty="0" sz="1100" spc="-25" b="1">
                <a:latin typeface="Times New Roman"/>
                <a:cs typeface="Times New Roman"/>
              </a:rPr>
              <a:t>Up</a:t>
            </a:r>
            <a:endParaRPr sz="1100">
              <a:latin typeface="Times New Roman"/>
              <a:cs typeface="Times New Roman"/>
            </a:endParaRPr>
          </a:p>
          <a:p>
            <a:pPr lvl="1" marL="929640" indent="-193040">
              <a:lnSpc>
                <a:spcPct val="100000"/>
              </a:lnSpc>
              <a:spcBef>
                <a:spcPts val="110"/>
              </a:spcBef>
              <a:buSzPct val="90909"/>
              <a:buFont typeface="Courier New"/>
              <a:buChar char="o"/>
              <a:tabLst>
                <a:tab pos="929640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Action:</a:t>
            </a:r>
            <a:endParaRPr sz="1100">
              <a:latin typeface="Times New Roman"/>
              <a:cs typeface="Times New Roman"/>
            </a:endParaRPr>
          </a:p>
          <a:p>
            <a:pPr lvl="2" marL="1388745" indent="-228600">
              <a:lnSpc>
                <a:spcPct val="100000"/>
              </a:lnSpc>
              <a:spcBef>
                <a:spcPts val="190"/>
              </a:spcBef>
              <a:buSzPct val="90909"/>
              <a:buFont typeface="Wingdings"/>
              <a:buChar char=""/>
              <a:tabLst>
                <a:tab pos="1388745" algn="l"/>
              </a:tabLst>
            </a:pPr>
            <a:r>
              <a:rPr dirty="0" sz="1100">
                <a:latin typeface="Times New Roman"/>
                <a:cs typeface="Times New Roman"/>
              </a:rPr>
              <a:t>Go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Sign-</a:t>
            </a:r>
            <a:r>
              <a:rPr dirty="0" sz="1100">
                <a:latin typeface="Times New Roman"/>
                <a:cs typeface="Times New Roman"/>
              </a:rPr>
              <a:t>Up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page.</a:t>
            </a:r>
            <a:endParaRPr sz="1100">
              <a:latin typeface="Times New Roman"/>
              <a:cs typeface="Times New Roman"/>
            </a:endParaRPr>
          </a:p>
          <a:p>
            <a:pPr lvl="2" marL="1388745" indent="-228600">
              <a:lnSpc>
                <a:spcPct val="100000"/>
              </a:lnSpc>
              <a:spcBef>
                <a:spcPts val="110"/>
              </a:spcBef>
              <a:buSzPct val="90909"/>
              <a:buFont typeface="Wingdings"/>
              <a:buChar char=""/>
              <a:tabLst>
                <a:tab pos="1388745" algn="l"/>
              </a:tabLst>
            </a:pPr>
            <a:r>
              <a:rPr dirty="0" sz="1100">
                <a:latin typeface="Times New Roman"/>
                <a:cs typeface="Times New Roman"/>
              </a:rPr>
              <a:t>Enter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valid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name,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email,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 </a:t>
            </a:r>
            <a:r>
              <a:rPr dirty="0" sz="1100" spc="-10">
                <a:latin typeface="Times New Roman"/>
                <a:cs typeface="Times New Roman"/>
              </a:rPr>
              <a:t>password.</a:t>
            </a:r>
            <a:endParaRPr sz="1100">
              <a:latin typeface="Times New Roman"/>
              <a:cs typeface="Times New Roman"/>
            </a:endParaRPr>
          </a:p>
          <a:p>
            <a:pPr lvl="2" marL="1388745" indent="-228600">
              <a:lnSpc>
                <a:spcPct val="100000"/>
              </a:lnSpc>
              <a:spcBef>
                <a:spcPts val="95"/>
              </a:spcBef>
              <a:buSzPct val="90909"/>
              <a:buFont typeface="Wingdings"/>
              <a:buChar char=""/>
              <a:tabLst>
                <a:tab pos="1388745" algn="l"/>
              </a:tabLst>
            </a:pPr>
            <a:r>
              <a:rPr dirty="0" sz="1100">
                <a:latin typeface="Times New Roman"/>
                <a:cs typeface="Times New Roman"/>
              </a:rPr>
              <a:t>Click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"Sign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Up".</a:t>
            </a:r>
            <a:endParaRPr sz="1100">
              <a:latin typeface="Times New Roman"/>
              <a:cs typeface="Times New Roman"/>
            </a:endParaRPr>
          </a:p>
          <a:p>
            <a:pPr lvl="1" marL="929640" indent="-193040">
              <a:lnSpc>
                <a:spcPct val="100000"/>
              </a:lnSpc>
              <a:spcBef>
                <a:spcPts val="95"/>
              </a:spcBef>
              <a:buSzPct val="90909"/>
              <a:buFont typeface="Courier New"/>
              <a:buChar char="o"/>
              <a:tabLst>
                <a:tab pos="929640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Expected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Results:</a:t>
            </a:r>
            <a:endParaRPr sz="1100">
              <a:latin typeface="Times New Roman"/>
              <a:cs typeface="Times New Roman"/>
            </a:endParaRPr>
          </a:p>
          <a:p>
            <a:pPr lvl="2" marL="1386840" indent="-228600">
              <a:lnSpc>
                <a:spcPct val="100000"/>
              </a:lnSpc>
              <a:spcBef>
                <a:spcPts val="95"/>
              </a:spcBef>
              <a:buSzPct val="90909"/>
              <a:buFont typeface="Wingdings"/>
              <a:buChar char=""/>
              <a:tabLst>
                <a:tab pos="1386840" algn="l"/>
              </a:tabLst>
            </a:pPr>
            <a:r>
              <a:rPr dirty="0" sz="1100" spc="-10">
                <a:latin typeface="Times New Roman"/>
                <a:cs typeface="Times New Roman"/>
              </a:rPr>
              <a:t>Sign-</a:t>
            </a:r>
            <a:r>
              <a:rPr dirty="0" sz="1100">
                <a:latin typeface="Times New Roman"/>
                <a:cs typeface="Times New Roman"/>
              </a:rPr>
              <a:t>Up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form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displayed.</a:t>
            </a:r>
            <a:endParaRPr sz="1100">
              <a:latin typeface="Times New Roman"/>
              <a:cs typeface="Times New Roman"/>
            </a:endParaRPr>
          </a:p>
          <a:p>
            <a:pPr lvl="2" marL="1386840" indent="-228600">
              <a:lnSpc>
                <a:spcPct val="100000"/>
              </a:lnSpc>
              <a:spcBef>
                <a:spcPts val="195"/>
              </a:spcBef>
              <a:buSzPct val="90909"/>
              <a:buFont typeface="Wingdings"/>
              <a:buChar char=""/>
              <a:tabLst>
                <a:tab pos="1386840" algn="l"/>
              </a:tabLst>
            </a:pPr>
            <a:r>
              <a:rPr dirty="0" sz="1100">
                <a:latin typeface="Times New Roman"/>
                <a:cs typeface="Times New Roman"/>
              </a:rPr>
              <a:t>Fields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accept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values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without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error.</a:t>
            </a:r>
            <a:endParaRPr sz="1100">
              <a:latin typeface="Times New Roman"/>
              <a:cs typeface="Times New Roman"/>
            </a:endParaRPr>
          </a:p>
          <a:p>
            <a:pPr lvl="2" marL="1386840" indent="-228600">
              <a:lnSpc>
                <a:spcPct val="100000"/>
              </a:lnSpc>
              <a:spcBef>
                <a:spcPts val="105"/>
              </a:spcBef>
              <a:buSzPct val="90909"/>
              <a:buFont typeface="Wingdings"/>
              <a:buChar char=""/>
              <a:tabLst>
                <a:tab pos="1386840" algn="l"/>
              </a:tabLst>
            </a:pPr>
            <a:r>
              <a:rPr dirty="0" sz="1100">
                <a:latin typeface="Times New Roman"/>
                <a:cs typeface="Times New Roman"/>
              </a:rPr>
              <a:t>Account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created,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 the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redirected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dashboard.</a:t>
            </a:r>
            <a:endParaRPr sz="1100">
              <a:latin typeface="Times New Roman"/>
              <a:cs typeface="Times New Roman"/>
            </a:endParaRPr>
          </a:p>
          <a:p>
            <a:pPr lvl="1" marL="929640" indent="-193040">
              <a:lnSpc>
                <a:spcPct val="100000"/>
              </a:lnSpc>
              <a:spcBef>
                <a:spcPts val="120"/>
              </a:spcBef>
              <a:buSzPct val="90909"/>
              <a:buFont typeface="Courier New"/>
              <a:buChar char="o"/>
              <a:tabLst>
                <a:tab pos="929640" algn="l"/>
              </a:tabLst>
            </a:pPr>
            <a:r>
              <a:rPr dirty="0" sz="1100" b="1">
                <a:latin typeface="Times New Roman"/>
                <a:cs typeface="Times New Roman"/>
              </a:rPr>
              <a:t>Type</a:t>
            </a:r>
            <a:r>
              <a:rPr dirty="0" sz="1100">
                <a:latin typeface="Times New Roman"/>
                <a:cs typeface="Times New Roman"/>
              </a:rPr>
              <a:t>: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Happy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Path</a:t>
            </a:r>
            <a:endParaRPr sz="1100">
              <a:latin typeface="Times New Roman"/>
              <a:cs typeface="Times New Roman"/>
            </a:endParaRPr>
          </a:p>
          <a:p>
            <a:pPr marL="471805" indent="-22796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71805" algn="l"/>
              </a:tabLst>
            </a:pPr>
            <a:r>
              <a:rPr dirty="0" sz="1100" b="1">
                <a:latin typeface="Times New Roman"/>
                <a:cs typeface="Times New Roman"/>
              </a:rPr>
              <a:t>TC02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–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Secure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Login</a:t>
            </a:r>
            <a:endParaRPr sz="1100">
              <a:latin typeface="Times New Roman"/>
              <a:cs typeface="Times New Roman"/>
            </a:endParaRPr>
          </a:p>
          <a:p>
            <a:pPr lvl="1" marL="929640" indent="-193040">
              <a:lnSpc>
                <a:spcPct val="100000"/>
              </a:lnSpc>
              <a:spcBef>
                <a:spcPts val="900"/>
              </a:spcBef>
              <a:buSzPct val="90909"/>
              <a:buFont typeface="Courier New"/>
              <a:buChar char="o"/>
              <a:tabLst>
                <a:tab pos="929640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Action:</a:t>
            </a:r>
            <a:endParaRPr sz="1100">
              <a:latin typeface="Times New Roman"/>
              <a:cs typeface="Times New Roman"/>
            </a:endParaRPr>
          </a:p>
          <a:p>
            <a:pPr lvl="2" marL="1386840" indent="-228600">
              <a:lnSpc>
                <a:spcPct val="100000"/>
              </a:lnSpc>
              <a:spcBef>
                <a:spcPts val="135"/>
              </a:spcBef>
              <a:buSzPct val="90909"/>
              <a:buFont typeface="Wingdings"/>
              <a:buChar char=""/>
              <a:tabLst>
                <a:tab pos="1386840" algn="l"/>
              </a:tabLst>
            </a:pPr>
            <a:r>
              <a:rPr dirty="0" sz="1100">
                <a:latin typeface="Times New Roman"/>
                <a:cs typeface="Times New Roman"/>
              </a:rPr>
              <a:t>Go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Login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page.</a:t>
            </a:r>
            <a:endParaRPr sz="1100">
              <a:latin typeface="Times New Roman"/>
              <a:cs typeface="Times New Roman"/>
            </a:endParaRPr>
          </a:p>
          <a:p>
            <a:pPr lvl="2" marL="1386840" indent="-228600">
              <a:lnSpc>
                <a:spcPct val="100000"/>
              </a:lnSpc>
              <a:spcBef>
                <a:spcPts val="95"/>
              </a:spcBef>
              <a:buSzPct val="90909"/>
              <a:buFont typeface="Wingdings"/>
              <a:buChar char=""/>
              <a:tabLst>
                <a:tab pos="1386840" algn="l"/>
              </a:tabLst>
            </a:pPr>
            <a:r>
              <a:rPr dirty="0" sz="1100">
                <a:latin typeface="Times New Roman"/>
                <a:cs typeface="Times New Roman"/>
              </a:rPr>
              <a:t>Enter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valid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email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password.</a:t>
            </a:r>
            <a:endParaRPr sz="1100">
              <a:latin typeface="Times New Roman"/>
              <a:cs typeface="Times New Roman"/>
            </a:endParaRPr>
          </a:p>
          <a:p>
            <a:pPr lvl="2" marL="1386840" indent="-228600">
              <a:lnSpc>
                <a:spcPct val="100000"/>
              </a:lnSpc>
              <a:spcBef>
                <a:spcPts val="204"/>
              </a:spcBef>
              <a:buSzPct val="90909"/>
              <a:buFont typeface="Wingdings"/>
              <a:buChar char=""/>
              <a:tabLst>
                <a:tab pos="1386840" algn="l"/>
              </a:tabLst>
            </a:pPr>
            <a:r>
              <a:rPr dirty="0" sz="1100">
                <a:latin typeface="Times New Roman"/>
                <a:cs typeface="Times New Roman"/>
              </a:rPr>
              <a:t>Click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"Login".</a:t>
            </a:r>
            <a:endParaRPr sz="1100">
              <a:latin typeface="Times New Roman"/>
              <a:cs typeface="Times New Roman"/>
            </a:endParaRPr>
          </a:p>
          <a:p>
            <a:pPr lvl="1" marL="929640" indent="-193040">
              <a:lnSpc>
                <a:spcPct val="100000"/>
              </a:lnSpc>
              <a:spcBef>
                <a:spcPts val="95"/>
              </a:spcBef>
              <a:buSzPct val="90909"/>
              <a:buFont typeface="Courier New"/>
              <a:buChar char="o"/>
              <a:tabLst>
                <a:tab pos="929640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Expected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Results:</a:t>
            </a:r>
            <a:endParaRPr sz="1100">
              <a:latin typeface="Times New Roman"/>
              <a:cs typeface="Times New Roman"/>
            </a:endParaRPr>
          </a:p>
          <a:p>
            <a:pPr lvl="2" marL="1386840" indent="-228600">
              <a:lnSpc>
                <a:spcPct val="100000"/>
              </a:lnSpc>
              <a:spcBef>
                <a:spcPts val="95"/>
              </a:spcBef>
              <a:buSzPct val="90909"/>
              <a:buFont typeface="Wingdings"/>
              <a:buChar char=""/>
              <a:tabLst>
                <a:tab pos="1386840" algn="l"/>
              </a:tabLst>
            </a:pPr>
            <a:r>
              <a:rPr dirty="0" sz="1100">
                <a:latin typeface="Times New Roman"/>
                <a:cs typeface="Times New Roman"/>
              </a:rPr>
              <a:t>Login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form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displayed.</a:t>
            </a:r>
            <a:endParaRPr sz="1100">
              <a:latin typeface="Times New Roman"/>
              <a:cs typeface="Times New Roman"/>
            </a:endParaRPr>
          </a:p>
          <a:p>
            <a:pPr lvl="2" marL="1386840" indent="-228600">
              <a:lnSpc>
                <a:spcPct val="100000"/>
              </a:lnSpc>
              <a:spcBef>
                <a:spcPts val="110"/>
              </a:spcBef>
              <a:buSzPct val="90909"/>
              <a:buFont typeface="Wingdings"/>
              <a:buChar char=""/>
              <a:tabLst>
                <a:tab pos="1386840" algn="l"/>
              </a:tabLst>
            </a:pPr>
            <a:r>
              <a:rPr dirty="0" sz="1100">
                <a:latin typeface="Times New Roman"/>
                <a:cs typeface="Times New Roman"/>
              </a:rPr>
              <a:t>Fields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accept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data without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error.</a:t>
            </a:r>
            <a:endParaRPr sz="1100">
              <a:latin typeface="Times New Roman"/>
              <a:cs typeface="Times New Roman"/>
            </a:endParaRPr>
          </a:p>
          <a:p>
            <a:pPr lvl="2" marL="1386840" indent="-228600">
              <a:lnSpc>
                <a:spcPct val="100000"/>
              </a:lnSpc>
              <a:spcBef>
                <a:spcPts val="95"/>
              </a:spcBef>
              <a:buSzPct val="90909"/>
              <a:buFont typeface="Wingdings"/>
              <a:buChar char=""/>
              <a:tabLst>
                <a:tab pos="1386840" algn="l"/>
              </a:tabLst>
            </a:pPr>
            <a:r>
              <a:rPr dirty="0" sz="1100">
                <a:latin typeface="Times New Roman"/>
                <a:cs typeface="Times New Roman"/>
              </a:rPr>
              <a:t>User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logged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redirected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dashboard.</a:t>
            </a:r>
            <a:endParaRPr sz="1100">
              <a:latin typeface="Times New Roman"/>
              <a:cs typeface="Times New Roman"/>
            </a:endParaRPr>
          </a:p>
          <a:p>
            <a:pPr lvl="1" marL="929640" indent="-193040">
              <a:lnSpc>
                <a:spcPct val="100000"/>
              </a:lnSpc>
              <a:spcBef>
                <a:spcPts val="95"/>
              </a:spcBef>
              <a:buSzPct val="90909"/>
              <a:buFont typeface="Courier New"/>
              <a:buChar char="o"/>
              <a:tabLst>
                <a:tab pos="929640" algn="l"/>
              </a:tabLst>
            </a:pPr>
            <a:r>
              <a:rPr dirty="0" sz="1100" b="1">
                <a:latin typeface="Times New Roman"/>
                <a:cs typeface="Times New Roman"/>
              </a:rPr>
              <a:t>Type: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Happy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Path</a:t>
            </a:r>
            <a:endParaRPr sz="11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5"/>
              </a:spcBef>
              <a:buFont typeface="Courier New"/>
              <a:buChar char="o"/>
            </a:pPr>
            <a:endParaRPr sz="1100">
              <a:latin typeface="Times New Roman"/>
              <a:cs typeface="Times New Roman"/>
            </a:endParaRPr>
          </a:p>
          <a:p>
            <a:pPr marL="471805" indent="-227965">
              <a:lnSpc>
                <a:spcPct val="100000"/>
              </a:lnSpc>
              <a:buAutoNum type="arabicPeriod"/>
              <a:tabLst>
                <a:tab pos="471805" algn="l"/>
              </a:tabLst>
            </a:pPr>
            <a:r>
              <a:rPr dirty="0" sz="1100" b="1">
                <a:latin typeface="Times New Roman"/>
                <a:cs typeface="Times New Roman"/>
              </a:rPr>
              <a:t>TC03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–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Sign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Up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with</a:t>
            </a:r>
            <a:r>
              <a:rPr dirty="0" sz="1100" spc="-5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Existing</a:t>
            </a:r>
            <a:r>
              <a:rPr dirty="0" sz="1100" spc="-60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Email</a:t>
            </a:r>
            <a:endParaRPr sz="1100">
              <a:latin typeface="Times New Roman"/>
              <a:cs typeface="Times New Roman"/>
            </a:endParaRPr>
          </a:p>
          <a:p>
            <a:pPr lvl="1" marL="929640" indent="-193040">
              <a:lnSpc>
                <a:spcPct val="100000"/>
              </a:lnSpc>
              <a:spcBef>
                <a:spcPts val="900"/>
              </a:spcBef>
              <a:buSzPct val="90909"/>
              <a:buFont typeface="Courier New"/>
              <a:buChar char="o"/>
              <a:tabLst>
                <a:tab pos="929640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Action:</a:t>
            </a:r>
            <a:endParaRPr sz="1100">
              <a:latin typeface="Times New Roman"/>
              <a:cs typeface="Times New Roman"/>
            </a:endParaRPr>
          </a:p>
          <a:p>
            <a:pPr lvl="2" marL="1386840" indent="-228600">
              <a:lnSpc>
                <a:spcPct val="100000"/>
              </a:lnSpc>
              <a:spcBef>
                <a:spcPts val="110"/>
              </a:spcBef>
              <a:buSzPct val="90909"/>
              <a:buFont typeface="Wingdings"/>
              <a:buChar char=""/>
              <a:tabLst>
                <a:tab pos="1386840" algn="l"/>
              </a:tabLst>
            </a:pPr>
            <a:r>
              <a:rPr dirty="0" sz="1100">
                <a:latin typeface="Times New Roman"/>
                <a:cs typeface="Times New Roman"/>
              </a:rPr>
              <a:t>Go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Sign-</a:t>
            </a:r>
            <a:r>
              <a:rPr dirty="0" sz="1100">
                <a:latin typeface="Times New Roman"/>
                <a:cs typeface="Times New Roman"/>
              </a:rPr>
              <a:t>Up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page.</a:t>
            </a:r>
            <a:endParaRPr sz="1100">
              <a:latin typeface="Times New Roman"/>
              <a:cs typeface="Times New Roman"/>
            </a:endParaRPr>
          </a:p>
          <a:p>
            <a:pPr lvl="2" marL="1386840" indent="-228600">
              <a:lnSpc>
                <a:spcPct val="100000"/>
              </a:lnSpc>
              <a:spcBef>
                <a:spcPts val="95"/>
              </a:spcBef>
              <a:buSzPct val="90909"/>
              <a:buFont typeface="Wingdings"/>
              <a:buChar char=""/>
              <a:tabLst>
                <a:tab pos="1386840" algn="l"/>
              </a:tabLst>
            </a:pPr>
            <a:r>
              <a:rPr dirty="0" sz="1100">
                <a:latin typeface="Times New Roman"/>
                <a:cs typeface="Times New Roman"/>
              </a:rPr>
              <a:t>Enter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name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already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registered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email.</a:t>
            </a:r>
            <a:endParaRPr sz="1100">
              <a:latin typeface="Times New Roman"/>
              <a:cs typeface="Times New Roman"/>
            </a:endParaRPr>
          </a:p>
          <a:p>
            <a:pPr lvl="2" marL="1386840" indent="-228600">
              <a:lnSpc>
                <a:spcPct val="100000"/>
              </a:lnSpc>
              <a:spcBef>
                <a:spcPts val="204"/>
              </a:spcBef>
              <a:buSzPct val="90909"/>
              <a:buFont typeface="Wingdings"/>
              <a:buChar char=""/>
              <a:tabLst>
                <a:tab pos="1386840" algn="l"/>
              </a:tabLst>
            </a:pPr>
            <a:r>
              <a:rPr dirty="0" sz="1100">
                <a:latin typeface="Times New Roman"/>
                <a:cs typeface="Times New Roman"/>
              </a:rPr>
              <a:t>Click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"Sign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Up".</a:t>
            </a:r>
            <a:endParaRPr sz="1100">
              <a:latin typeface="Times New Roman"/>
              <a:cs typeface="Times New Roman"/>
            </a:endParaRPr>
          </a:p>
          <a:p>
            <a:pPr lvl="1" marL="929640" indent="-193040">
              <a:lnSpc>
                <a:spcPct val="100000"/>
              </a:lnSpc>
              <a:spcBef>
                <a:spcPts val="95"/>
              </a:spcBef>
              <a:buSzPct val="90909"/>
              <a:buFont typeface="Courier New"/>
              <a:buChar char="o"/>
              <a:tabLst>
                <a:tab pos="929640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Expected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Results: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4787" y="304799"/>
            <a:ext cx="7167880" cy="9453880"/>
          </a:xfrm>
          <a:custGeom>
            <a:avLst/>
            <a:gdLst/>
            <a:ahLst/>
            <a:cxnLst/>
            <a:rect l="l" t="t" r="r" b="b"/>
            <a:pathLst>
              <a:path w="7167880" h="9453880">
                <a:moveTo>
                  <a:pt x="7167372" y="0"/>
                </a:moveTo>
                <a:lnTo>
                  <a:pt x="7159752" y="0"/>
                </a:lnTo>
                <a:lnTo>
                  <a:pt x="0" y="0"/>
                </a:lnTo>
                <a:lnTo>
                  <a:pt x="0" y="7620"/>
                </a:lnTo>
                <a:lnTo>
                  <a:pt x="0" y="9446260"/>
                </a:lnTo>
                <a:lnTo>
                  <a:pt x="0" y="9453880"/>
                </a:lnTo>
                <a:lnTo>
                  <a:pt x="7167372" y="9453880"/>
                </a:lnTo>
                <a:lnTo>
                  <a:pt x="7167372" y="9446260"/>
                </a:lnTo>
                <a:lnTo>
                  <a:pt x="7620" y="9446260"/>
                </a:lnTo>
                <a:lnTo>
                  <a:pt x="7620" y="7620"/>
                </a:lnTo>
                <a:lnTo>
                  <a:pt x="7159752" y="7620"/>
                </a:lnTo>
                <a:lnTo>
                  <a:pt x="7159752" y="9445765"/>
                </a:lnTo>
                <a:lnTo>
                  <a:pt x="7167372" y="9445765"/>
                </a:lnTo>
                <a:lnTo>
                  <a:pt x="7167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35" y="876444"/>
            <a:ext cx="4567555" cy="582295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385570" indent="-228600">
              <a:lnSpc>
                <a:spcPct val="100000"/>
              </a:lnSpc>
              <a:spcBef>
                <a:spcPts val="195"/>
              </a:spcBef>
              <a:buSzPct val="90909"/>
              <a:buFont typeface="Wingdings"/>
              <a:buChar char=""/>
              <a:tabLst>
                <a:tab pos="1385570" algn="l"/>
              </a:tabLst>
            </a:pPr>
            <a:r>
              <a:rPr dirty="0" sz="1100">
                <a:latin typeface="Times New Roman"/>
                <a:cs typeface="Times New Roman"/>
              </a:rPr>
              <a:t>Fields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accept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data.</a:t>
            </a:r>
            <a:endParaRPr sz="1100">
              <a:latin typeface="Times New Roman"/>
              <a:cs typeface="Times New Roman"/>
            </a:endParaRPr>
          </a:p>
          <a:p>
            <a:pPr marL="1385570" indent="-228600">
              <a:lnSpc>
                <a:spcPct val="100000"/>
              </a:lnSpc>
              <a:spcBef>
                <a:spcPts val="95"/>
              </a:spcBef>
              <a:buSzPct val="90909"/>
              <a:buFont typeface="Wingdings"/>
              <a:buChar char=""/>
              <a:tabLst>
                <a:tab pos="1385570" algn="l"/>
              </a:tabLst>
            </a:pPr>
            <a:r>
              <a:rPr dirty="0" sz="1100">
                <a:latin typeface="Times New Roman"/>
                <a:cs typeface="Times New Roman"/>
              </a:rPr>
              <a:t>Error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message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"Email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already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registered"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displayed.</a:t>
            </a:r>
            <a:endParaRPr sz="1100">
              <a:latin typeface="Times New Roman"/>
              <a:cs typeface="Times New Roman"/>
            </a:endParaRPr>
          </a:p>
          <a:p>
            <a:pPr marL="926465" indent="-193040">
              <a:lnSpc>
                <a:spcPct val="100000"/>
              </a:lnSpc>
              <a:spcBef>
                <a:spcPts val="9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b="1">
                <a:latin typeface="Times New Roman"/>
                <a:cs typeface="Times New Roman"/>
              </a:rPr>
              <a:t>Type: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Error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Path</a:t>
            </a:r>
            <a:endParaRPr sz="1100">
              <a:latin typeface="Times New Roman"/>
              <a:cs typeface="Times New Roman"/>
            </a:endParaRPr>
          </a:p>
          <a:p>
            <a:pPr marL="468630" indent="-227965">
              <a:lnSpc>
                <a:spcPct val="100000"/>
              </a:lnSpc>
              <a:spcBef>
                <a:spcPts val="1010"/>
              </a:spcBef>
              <a:buAutoNum type="arabicPeriod" startAt="4"/>
              <a:tabLst>
                <a:tab pos="468630" algn="l"/>
              </a:tabLst>
            </a:pPr>
            <a:r>
              <a:rPr dirty="0" sz="1100" b="1">
                <a:latin typeface="Times New Roman"/>
                <a:cs typeface="Times New Roman"/>
              </a:rPr>
              <a:t>TC04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–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Login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with</a:t>
            </a:r>
            <a:r>
              <a:rPr dirty="0" sz="1100" spc="-5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Wrong</a:t>
            </a:r>
            <a:r>
              <a:rPr dirty="0" sz="1100" spc="-5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Password</a:t>
            </a:r>
            <a:endParaRPr sz="1100">
              <a:latin typeface="Times New Roman"/>
              <a:cs typeface="Times New Roman"/>
            </a:endParaRPr>
          </a:p>
          <a:p>
            <a:pPr lvl="1" marL="926465" indent="-193040">
              <a:lnSpc>
                <a:spcPct val="100000"/>
              </a:lnSpc>
              <a:spcBef>
                <a:spcPts val="900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Action:</a:t>
            </a:r>
            <a:endParaRPr sz="1100">
              <a:latin typeface="Times New Roman"/>
              <a:cs typeface="Times New Roman"/>
            </a:endParaRPr>
          </a:p>
          <a:p>
            <a:pPr lvl="2" marL="1385570" indent="-228600">
              <a:lnSpc>
                <a:spcPct val="100000"/>
              </a:lnSpc>
              <a:spcBef>
                <a:spcPts val="95"/>
              </a:spcBef>
              <a:buSzPct val="90909"/>
              <a:buFont typeface="Wingdings"/>
              <a:buChar char=""/>
              <a:tabLst>
                <a:tab pos="1385570" algn="l"/>
              </a:tabLst>
            </a:pPr>
            <a:r>
              <a:rPr dirty="0" sz="1100">
                <a:latin typeface="Times New Roman"/>
                <a:cs typeface="Times New Roman"/>
              </a:rPr>
              <a:t>Go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Login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page.</a:t>
            </a:r>
            <a:endParaRPr sz="1100">
              <a:latin typeface="Times New Roman"/>
              <a:cs typeface="Times New Roman"/>
            </a:endParaRPr>
          </a:p>
          <a:p>
            <a:pPr lvl="2" marL="1385570" indent="-228600">
              <a:lnSpc>
                <a:spcPct val="100000"/>
              </a:lnSpc>
              <a:spcBef>
                <a:spcPts val="95"/>
              </a:spcBef>
              <a:buSzPct val="90909"/>
              <a:buFont typeface="Wingdings"/>
              <a:buChar char=""/>
              <a:tabLst>
                <a:tab pos="1385570" algn="l"/>
              </a:tabLst>
            </a:pPr>
            <a:r>
              <a:rPr dirty="0" sz="1100">
                <a:latin typeface="Times New Roman"/>
                <a:cs typeface="Times New Roman"/>
              </a:rPr>
              <a:t>Enter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valid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email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incorrect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password.</a:t>
            </a:r>
            <a:endParaRPr sz="1100">
              <a:latin typeface="Times New Roman"/>
              <a:cs typeface="Times New Roman"/>
            </a:endParaRPr>
          </a:p>
          <a:p>
            <a:pPr lvl="2" marL="1385570" indent="-228600">
              <a:lnSpc>
                <a:spcPct val="100000"/>
              </a:lnSpc>
              <a:spcBef>
                <a:spcPts val="110"/>
              </a:spcBef>
              <a:buSzPct val="90909"/>
              <a:buFont typeface="Wingdings"/>
              <a:buChar char=""/>
              <a:tabLst>
                <a:tab pos="1385570" algn="l"/>
              </a:tabLst>
            </a:pPr>
            <a:r>
              <a:rPr dirty="0" sz="1100">
                <a:latin typeface="Times New Roman"/>
                <a:cs typeface="Times New Roman"/>
              </a:rPr>
              <a:t>Click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"Login".</a:t>
            </a:r>
            <a:endParaRPr sz="1100">
              <a:latin typeface="Times New Roman"/>
              <a:cs typeface="Times New Roman"/>
            </a:endParaRPr>
          </a:p>
          <a:p>
            <a:pPr lvl="1" marL="926465" indent="-193040">
              <a:lnSpc>
                <a:spcPct val="100000"/>
              </a:lnSpc>
              <a:spcBef>
                <a:spcPts val="9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Expected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Results:</a:t>
            </a:r>
            <a:endParaRPr sz="1100">
              <a:latin typeface="Times New Roman"/>
              <a:cs typeface="Times New Roman"/>
            </a:endParaRPr>
          </a:p>
          <a:p>
            <a:pPr lvl="2" marL="1385570" indent="-228600">
              <a:lnSpc>
                <a:spcPct val="100000"/>
              </a:lnSpc>
              <a:spcBef>
                <a:spcPts val="204"/>
              </a:spcBef>
              <a:buSzPct val="90909"/>
              <a:buFont typeface="Wingdings"/>
              <a:buChar char=""/>
              <a:tabLst>
                <a:tab pos="1385570" algn="l"/>
              </a:tabLst>
            </a:pPr>
            <a:r>
              <a:rPr dirty="0" sz="1100">
                <a:latin typeface="Times New Roman"/>
                <a:cs typeface="Times New Roman"/>
              </a:rPr>
              <a:t>Input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accepted.</a:t>
            </a:r>
            <a:endParaRPr sz="1100">
              <a:latin typeface="Times New Roman"/>
              <a:cs typeface="Times New Roman"/>
            </a:endParaRPr>
          </a:p>
          <a:p>
            <a:pPr lvl="2" marL="1385570" indent="-228600">
              <a:lnSpc>
                <a:spcPct val="100000"/>
              </a:lnSpc>
              <a:spcBef>
                <a:spcPts val="95"/>
              </a:spcBef>
              <a:buSzPct val="90909"/>
              <a:buFont typeface="Wingdings"/>
              <a:buChar char=""/>
              <a:tabLst>
                <a:tab pos="1385570" algn="l"/>
              </a:tabLst>
            </a:pPr>
            <a:r>
              <a:rPr dirty="0" sz="1100">
                <a:latin typeface="Times New Roman"/>
                <a:cs typeface="Times New Roman"/>
              </a:rPr>
              <a:t>Error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message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"Invalid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username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password"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shown.</a:t>
            </a:r>
            <a:endParaRPr sz="1100">
              <a:latin typeface="Times New Roman"/>
              <a:cs typeface="Times New Roman"/>
            </a:endParaRPr>
          </a:p>
          <a:p>
            <a:pPr lvl="1" marL="926465" indent="-193040">
              <a:lnSpc>
                <a:spcPct val="100000"/>
              </a:lnSpc>
              <a:spcBef>
                <a:spcPts val="9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b="1">
                <a:latin typeface="Times New Roman"/>
                <a:cs typeface="Times New Roman"/>
              </a:rPr>
              <a:t>Type: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Error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Path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Times New Roman"/>
                <a:cs typeface="Times New Roman"/>
              </a:rPr>
              <a:t>Test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Suit: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TS02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-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View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Playlists</a:t>
            </a:r>
            <a:r>
              <a:rPr dirty="0" sz="1100" spc="-6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(ID: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25" b="1">
                <a:latin typeface="Times New Roman"/>
                <a:cs typeface="Times New Roman"/>
              </a:rPr>
              <a:t>87)</a:t>
            </a:r>
            <a:endParaRPr sz="1100">
              <a:latin typeface="Times New Roman"/>
              <a:cs typeface="Times New Roman"/>
            </a:endParaRPr>
          </a:p>
          <a:p>
            <a:pPr marL="468630" indent="-22796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8630" algn="l"/>
              </a:tabLst>
            </a:pPr>
            <a:r>
              <a:rPr dirty="0" sz="1100" b="1">
                <a:latin typeface="Times New Roman"/>
                <a:cs typeface="Times New Roman"/>
              </a:rPr>
              <a:t>TC05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–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View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Appoinment</a:t>
            </a:r>
            <a:r>
              <a:rPr dirty="0" sz="1100" spc="-80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Page</a:t>
            </a:r>
            <a:endParaRPr sz="1100">
              <a:latin typeface="Times New Roman"/>
              <a:cs typeface="Times New Roman"/>
            </a:endParaRPr>
          </a:p>
          <a:p>
            <a:pPr lvl="1" marL="926465" indent="-228600">
              <a:lnSpc>
                <a:spcPts val="1310"/>
              </a:lnSpc>
              <a:spcBef>
                <a:spcPts val="780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Action:</a:t>
            </a:r>
            <a:endParaRPr sz="1100">
              <a:latin typeface="Times New Roman"/>
              <a:cs typeface="Times New Roman"/>
            </a:endParaRPr>
          </a:p>
          <a:p>
            <a:pPr lvl="2" marL="1385570" indent="-228600">
              <a:lnSpc>
                <a:spcPts val="1295"/>
              </a:lnSpc>
              <a:buSzPct val="90909"/>
              <a:buFont typeface="Wingdings"/>
              <a:buChar char=""/>
              <a:tabLst>
                <a:tab pos="1385570" algn="l"/>
              </a:tabLst>
            </a:pPr>
            <a:r>
              <a:rPr dirty="0" sz="1100">
                <a:latin typeface="Times New Roman"/>
                <a:cs typeface="Times New Roman"/>
              </a:rPr>
              <a:t>Log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successfully.</a:t>
            </a:r>
            <a:endParaRPr sz="1100">
              <a:latin typeface="Times New Roman"/>
              <a:cs typeface="Times New Roman"/>
            </a:endParaRPr>
          </a:p>
          <a:p>
            <a:pPr lvl="2" marL="1385570" indent="-228600">
              <a:lnSpc>
                <a:spcPts val="1300"/>
              </a:lnSpc>
              <a:buSzPct val="90909"/>
              <a:buFont typeface="Wingdings"/>
              <a:buChar char=""/>
              <a:tabLst>
                <a:tab pos="1385570" algn="l"/>
              </a:tabLst>
            </a:pPr>
            <a:r>
              <a:rPr dirty="0" sz="1100">
                <a:latin typeface="Times New Roman"/>
                <a:cs typeface="Times New Roman"/>
              </a:rPr>
              <a:t>Navigate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"apponiment"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section.</a:t>
            </a:r>
            <a:endParaRPr sz="1100">
              <a:latin typeface="Times New Roman"/>
              <a:cs typeface="Times New Roman"/>
            </a:endParaRPr>
          </a:p>
          <a:p>
            <a:pPr lvl="1" marL="926465" indent="-228600">
              <a:lnSpc>
                <a:spcPts val="1300"/>
              </a:lnSpc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Expected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Results:</a:t>
            </a:r>
            <a:endParaRPr sz="1100">
              <a:latin typeface="Times New Roman"/>
              <a:cs typeface="Times New Roman"/>
            </a:endParaRPr>
          </a:p>
          <a:p>
            <a:pPr lvl="2" marL="1385570" indent="-228600">
              <a:lnSpc>
                <a:spcPts val="1295"/>
              </a:lnSpc>
              <a:buSzPct val="90909"/>
              <a:buFont typeface="Wingdings"/>
              <a:buChar char=""/>
              <a:tabLst>
                <a:tab pos="1385570" algn="l"/>
              </a:tabLst>
            </a:pPr>
            <a:r>
              <a:rPr dirty="0" sz="1100">
                <a:latin typeface="Times New Roman"/>
                <a:cs typeface="Times New Roman"/>
              </a:rPr>
              <a:t>All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created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playlists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are displayed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clearly.</a:t>
            </a:r>
            <a:endParaRPr sz="1100">
              <a:latin typeface="Times New Roman"/>
              <a:cs typeface="Times New Roman"/>
            </a:endParaRPr>
          </a:p>
          <a:p>
            <a:pPr lvl="1" marL="926465" indent="-228600">
              <a:lnSpc>
                <a:spcPts val="1310"/>
              </a:lnSpc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b="1">
                <a:latin typeface="Times New Roman"/>
                <a:cs typeface="Times New Roman"/>
              </a:rPr>
              <a:t>Type: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Happy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Path</a:t>
            </a:r>
            <a:endParaRPr sz="1100">
              <a:latin typeface="Times New Roman"/>
              <a:cs typeface="Times New Roman"/>
            </a:endParaRPr>
          </a:p>
          <a:p>
            <a:pPr marL="468630" indent="-22796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8630" algn="l"/>
              </a:tabLst>
            </a:pPr>
            <a:r>
              <a:rPr dirty="0" sz="1100">
                <a:latin typeface="Times New Roman"/>
                <a:cs typeface="Times New Roman"/>
              </a:rPr>
              <a:t>TC06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Appoinment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Loading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Failure</a:t>
            </a:r>
            <a:endParaRPr sz="1100">
              <a:latin typeface="Times New Roman"/>
              <a:cs typeface="Times New Roman"/>
            </a:endParaRPr>
          </a:p>
          <a:p>
            <a:pPr lvl="1" marL="926465" indent="-228600">
              <a:lnSpc>
                <a:spcPct val="100000"/>
              </a:lnSpc>
              <a:spcBef>
                <a:spcPts val="70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Action:</a:t>
            </a:r>
            <a:endParaRPr sz="1100">
              <a:latin typeface="Times New Roman"/>
              <a:cs typeface="Times New Roman"/>
            </a:endParaRPr>
          </a:p>
          <a:p>
            <a:pPr lvl="2" marL="1385570" indent="-228600">
              <a:lnSpc>
                <a:spcPct val="100000"/>
              </a:lnSpc>
              <a:spcBef>
                <a:spcPts val="195"/>
              </a:spcBef>
              <a:buSzPct val="90909"/>
              <a:buFont typeface="Wingdings"/>
              <a:buChar char=""/>
              <a:tabLst>
                <a:tab pos="1385570" algn="l"/>
              </a:tabLst>
            </a:pPr>
            <a:r>
              <a:rPr dirty="0" sz="1100">
                <a:latin typeface="Times New Roman"/>
                <a:cs typeface="Times New Roman"/>
              </a:rPr>
              <a:t>Disconnect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from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internet.</a:t>
            </a:r>
            <a:endParaRPr sz="1100">
              <a:latin typeface="Times New Roman"/>
              <a:cs typeface="Times New Roman"/>
            </a:endParaRPr>
          </a:p>
          <a:p>
            <a:pPr lvl="2" marL="1385570" indent="-228600">
              <a:lnSpc>
                <a:spcPct val="100000"/>
              </a:lnSpc>
              <a:spcBef>
                <a:spcPts val="105"/>
              </a:spcBef>
              <a:buSzPct val="90909"/>
              <a:buFont typeface="Wingdings"/>
              <a:buChar char=""/>
              <a:tabLst>
                <a:tab pos="1385570" algn="l"/>
              </a:tabLst>
            </a:pPr>
            <a:r>
              <a:rPr dirty="0" sz="1100">
                <a:latin typeface="Times New Roman"/>
                <a:cs typeface="Times New Roman"/>
              </a:rPr>
              <a:t>Navigate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"Message".</a:t>
            </a:r>
            <a:endParaRPr sz="1100">
              <a:latin typeface="Times New Roman"/>
              <a:cs typeface="Times New Roman"/>
            </a:endParaRPr>
          </a:p>
          <a:p>
            <a:pPr lvl="1" marL="926465" indent="-228600">
              <a:lnSpc>
                <a:spcPct val="100000"/>
              </a:lnSpc>
              <a:spcBef>
                <a:spcPts val="9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Expected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Results:</a:t>
            </a:r>
            <a:endParaRPr sz="1100">
              <a:latin typeface="Times New Roman"/>
              <a:cs typeface="Times New Roman"/>
            </a:endParaRPr>
          </a:p>
          <a:p>
            <a:pPr lvl="2" marL="1385570" indent="-228600">
              <a:lnSpc>
                <a:spcPct val="100000"/>
              </a:lnSpc>
              <a:spcBef>
                <a:spcPts val="100"/>
              </a:spcBef>
              <a:buSzPct val="90909"/>
              <a:buFont typeface="Wingdings"/>
              <a:buChar char=""/>
              <a:tabLst>
                <a:tab pos="1385570" algn="l"/>
              </a:tabLst>
            </a:pPr>
            <a:r>
              <a:rPr dirty="0" sz="1100">
                <a:latin typeface="Times New Roman"/>
                <a:cs typeface="Times New Roman"/>
              </a:rPr>
              <a:t>Network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offline.</a:t>
            </a:r>
            <a:endParaRPr sz="1100">
              <a:latin typeface="Times New Roman"/>
              <a:cs typeface="Times New Roman"/>
            </a:endParaRPr>
          </a:p>
          <a:p>
            <a:pPr lvl="2" marL="1385570" indent="-228600">
              <a:lnSpc>
                <a:spcPct val="100000"/>
              </a:lnSpc>
              <a:spcBef>
                <a:spcPts val="105"/>
              </a:spcBef>
              <a:buSzPct val="90909"/>
              <a:buFont typeface="Wingdings"/>
              <a:buChar char=""/>
              <a:tabLst>
                <a:tab pos="1385570" algn="l"/>
              </a:tabLst>
            </a:pPr>
            <a:r>
              <a:rPr dirty="0" sz="1100">
                <a:latin typeface="Times New Roman"/>
                <a:cs typeface="Times New Roman"/>
              </a:rPr>
              <a:t>Error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message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"Message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2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not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send"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shown.</a:t>
            </a:r>
            <a:endParaRPr sz="1100">
              <a:latin typeface="Times New Roman"/>
              <a:cs typeface="Times New Roman"/>
            </a:endParaRPr>
          </a:p>
          <a:p>
            <a:pPr lvl="1" marL="926465" indent="-228600">
              <a:lnSpc>
                <a:spcPct val="100000"/>
              </a:lnSpc>
              <a:spcBef>
                <a:spcPts val="19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b="1">
                <a:latin typeface="Times New Roman"/>
                <a:cs typeface="Times New Roman"/>
              </a:rPr>
              <a:t>Type: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Error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Path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4787" y="304799"/>
            <a:ext cx="7167880" cy="9453880"/>
          </a:xfrm>
          <a:custGeom>
            <a:avLst/>
            <a:gdLst/>
            <a:ahLst/>
            <a:cxnLst/>
            <a:rect l="l" t="t" r="r" b="b"/>
            <a:pathLst>
              <a:path w="7167880" h="9453880">
                <a:moveTo>
                  <a:pt x="7167372" y="0"/>
                </a:moveTo>
                <a:lnTo>
                  <a:pt x="7159752" y="0"/>
                </a:lnTo>
                <a:lnTo>
                  <a:pt x="0" y="0"/>
                </a:lnTo>
                <a:lnTo>
                  <a:pt x="0" y="7620"/>
                </a:lnTo>
                <a:lnTo>
                  <a:pt x="0" y="9446260"/>
                </a:lnTo>
                <a:lnTo>
                  <a:pt x="0" y="9453880"/>
                </a:lnTo>
                <a:lnTo>
                  <a:pt x="7167372" y="9453880"/>
                </a:lnTo>
                <a:lnTo>
                  <a:pt x="7167372" y="9446260"/>
                </a:lnTo>
                <a:lnTo>
                  <a:pt x="7620" y="9446260"/>
                </a:lnTo>
                <a:lnTo>
                  <a:pt x="7620" y="7620"/>
                </a:lnTo>
                <a:lnTo>
                  <a:pt x="7159752" y="7620"/>
                </a:lnTo>
                <a:lnTo>
                  <a:pt x="7159752" y="9445765"/>
                </a:lnTo>
                <a:lnTo>
                  <a:pt x="7167372" y="9445765"/>
                </a:lnTo>
                <a:lnTo>
                  <a:pt x="7167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35" y="884962"/>
            <a:ext cx="5446395" cy="423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310"/>
              </a:lnSpc>
              <a:spcBef>
                <a:spcPts val="105"/>
              </a:spcBef>
            </a:pPr>
            <a:r>
              <a:rPr dirty="0" sz="1100" b="1">
                <a:latin typeface="Times New Roman"/>
                <a:cs typeface="Times New Roman"/>
              </a:rPr>
              <a:t>Test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Suit: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TS05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-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Smart</a:t>
            </a:r>
            <a:r>
              <a:rPr dirty="0" sz="1100" spc="-4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Playlist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Creation</a:t>
            </a:r>
            <a:r>
              <a:rPr dirty="0" sz="1100" spc="-4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(ID: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spc="-25" b="1">
                <a:latin typeface="Times New Roman"/>
                <a:cs typeface="Times New Roman"/>
              </a:rPr>
              <a:t>90)</a:t>
            </a:r>
            <a:endParaRPr sz="1100">
              <a:latin typeface="Times New Roman"/>
              <a:cs typeface="Times New Roman"/>
            </a:endParaRPr>
          </a:p>
          <a:p>
            <a:pPr marL="468630" indent="-227965">
              <a:lnSpc>
                <a:spcPts val="1300"/>
              </a:lnSpc>
              <a:buAutoNum type="arabicPeriod"/>
              <a:tabLst>
                <a:tab pos="468630" algn="l"/>
              </a:tabLst>
            </a:pPr>
            <a:r>
              <a:rPr dirty="0" sz="1100" b="1">
                <a:latin typeface="Times New Roman"/>
                <a:cs typeface="Times New Roman"/>
              </a:rPr>
              <a:t>TC13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–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Generate</a:t>
            </a:r>
            <a:r>
              <a:rPr dirty="0" sz="1100" spc="-7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Playlist</a:t>
            </a:r>
            <a:r>
              <a:rPr dirty="0" sz="1100" spc="-6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Based</a:t>
            </a:r>
            <a:r>
              <a:rPr dirty="0" sz="1100" spc="-4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on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Various</a:t>
            </a:r>
            <a:r>
              <a:rPr dirty="0" sz="1100" spc="-4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Categories</a:t>
            </a:r>
            <a:endParaRPr sz="1100">
              <a:latin typeface="Times New Roman"/>
              <a:cs typeface="Times New Roman"/>
            </a:endParaRPr>
          </a:p>
          <a:p>
            <a:pPr lvl="1" marL="926465" indent="-228600">
              <a:lnSpc>
                <a:spcPts val="1315"/>
              </a:lnSpc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Action:</a:t>
            </a:r>
            <a:endParaRPr sz="1100">
              <a:latin typeface="Times New Roman"/>
              <a:cs typeface="Times New Roman"/>
            </a:endParaRPr>
          </a:p>
          <a:p>
            <a:pPr lvl="2" marL="1385570" indent="-228600">
              <a:lnSpc>
                <a:spcPct val="100000"/>
              </a:lnSpc>
              <a:spcBef>
                <a:spcPts val="95"/>
              </a:spcBef>
              <a:buSzPct val="90909"/>
              <a:buFont typeface="Wingdings"/>
              <a:buChar char=""/>
              <a:tabLst>
                <a:tab pos="1385570" algn="l"/>
              </a:tabLst>
            </a:pPr>
            <a:r>
              <a:rPr dirty="0" sz="1100">
                <a:latin typeface="Times New Roman"/>
                <a:cs typeface="Times New Roman"/>
              </a:rPr>
              <a:t>Login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with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valid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credentials.</a:t>
            </a:r>
            <a:endParaRPr sz="1100">
              <a:latin typeface="Times New Roman"/>
              <a:cs typeface="Times New Roman"/>
            </a:endParaRPr>
          </a:p>
          <a:p>
            <a:pPr lvl="2" marL="1385570" indent="-228600">
              <a:lnSpc>
                <a:spcPct val="100000"/>
              </a:lnSpc>
              <a:spcBef>
                <a:spcPts val="200"/>
              </a:spcBef>
              <a:buSzPct val="90909"/>
              <a:buFont typeface="Wingdings"/>
              <a:buChar char=""/>
              <a:tabLst>
                <a:tab pos="1385570" algn="l"/>
              </a:tabLst>
            </a:pPr>
            <a:r>
              <a:rPr dirty="0" sz="1100">
                <a:latin typeface="Times New Roman"/>
                <a:cs typeface="Times New Roman"/>
              </a:rPr>
              <a:t>Click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"Generate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Playlist".</a:t>
            </a:r>
            <a:endParaRPr sz="1100">
              <a:latin typeface="Times New Roman"/>
              <a:cs typeface="Times New Roman"/>
            </a:endParaRPr>
          </a:p>
          <a:p>
            <a:pPr lvl="2" marL="1385570" indent="-228600">
              <a:lnSpc>
                <a:spcPct val="100000"/>
              </a:lnSpc>
              <a:spcBef>
                <a:spcPts val="100"/>
              </a:spcBef>
              <a:buSzPct val="90909"/>
              <a:buFont typeface="Wingdings"/>
              <a:buChar char=""/>
              <a:tabLst>
                <a:tab pos="1385570" algn="l"/>
              </a:tabLst>
            </a:pPr>
            <a:r>
              <a:rPr dirty="0" sz="1100">
                <a:latin typeface="Times New Roman"/>
                <a:cs typeface="Times New Roman"/>
              </a:rPr>
              <a:t>Select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categories.</a:t>
            </a:r>
            <a:endParaRPr sz="1100">
              <a:latin typeface="Times New Roman"/>
              <a:cs typeface="Times New Roman"/>
            </a:endParaRPr>
          </a:p>
          <a:p>
            <a:pPr lvl="2" marL="1385570" indent="-228600">
              <a:lnSpc>
                <a:spcPct val="100000"/>
              </a:lnSpc>
              <a:spcBef>
                <a:spcPts val="95"/>
              </a:spcBef>
              <a:buSzPct val="90909"/>
              <a:buFont typeface="Wingdings"/>
              <a:buChar char=""/>
              <a:tabLst>
                <a:tab pos="1385570" algn="l"/>
              </a:tabLst>
            </a:pPr>
            <a:r>
              <a:rPr dirty="0" sz="1100">
                <a:latin typeface="Times New Roman"/>
                <a:cs typeface="Times New Roman"/>
              </a:rPr>
              <a:t>Click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"Generate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Playlist".</a:t>
            </a:r>
            <a:endParaRPr sz="1100">
              <a:latin typeface="Times New Roman"/>
              <a:cs typeface="Times New Roman"/>
            </a:endParaRPr>
          </a:p>
          <a:p>
            <a:pPr lvl="1" marL="926465" indent="-228600">
              <a:lnSpc>
                <a:spcPct val="100000"/>
              </a:lnSpc>
              <a:spcBef>
                <a:spcPts val="110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Expected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Results:</a:t>
            </a:r>
            <a:endParaRPr sz="1100">
              <a:latin typeface="Times New Roman"/>
              <a:cs typeface="Times New Roman"/>
            </a:endParaRPr>
          </a:p>
          <a:p>
            <a:pPr lvl="2" marL="1385570" indent="-228600">
              <a:lnSpc>
                <a:spcPct val="100000"/>
              </a:lnSpc>
              <a:spcBef>
                <a:spcPts val="95"/>
              </a:spcBef>
              <a:buSzPct val="90909"/>
              <a:buFont typeface="Wingdings"/>
              <a:buChar char=""/>
              <a:tabLst>
                <a:tab pos="1385570" algn="l"/>
              </a:tabLst>
            </a:pPr>
            <a:r>
              <a:rPr dirty="0" sz="1100">
                <a:latin typeface="Times New Roman"/>
                <a:cs typeface="Times New Roman"/>
              </a:rPr>
              <a:t>Playlist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generated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based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selected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mood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categories.</a:t>
            </a:r>
            <a:endParaRPr sz="1100">
              <a:latin typeface="Times New Roman"/>
              <a:cs typeface="Times New Roman"/>
            </a:endParaRPr>
          </a:p>
          <a:p>
            <a:pPr lvl="1" marL="926465" indent="-228600">
              <a:lnSpc>
                <a:spcPct val="100000"/>
              </a:lnSpc>
              <a:spcBef>
                <a:spcPts val="9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b="1">
                <a:latin typeface="Times New Roman"/>
                <a:cs typeface="Times New Roman"/>
              </a:rPr>
              <a:t>Type: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Happy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Path</a:t>
            </a:r>
            <a:endParaRPr sz="1100">
              <a:latin typeface="Times New Roman"/>
              <a:cs typeface="Times New Roman"/>
            </a:endParaRPr>
          </a:p>
          <a:p>
            <a:pPr marL="468630" indent="-227965">
              <a:lnSpc>
                <a:spcPts val="1310"/>
              </a:lnSpc>
              <a:spcBef>
                <a:spcPts val="590"/>
              </a:spcBef>
              <a:buAutoNum type="arabicPeriod"/>
              <a:tabLst>
                <a:tab pos="468630" algn="l"/>
              </a:tabLst>
            </a:pPr>
            <a:r>
              <a:rPr dirty="0" sz="1100" b="1">
                <a:latin typeface="Times New Roman"/>
                <a:cs typeface="Times New Roman"/>
              </a:rPr>
              <a:t>TC14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–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Fail</a:t>
            </a:r>
            <a:r>
              <a:rPr dirty="0" sz="1100" spc="-5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to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Generate</a:t>
            </a:r>
            <a:r>
              <a:rPr dirty="0" sz="1100" spc="-4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Playlist</a:t>
            </a:r>
            <a:r>
              <a:rPr dirty="0" sz="1100" spc="-6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Due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to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Missing</a:t>
            </a:r>
            <a:r>
              <a:rPr dirty="0" sz="1100" spc="-4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Category</a:t>
            </a:r>
            <a:r>
              <a:rPr dirty="0" sz="1100" spc="-4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Selection</a:t>
            </a:r>
            <a:r>
              <a:rPr dirty="0" sz="1100" spc="-4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or Invalid</a:t>
            </a:r>
            <a:r>
              <a:rPr dirty="0" sz="1100" spc="-5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Input</a:t>
            </a:r>
            <a:endParaRPr sz="1100">
              <a:latin typeface="Times New Roman"/>
              <a:cs typeface="Times New Roman"/>
            </a:endParaRPr>
          </a:p>
          <a:p>
            <a:pPr lvl="1" marL="926465" indent="-228600">
              <a:lnSpc>
                <a:spcPts val="1310"/>
              </a:lnSpc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Action:</a:t>
            </a:r>
            <a:endParaRPr sz="1100">
              <a:latin typeface="Times New Roman"/>
              <a:cs typeface="Times New Roman"/>
            </a:endParaRPr>
          </a:p>
          <a:p>
            <a:pPr lvl="2" marL="1385570" indent="-228600">
              <a:lnSpc>
                <a:spcPct val="100000"/>
              </a:lnSpc>
              <a:spcBef>
                <a:spcPts val="95"/>
              </a:spcBef>
              <a:buSzPct val="90909"/>
              <a:buFont typeface="Wingdings"/>
              <a:buChar char=""/>
              <a:tabLst>
                <a:tab pos="1385570" algn="l"/>
              </a:tabLst>
            </a:pPr>
            <a:r>
              <a:rPr dirty="0" sz="1100">
                <a:latin typeface="Times New Roman"/>
                <a:cs typeface="Times New Roman"/>
              </a:rPr>
              <a:t>Login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with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valid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credentials.</a:t>
            </a:r>
            <a:endParaRPr sz="1100">
              <a:latin typeface="Times New Roman"/>
              <a:cs typeface="Times New Roman"/>
            </a:endParaRPr>
          </a:p>
          <a:p>
            <a:pPr lvl="2" marL="1385570" indent="-228600">
              <a:lnSpc>
                <a:spcPct val="100000"/>
              </a:lnSpc>
              <a:spcBef>
                <a:spcPts val="105"/>
              </a:spcBef>
              <a:buSzPct val="90909"/>
              <a:buFont typeface="Wingdings"/>
              <a:buChar char=""/>
              <a:tabLst>
                <a:tab pos="1385570" algn="l"/>
              </a:tabLst>
            </a:pPr>
            <a:r>
              <a:rPr dirty="0" sz="1100">
                <a:latin typeface="Times New Roman"/>
                <a:cs typeface="Times New Roman"/>
              </a:rPr>
              <a:t>Click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"Generate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Playlist".</a:t>
            </a:r>
            <a:endParaRPr sz="1100">
              <a:latin typeface="Times New Roman"/>
              <a:cs typeface="Times New Roman"/>
            </a:endParaRPr>
          </a:p>
          <a:p>
            <a:pPr lvl="2" marL="1385570" indent="-228600">
              <a:lnSpc>
                <a:spcPct val="100000"/>
              </a:lnSpc>
              <a:spcBef>
                <a:spcPts val="195"/>
              </a:spcBef>
              <a:buSzPct val="90909"/>
              <a:buFont typeface="Wingdings"/>
              <a:buChar char=""/>
              <a:tabLst>
                <a:tab pos="1385570" algn="l"/>
              </a:tabLst>
            </a:pPr>
            <a:r>
              <a:rPr dirty="0" sz="1100">
                <a:latin typeface="Times New Roman"/>
                <a:cs typeface="Times New Roman"/>
              </a:rPr>
              <a:t>Select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categories.</a:t>
            </a:r>
            <a:endParaRPr sz="1100">
              <a:latin typeface="Times New Roman"/>
              <a:cs typeface="Times New Roman"/>
            </a:endParaRPr>
          </a:p>
          <a:p>
            <a:pPr lvl="2" marL="1385570" indent="-228600">
              <a:lnSpc>
                <a:spcPct val="100000"/>
              </a:lnSpc>
              <a:spcBef>
                <a:spcPts val="105"/>
              </a:spcBef>
              <a:buSzPct val="90909"/>
              <a:buFont typeface="Wingdings"/>
              <a:buChar char=""/>
              <a:tabLst>
                <a:tab pos="1385570" algn="l"/>
              </a:tabLst>
            </a:pPr>
            <a:r>
              <a:rPr dirty="0" sz="1100">
                <a:latin typeface="Times New Roman"/>
                <a:cs typeface="Times New Roman"/>
              </a:rPr>
              <a:t>Click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"Generate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Playlist".</a:t>
            </a:r>
            <a:endParaRPr sz="1100">
              <a:latin typeface="Times New Roman"/>
              <a:cs typeface="Times New Roman"/>
            </a:endParaRPr>
          </a:p>
          <a:p>
            <a:pPr lvl="1" marL="926465" indent="-228600">
              <a:lnSpc>
                <a:spcPct val="100000"/>
              </a:lnSpc>
              <a:spcBef>
                <a:spcPts val="100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Expected</a:t>
            </a:r>
            <a:r>
              <a:rPr dirty="0" sz="110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Results:</a:t>
            </a:r>
            <a:endParaRPr sz="1100">
              <a:latin typeface="Times New Roman"/>
              <a:cs typeface="Times New Roman"/>
            </a:endParaRPr>
          </a:p>
          <a:p>
            <a:pPr lvl="2" marL="1385570" indent="-228600">
              <a:lnSpc>
                <a:spcPct val="100000"/>
              </a:lnSpc>
              <a:spcBef>
                <a:spcPts val="20"/>
              </a:spcBef>
              <a:buSzPct val="90909"/>
              <a:buFont typeface="Wingdings"/>
              <a:buChar char=""/>
              <a:tabLst>
                <a:tab pos="1385570" algn="l"/>
              </a:tabLst>
            </a:pPr>
            <a:r>
              <a:rPr dirty="0" sz="1100">
                <a:latin typeface="Times New Roman"/>
                <a:cs typeface="Times New Roman"/>
              </a:rPr>
              <a:t>Error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message: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"Please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select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least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one valid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category"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"No</a:t>
            </a:r>
            <a:endParaRPr sz="1100">
              <a:latin typeface="Times New Roman"/>
              <a:cs typeface="Times New Roman"/>
            </a:endParaRPr>
          </a:p>
          <a:p>
            <a:pPr marL="1385570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Times New Roman"/>
                <a:cs typeface="Times New Roman"/>
              </a:rPr>
              <a:t>recommendations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found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selected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filters".</a:t>
            </a:r>
            <a:endParaRPr sz="1100">
              <a:latin typeface="Times New Roman"/>
              <a:cs typeface="Times New Roman"/>
            </a:endParaRPr>
          </a:p>
          <a:p>
            <a:pPr lvl="1" marL="926465" indent="-228600">
              <a:lnSpc>
                <a:spcPct val="100000"/>
              </a:lnSpc>
              <a:spcBef>
                <a:spcPts val="100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b="1">
                <a:latin typeface="Times New Roman"/>
                <a:cs typeface="Times New Roman"/>
              </a:rPr>
              <a:t>Type: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Error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Path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b="1">
                <a:latin typeface="Times New Roman"/>
                <a:cs typeface="Times New Roman"/>
              </a:rPr>
              <a:t>Test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Cases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247132"/>
            <a:ext cx="5140451" cy="2891027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304787" y="304799"/>
            <a:ext cx="7167880" cy="9453880"/>
          </a:xfrm>
          <a:custGeom>
            <a:avLst/>
            <a:gdLst/>
            <a:ahLst/>
            <a:cxnLst/>
            <a:rect l="l" t="t" r="r" b="b"/>
            <a:pathLst>
              <a:path w="7167880" h="9453880">
                <a:moveTo>
                  <a:pt x="7167372" y="0"/>
                </a:moveTo>
                <a:lnTo>
                  <a:pt x="7159752" y="0"/>
                </a:lnTo>
                <a:lnTo>
                  <a:pt x="0" y="0"/>
                </a:lnTo>
                <a:lnTo>
                  <a:pt x="0" y="7620"/>
                </a:lnTo>
                <a:lnTo>
                  <a:pt x="0" y="9446260"/>
                </a:lnTo>
                <a:lnTo>
                  <a:pt x="0" y="9453880"/>
                </a:lnTo>
                <a:lnTo>
                  <a:pt x="7167372" y="9453880"/>
                </a:lnTo>
                <a:lnTo>
                  <a:pt x="7167372" y="9446260"/>
                </a:lnTo>
                <a:lnTo>
                  <a:pt x="7620" y="9446260"/>
                </a:lnTo>
                <a:lnTo>
                  <a:pt x="7620" y="7620"/>
                </a:lnTo>
                <a:lnTo>
                  <a:pt x="7159752" y="7620"/>
                </a:lnTo>
                <a:lnTo>
                  <a:pt x="7159752" y="9445765"/>
                </a:lnTo>
                <a:lnTo>
                  <a:pt x="7167372" y="9445765"/>
                </a:lnTo>
                <a:lnTo>
                  <a:pt x="7167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35" y="4003024"/>
            <a:ext cx="11912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Times New Roman"/>
                <a:cs typeface="Times New Roman"/>
              </a:rPr>
              <a:t>4.Installation</a:t>
            </a:r>
            <a:r>
              <a:rPr dirty="0" sz="1100" spc="-4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of</a:t>
            </a:r>
            <a:r>
              <a:rPr dirty="0" sz="1100" spc="-55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test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247132" cy="295198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451604"/>
            <a:ext cx="5247132" cy="2951988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304787" y="304799"/>
            <a:ext cx="7167880" cy="9453880"/>
          </a:xfrm>
          <a:custGeom>
            <a:avLst/>
            <a:gdLst/>
            <a:ahLst/>
            <a:cxnLst/>
            <a:rect l="l" t="t" r="r" b="b"/>
            <a:pathLst>
              <a:path w="7167880" h="9453880">
                <a:moveTo>
                  <a:pt x="7167372" y="0"/>
                </a:moveTo>
                <a:lnTo>
                  <a:pt x="7159752" y="0"/>
                </a:lnTo>
                <a:lnTo>
                  <a:pt x="0" y="0"/>
                </a:lnTo>
                <a:lnTo>
                  <a:pt x="0" y="7620"/>
                </a:lnTo>
                <a:lnTo>
                  <a:pt x="0" y="9446260"/>
                </a:lnTo>
                <a:lnTo>
                  <a:pt x="0" y="9453880"/>
                </a:lnTo>
                <a:lnTo>
                  <a:pt x="7167372" y="9453880"/>
                </a:lnTo>
                <a:lnTo>
                  <a:pt x="7167372" y="9446260"/>
                </a:lnTo>
                <a:lnTo>
                  <a:pt x="7620" y="9446260"/>
                </a:lnTo>
                <a:lnTo>
                  <a:pt x="7620" y="7620"/>
                </a:lnTo>
                <a:lnTo>
                  <a:pt x="7159752" y="7620"/>
                </a:lnTo>
                <a:lnTo>
                  <a:pt x="7159752" y="9445765"/>
                </a:lnTo>
                <a:lnTo>
                  <a:pt x="7167372" y="9445765"/>
                </a:lnTo>
                <a:lnTo>
                  <a:pt x="7167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35" y="4075359"/>
            <a:ext cx="1509395" cy="394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dirty="0" sz="1100">
                <a:latin typeface="Times New Roman"/>
                <a:cs typeface="Times New Roman"/>
              </a:rPr>
              <a:t>Test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feedback </a:t>
            </a:r>
            <a:r>
              <a:rPr dirty="0" sz="1100">
                <a:latin typeface="Times New Roman"/>
                <a:cs typeface="Times New Roman"/>
              </a:rPr>
              <a:t>Showing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extension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247132" cy="295198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686300"/>
            <a:ext cx="5943600" cy="3343655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304787" y="304799"/>
            <a:ext cx="7167880" cy="9453880"/>
          </a:xfrm>
          <a:custGeom>
            <a:avLst/>
            <a:gdLst/>
            <a:ahLst/>
            <a:cxnLst/>
            <a:rect l="l" t="t" r="r" b="b"/>
            <a:pathLst>
              <a:path w="7167880" h="9453880">
                <a:moveTo>
                  <a:pt x="7167372" y="0"/>
                </a:moveTo>
                <a:lnTo>
                  <a:pt x="7159752" y="0"/>
                </a:lnTo>
                <a:lnTo>
                  <a:pt x="0" y="0"/>
                </a:lnTo>
                <a:lnTo>
                  <a:pt x="0" y="7620"/>
                </a:lnTo>
                <a:lnTo>
                  <a:pt x="0" y="9446260"/>
                </a:lnTo>
                <a:lnTo>
                  <a:pt x="0" y="9453880"/>
                </a:lnTo>
                <a:lnTo>
                  <a:pt x="7167372" y="9453880"/>
                </a:lnTo>
                <a:lnTo>
                  <a:pt x="7167372" y="9446260"/>
                </a:lnTo>
                <a:lnTo>
                  <a:pt x="7620" y="9446260"/>
                </a:lnTo>
                <a:lnTo>
                  <a:pt x="7620" y="7620"/>
                </a:lnTo>
                <a:lnTo>
                  <a:pt x="7159752" y="7620"/>
                </a:lnTo>
                <a:lnTo>
                  <a:pt x="7159752" y="9445765"/>
                </a:lnTo>
                <a:lnTo>
                  <a:pt x="7167372" y="9445765"/>
                </a:lnTo>
                <a:lnTo>
                  <a:pt x="7167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3241" y="889480"/>
            <a:ext cx="143446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Times New Roman"/>
                <a:cs typeface="Times New Roman"/>
              </a:rPr>
              <a:t>5.Running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the</a:t>
            </a:r>
            <a:r>
              <a:rPr dirty="0" sz="1100" spc="-5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test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cases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04799" y="304800"/>
            <a:ext cx="7167880" cy="9453880"/>
            <a:chOff x="304799" y="304800"/>
            <a:chExt cx="7167880" cy="9453880"/>
          </a:xfrm>
        </p:grpSpPr>
        <p:sp>
          <p:nvSpPr>
            <p:cNvPr id="4" name="object 4" descr=""/>
            <p:cNvSpPr/>
            <p:nvPr/>
          </p:nvSpPr>
          <p:spPr>
            <a:xfrm>
              <a:off x="304787" y="304799"/>
              <a:ext cx="7167880" cy="9453880"/>
            </a:xfrm>
            <a:custGeom>
              <a:avLst/>
              <a:gdLst/>
              <a:ahLst/>
              <a:cxnLst/>
              <a:rect l="l" t="t" r="r" b="b"/>
              <a:pathLst>
                <a:path w="7167880" h="9453880">
                  <a:moveTo>
                    <a:pt x="7167372" y="0"/>
                  </a:moveTo>
                  <a:lnTo>
                    <a:pt x="7159752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9446260"/>
                  </a:lnTo>
                  <a:lnTo>
                    <a:pt x="0" y="9453880"/>
                  </a:lnTo>
                  <a:lnTo>
                    <a:pt x="7167372" y="9453880"/>
                  </a:lnTo>
                  <a:lnTo>
                    <a:pt x="7167372" y="9446260"/>
                  </a:lnTo>
                  <a:lnTo>
                    <a:pt x="7620" y="9446260"/>
                  </a:lnTo>
                  <a:lnTo>
                    <a:pt x="7620" y="7620"/>
                  </a:lnTo>
                  <a:lnTo>
                    <a:pt x="7159752" y="7620"/>
                  </a:lnTo>
                  <a:lnTo>
                    <a:pt x="7159752" y="9445765"/>
                  </a:lnTo>
                  <a:lnTo>
                    <a:pt x="7167372" y="9445765"/>
                  </a:lnTo>
                  <a:lnTo>
                    <a:pt x="7167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" y="1106424"/>
              <a:ext cx="5963411" cy="240182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6675" y="4186428"/>
              <a:ext cx="5045963" cy="3973067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3241" y="889480"/>
            <a:ext cx="148463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 b="1">
                <a:latin typeface="Times New Roman"/>
                <a:cs typeface="Times New Roman"/>
              </a:rPr>
              <a:t>6.Recording</a:t>
            </a:r>
            <a:r>
              <a:rPr dirty="0" sz="1100" spc="-4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the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test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case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3241" y="4885402"/>
            <a:ext cx="11277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Times New Roman"/>
                <a:cs typeface="Times New Roman"/>
              </a:rPr>
              <a:t>7.Creating</a:t>
            </a:r>
            <a:r>
              <a:rPr dirty="0" sz="1100" spc="-5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the</a:t>
            </a:r>
            <a:r>
              <a:rPr dirty="0" sz="1100" spc="-45" b="1">
                <a:latin typeface="Times New Roman"/>
                <a:cs typeface="Times New Roman"/>
              </a:rPr>
              <a:t> </a:t>
            </a:r>
            <a:r>
              <a:rPr dirty="0" sz="1100" spc="-25" b="1">
                <a:latin typeface="Times New Roman"/>
                <a:cs typeface="Times New Roman"/>
              </a:rPr>
              <a:t>bug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04799" y="304800"/>
            <a:ext cx="7167880" cy="9453880"/>
            <a:chOff x="304799" y="304800"/>
            <a:chExt cx="7167880" cy="9453880"/>
          </a:xfrm>
        </p:grpSpPr>
        <p:sp>
          <p:nvSpPr>
            <p:cNvPr id="5" name="object 5" descr=""/>
            <p:cNvSpPr/>
            <p:nvPr/>
          </p:nvSpPr>
          <p:spPr>
            <a:xfrm>
              <a:off x="304787" y="304799"/>
              <a:ext cx="7167880" cy="9453880"/>
            </a:xfrm>
            <a:custGeom>
              <a:avLst/>
              <a:gdLst/>
              <a:ahLst/>
              <a:cxnLst/>
              <a:rect l="l" t="t" r="r" b="b"/>
              <a:pathLst>
                <a:path w="7167880" h="9453880">
                  <a:moveTo>
                    <a:pt x="7167372" y="0"/>
                  </a:moveTo>
                  <a:lnTo>
                    <a:pt x="7159752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9446260"/>
                  </a:lnTo>
                  <a:lnTo>
                    <a:pt x="0" y="9453880"/>
                  </a:lnTo>
                  <a:lnTo>
                    <a:pt x="7167372" y="9453880"/>
                  </a:lnTo>
                  <a:lnTo>
                    <a:pt x="7167372" y="9446260"/>
                  </a:lnTo>
                  <a:lnTo>
                    <a:pt x="7620" y="9446260"/>
                  </a:lnTo>
                  <a:lnTo>
                    <a:pt x="7620" y="7620"/>
                  </a:lnTo>
                  <a:lnTo>
                    <a:pt x="7159752" y="7620"/>
                  </a:lnTo>
                  <a:lnTo>
                    <a:pt x="7159752" y="9445765"/>
                  </a:lnTo>
                  <a:lnTo>
                    <a:pt x="7167372" y="9445765"/>
                  </a:lnTo>
                  <a:lnTo>
                    <a:pt x="7167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164" y="1289304"/>
              <a:ext cx="5856732" cy="306365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164" y="5358384"/>
              <a:ext cx="5856732" cy="3374135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3241" y="889480"/>
            <a:ext cx="109093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Times New Roman"/>
                <a:cs typeface="Times New Roman"/>
              </a:rPr>
              <a:t>8.Test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case</a:t>
            </a:r>
            <a:r>
              <a:rPr dirty="0" sz="1100" spc="-4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results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3241" y="4877829"/>
            <a:ext cx="13944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Times New Roman"/>
                <a:cs typeface="Times New Roman"/>
              </a:rPr>
              <a:t>9.Test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report</a:t>
            </a:r>
            <a:r>
              <a:rPr dirty="0" sz="1100" spc="-4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summary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1833" y="8410466"/>
            <a:ext cx="305752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Symbol"/>
              <a:buChar char=""/>
              <a:tabLst>
                <a:tab pos="240665" algn="l"/>
              </a:tabLst>
            </a:pPr>
            <a:r>
              <a:rPr dirty="0" sz="1100">
                <a:latin typeface="Times New Roman"/>
                <a:cs typeface="Times New Roman"/>
              </a:rPr>
              <a:t>Assigning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bug to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 developer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changing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state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04799" y="304800"/>
            <a:ext cx="7167880" cy="9453880"/>
            <a:chOff x="304799" y="304800"/>
            <a:chExt cx="7167880" cy="9453880"/>
          </a:xfrm>
        </p:grpSpPr>
        <p:sp>
          <p:nvSpPr>
            <p:cNvPr id="6" name="object 6" descr=""/>
            <p:cNvSpPr/>
            <p:nvPr/>
          </p:nvSpPr>
          <p:spPr>
            <a:xfrm>
              <a:off x="304787" y="304799"/>
              <a:ext cx="7167880" cy="9453880"/>
            </a:xfrm>
            <a:custGeom>
              <a:avLst/>
              <a:gdLst/>
              <a:ahLst/>
              <a:cxnLst/>
              <a:rect l="l" t="t" r="r" b="b"/>
              <a:pathLst>
                <a:path w="7167880" h="9453880">
                  <a:moveTo>
                    <a:pt x="7167372" y="0"/>
                  </a:moveTo>
                  <a:lnTo>
                    <a:pt x="7159752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9446260"/>
                  </a:lnTo>
                  <a:lnTo>
                    <a:pt x="0" y="9453880"/>
                  </a:lnTo>
                  <a:lnTo>
                    <a:pt x="7167372" y="9453880"/>
                  </a:lnTo>
                  <a:lnTo>
                    <a:pt x="7167372" y="9446260"/>
                  </a:lnTo>
                  <a:lnTo>
                    <a:pt x="7620" y="9446260"/>
                  </a:lnTo>
                  <a:lnTo>
                    <a:pt x="7620" y="7620"/>
                  </a:lnTo>
                  <a:lnTo>
                    <a:pt x="7159752" y="7620"/>
                  </a:lnTo>
                  <a:lnTo>
                    <a:pt x="7159752" y="9445765"/>
                  </a:lnTo>
                  <a:lnTo>
                    <a:pt x="7167372" y="9445765"/>
                  </a:lnTo>
                  <a:lnTo>
                    <a:pt x="7167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1352" y="1310640"/>
              <a:ext cx="5763767" cy="321564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352" y="5358384"/>
              <a:ext cx="5763767" cy="2822448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3241" y="8486671"/>
            <a:ext cx="5899785" cy="559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 b="1">
                <a:latin typeface="Times New Roman"/>
                <a:cs typeface="Times New Roman"/>
              </a:rPr>
              <a:t>Result:</a:t>
            </a:r>
            <a:endParaRPr sz="11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Times New Roman"/>
                <a:cs typeface="Times New Roman"/>
              </a:rPr>
              <a:t>Successfully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accessed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Azure</a:t>
            </a:r>
            <a:r>
              <a:rPr dirty="0" sz="1100" spc="-10">
                <a:latin typeface="Times New Roman"/>
                <a:cs typeface="Times New Roman"/>
              </a:rPr>
              <a:t> DevOps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environment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created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new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organization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through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>
                <a:latin typeface="Times New Roman"/>
                <a:cs typeface="Times New Roman"/>
              </a:rPr>
              <a:t>Azure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portal.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04799" y="304800"/>
            <a:ext cx="7167880" cy="9453880"/>
            <a:chOff x="304799" y="304800"/>
            <a:chExt cx="7167880" cy="9453880"/>
          </a:xfrm>
        </p:grpSpPr>
        <p:sp>
          <p:nvSpPr>
            <p:cNvPr id="4" name="object 4" descr=""/>
            <p:cNvSpPr/>
            <p:nvPr/>
          </p:nvSpPr>
          <p:spPr>
            <a:xfrm>
              <a:off x="304787" y="304799"/>
              <a:ext cx="7167880" cy="9453880"/>
            </a:xfrm>
            <a:custGeom>
              <a:avLst/>
              <a:gdLst/>
              <a:ahLst/>
              <a:cxnLst/>
              <a:rect l="l" t="t" r="r" b="b"/>
              <a:pathLst>
                <a:path w="7167880" h="9453880">
                  <a:moveTo>
                    <a:pt x="7167372" y="0"/>
                  </a:moveTo>
                  <a:lnTo>
                    <a:pt x="7159752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9446260"/>
                  </a:lnTo>
                  <a:lnTo>
                    <a:pt x="0" y="9453880"/>
                  </a:lnTo>
                  <a:lnTo>
                    <a:pt x="7167372" y="9453880"/>
                  </a:lnTo>
                  <a:lnTo>
                    <a:pt x="7167372" y="9446260"/>
                  </a:lnTo>
                  <a:lnTo>
                    <a:pt x="7620" y="9446260"/>
                  </a:lnTo>
                  <a:lnTo>
                    <a:pt x="7620" y="7620"/>
                  </a:lnTo>
                  <a:lnTo>
                    <a:pt x="7159752" y="7620"/>
                  </a:lnTo>
                  <a:lnTo>
                    <a:pt x="7159752" y="9445765"/>
                  </a:lnTo>
                  <a:lnTo>
                    <a:pt x="7167372" y="9445765"/>
                  </a:lnTo>
                  <a:lnTo>
                    <a:pt x="7167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003" y="1443228"/>
              <a:ext cx="5878067" cy="2206751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842287" y="791949"/>
            <a:ext cx="5609590" cy="346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imes New Roman"/>
                <a:cs typeface="Times New Roman"/>
              </a:rPr>
              <a:t>4.Click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on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the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b="1" i="1">
                <a:latin typeface="Times New Roman"/>
                <a:cs typeface="Times New Roman"/>
              </a:rPr>
              <a:t>My</a:t>
            </a:r>
            <a:r>
              <a:rPr dirty="0" sz="1000" spc="-20" b="1" i="1">
                <a:latin typeface="Times New Roman"/>
                <a:cs typeface="Times New Roman"/>
              </a:rPr>
              <a:t> </a:t>
            </a:r>
            <a:r>
              <a:rPr dirty="0" sz="1000" b="1" i="1">
                <a:latin typeface="Times New Roman"/>
                <a:cs typeface="Times New Roman"/>
              </a:rPr>
              <a:t>Azure</a:t>
            </a:r>
            <a:r>
              <a:rPr dirty="0" sz="1000" spc="-15" b="1" i="1">
                <a:latin typeface="Times New Roman"/>
                <a:cs typeface="Times New Roman"/>
              </a:rPr>
              <a:t> </a:t>
            </a:r>
            <a:r>
              <a:rPr dirty="0" sz="1000" b="1" i="1">
                <a:latin typeface="Times New Roman"/>
                <a:cs typeface="Times New Roman"/>
              </a:rPr>
              <a:t>DevOps</a:t>
            </a:r>
            <a:r>
              <a:rPr dirty="0" sz="1000" spc="-30" b="1" i="1">
                <a:latin typeface="Times New Roman"/>
                <a:cs typeface="Times New Roman"/>
              </a:rPr>
              <a:t> </a:t>
            </a:r>
            <a:r>
              <a:rPr dirty="0" sz="1000" b="1" i="1">
                <a:latin typeface="Times New Roman"/>
                <a:cs typeface="Times New Roman"/>
              </a:rPr>
              <a:t>Organization</a:t>
            </a:r>
            <a:r>
              <a:rPr dirty="0" sz="1000" spc="-25" b="1" i="1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link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and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create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an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organization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and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you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should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be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taken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to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the </a:t>
            </a:r>
            <a:r>
              <a:rPr dirty="0" sz="1000">
                <a:latin typeface="Times New Roman"/>
                <a:cs typeface="Times New Roman"/>
              </a:rPr>
              <a:t>Azure</a:t>
            </a:r>
            <a:r>
              <a:rPr dirty="0" sz="1000" spc="4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DevOps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Organization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Home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page.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35" y="4451102"/>
            <a:ext cx="11252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Times New Roman"/>
                <a:cs typeface="Times New Roman"/>
              </a:rPr>
              <a:t>10.Progress</a:t>
            </a:r>
            <a:r>
              <a:rPr dirty="0" sz="1100" spc="-6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report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334365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718303"/>
            <a:ext cx="5943600" cy="3342132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304787" y="304799"/>
            <a:ext cx="7167880" cy="9453880"/>
          </a:xfrm>
          <a:custGeom>
            <a:avLst/>
            <a:gdLst/>
            <a:ahLst/>
            <a:cxnLst/>
            <a:rect l="l" t="t" r="r" b="b"/>
            <a:pathLst>
              <a:path w="7167880" h="9453880">
                <a:moveTo>
                  <a:pt x="7167372" y="0"/>
                </a:moveTo>
                <a:lnTo>
                  <a:pt x="7159752" y="0"/>
                </a:lnTo>
                <a:lnTo>
                  <a:pt x="0" y="0"/>
                </a:lnTo>
                <a:lnTo>
                  <a:pt x="0" y="7620"/>
                </a:lnTo>
                <a:lnTo>
                  <a:pt x="0" y="9446260"/>
                </a:lnTo>
                <a:lnTo>
                  <a:pt x="0" y="9453880"/>
                </a:lnTo>
                <a:lnTo>
                  <a:pt x="7167372" y="9453880"/>
                </a:lnTo>
                <a:lnTo>
                  <a:pt x="7167372" y="9446260"/>
                </a:lnTo>
                <a:lnTo>
                  <a:pt x="7620" y="9446260"/>
                </a:lnTo>
                <a:lnTo>
                  <a:pt x="7620" y="7620"/>
                </a:lnTo>
                <a:lnTo>
                  <a:pt x="7159752" y="7620"/>
                </a:lnTo>
                <a:lnTo>
                  <a:pt x="7159752" y="9445765"/>
                </a:lnTo>
                <a:lnTo>
                  <a:pt x="7167372" y="9445765"/>
                </a:lnTo>
                <a:lnTo>
                  <a:pt x="7167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04799" y="304800"/>
            <a:ext cx="7167880" cy="9453880"/>
            <a:chOff x="304799" y="304800"/>
            <a:chExt cx="7167880" cy="9453880"/>
          </a:xfrm>
        </p:grpSpPr>
        <p:sp>
          <p:nvSpPr>
            <p:cNvPr id="3" name="object 3" descr=""/>
            <p:cNvSpPr/>
            <p:nvPr/>
          </p:nvSpPr>
          <p:spPr>
            <a:xfrm>
              <a:off x="304787" y="304799"/>
              <a:ext cx="7167880" cy="9453880"/>
            </a:xfrm>
            <a:custGeom>
              <a:avLst/>
              <a:gdLst/>
              <a:ahLst/>
              <a:cxnLst/>
              <a:rect l="l" t="t" r="r" b="b"/>
              <a:pathLst>
                <a:path w="7167880" h="9453880">
                  <a:moveTo>
                    <a:pt x="7167372" y="0"/>
                  </a:moveTo>
                  <a:lnTo>
                    <a:pt x="7159752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9446260"/>
                  </a:lnTo>
                  <a:lnTo>
                    <a:pt x="0" y="9453880"/>
                  </a:lnTo>
                  <a:lnTo>
                    <a:pt x="7167372" y="9453880"/>
                  </a:lnTo>
                  <a:lnTo>
                    <a:pt x="7167372" y="9446260"/>
                  </a:lnTo>
                  <a:lnTo>
                    <a:pt x="7620" y="9446260"/>
                  </a:lnTo>
                  <a:lnTo>
                    <a:pt x="7620" y="7620"/>
                  </a:lnTo>
                  <a:lnTo>
                    <a:pt x="7159752" y="7620"/>
                  </a:lnTo>
                  <a:lnTo>
                    <a:pt x="7159752" y="9445765"/>
                  </a:lnTo>
                  <a:lnTo>
                    <a:pt x="7167372" y="9445765"/>
                  </a:lnTo>
                  <a:lnTo>
                    <a:pt x="7167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6675" y="911351"/>
              <a:ext cx="6025895" cy="2979419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35" y="887974"/>
            <a:ext cx="20675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Times New Roman"/>
                <a:cs typeface="Times New Roman"/>
              </a:rPr>
              <a:t>12.View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the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new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test</a:t>
            </a:r>
            <a:r>
              <a:rPr dirty="0" sz="1100" spc="-5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case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template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156716"/>
            <a:ext cx="5943600" cy="334213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087111"/>
            <a:ext cx="5943600" cy="3343655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304787" y="304799"/>
            <a:ext cx="7167880" cy="9453880"/>
          </a:xfrm>
          <a:custGeom>
            <a:avLst/>
            <a:gdLst/>
            <a:ahLst/>
            <a:cxnLst/>
            <a:rect l="l" t="t" r="r" b="b"/>
            <a:pathLst>
              <a:path w="7167880" h="9453880">
                <a:moveTo>
                  <a:pt x="7167372" y="0"/>
                </a:moveTo>
                <a:lnTo>
                  <a:pt x="7159752" y="0"/>
                </a:lnTo>
                <a:lnTo>
                  <a:pt x="0" y="0"/>
                </a:lnTo>
                <a:lnTo>
                  <a:pt x="0" y="7620"/>
                </a:lnTo>
                <a:lnTo>
                  <a:pt x="0" y="9446260"/>
                </a:lnTo>
                <a:lnTo>
                  <a:pt x="0" y="9453880"/>
                </a:lnTo>
                <a:lnTo>
                  <a:pt x="7167372" y="9453880"/>
                </a:lnTo>
                <a:lnTo>
                  <a:pt x="7167372" y="9446260"/>
                </a:lnTo>
                <a:lnTo>
                  <a:pt x="7620" y="9446260"/>
                </a:lnTo>
                <a:lnTo>
                  <a:pt x="7620" y="7620"/>
                </a:lnTo>
                <a:lnTo>
                  <a:pt x="7159752" y="7620"/>
                </a:lnTo>
                <a:lnTo>
                  <a:pt x="7159752" y="9445765"/>
                </a:lnTo>
                <a:lnTo>
                  <a:pt x="7167372" y="9445765"/>
                </a:lnTo>
                <a:lnTo>
                  <a:pt x="7167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35" y="8517136"/>
            <a:ext cx="5871210" cy="549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 b="1">
                <a:latin typeface="Times New Roman"/>
                <a:cs typeface="Times New Roman"/>
              </a:rPr>
              <a:t>Result:</a:t>
            </a:r>
            <a:endParaRPr sz="11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20"/>
              </a:spcBef>
            </a:pP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test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plans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test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cases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 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stories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created</a:t>
            </a:r>
            <a:r>
              <a:rPr dirty="0" sz="1100" spc="-8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Azure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DevOps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with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Happy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Path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Times New Roman"/>
                <a:cs typeface="Times New Roman"/>
              </a:rPr>
              <a:t>Error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Path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3343656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304787" y="304799"/>
            <a:ext cx="7167880" cy="9453880"/>
          </a:xfrm>
          <a:custGeom>
            <a:avLst/>
            <a:gdLst/>
            <a:ahLst/>
            <a:cxnLst/>
            <a:rect l="l" t="t" r="r" b="b"/>
            <a:pathLst>
              <a:path w="7167880" h="9453880">
                <a:moveTo>
                  <a:pt x="7167372" y="0"/>
                </a:moveTo>
                <a:lnTo>
                  <a:pt x="7159752" y="0"/>
                </a:lnTo>
                <a:lnTo>
                  <a:pt x="0" y="0"/>
                </a:lnTo>
                <a:lnTo>
                  <a:pt x="0" y="7620"/>
                </a:lnTo>
                <a:lnTo>
                  <a:pt x="0" y="9446260"/>
                </a:lnTo>
                <a:lnTo>
                  <a:pt x="0" y="9453880"/>
                </a:lnTo>
                <a:lnTo>
                  <a:pt x="7167372" y="9453880"/>
                </a:lnTo>
                <a:lnTo>
                  <a:pt x="7167372" y="9446260"/>
                </a:lnTo>
                <a:lnTo>
                  <a:pt x="7620" y="9446260"/>
                </a:lnTo>
                <a:lnTo>
                  <a:pt x="7620" y="7620"/>
                </a:lnTo>
                <a:lnTo>
                  <a:pt x="7159752" y="7620"/>
                </a:lnTo>
                <a:lnTo>
                  <a:pt x="7159752" y="9445765"/>
                </a:lnTo>
                <a:lnTo>
                  <a:pt x="7167372" y="9445765"/>
                </a:lnTo>
                <a:lnTo>
                  <a:pt x="7167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4435" y="1284741"/>
            <a:ext cx="2279015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5"/>
              </a:lnSpc>
            </a:pPr>
            <a:r>
              <a:rPr dirty="0" sz="1100">
                <a:latin typeface="Times New Roman"/>
                <a:cs typeface="Times New Roman"/>
              </a:rPr>
              <a:t>Create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Epic,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Features,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Stories,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Task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1735" y="2120890"/>
            <a:ext cx="5873750" cy="62001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20" b="1">
                <a:latin typeface="Times New Roman"/>
                <a:cs typeface="Times New Roman"/>
              </a:rPr>
              <a:t>Aim:</a:t>
            </a:r>
            <a:endParaRPr sz="110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  <a:spcBef>
                <a:spcPts val="60"/>
              </a:spcBef>
            </a:pP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create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Azure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Load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Testing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resource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run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load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test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evaluate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performance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target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100" spc="-10">
                <a:latin typeface="Times New Roman"/>
                <a:cs typeface="Times New Roman"/>
              </a:rPr>
              <a:t>endpoint.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Times New Roman"/>
                <a:cs typeface="Times New Roman"/>
              </a:rPr>
              <a:t>Load</a:t>
            </a:r>
            <a:r>
              <a:rPr dirty="0" sz="1100" spc="-6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Testing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Times New Roman"/>
                <a:cs typeface="Times New Roman"/>
              </a:rPr>
              <a:t>Steps</a:t>
            </a:r>
            <a:r>
              <a:rPr dirty="0" sz="1100" spc="-5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to</a:t>
            </a:r>
            <a:r>
              <a:rPr dirty="0" sz="1100" spc="-5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Create</a:t>
            </a:r>
            <a:r>
              <a:rPr dirty="0" sz="1100" spc="-4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an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Azure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Load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Testing</a:t>
            </a:r>
            <a:r>
              <a:rPr dirty="0" sz="1100" spc="-5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Resource: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100">
                <a:latin typeface="Times New Roman"/>
                <a:cs typeface="Times New Roman"/>
              </a:rPr>
              <a:t>Before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you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run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your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first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test,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you need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create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Azure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Load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Testing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resource:</a:t>
            </a:r>
            <a:endParaRPr sz="1100">
              <a:latin typeface="Times New Roman"/>
              <a:cs typeface="Times New Roman"/>
            </a:endParaRPr>
          </a:p>
          <a:p>
            <a:pPr marL="468630" indent="-227965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468630" algn="l"/>
              </a:tabLst>
            </a:pPr>
            <a:r>
              <a:rPr dirty="0" sz="1100">
                <a:latin typeface="Times New Roman"/>
                <a:cs typeface="Times New Roman"/>
              </a:rPr>
              <a:t>Sign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Azure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Portal</a:t>
            </a:r>
            <a:endParaRPr sz="11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dirty="0" sz="1100">
                <a:latin typeface="Times New Roman"/>
                <a:cs typeface="Times New Roman"/>
              </a:rPr>
              <a:t>Go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u="sng" sz="11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https://portal.azure.com</a:t>
            </a:r>
            <a:r>
              <a:rPr dirty="0" sz="1100" spc="-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log</a:t>
            </a:r>
            <a:r>
              <a:rPr dirty="0" sz="1100" spc="-25">
                <a:latin typeface="Times New Roman"/>
                <a:cs typeface="Times New Roman"/>
              </a:rPr>
              <a:t> in.</a:t>
            </a:r>
            <a:endParaRPr sz="1100">
              <a:latin typeface="Times New Roman"/>
              <a:cs typeface="Times New Roman"/>
            </a:endParaRPr>
          </a:p>
          <a:p>
            <a:pPr marL="468630" indent="-227965">
              <a:lnSpc>
                <a:spcPct val="100000"/>
              </a:lnSpc>
              <a:spcBef>
                <a:spcPts val="110"/>
              </a:spcBef>
              <a:buAutoNum type="arabicPeriod" startAt="2"/>
              <a:tabLst>
                <a:tab pos="468630" algn="l"/>
              </a:tabLst>
            </a:pPr>
            <a:r>
              <a:rPr dirty="0" sz="1100">
                <a:latin typeface="Times New Roman"/>
                <a:cs typeface="Times New Roman"/>
              </a:rPr>
              <a:t>Create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Resource</a:t>
            </a:r>
            <a:endParaRPr sz="1100">
              <a:latin typeface="Times New Roman"/>
              <a:cs typeface="Times New Roman"/>
            </a:endParaRPr>
          </a:p>
          <a:p>
            <a:pPr lvl="1" marL="926465" indent="-228600">
              <a:lnSpc>
                <a:spcPct val="100000"/>
              </a:lnSpc>
              <a:spcBef>
                <a:spcPts val="9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>
                <a:latin typeface="Times New Roman"/>
                <a:cs typeface="Times New Roman"/>
              </a:rPr>
              <a:t>Go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Create</a:t>
            </a:r>
            <a:r>
              <a:rPr dirty="0" sz="1100" spc="-15" i="1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a</a:t>
            </a:r>
            <a:r>
              <a:rPr dirty="0" sz="1100" spc="-15" i="1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resource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→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Search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“Azure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Load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Testing”.</a:t>
            </a:r>
            <a:endParaRPr sz="1100">
              <a:latin typeface="Times New Roman"/>
              <a:cs typeface="Times New Roman"/>
            </a:endParaRPr>
          </a:p>
          <a:p>
            <a:pPr lvl="1" marL="926465" indent="-228600">
              <a:lnSpc>
                <a:spcPct val="100000"/>
              </a:lnSpc>
              <a:spcBef>
                <a:spcPts val="9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>
                <a:latin typeface="Times New Roman"/>
                <a:cs typeface="Times New Roman"/>
              </a:rPr>
              <a:t>Select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Azure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Load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Testing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click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Create.</a:t>
            </a:r>
            <a:endParaRPr sz="1100">
              <a:latin typeface="Times New Roman"/>
              <a:cs typeface="Times New Roman"/>
            </a:endParaRPr>
          </a:p>
          <a:p>
            <a:pPr marL="468630" indent="-227965">
              <a:lnSpc>
                <a:spcPct val="100000"/>
              </a:lnSpc>
              <a:spcBef>
                <a:spcPts val="110"/>
              </a:spcBef>
              <a:buAutoNum type="arabicPeriod" startAt="2"/>
              <a:tabLst>
                <a:tab pos="468630" algn="l"/>
              </a:tabLst>
            </a:pPr>
            <a:r>
              <a:rPr dirty="0" sz="1100">
                <a:latin typeface="Times New Roman"/>
                <a:cs typeface="Times New Roman"/>
              </a:rPr>
              <a:t>Fill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 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Configuration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Details</a:t>
            </a:r>
            <a:endParaRPr sz="1100">
              <a:latin typeface="Times New Roman"/>
              <a:cs typeface="Times New Roman"/>
            </a:endParaRPr>
          </a:p>
          <a:p>
            <a:pPr lvl="1" marL="926465" indent="-228600">
              <a:lnSpc>
                <a:spcPct val="100000"/>
              </a:lnSpc>
              <a:spcBef>
                <a:spcPts val="9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>
                <a:latin typeface="Times New Roman"/>
                <a:cs typeface="Times New Roman"/>
              </a:rPr>
              <a:t>Subscriptio</a:t>
            </a:r>
            <a:r>
              <a:rPr dirty="0" sz="1100" i="1">
                <a:latin typeface="Times New Roman"/>
                <a:cs typeface="Times New Roman"/>
              </a:rPr>
              <a:t>n:</a:t>
            </a:r>
            <a:r>
              <a:rPr dirty="0" sz="1100" spc="-70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Choose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your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Azure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subscription.</a:t>
            </a:r>
            <a:endParaRPr sz="1100">
              <a:latin typeface="Times New Roman"/>
              <a:cs typeface="Times New Roman"/>
            </a:endParaRPr>
          </a:p>
          <a:p>
            <a:pPr lvl="1" marL="926465" indent="-228600">
              <a:lnSpc>
                <a:spcPct val="100000"/>
              </a:lnSpc>
              <a:spcBef>
                <a:spcPts val="200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i="1">
                <a:latin typeface="Times New Roman"/>
                <a:cs typeface="Times New Roman"/>
              </a:rPr>
              <a:t>Resource</a:t>
            </a:r>
            <a:r>
              <a:rPr dirty="0" sz="1100" spc="-50" i="1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Group:</a:t>
            </a:r>
            <a:r>
              <a:rPr dirty="0" sz="1100" spc="-10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Create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new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select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existing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one.</a:t>
            </a:r>
            <a:endParaRPr sz="1100">
              <a:latin typeface="Times New Roman"/>
              <a:cs typeface="Times New Roman"/>
            </a:endParaRPr>
          </a:p>
          <a:p>
            <a:pPr lvl="1" marL="926465" indent="-228600">
              <a:lnSpc>
                <a:spcPct val="100000"/>
              </a:lnSpc>
              <a:spcBef>
                <a:spcPts val="100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i="1">
                <a:latin typeface="Times New Roman"/>
                <a:cs typeface="Times New Roman"/>
              </a:rPr>
              <a:t>Name:</a:t>
            </a:r>
            <a:r>
              <a:rPr dirty="0" sz="1100" spc="-20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Provide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unique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name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(no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special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characters).</a:t>
            </a:r>
            <a:endParaRPr sz="1100">
              <a:latin typeface="Times New Roman"/>
              <a:cs typeface="Times New Roman"/>
            </a:endParaRPr>
          </a:p>
          <a:p>
            <a:pPr lvl="1" marL="926465" indent="-228600">
              <a:lnSpc>
                <a:spcPct val="100000"/>
              </a:lnSpc>
              <a:spcBef>
                <a:spcPts val="9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i="1">
                <a:latin typeface="Times New Roman"/>
                <a:cs typeface="Times New Roman"/>
              </a:rPr>
              <a:t>Location:</a:t>
            </a:r>
            <a:r>
              <a:rPr dirty="0" sz="1100" spc="-4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Choose 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region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hosting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10">
                <a:latin typeface="Times New Roman"/>
                <a:cs typeface="Times New Roman"/>
              </a:rPr>
              <a:t>resource.</a:t>
            </a:r>
            <a:endParaRPr sz="1100">
              <a:latin typeface="Times New Roman"/>
              <a:cs typeface="Times New Roman"/>
            </a:endParaRPr>
          </a:p>
          <a:p>
            <a:pPr marL="468630" indent="-227965">
              <a:lnSpc>
                <a:spcPct val="100000"/>
              </a:lnSpc>
              <a:spcBef>
                <a:spcPts val="110"/>
              </a:spcBef>
              <a:buAutoNum type="arabicPeriod" startAt="2"/>
              <a:tabLst>
                <a:tab pos="468630" algn="l"/>
              </a:tabLst>
            </a:pPr>
            <a:r>
              <a:rPr dirty="0" sz="1100">
                <a:latin typeface="Times New Roman"/>
                <a:cs typeface="Times New Roman"/>
              </a:rPr>
              <a:t>(Optional)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Configure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tags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categorization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billing.</a:t>
            </a:r>
            <a:endParaRPr sz="1100">
              <a:latin typeface="Times New Roman"/>
              <a:cs typeface="Times New Roman"/>
            </a:endParaRPr>
          </a:p>
          <a:p>
            <a:pPr marL="468630" indent="-227965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468630" algn="l"/>
              </a:tabLst>
            </a:pPr>
            <a:r>
              <a:rPr dirty="0" sz="1100">
                <a:latin typeface="Times New Roman"/>
                <a:cs typeface="Times New Roman"/>
              </a:rPr>
              <a:t>Click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Review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+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Create,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then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Create.</a:t>
            </a:r>
            <a:endParaRPr sz="1100">
              <a:latin typeface="Times New Roman"/>
              <a:cs typeface="Times New Roman"/>
            </a:endParaRPr>
          </a:p>
          <a:p>
            <a:pPr marL="468630" indent="-227965">
              <a:lnSpc>
                <a:spcPct val="100000"/>
              </a:lnSpc>
              <a:spcBef>
                <a:spcPts val="204"/>
              </a:spcBef>
              <a:buAutoNum type="arabicPeriod" startAt="2"/>
              <a:tabLst>
                <a:tab pos="468630" algn="l"/>
              </a:tabLst>
            </a:pPr>
            <a:r>
              <a:rPr dirty="0" sz="1100">
                <a:latin typeface="Times New Roman"/>
                <a:cs typeface="Times New Roman"/>
              </a:rPr>
              <a:t>Once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deployment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complete,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click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Go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resource.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Times New Roman"/>
                <a:cs typeface="Times New Roman"/>
              </a:rPr>
              <a:t>Steps</a:t>
            </a:r>
            <a:r>
              <a:rPr dirty="0" sz="1100" spc="-5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to</a:t>
            </a:r>
            <a:r>
              <a:rPr dirty="0" sz="1100" spc="-5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Create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and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Run a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Load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Test: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100">
                <a:latin typeface="Times New Roman"/>
                <a:cs typeface="Times New Roman"/>
              </a:rPr>
              <a:t>Once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your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resource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ready:</a:t>
            </a:r>
            <a:endParaRPr sz="1100">
              <a:latin typeface="Times New Roman"/>
              <a:cs typeface="Times New Roman"/>
            </a:endParaRPr>
          </a:p>
          <a:p>
            <a:pPr marL="468630" indent="-227965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468630" algn="l"/>
              </a:tabLst>
            </a:pPr>
            <a:r>
              <a:rPr dirty="0" sz="1100">
                <a:latin typeface="Times New Roman"/>
                <a:cs typeface="Times New Roman"/>
              </a:rPr>
              <a:t>Go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your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Azure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Load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Testing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resource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click</a:t>
            </a:r>
            <a:r>
              <a:rPr dirty="0" sz="1100" spc="-8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Add HTTP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requests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&gt;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Create.</a:t>
            </a:r>
            <a:endParaRPr sz="1100">
              <a:latin typeface="Times New Roman"/>
              <a:cs typeface="Times New Roman"/>
            </a:endParaRPr>
          </a:p>
          <a:p>
            <a:pPr marL="468630" indent="-22796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8630" algn="l"/>
              </a:tabLst>
            </a:pPr>
            <a:r>
              <a:rPr dirty="0" sz="1100">
                <a:latin typeface="Times New Roman"/>
                <a:cs typeface="Times New Roman"/>
              </a:rPr>
              <a:t>Basics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Tab</a:t>
            </a:r>
            <a:endParaRPr sz="1100">
              <a:latin typeface="Times New Roman"/>
              <a:cs typeface="Times New Roman"/>
            </a:endParaRPr>
          </a:p>
          <a:p>
            <a:pPr lvl="1" marL="926465" indent="-228600">
              <a:lnSpc>
                <a:spcPct val="100000"/>
              </a:lnSpc>
              <a:spcBef>
                <a:spcPts val="204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i="1">
                <a:latin typeface="Times New Roman"/>
                <a:cs typeface="Times New Roman"/>
              </a:rPr>
              <a:t>Test</a:t>
            </a:r>
            <a:r>
              <a:rPr dirty="0" sz="1100" spc="-50" i="1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Name:</a:t>
            </a:r>
            <a:r>
              <a:rPr dirty="0" sz="1100" spc="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Provide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unique</a:t>
            </a:r>
            <a:r>
              <a:rPr dirty="0" sz="1100" spc="-20">
                <a:latin typeface="Times New Roman"/>
                <a:cs typeface="Times New Roman"/>
              </a:rPr>
              <a:t> name.</a:t>
            </a:r>
            <a:endParaRPr sz="1100">
              <a:latin typeface="Times New Roman"/>
              <a:cs typeface="Times New Roman"/>
            </a:endParaRPr>
          </a:p>
          <a:p>
            <a:pPr lvl="1" marL="926465" indent="-228600">
              <a:lnSpc>
                <a:spcPct val="100000"/>
              </a:lnSpc>
              <a:spcBef>
                <a:spcPts val="9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i="1">
                <a:latin typeface="Times New Roman"/>
                <a:cs typeface="Times New Roman"/>
              </a:rPr>
              <a:t>Description:</a:t>
            </a:r>
            <a:r>
              <a:rPr dirty="0" sz="1100" spc="-4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(Optional)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Add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test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purpose.</a:t>
            </a:r>
            <a:endParaRPr sz="1100">
              <a:latin typeface="Times New Roman"/>
              <a:cs typeface="Times New Roman"/>
            </a:endParaRPr>
          </a:p>
          <a:p>
            <a:pPr lvl="1" marL="926465" indent="-228600">
              <a:lnSpc>
                <a:spcPct val="100000"/>
              </a:lnSpc>
              <a:spcBef>
                <a:spcPts val="9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i="1">
                <a:latin typeface="Times New Roman"/>
                <a:cs typeface="Times New Roman"/>
              </a:rPr>
              <a:t>Run After</a:t>
            </a:r>
            <a:r>
              <a:rPr dirty="0" sz="1100" spc="-50" i="1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Creation:</a:t>
            </a:r>
            <a:r>
              <a:rPr dirty="0" sz="1100" spc="5" i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Keep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checked.</a:t>
            </a:r>
            <a:endParaRPr sz="1100">
              <a:latin typeface="Times New Roman"/>
              <a:cs typeface="Times New Roman"/>
            </a:endParaRPr>
          </a:p>
          <a:p>
            <a:pPr marL="468630" indent="-227965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468630" algn="l"/>
              </a:tabLst>
            </a:pPr>
            <a:r>
              <a:rPr dirty="0" sz="1100">
                <a:latin typeface="Times New Roman"/>
                <a:cs typeface="Times New Roman"/>
              </a:rPr>
              <a:t>Load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Settings</a:t>
            </a:r>
            <a:endParaRPr sz="1100">
              <a:latin typeface="Times New Roman"/>
              <a:cs typeface="Times New Roman"/>
            </a:endParaRPr>
          </a:p>
          <a:p>
            <a:pPr lvl="1" marL="926465" indent="-228600">
              <a:lnSpc>
                <a:spcPct val="100000"/>
              </a:lnSpc>
              <a:spcBef>
                <a:spcPts val="95"/>
              </a:spcBef>
              <a:buSzPct val="90909"/>
              <a:buFont typeface="Courier New"/>
              <a:buChar char="o"/>
              <a:tabLst>
                <a:tab pos="926465" algn="l"/>
              </a:tabLst>
            </a:pPr>
            <a:r>
              <a:rPr dirty="0" sz="1100" i="1">
                <a:latin typeface="Times New Roman"/>
                <a:cs typeface="Times New Roman"/>
              </a:rPr>
              <a:t>Test</a:t>
            </a:r>
            <a:r>
              <a:rPr dirty="0" sz="1100" spc="-45" i="1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URL:</a:t>
            </a:r>
            <a:r>
              <a:rPr dirty="0" sz="1100" spc="1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Enter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target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endpoint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(e.g.,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https://yourapi.com/products).</a:t>
            </a:r>
            <a:endParaRPr sz="1100">
              <a:latin typeface="Times New Roman"/>
              <a:cs typeface="Times New Roman"/>
            </a:endParaRPr>
          </a:p>
          <a:p>
            <a:pPr marL="468630" indent="-22796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8630" algn="l"/>
              </a:tabLst>
            </a:pPr>
            <a:r>
              <a:rPr dirty="0" sz="1100">
                <a:latin typeface="Times New Roman"/>
                <a:cs typeface="Times New Roman"/>
              </a:rPr>
              <a:t>Click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Review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+ Create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→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Create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start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20">
                <a:latin typeface="Times New Roman"/>
                <a:cs typeface="Times New Roman"/>
              </a:rPr>
              <a:t>test.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03897" y="924877"/>
            <a:ext cx="6351270" cy="982344"/>
            <a:chOff x="703897" y="924877"/>
            <a:chExt cx="6351270" cy="982344"/>
          </a:xfrm>
        </p:grpSpPr>
        <p:sp>
          <p:nvSpPr>
            <p:cNvPr id="5" name="object 5" descr=""/>
            <p:cNvSpPr/>
            <p:nvPr/>
          </p:nvSpPr>
          <p:spPr>
            <a:xfrm>
              <a:off x="708660" y="929639"/>
              <a:ext cx="6341745" cy="972819"/>
            </a:xfrm>
            <a:custGeom>
              <a:avLst/>
              <a:gdLst/>
              <a:ahLst/>
              <a:cxnLst/>
              <a:rect l="l" t="t" r="r" b="b"/>
              <a:pathLst>
                <a:path w="6341745" h="972819">
                  <a:moveTo>
                    <a:pt x="6341363" y="972311"/>
                  </a:moveTo>
                  <a:lnTo>
                    <a:pt x="0" y="972311"/>
                  </a:lnTo>
                  <a:lnTo>
                    <a:pt x="0" y="0"/>
                  </a:lnTo>
                  <a:lnTo>
                    <a:pt x="6341363" y="0"/>
                  </a:lnTo>
                  <a:lnTo>
                    <a:pt x="6341363" y="9723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08660" y="929639"/>
              <a:ext cx="6341745" cy="972819"/>
            </a:xfrm>
            <a:custGeom>
              <a:avLst/>
              <a:gdLst/>
              <a:ahLst/>
              <a:cxnLst/>
              <a:rect l="l" t="t" r="r" b="b"/>
              <a:pathLst>
                <a:path w="6341745" h="972819">
                  <a:moveTo>
                    <a:pt x="0" y="972311"/>
                  </a:moveTo>
                  <a:lnTo>
                    <a:pt x="6341363" y="972311"/>
                  </a:lnTo>
                  <a:lnTo>
                    <a:pt x="6341363" y="0"/>
                  </a:lnTo>
                  <a:lnTo>
                    <a:pt x="0" y="0"/>
                  </a:lnTo>
                  <a:lnTo>
                    <a:pt x="0" y="972311"/>
                  </a:lnTo>
                  <a:close/>
                </a:path>
              </a:pathLst>
            </a:custGeom>
            <a:ln w="9144">
              <a:solidFill>
                <a:srgbClr val="0C0C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713231" y="1110503"/>
            <a:ext cx="10058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EXP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NO: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0" b="1"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719072" y="925068"/>
            <a:ext cx="5334000" cy="978535"/>
            <a:chOff x="1719072" y="925068"/>
            <a:chExt cx="5334000" cy="978535"/>
          </a:xfrm>
        </p:grpSpPr>
        <p:sp>
          <p:nvSpPr>
            <p:cNvPr id="9" name="object 9" descr=""/>
            <p:cNvSpPr/>
            <p:nvPr/>
          </p:nvSpPr>
          <p:spPr>
            <a:xfrm>
              <a:off x="1722120" y="928116"/>
              <a:ext cx="5328285" cy="972819"/>
            </a:xfrm>
            <a:custGeom>
              <a:avLst/>
              <a:gdLst/>
              <a:ahLst/>
              <a:cxnLst/>
              <a:rect l="l" t="t" r="r" b="b"/>
              <a:pathLst>
                <a:path w="5328284" h="972819">
                  <a:moveTo>
                    <a:pt x="5327903" y="972312"/>
                  </a:moveTo>
                  <a:lnTo>
                    <a:pt x="0" y="972312"/>
                  </a:lnTo>
                  <a:lnTo>
                    <a:pt x="0" y="0"/>
                  </a:lnTo>
                  <a:lnTo>
                    <a:pt x="5327903" y="0"/>
                  </a:lnTo>
                  <a:lnTo>
                    <a:pt x="5327903" y="9723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722120" y="928116"/>
              <a:ext cx="5328285" cy="972819"/>
            </a:xfrm>
            <a:custGeom>
              <a:avLst/>
              <a:gdLst/>
              <a:ahLst/>
              <a:cxnLst/>
              <a:rect l="l" t="t" r="r" b="b"/>
              <a:pathLst>
                <a:path w="5328284" h="972819">
                  <a:moveTo>
                    <a:pt x="0" y="972312"/>
                  </a:moveTo>
                  <a:lnTo>
                    <a:pt x="5327903" y="972312"/>
                  </a:lnTo>
                  <a:lnTo>
                    <a:pt x="5327903" y="0"/>
                  </a:lnTo>
                  <a:lnTo>
                    <a:pt x="0" y="0"/>
                  </a:lnTo>
                  <a:lnTo>
                    <a:pt x="0" y="972312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725167" y="1096754"/>
            <a:ext cx="53206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9725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Times New Roman"/>
                <a:cs typeface="Times New Roman"/>
              </a:rPr>
              <a:t>LOAD</a:t>
            </a:r>
            <a:r>
              <a:rPr dirty="0" sz="1600" spc="-6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TESTING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AND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PERFORMANCE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TESTING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04787" y="304799"/>
            <a:ext cx="7167880" cy="9453880"/>
          </a:xfrm>
          <a:custGeom>
            <a:avLst/>
            <a:gdLst/>
            <a:ahLst/>
            <a:cxnLst/>
            <a:rect l="l" t="t" r="r" b="b"/>
            <a:pathLst>
              <a:path w="7167880" h="9453880">
                <a:moveTo>
                  <a:pt x="7167372" y="0"/>
                </a:moveTo>
                <a:lnTo>
                  <a:pt x="7159752" y="0"/>
                </a:lnTo>
                <a:lnTo>
                  <a:pt x="0" y="0"/>
                </a:lnTo>
                <a:lnTo>
                  <a:pt x="0" y="7620"/>
                </a:lnTo>
                <a:lnTo>
                  <a:pt x="0" y="9446260"/>
                </a:lnTo>
                <a:lnTo>
                  <a:pt x="0" y="9453880"/>
                </a:lnTo>
                <a:lnTo>
                  <a:pt x="7167372" y="9453880"/>
                </a:lnTo>
                <a:lnTo>
                  <a:pt x="7167372" y="9446260"/>
                </a:lnTo>
                <a:lnTo>
                  <a:pt x="7620" y="9446260"/>
                </a:lnTo>
                <a:lnTo>
                  <a:pt x="7620" y="7620"/>
                </a:lnTo>
                <a:lnTo>
                  <a:pt x="7159752" y="7620"/>
                </a:lnTo>
                <a:lnTo>
                  <a:pt x="7159752" y="9445765"/>
                </a:lnTo>
                <a:lnTo>
                  <a:pt x="7167372" y="9445765"/>
                </a:lnTo>
                <a:lnTo>
                  <a:pt x="7167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3241" y="889480"/>
            <a:ext cx="80264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Times New Roman"/>
                <a:cs typeface="Times New Roman"/>
              </a:rPr>
              <a:t>Load</a:t>
            </a:r>
            <a:r>
              <a:rPr dirty="0" sz="1100" spc="-6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Testing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430268"/>
            <a:ext cx="5247132" cy="2951987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304799" y="304800"/>
            <a:ext cx="7167880" cy="9453880"/>
            <a:chOff x="304799" y="304800"/>
            <a:chExt cx="7167880" cy="9453880"/>
          </a:xfrm>
        </p:grpSpPr>
        <p:sp>
          <p:nvSpPr>
            <p:cNvPr id="5" name="object 5" descr=""/>
            <p:cNvSpPr/>
            <p:nvPr/>
          </p:nvSpPr>
          <p:spPr>
            <a:xfrm>
              <a:off x="304787" y="304799"/>
              <a:ext cx="7167880" cy="9453880"/>
            </a:xfrm>
            <a:custGeom>
              <a:avLst/>
              <a:gdLst/>
              <a:ahLst/>
              <a:cxnLst/>
              <a:rect l="l" t="t" r="r" b="b"/>
              <a:pathLst>
                <a:path w="7167880" h="9453880">
                  <a:moveTo>
                    <a:pt x="7167372" y="0"/>
                  </a:moveTo>
                  <a:lnTo>
                    <a:pt x="7159752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9446260"/>
                  </a:lnTo>
                  <a:lnTo>
                    <a:pt x="0" y="9453880"/>
                  </a:lnTo>
                  <a:lnTo>
                    <a:pt x="7167372" y="9453880"/>
                  </a:lnTo>
                  <a:lnTo>
                    <a:pt x="7167372" y="9446260"/>
                  </a:lnTo>
                  <a:lnTo>
                    <a:pt x="7620" y="9446260"/>
                  </a:lnTo>
                  <a:lnTo>
                    <a:pt x="7620" y="7620"/>
                  </a:lnTo>
                  <a:lnTo>
                    <a:pt x="7159752" y="7620"/>
                  </a:lnTo>
                  <a:lnTo>
                    <a:pt x="7159752" y="9445765"/>
                  </a:lnTo>
                  <a:lnTo>
                    <a:pt x="7167372" y="9445765"/>
                  </a:lnTo>
                  <a:lnTo>
                    <a:pt x="7167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352" y="1368551"/>
              <a:ext cx="5253228" cy="2401824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35" y="8517136"/>
            <a:ext cx="5557520" cy="549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 b="1">
                <a:latin typeface="Times New Roman"/>
                <a:cs typeface="Times New Roman"/>
              </a:rPr>
              <a:t>Result:</a:t>
            </a:r>
            <a:endParaRPr sz="11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20"/>
              </a:spcBef>
            </a:pPr>
            <a:r>
              <a:rPr dirty="0" sz="1100">
                <a:latin typeface="Times New Roman"/>
                <a:cs typeface="Times New Roman"/>
              </a:rPr>
              <a:t>Successfully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created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 Azure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Load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Testing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resource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executed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load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test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assess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Times New Roman"/>
                <a:cs typeface="Times New Roman"/>
              </a:rPr>
              <a:t>performance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 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specified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endpoint.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04799" y="304800"/>
            <a:ext cx="7167880" cy="9453880"/>
            <a:chOff x="304799" y="304800"/>
            <a:chExt cx="7167880" cy="9453880"/>
          </a:xfrm>
        </p:grpSpPr>
        <p:sp>
          <p:nvSpPr>
            <p:cNvPr id="4" name="object 4" descr=""/>
            <p:cNvSpPr/>
            <p:nvPr/>
          </p:nvSpPr>
          <p:spPr>
            <a:xfrm>
              <a:off x="304787" y="304799"/>
              <a:ext cx="7167880" cy="9453880"/>
            </a:xfrm>
            <a:custGeom>
              <a:avLst/>
              <a:gdLst/>
              <a:ahLst/>
              <a:cxnLst/>
              <a:rect l="l" t="t" r="r" b="b"/>
              <a:pathLst>
                <a:path w="7167880" h="9453880">
                  <a:moveTo>
                    <a:pt x="7167372" y="0"/>
                  </a:moveTo>
                  <a:lnTo>
                    <a:pt x="7159752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9446260"/>
                  </a:lnTo>
                  <a:lnTo>
                    <a:pt x="0" y="9453880"/>
                  </a:lnTo>
                  <a:lnTo>
                    <a:pt x="7167372" y="9453880"/>
                  </a:lnTo>
                  <a:lnTo>
                    <a:pt x="7167372" y="9446260"/>
                  </a:lnTo>
                  <a:lnTo>
                    <a:pt x="7620" y="9446260"/>
                  </a:lnTo>
                  <a:lnTo>
                    <a:pt x="7620" y="7620"/>
                  </a:lnTo>
                  <a:lnTo>
                    <a:pt x="7159752" y="7620"/>
                  </a:lnTo>
                  <a:lnTo>
                    <a:pt x="7159752" y="9445765"/>
                  </a:lnTo>
                  <a:lnTo>
                    <a:pt x="7167372" y="9445765"/>
                  </a:lnTo>
                  <a:lnTo>
                    <a:pt x="7167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199" y="838200"/>
              <a:ext cx="6324600" cy="26670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99" y="3907535"/>
              <a:ext cx="6292596" cy="2939796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5941" y="1286316"/>
            <a:ext cx="2279015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5"/>
              </a:lnSpc>
            </a:pPr>
            <a:r>
              <a:rPr dirty="0" sz="1100">
                <a:latin typeface="Times New Roman"/>
                <a:cs typeface="Times New Roman"/>
              </a:rPr>
              <a:t>Create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Epic,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Features,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Stories,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Task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3241" y="2109292"/>
            <a:ext cx="5782945" cy="112776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20" b="1">
                <a:latin typeface="Times New Roman"/>
                <a:cs typeface="Times New Roman"/>
              </a:rPr>
              <a:t>Aim:</a:t>
            </a:r>
            <a:endParaRPr sz="1100">
              <a:latin typeface="Times New Roman"/>
              <a:cs typeface="Times New Roman"/>
            </a:endParaRPr>
          </a:p>
          <a:p>
            <a:pPr marL="12700" marR="5080" indent="245110">
              <a:lnSpc>
                <a:spcPct val="105900"/>
              </a:lnSpc>
              <a:spcBef>
                <a:spcPts val="15"/>
              </a:spcBef>
            </a:pP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provide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clear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organized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view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project's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folder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structure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file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naming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conventions, </a:t>
            </a:r>
            <a:r>
              <a:rPr dirty="0" sz="1100">
                <a:latin typeface="Times New Roman"/>
                <a:cs typeface="Times New Roman"/>
              </a:rPr>
              <a:t>helping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contributors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easily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understand,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navigate,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extend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 Hospital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management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Creator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project.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Times New Roman"/>
                <a:cs typeface="Times New Roman"/>
              </a:rPr>
              <a:t>GitHub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Project</a:t>
            </a:r>
            <a:r>
              <a:rPr dirty="0" sz="1100" spc="-4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Structure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3241" y="8457704"/>
            <a:ext cx="5647055" cy="549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 b="1">
                <a:latin typeface="Times New Roman"/>
                <a:cs typeface="Times New Roman"/>
              </a:rPr>
              <a:t>Result:</a:t>
            </a:r>
            <a:endParaRPr sz="11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20"/>
              </a:spcBef>
            </a:pP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GitHub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repository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clearly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displays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organized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project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structure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and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consistent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naming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Times New Roman"/>
                <a:cs typeface="Times New Roman"/>
              </a:rPr>
              <a:t>conventions,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making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easy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contributors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understand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 navigate the</a:t>
            </a:r>
            <a:r>
              <a:rPr dirty="0" sz="1100" spc="-10">
                <a:latin typeface="Times New Roman"/>
                <a:cs typeface="Times New Roman"/>
              </a:rPr>
              <a:t> codebase.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03897" y="924877"/>
            <a:ext cx="6351270" cy="982344"/>
            <a:chOff x="703897" y="924877"/>
            <a:chExt cx="6351270" cy="982344"/>
          </a:xfrm>
        </p:grpSpPr>
        <p:sp>
          <p:nvSpPr>
            <p:cNvPr id="6" name="object 6" descr=""/>
            <p:cNvSpPr/>
            <p:nvPr/>
          </p:nvSpPr>
          <p:spPr>
            <a:xfrm>
              <a:off x="708660" y="929639"/>
              <a:ext cx="6341745" cy="972819"/>
            </a:xfrm>
            <a:custGeom>
              <a:avLst/>
              <a:gdLst/>
              <a:ahLst/>
              <a:cxnLst/>
              <a:rect l="l" t="t" r="r" b="b"/>
              <a:pathLst>
                <a:path w="6341745" h="972819">
                  <a:moveTo>
                    <a:pt x="6341363" y="972311"/>
                  </a:moveTo>
                  <a:lnTo>
                    <a:pt x="0" y="972311"/>
                  </a:lnTo>
                  <a:lnTo>
                    <a:pt x="0" y="0"/>
                  </a:lnTo>
                  <a:lnTo>
                    <a:pt x="6341363" y="0"/>
                  </a:lnTo>
                  <a:lnTo>
                    <a:pt x="6341363" y="9723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08660" y="929639"/>
              <a:ext cx="6341745" cy="972819"/>
            </a:xfrm>
            <a:custGeom>
              <a:avLst/>
              <a:gdLst/>
              <a:ahLst/>
              <a:cxnLst/>
              <a:rect l="l" t="t" r="r" b="b"/>
              <a:pathLst>
                <a:path w="6341745" h="972819">
                  <a:moveTo>
                    <a:pt x="0" y="972311"/>
                  </a:moveTo>
                  <a:lnTo>
                    <a:pt x="6341363" y="972311"/>
                  </a:lnTo>
                  <a:lnTo>
                    <a:pt x="6341363" y="0"/>
                  </a:lnTo>
                  <a:lnTo>
                    <a:pt x="0" y="0"/>
                  </a:lnTo>
                  <a:lnTo>
                    <a:pt x="0" y="972311"/>
                  </a:lnTo>
                  <a:close/>
                </a:path>
              </a:pathLst>
            </a:custGeom>
            <a:ln w="9144">
              <a:solidFill>
                <a:srgbClr val="0C0C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13231" y="1111991"/>
            <a:ext cx="10058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EXP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NO:</a:t>
            </a:r>
            <a:r>
              <a:rPr dirty="0" sz="1200" spc="-35" b="1">
                <a:latin typeface="Times New Roman"/>
                <a:cs typeface="Times New Roman"/>
              </a:rPr>
              <a:t> 10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719072" y="925068"/>
            <a:ext cx="5334000" cy="978535"/>
            <a:chOff x="1719072" y="925068"/>
            <a:chExt cx="5334000" cy="978535"/>
          </a:xfrm>
        </p:grpSpPr>
        <p:sp>
          <p:nvSpPr>
            <p:cNvPr id="10" name="object 10" descr=""/>
            <p:cNvSpPr/>
            <p:nvPr/>
          </p:nvSpPr>
          <p:spPr>
            <a:xfrm>
              <a:off x="1722120" y="928116"/>
              <a:ext cx="5328285" cy="972819"/>
            </a:xfrm>
            <a:custGeom>
              <a:avLst/>
              <a:gdLst/>
              <a:ahLst/>
              <a:cxnLst/>
              <a:rect l="l" t="t" r="r" b="b"/>
              <a:pathLst>
                <a:path w="5328284" h="972819">
                  <a:moveTo>
                    <a:pt x="5327903" y="972312"/>
                  </a:moveTo>
                  <a:lnTo>
                    <a:pt x="0" y="972312"/>
                  </a:lnTo>
                  <a:lnTo>
                    <a:pt x="0" y="0"/>
                  </a:lnTo>
                  <a:lnTo>
                    <a:pt x="5327903" y="0"/>
                  </a:lnTo>
                  <a:lnTo>
                    <a:pt x="5327903" y="9723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22120" y="928116"/>
              <a:ext cx="5328285" cy="972819"/>
            </a:xfrm>
            <a:custGeom>
              <a:avLst/>
              <a:gdLst/>
              <a:ahLst/>
              <a:cxnLst/>
              <a:rect l="l" t="t" r="r" b="b"/>
              <a:pathLst>
                <a:path w="5328284" h="972819">
                  <a:moveTo>
                    <a:pt x="0" y="972312"/>
                  </a:moveTo>
                  <a:lnTo>
                    <a:pt x="5327903" y="972312"/>
                  </a:lnTo>
                  <a:lnTo>
                    <a:pt x="5327903" y="0"/>
                  </a:lnTo>
                  <a:lnTo>
                    <a:pt x="0" y="0"/>
                  </a:lnTo>
                  <a:lnTo>
                    <a:pt x="0" y="972312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725167" y="1054078"/>
            <a:ext cx="5320665" cy="53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1989" marR="652145" indent="-1315720">
              <a:lnSpc>
                <a:spcPct val="110700"/>
              </a:lnSpc>
              <a:spcBef>
                <a:spcPts val="100"/>
              </a:spcBef>
            </a:pPr>
            <a:r>
              <a:rPr dirty="0" sz="1500" b="1">
                <a:latin typeface="Times New Roman"/>
                <a:cs typeface="Times New Roman"/>
              </a:rPr>
              <a:t>GITHUB:</a:t>
            </a:r>
            <a:r>
              <a:rPr dirty="0" sz="1500" spc="-5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PROJECT</a:t>
            </a:r>
            <a:r>
              <a:rPr dirty="0" sz="1500" spc="-45" b="1">
                <a:latin typeface="Times New Roman"/>
                <a:cs typeface="Times New Roman"/>
              </a:rPr>
              <a:t> </a:t>
            </a:r>
            <a:r>
              <a:rPr dirty="0" sz="1500" spc="-20" b="1">
                <a:latin typeface="Times New Roman"/>
                <a:cs typeface="Times New Roman"/>
              </a:rPr>
              <a:t>STRUCTURE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&amp;</a:t>
            </a:r>
            <a:r>
              <a:rPr dirty="0" sz="1500" spc="-5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NAMING CONVENTIONS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04799" y="304800"/>
            <a:ext cx="7167880" cy="9453880"/>
            <a:chOff x="304799" y="304800"/>
            <a:chExt cx="7167880" cy="9453880"/>
          </a:xfrm>
        </p:grpSpPr>
        <p:sp>
          <p:nvSpPr>
            <p:cNvPr id="14" name="object 14" descr=""/>
            <p:cNvSpPr/>
            <p:nvPr/>
          </p:nvSpPr>
          <p:spPr>
            <a:xfrm>
              <a:off x="304787" y="304799"/>
              <a:ext cx="7167880" cy="9453880"/>
            </a:xfrm>
            <a:custGeom>
              <a:avLst/>
              <a:gdLst/>
              <a:ahLst/>
              <a:cxnLst/>
              <a:rect l="l" t="t" r="r" b="b"/>
              <a:pathLst>
                <a:path w="7167880" h="9453880">
                  <a:moveTo>
                    <a:pt x="7167372" y="0"/>
                  </a:moveTo>
                  <a:lnTo>
                    <a:pt x="7159752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9446260"/>
                  </a:lnTo>
                  <a:lnTo>
                    <a:pt x="0" y="9453880"/>
                  </a:lnTo>
                  <a:lnTo>
                    <a:pt x="7167372" y="9453880"/>
                  </a:lnTo>
                  <a:lnTo>
                    <a:pt x="7167372" y="9446260"/>
                  </a:lnTo>
                  <a:lnTo>
                    <a:pt x="7620" y="9446260"/>
                  </a:lnTo>
                  <a:lnTo>
                    <a:pt x="7620" y="7620"/>
                  </a:lnTo>
                  <a:lnTo>
                    <a:pt x="7159752" y="7620"/>
                  </a:lnTo>
                  <a:lnTo>
                    <a:pt x="7159752" y="9445765"/>
                  </a:lnTo>
                  <a:lnTo>
                    <a:pt x="7167372" y="9445765"/>
                  </a:lnTo>
                  <a:lnTo>
                    <a:pt x="7167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1352" y="3587496"/>
              <a:ext cx="6063996" cy="2589275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5941" y="1286316"/>
            <a:ext cx="2279015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5"/>
              </a:lnSpc>
            </a:pPr>
            <a:r>
              <a:rPr dirty="0" sz="1100">
                <a:latin typeface="Times New Roman"/>
                <a:cs typeface="Times New Roman"/>
              </a:rPr>
              <a:t>Create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Epic,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Features,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Stories,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Task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3241" y="2170361"/>
            <a:ext cx="5393055" cy="75882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20" b="1">
                <a:latin typeface="Times New Roman"/>
                <a:cs typeface="Times New Roman"/>
              </a:rPr>
              <a:t>Aim:</a:t>
            </a:r>
            <a:endParaRPr sz="1100">
              <a:latin typeface="Times New Roman"/>
              <a:cs typeface="Times New Roman"/>
            </a:endParaRPr>
          </a:p>
          <a:p>
            <a:pPr marL="32766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up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Azure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DevOps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project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efficient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collaboration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agile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work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management.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1.Create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Azure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Account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0159" y="6120395"/>
            <a:ext cx="5772785" cy="170243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0650" indent="-107950">
              <a:lnSpc>
                <a:spcPct val="100000"/>
              </a:lnSpc>
              <a:spcBef>
                <a:spcPts val="280"/>
              </a:spcBef>
              <a:buSzPct val="90909"/>
              <a:buAutoNum type="arabicPeriod" startAt="2"/>
              <a:tabLst>
                <a:tab pos="120650" algn="l"/>
              </a:tabLst>
            </a:pPr>
            <a:r>
              <a:rPr dirty="0" sz="1100">
                <a:latin typeface="Times New Roman"/>
                <a:cs typeface="Times New Roman"/>
              </a:rPr>
              <a:t>Create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First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Project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Your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Organization</a:t>
            </a:r>
            <a:endParaRPr sz="1100">
              <a:latin typeface="Times New Roman"/>
              <a:cs typeface="Times New Roman"/>
            </a:endParaRPr>
          </a:p>
          <a:p>
            <a:pPr lvl="1" marL="15240" marR="77470" indent="590550">
              <a:lnSpc>
                <a:spcPts val="1300"/>
              </a:lnSpc>
              <a:spcBef>
                <a:spcPts val="240"/>
              </a:spcBef>
              <a:buAutoNum type="alphaLcPeriod"/>
              <a:tabLst>
                <a:tab pos="605790" algn="l"/>
              </a:tabLst>
            </a:pPr>
            <a:r>
              <a:rPr dirty="0" sz="1100">
                <a:latin typeface="Times New Roman"/>
                <a:cs typeface="Times New Roman"/>
              </a:rPr>
              <a:t>After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organization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up,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you’ll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need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create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your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first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project</a:t>
            </a:r>
            <a:r>
              <a:rPr dirty="0" sz="1100">
                <a:latin typeface="Times New Roman"/>
                <a:cs typeface="Times New Roman"/>
              </a:rPr>
              <a:t>.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This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where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you'll </a:t>
            </a:r>
            <a:r>
              <a:rPr dirty="0" sz="1100">
                <a:latin typeface="Times New Roman"/>
                <a:cs typeface="Times New Roman"/>
              </a:rPr>
              <a:t>begin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manage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code,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pipelines,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work items,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more.</a:t>
            </a:r>
            <a:endParaRPr sz="1100">
              <a:latin typeface="Times New Roman"/>
              <a:cs typeface="Times New Roman"/>
            </a:endParaRPr>
          </a:p>
          <a:p>
            <a:pPr lvl="1" marL="612140" indent="-139700">
              <a:lnSpc>
                <a:spcPts val="1145"/>
              </a:lnSpc>
              <a:buAutoNum type="alphaLcPeriod"/>
              <a:tabLst>
                <a:tab pos="612140" algn="l"/>
              </a:tabLst>
            </a:pPr>
            <a:r>
              <a:rPr dirty="0" sz="1100">
                <a:latin typeface="Times New Roman"/>
                <a:cs typeface="Times New Roman"/>
              </a:rPr>
              <a:t>On the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organization’s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Home</a:t>
            </a:r>
            <a:r>
              <a:rPr dirty="0" sz="1100" spc="-5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page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click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New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Project</a:t>
            </a:r>
            <a:r>
              <a:rPr dirty="0" sz="1100" spc="-40" b="1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button.</a:t>
            </a:r>
            <a:endParaRPr sz="1100">
              <a:latin typeface="Times New Roman"/>
              <a:cs typeface="Times New Roman"/>
            </a:endParaRPr>
          </a:p>
          <a:p>
            <a:pPr lvl="1" marL="605155" indent="-132715">
              <a:lnSpc>
                <a:spcPts val="1300"/>
              </a:lnSpc>
              <a:buAutoNum type="alphaLcPeriod"/>
              <a:tabLst>
                <a:tab pos="605155" algn="l"/>
              </a:tabLst>
            </a:pPr>
            <a:r>
              <a:rPr dirty="0" sz="1100">
                <a:latin typeface="Times New Roman"/>
                <a:cs typeface="Times New Roman"/>
              </a:rPr>
              <a:t>Enter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project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name,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description,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visibility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options:</a:t>
            </a:r>
            <a:endParaRPr sz="1100">
              <a:latin typeface="Times New Roman"/>
              <a:cs typeface="Times New Roman"/>
            </a:endParaRPr>
          </a:p>
          <a:p>
            <a:pPr marL="929640">
              <a:lnSpc>
                <a:spcPts val="1285"/>
              </a:lnSpc>
            </a:pPr>
            <a:r>
              <a:rPr dirty="0" sz="1100" b="1" i="1">
                <a:latin typeface="Times New Roman"/>
                <a:cs typeface="Times New Roman"/>
              </a:rPr>
              <a:t>Name</a:t>
            </a:r>
            <a:r>
              <a:rPr dirty="0" sz="1100" i="1">
                <a:latin typeface="Times New Roman"/>
                <a:cs typeface="Times New Roman"/>
              </a:rPr>
              <a:t>:</a:t>
            </a:r>
            <a:r>
              <a:rPr dirty="0" sz="1100" spc="-50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Choose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name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project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(e.g.,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20">
                <a:solidFill>
                  <a:srgbClr val="168038"/>
                </a:solidFill>
                <a:latin typeface="Times New Roman"/>
                <a:cs typeface="Times New Roman"/>
              </a:rPr>
              <a:t>LMS</a:t>
            </a:r>
            <a:r>
              <a:rPr dirty="0" sz="1100" spc="-20">
                <a:latin typeface="Times New Roman"/>
                <a:cs typeface="Times New Roman"/>
              </a:rPr>
              <a:t>).</a:t>
            </a:r>
            <a:endParaRPr sz="1100">
              <a:latin typeface="Times New Roman"/>
              <a:cs typeface="Times New Roman"/>
            </a:endParaRPr>
          </a:p>
          <a:p>
            <a:pPr marL="929640" marR="5080">
              <a:lnSpc>
                <a:spcPct val="95900"/>
              </a:lnSpc>
              <a:spcBef>
                <a:spcPts val="25"/>
              </a:spcBef>
            </a:pPr>
            <a:r>
              <a:rPr dirty="0" sz="1100" b="1" i="1">
                <a:latin typeface="Times New Roman"/>
                <a:cs typeface="Times New Roman"/>
              </a:rPr>
              <a:t>Description</a:t>
            </a:r>
            <a:r>
              <a:rPr dirty="0" sz="1100" i="1">
                <a:latin typeface="Times New Roman"/>
                <a:cs typeface="Times New Roman"/>
              </a:rPr>
              <a:t>:</a:t>
            </a:r>
            <a:r>
              <a:rPr dirty="0" sz="1100" spc="-4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Optionally,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add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description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provide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more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context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about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project. </a:t>
            </a:r>
            <a:r>
              <a:rPr dirty="0" sz="1100" b="1" i="1">
                <a:latin typeface="Times New Roman"/>
                <a:cs typeface="Times New Roman"/>
              </a:rPr>
              <a:t>Visibility</a:t>
            </a:r>
            <a:r>
              <a:rPr dirty="0" sz="1100" i="1">
                <a:latin typeface="Times New Roman"/>
                <a:cs typeface="Times New Roman"/>
              </a:rPr>
              <a:t>:</a:t>
            </a:r>
            <a:r>
              <a:rPr dirty="0" sz="1100" spc="-4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Choose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whether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you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want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project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Private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(accessible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only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those </a:t>
            </a:r>
            <a:r>
              <a:rPr dirty="0" sz="1100">
                <a:latin typeface="Times New Roman"/>
                <a:cs typeface="Times New Roman"/>
              </a:rPr>
              <a:t>invited)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Public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(accessible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anyone).</a:t>
            </a:r>
            <a:endParaRPr sz="1100">
              <a:latin typeface="Times New Roman"/>
              <a:cs typeface="Times New Roman"/>
            </a:endParaRPr>
          </a:p>
          <a:p>
            <a:pPr lvl="1" marL="612140" indent="-139700">
              <a:lnSpc>
                <a:spcPts val="1310"/>
              </a:lnSpc>
              <a:buAutoNum type="alphaLcPeriod" startAt="4"/>
              <a:tabLst>
                <a:tab pos="612140" algn="l"/>
              </a:tabLst>
            </a:pPr>
            <a:r>
              <a:rPr dirty="0" sz="1100">
                <a:latin typeface="Times New Roman"/>
                <a:cs typeface="Times New Roman"/>
              </a:rPr>
              <a:t>Once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you’ve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filled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out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details,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click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Create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up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your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first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project.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03897" y="924877"/>
            <a:ext cx="6351270" cy="982344"/>
            <a:chOff x="703897" y="924877"/>
            <a:chExt cx="6351270" cy="982344"/>
          </a:xfrm>
        </p:grpSpPr>
        <p:sp>
          <p:nvSpPr>
            <p:cNvPr id="6" name="object 6" descr=""/>
            <p:cNvSpPr/>
            <p:nvPr/>
          </p:nvSpPr>
          <p:spPr>
            <a:xfrm>
              <a:off x="708660" y="929639"/>
              <a:ext cx="6341745" cy="972819"/>
            </a:xfrm>
            <a:custGeom>
              <a:avLst/>
              <a:gdLst/>
              <a:ahLst/>
              <a:cxnLst/>
              <a:rect l="l" t="t" r="r" b="b"/>
              <a:pathLst>
                <a:path w="6341745" h="972819">
                  <a:moveTo>
                    <a:pt x="6341363" y="972311"/>
                  </a:moveTo>
                  <a:lnTo>
                    <a:pt x="0" y="972311"/>
                  </a:lnTo>
                  <a:lnTo>
                    <a:pt x="0" y="0"/>
                  </a:lnTo>
                  <a:lnTo>
                    <a:pt x="6341363" y="0"/>
                  </a:lnTo>
                  <a:lnTo>
                    <a:pt x="6341363" y="9723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08660" y="929639"/>
              <a:ext cx="6341745" cy="972819"/>
            </a:xfrm>
            <a:custGeom>
              <a:avLst/>
              <a:gdLst/>
              <a:ahLst/>
              <a:cxnLst/>
              <a:rect l="l" t="t" r="r" b="b"/>
              <a:pathLst>
                <a:path w="6341745" h="972819">
                  <a:moveTo>
                    <a:pt x="0" y="972311"/>
                  </a:moveTo>
                  <a:lnTo>
                    <a:pt x="6341363" y="972311"/>
                  </a:lnTo>
                  <a:lnTo>
                    <a:pt x="6341363" y="0"/>
                  </a:lnTo>
                  <a:lnTo>
                    <a:pt x="0" y="0"/>
                  </a:lnTo>
                  <a:lnTo>
                    <a:pt x="0" y="972311"/>
                  </a:lnTo>
                  <a:close/>
                </a:path>
              </a:pathLst>
            </a:custGeom>
            <a:ln w="9144">
              <a:solidFill>
                <a:srgbClr val="0C0C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13231" y="1111991"/>
            <a:ext cx="10058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EXP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NO: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0" b="1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719072" y="925068"/>
            <a:ext cx="5334000" cy="978535"/>
            <a:chOff x="1719072" y="925068"/>
            <a:chExt cx="5334000" cy="978535"/>
          </a:xfrm>
        </p:grpSpPr>
        <p:sp>
          <p:nvSpPr>
            <p:cNvPr id="10" name="object 10" descr=""/>
            <p:cNvSpPr/>
            <p:nvPr/>
          </p:nvSpPr>
          <p:spPr>
            <a:xfrm>
              <a:off x="1722120" y="928116"/>
              <a:ext cx="5328285" cy="972819"/>
            </a:xfrm>
            <a:custGeom>
              <a:avLst/>
              <a:gdLst/>
              <a:ahLst/>
              <a:cxnLst/>
              <a:rect l="l" t="t" r="r" b="b"/>
              <a:pathLst>
                <a:path w="5328284" h="972819">
                  <a:moveTo>
                    <a:pt x="5327903" y="972312"/>
                  </a:moveTo>
                  <a:lnTo>
                    <a:pt x="0" y="972312"/>
                  </a:lnTo>
                  <a:lnTo>
                    <a:pt x="0" y="0"/>
                  </a:lnTo>
                  <a:lnTo>
                    <a:pt x="5327903" y="0"/>
                  </a:lnTo>
                  <a:lnTo>
                    <a:pt x="5327903" y="9723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22120" y="928116"/>
              <a:ext cx="5328285" cy="972819"/>
            </a:xfrm>
            <a:custGeom>
              <a:avLst/>
              <a:gdLst/>
              <a:ahLst/>
              <a:cxnLst/>
              <a:rect l="l" t="t" r="r" b="b"/>
              <a:pathLst>
                <a:path w="5328284" h="972819">
                  <a:moveTo>
                    <a:pt x="0" y="972312"/>
                  </a:moveTo>
                  <a:lnTo>
                    <a:pt x="5327903" y="972312"/>
                  </a:lnTo>
                  <a:lnTo>
                    <a:pt x="5327903" y="0"/>
                  </a:lnTo>
                  <a:lnTo>
                    <a:pt x="0" y="0"/>
                  </a:lnTo>
                  <a:lnTo>
                    <a:pt x="0" y="972312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725167" y="1054078"/>
            <a:ext cx="5320665" cy="53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1195" marR="292100" indent="-1682750">
              <a:lnSpc>
                <a:spcPct val="110700"/>
              </a:lnSpc>
              <a:spcBef>
                <a:spcPts val="100"/>
              </a:spcBef>
            </a:pPr>
            <a:r>
              <a:rPr dirty="0" sz="1500" b="1">
                <a:latin typeface="Times New Roman"/>
                <a:cs typeface="Times New Roman"/>
              </a:rPr>
              <a:t>AZURE</a:t>
            </a:r>
            <a:r>
              <a:rPr dirty="0" sz="1500" spc="-4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DEVOPS</a:t>
            </a:r>
            <a:r>
              <a:rPr dirty="0" sz="1500" spc="-7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PROJECT</a:t>
            </a:r>
            <a:r>
              <a:rPr dirty="0" sz="1500" spc="-8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SETUP</a:t>
            </a:r>
            <a:r>
              <a:rPr dirty="0" sz="1500" spc="-4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AND</a:t>
            </a:r>
            <a:r>
              <a:rPr dirty="0" sz="1500" spc="-6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USER</a:t>
            </a:r>
            <a:r>
              <a:rPr dirty="0" sz="1500" spc="-8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STORY MANAGEMENT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04799" y="304800"/>
            <a:ext cx="7167880" cy="9453880"/>
            <a:chOff x="304799" y="304800"/>
            <a:chExt cx="7167880" cy="9453880"/>
          </a:xfrm>
        </p:grpSpPr>
        <p:sp>
          <p:nvSpPr>
            <p:cNvPr id="14" name="object 14" descr=""/>
            <p:cNvSpPr/>
            <p:nvPr/>
          </p:nvSpPr>
          <p:spPr>
            <a:xfrm>
              <a:off x="304787" y="304799"/>
              <a:ext cx="7167880" cy="9453880"/>
            </a:xfrm>
            <a:custGeom>
              <a:avLst/>
              <a:gdLst/>
              <a:ahLst/>
              <a:cxnLst/>
              <a:rect l="l" t="t" r="r" b="b"/>
              <a:pathLst>
                <a:path w="7167880" h="9453880">
                  <a:moveTo>
                    <a:pt x="7167372" y="0"/>
                  </a:moveTo>
                  <a:lnTo>
                    <a:pt x="7159752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9446260"/>
                  </a:lnTo>
                  <a:lnTo>
                    <a:pt x="0" y="9453880"/>
                  </a:lnTo>
                  <a:lnTo>
                    <a:pt x="7167372" y="9453880"/>
                  </a:lnTo>
                  <a:lnTo>
                    <a:pt x="7167372" y="9446260"/>
                  </a:lnTo>
                  <a:lnTo>
                    <a:pt x="7620" y="9446260"/>
                  </a:lnTo>
                  <a:lnTo>
                    <a:pt x="7620" y="7620"/>
                  </a:lnTo>
                  <a:lnTo>
                    <a:pt x="7159752" y="7620"/>
                  </a:lnTo>
                  <a:lnTo>
                    <a:pt x="7159752" y="9445765"/>
                  </a:lnTo>
                  <a:lnTo>
                    <a:pt x="7167372" y="9445765"/>
                  </a:lnTo>
                  <a:lnTo>
                    <a:pt x="7167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8972" y="3080003"/>
              <a:ext cx="6106667" cy="2764535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3241" y="7853284"/>
            <a:ext cx="5841365" cy="57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3.Once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logged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in,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ensure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you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are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correct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organization.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you're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part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multiple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organizations,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you </a:t>
            </a:r>
            <a:r>
              <a:rPr dirty="0" sz="1100">
                <a:latin typeface="Times New Roman"/>
                <a:cs typeface="Times New Roman"/>
              </a:rPr>
              <a:t>can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switch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between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them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from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top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left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corner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(next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your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profile).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Click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Organization </a:t>
            </a:r>
            <a:r>
              <a:rPr dirty="0" sz="1100">
                <a:latin typeface="Times New Roman"/>
                <a:cs typeface="Times New Roman"/>
              </a:rPr>
              <a:t>name,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you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should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taken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Azure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DevOps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Organization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Home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page.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04799" y="304800"/>
            <a:ext cx="7167880" cy="9453880"/>
            <a:chOff x="304799" y="304800"/>
            <a:chExt cx="7167880" cy="9453880"/>
          </a:xfrm>
        </p:grpSpPr>
        <p:sp>
          <p:nvSpPr>
            <p:cNvPr id="4" name="object 4" descr=""/>
            <p:cNvSpPr/>
            <p:nvPr/>
          </p:nvSpPr>
          <p:spPr>
            <a:xfrm>
              <a:off x="304787" y="304799"/>
              <a:ext cx="7167880" cy="9453880"/>
            </a:xfrm>
            <a:custGeom>
              <a:avLst/>
              <a:gdLst/>
              <a:ahLst/>
              <a:cxnLst/>
              <a:rect l="l" t="t" r="r" b="b"/>
              <a:pathLst>
                <a:path w="7167880" h="9453880">
                  <a:moveTo>
                    <a:pt x="7167372" y="0"/>
                  </a:moveTo>
                  <a:lnTo>
                    <a:pt x="7159752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9446260"/>
                  </a:lnTo>
                  <a:lnTo>
                    <a:pt x="0" y="9453880"/>
                  </a:lnTo>
                  <a:lnTo>
                    <a:pt x="7167372" y="9453880"/>
                  </a:lnTo>
                  <a:lnTo>
                    <a:pt x="7167372" y="9446260"/>
                  </a:lnTo>
                  <a:lnTo>
                    <a:pt x="7620" y="9446260"/>
                  </a:lnTo>
                  <a:lnTo>
                    <a:pt x="7620" y="7620"/>
                  </a:lnTo>
                  <a:lnTo>
                    <a:pt x="7159752" y="7620"/>
                  </a:lnTo>
                  <a:lnTo>
                    <a:pt x="7159752" y="9445765"/>
                  </a:lnTo>
                  <a:lnTo>
                    <a:pt x="7167372" y="9445765"/>
                  </a:lnTo>
                  <a:lnTo>
                    <a:pt x="7167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199" y="911351"/>
              <a:ext cx="5220115" cy="6562344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3241" y="4053343"/>
            <a:ext cx="112331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Times New Roman"/>
                <a:cs typeface="Times New Roman"/>
              </a:rPr>
              <a:t>4.Project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dashboard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04799" y="304800"/>
            <a:ext cx="7167880" cy="9453880"/>
            <a:chOff x="304799" y="304800"/>
            <a:chExt cx="7167880" cy="9453880"/>
          </a:xfrm>
        </p:grpSpPr>
        <p:sp>
          <p:nvSpPr>
            <p:cNvPr id="4" name="object 4" descr=""/>
            <p:cNvSpPr/>
            <p:nvPr/>
          </p:nvSpPr>
          <p:spPr>
            <a:xfrm>
              <a:off x="304787" y="304799"/>
              <a:ext cx="7167880" cy="9453880"/>
            </a:xfrm>
            <a:custGeom>
              <a:avLst/>
              <a:gdLst/>
              <a:ahLst/>
              <a:cxnLst/>
              <a:rect l="l" t="t" r="r" b="b"/>
              <a:pathLst>
                <a:path w="7167880" h="9453880">
                  <a:moveTo>
                    <a:pt x="7167372" y="0"/>
                  </a:moveTo>
                  <a:lnTo>
                    <a:pt x="7159752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9446260"/>
                  </a:lnTo>
                  <a:lnTo>
                    <a:pt x="0" y="9453880"/>
                  </a:lnTo>
                  <a:lnTo>
                    <a:pt x="7167372" y="9453880"/>
                  </a:lnTo>
                  <a:lnTo>
                    <a:pt x="7167372" y="9446260"/>
                  </a:lnTo>
                  <a:lnTo>
                    <a:pt x="7620" y="9446260"/>
                  </a:lnTo>
                  <a:lnTo>
                    <a:pt x="7620" y="7620"/>
                  </a:lnTo>
                  <a:lnTo>
                    <a:pt x="7159752" y="7620"/>
                  </a:lnTo>
                  <a:lnTo>
                    <a:pt x="7159752" y="9445765"/>
                  </a:lnTo>
                  <a:lnTo>
                    <a:pt x="7167372" y="9445765"/>
                  </a:lnTo>
                  <a:lnTo>
                    <a:pt x="7167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060" y="4460747"/>
              <a:ext cx="5303519" cy="354025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060" y="836675"/>
              <a:ext cx="5298947" cy="2805683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0159" y="886442"/>
            <a:ext cx="5886450" cy="10198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0650" indent="-107950">
              <a:lnSpc>
                <a:spcPts val="1310"/>
              </a:lnSpc>
              <a:spcBef>
                <a:spcPts val="105"/>
              </a:spcBef>
              <a:buSzPct val="90909"/>
              <a:buAutoNum type="arabicPeriod" startAt="5"/>
              <a:tabLst>
                <a:tab pos="120650" algn="l"/>
              </a:tabLst>
            </a:pP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manage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stories:</a:t>
            </a:r>
            <a:endParaRPr sz="1100">
              <a:latin typeface="Times New Roman"/>
              <a:cs typeface="Times New Roman"/>
            </a:endParaRPr>
          </a:p>
          <a:p>
            <a:pPr lvl="1" marL="605155" indent="-132715">
              <a:lnSpc>
                <a:spcPts val="1300"/>
              </a:lnSpc>
              <a:buAutoNum type="alphaLcPeriod"/>
              <a:tabLst>
                <a:tab pos="605155" algn="l"/>
              </a:tabLst>
            </a:pPr>
            <a:r>
              <a:rPr dirty="0" sz="1100">
                <a:latin typeface="Times New Roman"/>
                <a:cs typeface="Times New Roman"/>
              </a:rPr>
              <a:t>From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left-</a:t>
            </a:r>
            <a:r>
              <a:rPr dirty="0" sz="1100" spc="-10" b="1">
                <a:latin typeface="Times New Roman"/>
                <a:cs typeface="Times New Roman"/>
              </a:rPr>
              <a:t>hand</a:t>
            </a:r>
            <a:r>
              <a:rPr dirty="0" sz="1100" spc="-6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navigation</a:t>
            </a:r>
            <a:r>
              <a:rPr dirty="0" sz="1100" spc="-4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menu</a:t>
            </a:r>
            <a:r>
              <a:rPr dirty="0" sz="1100">
                <a:latin typeface="Times New Roman"/>
                <a:cs typeface="Times New Roman"/>
              </a:rPr>
              <a:t>,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click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Boards</a:t>
            </a:r>
            <a:r>
              <a:rPr dirty="0" sz="1100">
                <a:latin typeface="Times New Roman"/>
                <a:cs typeface="Times New Roman"/>
              </a:rPr>
              <a:t>.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This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will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take you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Boards</a:t>
            </a:r>
            <a:endParaRPr sz="1100">
              <a:latin typeface="Times New Roman"/>
              <a:cs typeface="Times New Roman"/>
            </a:endParaRPr>
          </a:p>
          <a:p>
            <a:pPr marL="15240">
              <a:lnSpc>
                <a:spcPts val="1300"/>
              </a:lnSpc>
            </a:pPr>
            <a:r>
              <a:rPr dirty="0" sz="1100">
                <a:latin typeface="Times New Roman"/>
                <a:cs typeface="Times New Roman"/>
              </a:rPr>
              <a:t>page,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where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you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manage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work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items,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backlogs,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sprints.</a:t>
            </a:r>
            <a:endParaRPr sz="1100">
              <a:latin typeface="Times New Roman"/>
              <a:cs typeface="Times New Roman"/>
            </a:endParaRPr>
          </a:p>
          <a:p>
            <a:pPr lvl="1" marL="15240" marR="5080" indent="597535">
              <a:lnSpc>
                <a:spcPct val="98600"/>
              </a:lnSpc>
              <a:spcBef>
                <a:spcPts val="5"/>
              </a:spcBef>
              <a:buAutoNum type="alphaLcPeriod" startAt="2"/>
              <a:tabLst>
                <a:tab pos="612775" algn="l"/>
              </a:tabLst>
            </a:pPr>
            <a:r>
              <a:rPr dirty="0" sz="1100">
                <a:latin typeface="Times New Roman"/>
                <a:cs typeface="Times New Roman"/>
              </a:rPr>
              <a:t>On 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work</a:t>
            </a:r>
            <a:r>
              <a:rPr dirty="0" sz="1100" spc="-4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items</a:t>
            </a:r>
            <a:r>
              <a:rPr dirty="0" sz="1100" spc="-50" b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page,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you'll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 option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Add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</a:t>
            </a:r>
            <a:r>
              <a:rPr dirty="0" sz="1100" spc="-4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work</a:t>
            </a:r>
            <a:r>
              <a:rPr dirty="0" sz="1100" spc="-4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item</a:t>
            </a:r>
            <a:r>
              <a:rPr dirty="0" sz="1100" spc="-40" b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top.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Alternatively, </a:t>
            </a:r>
            <a:r>
              <a:rPr dirty="0" sz="1100">
                <a:latin typeface="Times New Roman"/>
                <a:cs typeface="Times New Roman"/>
              </a:rPr>
              <a:t>you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find</a:t>
            </a:r>
            <a:r>
              <a:rPr dirty="0" sz="1100" spc="-8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+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button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Add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New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Work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Item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depending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view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you're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in.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From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Add</a:t>
            </a:r>
            <a:r>
              <a:rPr dirty="0" sz="1100" spc="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work </a:t>
            </a:r>
            <a:r>
              <a:rPr dirty="0" sz="1100" b="1">
                <a:latin typeface="Times New Roman"/>
                <a:cs typeface="Times New Roman"/>
              </a:rPr>
              <a:t>item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dropdown,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select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User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Story</a:t>
            </a:r>
            <a:r>
              <a:rPr dirty="0" sz="1100">
                <a:latin typeface="Times New Roman"/>
                <a:cs typeface="Times New Roman"/>
              </a:rPr>
              <a:t>.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This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will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open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 form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enter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details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 new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 </a:t>
            </a:r>
            <a:r>
              <a:rPr dirty="0" sz="1100" spc="-10">
                <a:latin typeface="Times New Roman"/>
                <a:cs typeface="Times New Roman"/>
              </a:rPr>
              <a:t>Story.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04799" y="304800"/>
            <a:ext cx="7167880" cy="9453880"/>
            <a:chOff x="304799" y="304800"/>
            <a:chExt cx="7167880" cy="9453880"/>
          </a:xfrm>
        </p:grpSpPr>
        <p:sp>
          <p:nvSpPr>
            <p:cNvPr id="4" name="object 4" descr=""/>
            <p:cNvSpPr/>
            <p:nvPr/>
          </p:nvSpPr>
          <p:spPr>
            <a:xfrm>
              <a:off x="304787" y="304799"/>
              <a:ext cx="7167880" cy="9453880"/>
            </a:xfrm>
            <a:custGeom>
              <a:avLst/>
              <a:gdLst/>
              <a:ahLst/>
              <a:cxnLst/>
              <a:rect l="l" t="t" r="r" b="b"/>
              <a:pathLst>
                <a:path w="7167880" h="9453880">
                  <a:moveTo>
                    <a:pt x="7167372" y="0"/>
                  </a:moveTo>
                  <a:lnTo>
                    <a:pt x="7159752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9446260"/>
                  </a:lnTo>
                  <a:lnTo>
                    <a:pt x="0" y="9453880"/>
                  </a:lnTo>
                  <a:lnTo>
                    <a:pt x="7167372" y="9453880"/>
                  </a:lnTo>
                  <a:lnTo>
                    <a:pt x="7167372" y="9446260"/>
                  </a:lnTo>
                  <a:lnTo>
                    <a:pt x="7620" y="9446260"/>
                  </a:lnTo>
                  <a:lnTo>
                    <a:pt x="7620" y="7620"/>
                  </a:lnTo>
                  <a:lnTo>
                    <a:pt x="7159752" y="7620"/>
                  </a:lnTo>
                  <a:lnTo>
                    <a:pt x="7159752" y="9445765"/>
                  </a:lnTo>
                  <a:lnTo>
                    <a:pt x="7167372" y="9445765"/>
                  </a:lnTo>
                  <a:lnTo>
                    <a:pt x="7167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" y="2129027"/>
              <a:ext cx="5269991" cy="2676143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443" y="5329428"/>
              <a:ext cx="5274563" cy="2676143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35" y="8453731"/>
            <a:ext cx="5777230" cy="56515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10" b="1">
                <a:latin typeface="Times New Roman"/>
                <a:cs typeface="Times New Roman"/>
              </a:rPr>
              <a:t>Result:</a:t>
            </a:r>
            <a:endParaRPr sz="11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latin typeface="Times New Roman"/>
                <a:cs typeface="Times New Roman"/>
              </a:rPr>
              <a:t>Successfully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created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Azure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DevOps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project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with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story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management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agile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workflow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>
                <a:latin typeface="Times New Roman"/>
                <a:cs typeface="Times New Roman"/>
              </a:rPr>
              <a:t>setup.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4787" y="304799"/>
            <a:ext cx="7167880" cy="9453880"/>
          </a:xfrm>
          <a:custGeom>
            <a:avLst/>
            <a:gdLst/>
            <a:ahLst/>
            <a:cxnLst/>
            <a:rect l="l" t="t" r="r" b="b"/>
            <a:pathLst>
              <a:path w="7167880" h="9453880">
                <a:moveTo>
                  <a:pt x="7167372" y="0"/>
                </a:moveTo>
                <a:lnTo>
                  <a:pt x="7159752" y="0"/>
                </a:lnTo>
                <a:lnTo>
                  <a:pt x="0" y="0"/>
                </a:lnTo>
                <a:lnTo>
                  <a:pt x="0" y="7620"/>
                </a:lnTo>
                <a:lnTo>
                  <a:pt x="0" y="9446260"/>
                </a:lnTo>
                <a:lnTo>
                  <a:pt x="0" y="9453880"/>
                </a:lnTo>
                <a:lnTo>
                  <a:pt x="7167372" y="9453880"/>
                </a:lnTo>
                <a:lnTo>
                  <a:pt x="7167372" y="9446260"/>
                </a:lnTo>
                <a:lnTo>
                  <a:pt x="7620" y="9446260"/>
                </a:lnTo>
                <a:lnTo>
                  <a:pt x="7620" y="7620"/>
                </a:lnTo>
                <a:lnTo>
                  <a:pt x="7159752" y="7620"/>
                </a:lnTo>
                <a:lnTo>
                  <a:pt x="7159752" y="9445765"/>
                </a:lnTo>
                <a:lnTo>
                  <a:pt x="7167372" y="9445765"/>
                </a:lnTo>
                <a:lnTo>
                  <a:pt x="7167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5941" y="1286316"/>
            <a:ext cx="2279015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5"/>
              </a:lnSpc>
            </a:pPr>
            <a:r>
              <a:rPr dirty="0" sz="1100">
                <a:latin typeface="Times New Roman"/>
                <a:cs typeface="Times New Roman"/>
              </a:rPr>
              <a:t>Create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Epic,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Features,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Stories,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Task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3241" y="2037682"/>
            <a:ext cx="5356225" cy="75882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20" b="1">
                <a:latin typeface="Times New Roman"/>
                <a:cs typeface="Times New Roman"/>
              </a:rPr>
              <a:t>Aim:</a:t>
            </a:r>
            <a:endParaRPr sz="110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learn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about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how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create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epics,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story,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features,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backlogs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your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assigned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project.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Times New Roman"/>
                <a:cs typeface="Times New Roman"/>
              </a:rPr>
              <a:t>Create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Epic,</a:t>
            </a:r>
            <a:r>
              <a:rPr dirty="0" sz="1100" spc="-4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Features,</a:t>
            </a:r>
            <a:r>
              <a:rPr dirty="0" sz="1100" spc="-4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User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Stories,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Task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3185" y="5973533"/>
            <a:ext cx="90931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1.Fill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in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Epics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03897" y="924877"/>
            <a:ext cx="6351270" cy="982344"/>
            <a:chOff x="703897" y="924877"/>
            <a:chExt cx="6351270" cy="982344"/>
          </a:xfrm>
        </p:grpSpPr>
        <p:sp>
          <p:nvSpPr>
            <p:cNvPr id="6" name="object 6" descr=""/>
            <p:cNvSpPr/>
            <p:nvPr/>
          </p:nvSpPr>
          <p:spPr>
            <a:xfrm>
              <a:off x="708660" y="929639"/>
              <a:ext cx="6341745" cy="972819"/>
            </a:xfrm>
            <a:custGeom>
              <a:avLst/>
              <a:gdLst/>
              <a:ahLst/>
              <a:cxnLst/>
              <a:rect l="l" t="t" r="r" b="b"/>
              <a:pathLst>
                <a:path w="6341745" h="972819">
                  <a:moveTo>
                    <a:pt x="6341363" y="972311"/>
                  </a:moveTo>
                  <a:lnTo>
                    <a:pt x="0" y="972311"/>
                  </a:lnTo>
                  <a:lnTo>
                    <a:pt x="0" y="0"/>
                  </a:lnTo>
                  <a:lnTo>
                    <a:pt x="6341363" y="0"/>
                  </a:lnTo>
                  <a:lnTo>
                    <a:pt x="6341363" y="9723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08660" y="929639"/>
              <a:ext cx="6341745" cy="972819"/>
            </a:xfrm>
            <a:custGeom>
              <a:avLst/>
              <a:gdLst/>
              <a:ahLst/>
              <a:cxnLst/>
              <a:rect l="l" t="t" r="r" b="b"/>
              <a:pathLst>
                <a:path w="6341745" h="972819">
                  <a:moveTo>
                    <a:pt x="0" y="972311"/>
                  </a:moveTo>
                  <a:lnTo>
                    <a:pt x="6341363" y="972311"/>
                  </a:lnTo>
                  <a:lnTo>
                    <a:pt x="6341363" y="0"/>
                  </a:lnTo>
                  <a:lnTo>
                    <a:pt x="0" y="0"/>
                  </a:lnTo>
                  <a:lnTo>
                    <a:pt x="0" y="972311"/>
                  </a:lnTo>
                  <a:close/>
                </a:path>
              </a:pathLst>
            </a:custGeom>
            <a:ln w="9144">
              <a:solidFill>
                <a:srgbClr val="0C0C0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13231" y="1111991"/>
            <a:ext cx="10058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EXP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NO: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0" b="1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719072" y="925068"/>
            <a:ext cx="5334000" cy="978535"/>
            <a:chOff x="1719072" y="925068"/>
            <a:chExt cx="5334000" cy="978535"/>
          </a:xfrm>
        </p:grpSpPr>
        <p:sp>
          <p:nvSpPr>
            <p:cNvPr id="10" name="object 10" descr=""/>
            <p:cNvSpPr/>
            <p:nvPr/>
          </p:nvSpPr>
          <p:spPr>
            <a:xfrm>
              <a:off x="1722120" y="928116"/>
              <a:ext cx="5328285" cy="972819"/>
            </a:xfrm>
            <a:custGeom>
              <a:avLst/>
              <a:gdLst/>
              <a:ahLst/>
              <a:cxnLst/>
              <a:rect l="l" t="t" r="r" b="b"/>
              <a:pathLst>
                <a:path w="5328284" h="972819">
                  <a:moveTo>
                    <a:pt x="5327903" y="972312"/>
                  </a:moveTo>
                  <a:lnTo>
                    <a:pt x="0" y="972312"/>
                  </a:lnTo>
                  <a:lnTo>
                    <a:pt x="0" y="0"/>
                  </a:lnTo>
                  <a:lnTo>
                    <a:pt x="5327903" y="0"/>
                  </a:lnTo>
                  <a:lnTo>
                    <a:pt x="5327903" y="9723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22120" y="928116"/>
              <a:ext cx="5328285" cy="972819"/>
            </a:xfrm>
            <a:custGeom>
              <a:avLst/>
              <a:gdLst/>
              <a:ahLst/>
              <a:cxnLst/>
              <a:rect l="l" t="t" r="r" b="b"/>
              <a:pathLst>
                <a:path w="5328284" h="972819">
                  <a:moveTo>
                    <a:pt x="0" y="972312"/>
                  </a:moveTo>
                  <a:lnTo>
                    <a:pt x="5327903" y="972312"/>
                  </a:lnTo>
                  <a:lnTo>
                    <a:pt x="5327903" y="0"/>
                  </a:lnTo>
                  <a:lnTo>
                    <a:pt x="0" y="0"/>
                  </a:lnTo>
                  <a:lnTo>
                    <a:pt x="0" y="972312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725167" y="1054078"/>
            <a:ext cx="5320665" cy="53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57960" marR="292735" indent="-1201420">
              <a:lnSpc>
                <a:spcPct val="110700"/>
              </a:lnSpc>
              <a:spcBef>
                <a:spcPts val="100"/>
              </a:spcBef>
            </a:pPr>
            <a:r>
              <a:rPr dirty="0" sz="1500" spc="-20" b="1">
                <a:latin typeface="Times New Roman"/>
                <a:cs typeface="Times New Roman"/>
              </a:rPr>
              <a:t>SETTING</a:t>
            </a:r>
            <a:r>
              <a:rPr dirty="0" sz="1500" spc="-6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UP</a:t>
            </a:r>
            <a:r>
              <a:rPr dirty="0" sz="1500" spc="-5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EPICS,</a:t>
            </a:r>
            <a:r>
              <a:rPr dirty="0" sz="1500" spc="-5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FEATURES,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AND</a:t>
            </a:r>
            <a:r>
              <a:rPr dirty="0" sz="1500" spc="-5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USER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STORIES </a:t>
            </a:r>
            <a:r>
              <a:rPr dirty="0" sz="1500" b="1">
                <a:latin typeface="Times New Roman"/>
                <a:cs typeface="Times New Roman"/>
              </a:rPr>
              <a:t>FOR</a:t>
            </a:r>
            <a:r>
              <a:rPr dirty="0" sz="1500" spc="-8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PROJECT</a:t>
            </a:r>
            <a:r>
              <a:rPr dirty="0" sz="1500" spc="-7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PLANNING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04799" y="304800"/>
            <a:ext cx="7167880" cy="9453880"/>
            <a:chOff x="304799" y="304800"/>
            <a:chExt cx="7167880" cy="9453880"/>
          </a:xfrm>
        </p:grpSpPr>
        <p:sp>
          <p:nvSpPr>
            <p:cNvPr id="14" name="object 14" descr=""/>
            <p:cNvSpPr/>
            <p:nvPr/>
          </p:nvSpPr>
          <p:spPr>
            <a:xfrm>
              <a:off x="304787" y="304799"/>
              <a:ext cx="7167880" cy="9453880"/>
            </a:xfrm>
            <a:custGeom>
              <a:avLst/>
              <a:gdLst/>
              <a:ahLst/>
              <a:cxnLst/>
              <a:rect l="l" t="t" r="r" b="b"/>
              <a:pathLst>
                <a:path w="7167880" h="9453880">
                  <a:moveTo>
                    <a:pt x="7167372" y="0"/>
                  </a:moveTo>
                  <a:lnTo>
                    <a:pt x="7159752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9446260"/>
                  </a:lnTo>
                  <a:lnTo>
                    <a:pt x="0" y="9453880"/>
                  </a:lnTo>
                  <a:lnTo>
                    <a:pt x="7167372" y="9453880"/>
                  </a:lnTo>
                  <a:lnTo>
                    <a:pt x="7167372" y="9446260"/>
                  </a:lnTo>
                  <a:lnTo>
                    <a:pt x="7620" y="9446260"/>
                  </a:lnTo>
                  <a:lnTo>
                    <a:pt x="7620" y="7620"/>
                  </a:lnTo>
                  <a:lnTo>
                    <a:pt x="7159752" y="7620"/>
                  </a:lnTo>
                  <a:lnTo>
                    <a:pt x="7159752" y="9445765"/>
                  </a:lnTo>
                  <a:lnTo>
                    <a:pt x="7167372" y="9445765"/>
                  </a:lnTo>
                  <a:lnTo>
                    <a:pt x="7167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" y="2910839"/>
              <a:ext cx="5003291" cy="247192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160" y="6243828"/>
              <a:ext cx="5003291" cy="2817875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2116231001116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10"/>
              <a:t>CS23432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2025-05-28T15:15:49Z</dcterms:created>
  <dcterms:modified xsi:type="dcterms:W3CDTF">2025-05-28T15:15:49Z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2025-05-28T00:00:00Z</vt:filetime>
  </property>
  <property fmtid="{D5CDD505-2E9C-101B-9397-08002B2CF9AE}" pid="3" name="LastSaved">
    <vt:filetime>2025-05-28T00:00:00Z</vt:filetime>
  </property>
  <property fmtid="{D5CDD505-2E9C-101B-9397-08002B2CF9AE}" pid="4" name="Producer">
    <vt:lpwstr>iLovePDF</vt:lpwstr>
  </property>
</Properties>
</file>