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8"/>
  </p:notesMasterIdLst>
  <p:sldIdLst>
    <p:sldId id="323" r:id="rId4"/>
    <p:sldId id="349" r:id="rId5"/>
    <p:sldId id="332" r:id="rId6"/>
    <p:sldId id="364" r:id="rId7"/>
  </p:sldIdLst>
  <p:sldSz cx="10801350" cy="6840855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400" b="1" i="0" u="none" kern="1200" baseline="0">
        <a:solidFill>
          <a:schemeClr val="tx2"/>
        </a:solidFill>
        <a:latin typeface="楷体" panose="02010609060101010101" pitchFamily="49" charset="-122"/>
        <a:ea typeface="楷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400" b="1" i="0" u="none" kern="1200" baseline="0">
        <a:solidFill>
          <a:schemeClr val="tx2"/>
        </a:solidFill>
        <a:latin typeface="楷体" panose="02010609060101010101" pitchFamily="49" charset="-122"/>
        <a:ea typeface="楷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400" b="1" i="0" u="none" kern="1200" baseline="0">
        <a:solidFill>
          <a:schemeClr val="tx2"/>
        </a:solidFill>
        <a:latin typeface="楷体" panose="02010609060101010101" pitchFamily="49" charset="-122"/>
        <a:ea typeface="楷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400" b="1" i="0" u="none" kern="1200" baseline="0">
        <a:solidFill>
          <a:schemeClr val="tx2"/>
        </a:solidFill>
        <a:latin typeface="楷体" panose="02010609060101010101" pitchFamily="49" charset="-122"/>
        <a:ea typeface="楷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400" b="1" i="0" u="none" kern="1200" baseline="0">
        <a:solidFill>
          <a:schemeClr val="tx2"/>
        </a:solidFill>
        <a:latin typeface="楷体" panose="02010609060101010101" pitchFamily="49" charset="-122"/>
        <a:ea typeface="楷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400" b="1" i="0" u="none" kern="1200" baseline="0">
        <a:solidFill>
          <a:schemeClr val="tx2"/>
        </a:solidFill>
        <a:latin typeface="楷体" panose="02010609060101010101" pitchFamily="49" charset="-122"/>
        <a:ea typeface="楷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400" b="1" i="0" u="none" kern="1200" baseline="0">
        <a:solidFill>
          <a:schemeClr val="tx2"/>
        </a:solidFill>
        <a:latin typeface="楷体" panose="02010609060101010101" pitchFamily="49" charset="-122"/>
        <a:ea typeface="楷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400" b="1" i="0" u="none" kern="1200" baseline="0">
        <a:solidFill>
          <a:schemeClr val="tx2"/>
        </a:solidFill>
        <a:latin typeface="楷体" panose="02010609060101010101" pitchFamily="49" charset="-122"/>
        <a:ea typeface="楷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400" b="1" i="0" u="none" kern="1200" baseline="0">
        <a:solidFill>
          <a:schemeClr val="tx2"/>
        </a:solidFill>
        <a:latin typeface="楷体" panose="02010609060101010101" pitchFamily="49" charset="-122"/>
        <a:ea typeface="楷体" panose="020106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00"/>
    <a:srgbClr val="CC3300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341"/>
    <p:restoredTop sz="98212"/>
  </p:normalViewPr>
  <p:slideViewPr>
    <p:cSldViewPr showGuides="1">
      <p:cViewPr varScale="1">
        <p:scale>
          <a:sx n="82" d="100"/>
          <a:sy n="82" d="100"/>
        </p:scale>
        <p:origin x="1109" y="67"/>
      </p:cViewPr>
      <p:guideLst>
        <p:guide orient="horz" pos="2178"/>
        <p:guide pos="34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685800"/>
            <a:ext cx="5413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0101" y="2125001"/>
            <a:ext cx="9181148" cy="146628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0203" y="3876305"/>
            <a:ext cx="7560945" cy="174813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0979" y="273939"/>
            <a:ext cx="2430304" cy="5836626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0067" y="273939"/>
            <a:ext cx="7110889" cy="5836626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3"/>
          <a:srcRect t="7629" b="2257"/>
          <a:stretch>
            <a:fillRect/>
          </a:stretch>
        </p:blipFill>
        <p:spPr>
          <a:xfrm>
            <a:off x="0" y="0"/>
            <a:ext cx="10801350" cy="6840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1022350"/>
            <a:ext cx="10801350" cy="5818188"/>
          </a:xfrm>
          <a:prstGeom prst="rect">
            <a:avLst/>
          </a:prstGeom>
          <a:gradFill rotWithShape="0">
            <a:gsLst>
              <a:gs pos="0">
                <a:srgbClr val="FDF2BB"/>
              </a:gs>
              <a:gs pos="100000">
                <a:srgbClr val="E4C569"/>
              </a:gs>
            </a:gsLst>
            <a:lin ang="2700000"/>
          </a:gradFill>
          <a:ln>
            <a:noFill/>
          </a:ln>
        </p:spPr>
        <p:txBody>
          <a:bodyPr lIns="84673" tIns="42337" rIns="84673" bIns="42337"/>
          <a:lstStyle>
            <a:lvl1pPr>
              <a:buFont typeface="Arial" panose="020B0604020202020204" pitchFamily="34" charset="0"/>
              <a:defRPr sz="44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44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44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44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44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410926" y="332272"/>
            <a:ext cx="2068955" cy="454833"/>
          </a:xfrm>
          <a:prstGeom prst="rect">
            <a:avLst/>
          </a:prstGeom>
        </p:spPr>
        <p:txBody>
          <a:bodyPr wrap="none" lIns="84673" tIns="42337" rIns="84673" bIns="42337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 cmpd="sng">
                  <a:noFill/>
                  <a:prstDash val="solid"/>
                </a:ln>
                <a:gradFill>
                  <a:gsLst>
                    <a:gs pos="100000">
                      <a:srgbClr val="FDF29C"/>
                    </a:gs>
                    <a:gs pos="0">
                      <a:srgbClr val="FDF2BB"/>
                    </a:gs>
                    <a:gs pos="51000">
                      <a:srgbClr val="DEB846">
                        <a:lumMod val="81000"/>
                        <a:lumOff val="19000"/>
                      </a:srgbClr>
                    </a:gs>
                  </a:gsLst>
                  <a:lin ang="2700000" scaled="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学习和遵守</a:t>
            </a:r>
            <a:r>
              <a:rPr kumimoji="0" lang="zh-CN" altLang="en-US" sz="2400" b="0" i="0" u="none" strike="noStrike" kern="1200" cap="none" spc="0" normalizeH="0" baseline="0" noProof="0" dirty="0">
                <a:ln cmpd="sng">
                  <a:noFill/>
                  <a:prstDash val="solid"/>
                </a:ln>
                <a:gradFill>
                  <a:gsLst>
                    <a:gs pos="100000">
                      <a:srgbClr val="FDF29C"/>
                    </a:gs>
                    <a:gs pos="0">
                      <a:srgbClr val="FDF2BB"/>
                    </a:gs>
                    <a:gs pos="51000">
                      <a:srgbClr val="DEB846">
                        <a:lumMod val="81000"/>
                        <a:lumOff val="19000"/>
                      </a:srgbClr>
                    </a:gs>
                  </a:gsLst>
                  <a:lin ang="2700000" scaled="0"/>
                </a:gradFill>
                <a:effectLst/>
                <a:uLnTx/>
                <a:uFillTx/>
                <a:latin typeface="方正大标宋简体" pitchFamily="65" charset="-122"/>
                <a:ea typeface="方正大标宋简体" pitchFamily="65" charset="-122"/>
                <a:cs typeface="+mn-cs"/>
              </a:rPr>
              <a:t>党章</a:t>
            </a:r>
            <a:endParaRPr kumimoji="0" lang="zh-CN" altLang="en-US" sz="2400" b="0" i="0" u="none" strike="noStrike" kern="1200" cap="none" spc="0" normalizeH="0" baseline="0" noProof="0" dirty="0">
              <a:ln cmpd="sng">
                <a:noFill/>
                <a:prstDash val="solid"/>
              </a:ln>
              <a:gradFill>
                <a:gsLst>
                  <a:gs pos="100000">
                    <a:srgbClr val="FDF29C"/>
                  </a:gs>
                  <a:gs pos="0">
                    <a:srgbClr val="FDF2BB"/>
                  </a:gs>
                  <a:gs pos="51000">
                    <a:srgbClr val="DEB846">
                      <a:lumMod val="81000"/>
                      <a:lumOff val="19000"/>
                    </a:srgbClr>
                  </a:gs>
                </a:gsLst>
                <a:lin ang="2700000" scaled="0"/>
              </a:gradFill>
              <a:effectLst/>
              <a:uLnTx/>
              <a:uFillTx/>
              <a:latin typeface="方正大标宋简体" pitchFamily="65" charset="-122"/>
              <a:ea typeface="方正大标宋简体" pitchFamily="65" charset="-122"/>
              <a:cs typeface="+mn-cs"/>
            </a:endParaRPr>
          </a:p>
        </p:txBody>
      </p:sp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539750" y="6229350"/>
            <a:ext cx="2520950" cy="474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690938" y="6229350"/>
            <a:ext cx="3419475" cy="474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7740650" y="6229350"/>
            <a:ext cx="2520950" cy="474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  <a:ea typeface="宋体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0101" y="2125001"/>
            <a:ext cx="9181148" cy="146628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0203" y="3876305"/>
            <a:ext cx="7560945" cy="174813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2" y="4395679"/>
            <a:ext cx="9181148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2" y="2899312"/>
            <a:ext cx="9181148" cy="149636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0068" y="1596126"/>
            <a:ext cx="4770596" cy="45144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90686" y="1596126"/>
            <a:ext cx="4770596" cy="45144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1204"/>
            <a:ext cx="4772472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69337"/>
            <a:ext cx="4772472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6" y="1531204"/>
            <a:ext cx="4774347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6" y="2169337"/>
            <a:ext cx="4774347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2355"/>
            <a:ext cx="3553570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8" y="272355"/>
            <a:ext cx="6038255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1446"/>
            <a:ext cx="3553570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0" y="4788377"/>
            <a:ext cx="648081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0" y="611215"/>
            <a:ext cx="6480810" cy="4104323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0" y="5353671"/>
            <a:ext cx="648081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0979" y="273939"/>
            <a:ext cx="2430304" cy="5836626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0067" y="273939"/>
            <a:ext cx="7110889" cy="5836626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3"/>
          <a:srcRect t="7629" b="2257"/>
          <a:stretch>
            <a:fillRect/>
          </a:stretch>
        </p:blipFill>
        <p:spPr>
          <a:xfrm>
            <a:off x="0" y="0"/>
            <a:ext cx="10801350" cy="6840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1022350"/>
            <a:ext cx="10801350" cy="5818188"/>
          </a:xfrm>
          <a:prstGeom prst="rect">
            <a:avLst/>
          </a:prstGeom>
          <a:gradFill rotWithShape="0">
            <a:gsLst>
              <a:gs pos="0">
                <a:srgbClr val="FDF2BB"/>
              </a:gs>
              <a:gs pos="100000">
                <a:srgbClr val="E4C569"/>
              </a:gs>
            </a:gsLst>
            <a:lin ang="2700000"/>
          </a:gradFill>
          <a:ln>
            <a:noFill/>
          </a:ln>
        </p:spPr>
        <p:txBody>
          <a:bodyPr lIns="84673" tIns="42337" rIns="84673" bIns="42337"/>
          <a:lstStyle>
            <a:lvl1pPr>
              <a:buFont typeface="Arial" panose="020B0604020202020204" pitchFamily="34" charset="0"/>
              <a:defRPr sz="44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44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44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44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44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410926" y="332272"/>
            <a:ext cx="2068955" cy="454833"/>
          </a:xfrm>
          <a:prstGeom prst="rect">
            <a:avLst/>
          </a:prstGeom>
        </p:spPr>
        <p:txBody>
          <a:bodyPr wrap="none" lIns="84673" tIns="42337" rIns="84673" bIns="42337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 cmpd="sng">
                  <a:noFill/>
                  <a:prstDash val="solid"/>
                </a:ln>
                <a:gradFill>
                  <a:gsLst>
                    <a:gs pos="100000">
                      <a:srgbClr val="FDF29C"/>
                    </a:gs>
                    <a:gs pos="0">
                      <a:srgbClr val="FDF2BB"/>
                    </a:gs>
                    <a:gs pos="51000">
                      <a:srgbClr val="DEB846">
                        <a:lumMod val="81000"/>
                        <a:lumOff val="19000"/>
                      </a:srgbClr>
                    </a:gs>
                  </a:gsLst>
                  <a:lin ang="2700000" scaled="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学习和遵守</a:t>
            </a:r>
            <a:r>
              <a:rPr kumimoji="0" lang="zh-CN" altLang="en-US" sz="2400" b="0" i="0" u="none" strike="noStrike" kern="1200" cap="none" spc="0" normalizeH="0" baseline="0" noProof="0" dirty="0">
                <a:ln cmpd="sng">
                  <a:noFill/>
                  <a:prstDash val="solid"/>
                </a:ln>
                <a:gradFill>
                  <a:gsLst>
                    <a:gs pos="100000">
                      <a:srgbClr val="FDF29C"/>
                    </a:gs>
                    <a:gs pos="0">
                      <a:srgbClr val="FDF2BB"/>
                    </a:gs>
                    <a:gs pos="51000">
                      <a:srgbClr val="DEB846">
                        <a:lumMod val="81000"/>
                        <a:lumOff val="19000"/>
                      </a:srgbClr>
                    </a:gs>
                  </a:gsLst>
                  <a:lin ang="2700000" scaled="0"/>
                </a:gradFill>
                <a:effectLst/>
                <a:uLnTx/>
                <a:uFillTx/>
                <a:latin typeface="方正大标宋简体" pitchFamily="65" charset="-122"/>
                <a:ea typeface="方正大标宋简体" pitchFamily="65" charset="-122"/>
                <a:cs typeface="+mn-cs"/>
              </a:rPr>
              <a:t>党章</a:t>
            </a:r>
            <a:endParaRPr kumimoji="0" lang="zh-CN" altLang="en-US" sz="2400" b="0" i="0" u="none" strike="noStrike" kern="1200" cap="none" spc="0" normalizeH="0" baseline="0" noProof="0" dirty="0">
              <a:ln cmpd="sng">
                <a:noFill/>
                <a:prstDash val="solid"/>
              </a:ln>
              <a:gradFill>
                <a:gsLst>
                  <a:gs pos="100000">
                    <a:srgbClr val="FDF29C"/>
                  </a:gs>
                  <a:gs pos="0">
                    <a:srgbClr val="FDF2BB"/>
                  </a:gs>
                  <a:gs pos="51000">
                    <a:srgbClr val="DEB846">
                      <a:lumMod val="81000"/>
                      <a:lumOff val="19000"/>
                    </a:srgbClr>
                  </a:gs>
                </a:gsLst>
                <a:lin ang="2700000" scaled="0"/>
              </a:gradFill>
              <a:effectLst/>
              <a:uLnTx/>
              <a:uFillTx/>
              <a:latin typeface="方正大标宋简体" pitchFamily="65" charset="-122"/>
              <a:ea typeface="方正大标宋简体" pitchFamily="65" charset="-122"/>
              <a:cs typeface="+mn-cs"/>
            </a:endParaRPr>
          </a:p>
        </p:txBody>
      </p:sp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539750" y="6229350"/>
            <a:ext cx="2520950" cy="474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690938" y="6229350"/>
            <a:ext cx="3419475" cy="474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7740650" y="6229350"/>
            <a:ext cx="2520950" cy="474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  <a:ea typeface="宋体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2" y="4395679"/>
            <a:ext cx="9181148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2" y="2899312"/>
            <a:ext cx="9181148" cy="149636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0068" y="1596126"/>
            <a:ext cx="4770596" cy="45144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90686" y="1596126"/>
            <a:ext cx="4770596" cy="45144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1204"/>
            <a:ext cx="4772472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69337"/>
            <a:ext cx="4772472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6" y="1531204"/>
            <a:ext cx="4774347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6" y="2169337"/>
            <a:ext cx="4774347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2355"/>
            <a:ext cx="3553570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8" y="272355"/>
            <a:ext cx="6038255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1446"/>
            <a:ext cx="3553570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0" y="4788377"/>
            <a:ext cx="648081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0" y="611215"/>
            <a:ext cx="6480810" cy="4104323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0" y="5353671"/>
            <a:ext cx="648081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539750" y="1595438"/>
            <a:ext cx="9721850" cy="45148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229350"/>
            <a:ext cx="2520950" cy="474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Tx/>
              <a:buNone/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0938" y="6229350"/>
            <a:ext cx="3419475" cy="474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40650" y="6229350"/>
            <a:ext cx="2520950" cy="474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539750" y="1595438"/>
            <a:ext cx="9721850" cy="45148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229350"/>
            <a:ext cx="2520950" cy="474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Tx/>
              <a:buNone/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0938" y="6229350"/>
            <a:ext cx="3419475" cy="474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40650" y="6229350"/>
            <a:ext cx="2520950" cy="474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 Box 5"/>
          <p:cNvSpPr txBox="1"/>
          <p:nvPr/>
        </p:nvSpPr>
        <p:spPr>
          <a:xfrm>
            <a:off x="523875" y="1085850"/>
            <a:ext cx="9753600" cy="3970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党课学习班培训第三讲，主要进行观看视频教育。同时，请党课学员自由发言、简述学习心得体会，以检查教学成果。各学院也可自行安排与党课相关的专题讨论，进一步丰富党课教学的形式，提高党课学习的成效。</a:t>
            </a:r>
            <a:endParaRPr lang="zh-CN" altLang="en-US" sz="20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0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第三讲安排如下：</a:t>
            </a:r>
            <a:endParaRPr lang="en-US" altLang="zh-CN" sz="24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、观看视频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党章电视辅导教材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endParaRPr lang="zh-CN" altLang="en-US" sz="24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、学员发言、专题讨论（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30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分钟）</a:t>
            </a:r>
            <a:endParaRPr lang="en-US" altLang="zh-CN" sz="24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09625" y="1252538"/>
            <a:ext cx="9180513" cy="146685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学习内容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620838" y="2717800"/>
            <a:ext cx="7561262" cy="2951163"/>
          </a:xfrm>
        </p:spPr>
        <p:txBody>
          <a:bodyPr vert="horz" wrap="square" lIns="91440" tIns="45720" rIns="91440" bIns="45720" anchor="t" anchorCtr="0"/>
          <a:p>
            <a:pPr algn="l">
              <a:buClrTx/>
              <a:buSzTx/>
              <a:buFontTx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一、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+mn-ea"/>
              </a:rPr>
              <a:t>观看视频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+mn-ea"/>
              </a:rPr>
              <a:t>《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+mn-ea"/>
              </a:rPr>
              <a:t>党章电视辅导教材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+mn-ea"/>
              </a:rPr>
              <a:t>》三集</a:t>
            </a:r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二、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专题讨论环节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algn="l">
              <a:buClrTx/>
              <a:buSzTx/>
              <a:buFontTx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algn="l">
              <a:buClrTx/>
              <a:buSzTx/>
              <a:buFontTx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三、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课堂小测试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charRg st="2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charRg st="3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5275" y="2735263"/>
            <a:ext cx="9906000" cy="3351212"/>
          </a:xfrm>
        </p:spPr>
        <p:txBody>
          <a:bodyPr vert="horz" wrap="square" lIns="91440" tIns="45720" rIns="91440" bIns="45720" anchor="ctr" anchorCtr="0"/>
          <a:p>
            <a:pPr algn="l">
              <a:buClrTx/>
              <a:buSzTx/>
              <a:buFontTx/>
            </a:pPr>
            <a:r>
              <a:rPr lang="zh-CN" altLang="en-US" sz="2000" b="1" dirty="0">
                <a:solidFill>
                  <a:srgbClr val="FF0000"/>
                </a:solidFill>
              </a:rPr>
              <a:t>第一，党的领导地位是在长期的革命和建设中形成的。中国近</a:t>
            </a:r>
            <a:r>
              <a:rPr lang="en-US" altLang="zh-CN" sz="2000" b="1" dirty="0">
                <a:solidFill>
                  <a:srgbClr val="FF0000"/>
                </a:solidFill>
              </a:rPr>
              <a:t>100</a:t>
            </a:r>
            <a:r>
              <a:rPr lang="zh-CN" altLang="en-US" sz="2000" b="1" dirty="0">
                <a:solidFill>
                  <a:srgbClr val="FF0000"/>
                </a:solidFill>
              </a:rPr>
              <a:t>多年来的历史表明，许多革命先驱，许多政党和政治派别，都没有找到国家振兴和民族解放的出路。只有中国共产党，才指引中国人民找到了国家和民族振兴的正确道路，并且形成强大的凝聚力，团结和领导全国人民经过</a:t>
            </a:r>
            <a:r>
              <a:rPr lang="en-US" altLang="zh-CN" sz="2000" b="1" dirty="0">
                <a:solidFill>
                  <a:srgbClr val="FF0000"/>
                </a:solidFill>
              </a:rPr>
              <a:t>28</a:t>
            </a:r>
            <a:r>
              <a:rPr lang="zh-CN" altLang="en-US" sz="2000" b="1" dirty="0">
                <a:solidFill>
                  <a:srgbClr val="FF0000"/>
                </a:solidFill>
              </a:rPr>
              <a:t>年艰苦卓绝的斗争，建立了中华人民共和国，取得了新民主主义革命的胜利。</a:t>
            </a:r>
            <a:br>
              <a:rPr lang="en-US" altLang="zh-CN" sz="2000" b="1" dirty="0">
                <a:solidFill>
                  <a:srgbClr val="FF0000"/>
                </a:solidFill>
              </a:rPr>
            </a:br>
            <a:br>
              <a:rPr lang="en-US" altLang="zh-CN" sz="2000" b="1" dirty="0">
                <a:solidFill>
                  <a:srgbClr val="FF0000"/>
                </a:solidFill>
              </a:rPr>
            </a:br>
            <a:r>
              <a:rPr lang="zh-CN" altLang="en-US" sz="2000" b="1" dirty="0">
                <a:solidFill>
                  <a:srgbClr val="FF0000"/>
                </a:solidFill>
              </a:rPr>
              <a:t>第二，党的领导是社会主义现代化建设取得胜利的根本保证。夺取政权需要党的领导，社会主义现代化建设事业同样必须有党的领导。因为，党的领导本来就是社会主义的题中应有之义，二者不能分开。在无产阶级革命事业发展的整个过程中，包括在革命发展的各个阶段上，都需要党的领导。建设中国特色社会主义，是无产阶级革命事业进程中的一个重要历史阶段，坚持党的领导是其内在要求和取得胜利的根本保证。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5275" y="1020763"/>
            <a:ext cx="1039495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36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、看完</a:t>
            </a:r>
            <a:r>
              <a:rPr lang="en-US" altLang="zh-CN" sz="36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《</a:t>
            </a:r>
            <a:r>
              <a:rPr lang="zh-CN" altLang="en-US" sz="3600" b="1" dirty="0">
                <a:solidFill>
                  <a:srgbClr val="000000"/>
                </a:solidFill>
                <a:latin typeface="宋体" pitchFamily="2" charset="-122"/>
                <a:ea typeface="楷体" panose="02010609060101010101" pitchFamily="49" charset="-122"/>
                <a:sym typeface="+mn-ea"/>
              </a:rPr>
              <a:t>党章电视辅导教材</a:t>
            </a:r>
            <a:r>
              <a:rPr lang="en-US" altLang="zh-CN" sz="3600" b="1" dirty="0">
                <a:solidFill>
                  <a:srgbClr val="000000"/>
                </a:solidFill>
                <a:latin typeface="宋体" pitchFamily="2" charset="-122"/>
                <a:ea typeface="楷体" panose="02010609060101010101" pitchFamily="49" charset="-122"/>
                <a:sym typeface="+mn-ea"/>
              </a:rPr>
              <a:t>》</a:t>
            </a:r>
            <a:r>
              <a:rPr lang="zh-CN" altLang="en-US" sz="3600" b="1" dirty="0">
                <a:solidFill>
                  <a:srgbClr val="000000"/>
                </a:solidFill>
                <a:latin typeface="宋体" pitchFamily="2" charset="-122"/>
                <a:ea typeface="楷体" panose="02010609060101010101" pitchFamily="49" charset="-122"/>
                <a:sym typeface="+mn-ea"/>
              </a:rPr>
              <a:t>，你认为为什么说中国共产党是中国特色社会主义事业的领导核心？</a:t>
            </a:r>
            <a:endParaRPr lang="zh-CN" altLang="en-US" sz="40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2215" y="448310"/>
            <a:ext cx="5941060" cy="540000"/>
          </a:xfrm>
          <a:prstGeom prst="rect">
            <a:avLst/>
          </a:prstGeom>
          <a:noFill/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800" kern="1200" cap="none" spc="278" normalizeH="0" baseline="0" noProof="0" dirty="0">
                <a:gradFill>
                  <a:gsLst>
                    <a:gs pos="0">
                      <a:srgbClr val="FDF2BB"/>
                    </a:gs>
                    <a:gs pos="41000">
                      <a:srgbClr val="FDF28B"/>
                    </a:gs>
                    <a:gs pos="100000">
                      <a:srgbClr val="DEB846"/>
                    </a:gs>
                  </a:gsLst>
                  <a:lin ang="2700000" scaled="0"/>
                </a:gradFill>
                <a:latin typeface="方正粗宋简体" pitchFamily="1" charset="-122"/>
                <a:ea typeface="方正粗宋简体" pitchFamily="1" charset="-122"/>
                <a:cs typeface="+mn-ea"/>
                <a:sym typeface="+mn-ea"/>
              </a:rPr>
              <a:t>专题</a:t>
            </a:r>
            <a:r>
              <a:rPr kumimoji="0" lang="en-US" altLang="zh-CN" sz="2800" kern="1200" cap="none" spc="278" normalizeH="0" baseline="0" noProof="0" dirty="0">
                <a:gradFill>
                  <a:gsLst>
                    <a:gs pos="0">
                      <a:srgbClr val="FDF2BB"/>
                    </a:gs>
                    <a:gs pos="41000">
                      <a:srgbClr val="FDF28B"/>
                    </a:gs>
                    <a:gs pos="100000">
                      <a:srgbClr val="DEB846"/>
                    </a:gs>
                  </a:gsLst>
                  <a:lin ang="2700000" scaled="0"/>
                </a:gradFill>
                <a:latin typeface="方正粗宋简体" pitchFamily="1" charset="-122"/>
                <a:ea typeface="方正粗宋简体" pitchFamily="1" charset="-122"/>
                <a:cs typeface="+mn-ea"/>
                <a:sym typeface="+mn-ea"/>
              </a:rPr>
              <a:t>讨论环节</a:t>
            </a:r>
            <a:endParaRPr kumimoji="0" lang="zh-CN" altLang="en-US" sz="2800" kern="1200" cap="none" spc="0" normalizeH="0" baseline="0" noProof="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79400" y="2065338"/>
            <a:ext cx="10617200" cy="25765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sz="40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、在新世纪新时代，经济和社会发展的战略目标是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r>
              <a:rPr lang="zh-CN" altLang="en-US" sz="40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altLang="en-US" sz="4000" b="1" u="sng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lang="en-US" altLang="zh-CN" sz="4000" b="1" u="sng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</a:t>
            </a:r>
            <a:r>
              <a:rPr lang="zh-CN" altLang="en-US" sz="4000" b="1" u="sng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</a:t>
            </a:r>
            <a:r>
              <a:rPr lang="zh-CN" altLang="en-US" sz="40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endParaRPr lang="zh-CN" altLang="en-US" sz="40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4825" y="4641850"/>
            <a:ext cx="9791700" cy="19380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到建党一百年时，全面建成小康社；到新中国成立一百年时，全面建成社会主义现代化</a:t>
            </a:r>
            <a:r>
              <a:rPr kumimoji="0" lang="zh-CN" altLang="en-US" sz="4000" kern="120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强国。</a:t>
            </a:r>
            <a:endParaRPr kumimoji="0" lang="zh-CN" altLang="en-US" sz="4000" kern="1200" cap="none" spc="0" normalizeH="0" baseline="0" noProof="0" dirty="0">
              <a:solidFill>
                <a:srgbClr val="FF0000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2215" y="448310"/>
            <a:ext cx="5941060" cy="1617345"/>
          </a:xfrm>
          <a:prstGeom prst="rect">
            <a:avLst/>
          </a:prstGeom>
          <a:noFill/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kern="1200" cap="none" spc="278" normalizeH="0" baseline="0" noProof="0" dirty="0">
                <a:gradFill>
                  <a:gsLst>
                    <a:gs pos="0">
                      <a:srgbClr val="FDF2BB"/>
                    </a:gs>
                    <a:gs pos="41000">
                      <a:srgbClr val="FDF28B"/>
                    </a:gs>
                    <a:gs pos="100000">
                      <a:srgbClr val="DEB846"/>
                    </a:gs>
                  </a:gsLst>
                  <a:lin ang="2700000" scaled="0"/>
                </a:gradFill>
                <a:latin typeface="方正粗宋简体" pitchFamily="1" charset="-122"/>
                <a:ea typeface="方正粗宋简体" pitchFamily="1" charset="-122"/>
                <a:cs typeface="+mn-ea"/>
                <a:sym typeface="+mn-ea"/>
              </a:rPr>
              <a:t>课堂</a:t>
            </a:r>
            <a:r>
              <a:rPr kumimoji="0" lang="zh-CN" altLang="en-US" sz="2800" kern="1200" cap="none" spc="278" normalizeH="0" baseline="0" noProof="0" dirty="0">
                <a:gradFill>
                  <a:gsLst>
                    <a:gs pos="0">
                      <a:srgbClr val="FDF2BB"/>
                    </a:gs>
                    <a:gs pos="41000">
                      <a:srgbClr val="FDF28B"/>
                    </a:gs>
                    <a:gs pos="100000">
                      <a:srgbClr val="DEB846"/>
                    </a:gs>
                  </a:gsLst>
                  <a:lin ang="2700000" scaled="0"/>
                </a:gradFill>
                <a:latin typeface="方正粗宋简体" pitchFamily="1" charset="-122"/>
                <a:ea typeface="方正粗宋简体" pitchFamily="1" charset="-122"/>
                <a:cs typeface="+mn-ea"/>
                <a:sym typeface="+mn-ea"/>
              </a:rPr>
              <a:t>小</a:t>
            </a:r>
            <a:r>
              <a:rPr kumimoji="0" lang="en-US" altLang="zh-CN" sz="2800" kern="1200" cap="none" spc="278" normalizeH="0" baseline="0" noProof="0" dirty="0">
                <a:gradFill>
                  <a:gsLst>
                    <a:gs pos="0">
                      <a:srgbClr val="FDF2BB"/>
                    </a:gs>
                    <a:gs pos="41000">
                      <a:srgbClr val="FDF28B"/>
                    </a:gs>
                    <a:gs pos="100000">
                      <a:srgbClr val="DEB846"/>
                    </a:gs>
                  </a:gsLst>
                  <a:lin ang="2700000" scaled="0"/>
                </a:gradFill>
                <a:latin typeface="方正粗宋简体" pitchFamily="1" charset="-122"/>
                <a:ea typeface="方正粗宋简体" pitchFamily="1" charset="-122"/>
                <a:cs typeface="+mn-ea"/>
                <a:sym typeface="+mn-ea"/>
              </a:rPr>
              <a:t>测试</a:t>
            </a:r>
            <a:endParaRPr kumimoji="0" lang="en-US" altLang="zh-CN" sz="2800" kern="1200" cap="none" spc="278" normalizeH="0" baseline="0" noProof="0" dirty="0">
              <a:gradFill>
                <a:gsLst>
                  <a:gs pos="0">
                    <a:srgbClr val="FDF2BB"/>
                  </a:gs>
                  <a:gs pos="41000">
                    <a:srgbClr val="FDF28B"/>
                  </a:gs>
                  <a:gs pos="100000">
                    <a:srgbClr val="DEB846"/>
                  </a:gs>
                </a:gsLst>
                <a:lin ang="2700000" scaled="0"/>
              </a:gradFill>
              <a:latin typeface="方正粗宋简体" pitchFamily="1" charset="-122"/>
              <a:ea typeface="方正粗宋简体" pitchFamily="1" charset="-122"/>
              <a:cs typeface="+mn-ea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6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preset"/>
  <p:tag name="KSO_WM_TEMPLATE_INDEX" val="22"/>
  <p:tag name="KSO_WM_UNIT_TYPE" val="b"/>
  <p:tag name="KSO_WM_UNIT_INDEX" val="1"/>
  <p:tag name="KSO_WM_UNIT_ID" val="256*b*1"/>
  <p:tag name="KSO_WM_UNIT_CLEAR" val="1"/>
  <p:tag name="KSO_WM_UNIT_LAYERLEVEL" val="1"/>
  <p:tag name="KSO_WM_UNIT_VALUE" val="116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22"/>
  <p:tag name="KSO_WM_TAG_VERSION" val="1.0"/>
  <p:tag name="KSO_WM_SLIDE_ID" val="preset2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" panose="02010609060101010101" pitchFamily="49" charset="-122"/>
            <a:ea typeface="楷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" panose="02010609060101010101" pitchFamily="49" charset="-122"/>
            <a:ea typeface="楷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" panose="02010609060101010101" pitchFamily="49" charset="-122"/>
            <a:ea typeface="楷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" panose="02010609060101010101" pitchFamily="49" charset="-122"/>
            <a:ea typeface="楷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</Words>
  <Application>WPS 演示</Application>
  <PresentationFormat>自定义</PresentationFormat>
  <Paragraphs>26</Paragraphs>
  <Slides>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23" baseType="lpstr">
      <vt:lpstr>Arial</vt:lpstr>
      <vt:lpstr>宋体</vt:lpstr>
      <vt:lpstr>Wingdings</vt:lpstr>
      <vt:lpstr>楷体</vt:lpstr>
      <vt:lpstr>楷体-简</vt:lpstr>
      <vt:lpstr>宋体-简</vt:lpstr>
      <vt:lpstr>微软雅黑</vt:lpstr>
      <vt:lpstr>汉仪旗黑</vt:lpstr>
      <vt:lpstr>方正大标宋简体</vt:lpstr>
      <vt:lpstr>方正兰亭粗黑_GBK</vt:lpstr>
      <vt:lpstr>黑体-简</vt:lpstr>
      <vt:lpstr>方正粗宋简体</vt:lpstr>
      <vt:lpstr>黑体</vt:lpstr>
      <vt:lpstr>宋体</vt:lpstr>
      <vt:lpstr>Arial Unicode MS</vt:lpstr>
      <vt:lpstr>Calibri</vt:lpstr>
      <vt:lpstr>Helvetica Neue</vt:lpstr>
      <vt:lpstr>默认设计模板</vt:lpstr>
      <vt:lpstr>1_默认设计模板</vt:lpstr>
      <vt:lpstr>PowerPoint 演示文稿</vt:lpstr>
      <vt:lpstr>学习内容</vt:lpstr>
      <vt:lpstr>第一，党的领导地位是在长期的革命和建设中形成的。中国近100多年来的历史表明，许多革命先驱，许多政党和政治派别，都没有找到国家振兴和民族解放的出路。只有中国共产党，才指引中国人民找到了国家和民族振兴的正确道路，并且形成强大的凝聚力，团结和领导全国人民经过28年艰苦卓绝的斗争，建立了中华人民共和国，取得了新民主主义革命的胜利。  第二，党的领导是社会主义现代化建设取得胜利的根本保证。夺取政权需要党的领导，社会主义现代化建设事业同样必须有党的领导。因为，党的领导本来就是社会主义的题中应有之义，二者不能分开。在无产阶级革命事业发展的整个过程中，包括在革命发展的各个阶段上，都需要党的领导。建设中国特色社会主义，是无产阶级革命事业进程中的一个重要历史阶段，坚持党的领导是其内在要求和取得胜利的根本保证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</dc:creator>
  <cp:lastModifiedBy>lidiyi</cp:lastModifiedBy>
  <cp:revision>94</cp:revision>
  <dcterms:created xsi:type="dcterms:W3CDTF">2023-09-20T06:12:45Z</dcterms:created>
  <dcterms:modified xsi:type="dcterms:W3CDTF">2023-09-20T06:12:45Z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2052-5.3.0.7932</vt:lpwstr>
  </property>
  <property fmtid="{D5CDD505-2E9C-101B-9397-08002B2CF9AE}" pid="4" name="ICV">
    <vt:lpwstr>6559466E865A41A1B7B8CDA6235457DF</vt:lpwstr>
  </property>
</Properties>
</file>