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9" r:id="rId4"/>
  </p:sldIdLst>
  <p:sldSz cx="9906000" cy="6858000" type="A4"/>
  <p:notesSz cx="7023100" cy="9309100"/>
  <p:custDataLst>
    <p:tags r:id="rId8"/>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1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000" autoAdjust="0"/>
    <p:restoredTop sz="94660" autoAdjust="0"/>
  </p:normalViewPr>
  <p:slideViewPr>
    <p:cSldViewPr snapToObjects="1" showGuides="1">
      <p:cViewPr>
        <p:scale>
          <a:sx n="150" d="100"/>
          <a:sy n="150" d="100"/>
        </p:scale>
        <p:origin x="960" y="-672"/>
      </p:cViewPr>
      <p:guideLst>
        <p:guide orient="horz" pos="2160"/>
        <p:guide pos="31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n Canva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309424" y="1066800"/>
            <a:ext cx="1754326" cy="3429000"/>
          </a:xfrm>
          <a:prstGeom prst="rect">
            <a:avLst/>
          </a:prstGeom>
          <a:solidFill>
            <a:srgbClr val="FFFFFF"/>
          </a:solidFill>
        </p:spPr>
        <p:txBody>
          <a:bodyPr vert="horz"/>
          <a:lstStyle>
            <a:lvl1pPr marL="0" indent="0">
              <a:buNone/>
              <a:defRPr sz="900"/>
            </a:lvl1pPr>
          </a:lstStyle>
          <a:p>
            <a:pPr lvl="0"/>
            <a:r>
              <a:rPr lang="en-GB" dirty="0"/>
              <a:t>Click to edit Master text styles</a:t>
            </a:r>
            <a:endParaRPr lang="en-GB" dirty="0"/>
          </a:p>
        </p:txBody>
      </p:sp>
      <p:sp>
        <p:nvSpPr>
          <p:cNvPr id="10" name="Text Placeholder 8"/>
          <p:cNvSpPr>
            <a:spLocks noGrp="1"/>
          </p:cNvSpPr>
          <p:nvPr>
            <p:ph type="body" sz="quarter" idx="11"/>
          </p:nvPr>
        </p:nvSpPr>
        <p:spPr>
          <a:xfrm>
            <a:off x="2185335" y="1066800"/>
            <a:ext cx="1754326" cy="1530000"/>
          </a:xfrm>
          <a:prstGeom prst="rect">
            <a:avLst/>
          </a:prstGeom>
          <a:solidFill>
            <a:srgbClr val="FFFFFF"/>
          </a:solidFill>
        </p:spPr>
        <p:txBody>
          <a:bodyPr vert="horz"/>
          <a:lstStyle>
            <a:lvl1pPr marL="0" indent="0">
              <a:buNone/>
              <a:defRPr sz="900"/>
            </a:lvl1pPr>
          </a:lstStyle>
          <a:p>
            <a:pPr lvl="0"/>
            <a:r>
              <a:rPr lang="en-GB"/>
              <a:t>Click to edit Master text styles</a:t>
            </a:r>
            <a:endParaRPr lang="en-GB"/>
          </a:p>
        </p:txBody>
      </p:sp>
      <p:sp>
        <p:nvSpPr>
          <p:cNvPr id="11" name="Text Placeholder 8"/>
          <p:cNvSpPr>
            <a:spLocks noGrp="1"/>
          </p:cNvSpPr>
          <p:nvPr>
            <p:ph type="body" sz="quarter" idx="12"/>
          </p:nvPr>
        </p:nvSpPr>
        <p:spPr>
          <a:xfrm>
            <a:off x="4067689" y="1066799"/>
            <a:ext cx="1754326" cy="3428763"/>
          </a:xfrm>
          <a:prstGeom prst="rect">
            <a:avLst/>
          </a:prstGeom>
          <a:solidFill>
            <a:srgbClr val="FFFFFF"/>
          </a:solidFill>
        </p:spPr>
        <p:txBody>
          <a:bodyPr vert="horz"/>
          <a:lstStyle>
            <a:lvl1pPr marL="0" indent="0">
              <a:buNone/>
              <a:defRPr sz="900"/>
            </a:lvl1pPr>
          </a:lstStyle>
          <a:p>
            <a:pPr lvl="0"/>
            <a:r>
              <a:rPr lang="en-GB"/>
              <a:t>Click to edit Master text styles</a:t>
            </a:r>
            <a:endParaRPr lang="en-GB"/>
          </a:p>
        </p:txBody>
      </p:sp>
      <p:sp>
        <p:nvSpPr>
          <p:cNvPr id="12" name="Text Placeholder 8"/>
          <p:cNvSpPr>
            <a:spLocks noGrp="1"/>
          </p:cNvSpPr>
          <p:nvPr>
            <p:ph type="body" sz="quarter" idx="13"/>
          </p:nvPr>
        </p:nvSpPr>
        <p:spPr>
          <a:xfrm>
            <a:off x="5948526" y="1056067"/>
            <a:ext cx="1754326" cy="1530000"/>
          </a:xfrm>
          <a:prstGeom prst="rect">
            <a:avLst/>
          </a:prstGeom>
          <a:solidFill>
            <a:srgbClr val="FFFFFF"/>
          </a:solidFill>
        </p:spPr>
        <p:txBody>
          <a:bodyPr vert="horz"/>
          <a:lstStyle>
            <a:lvl1pPr marL="0" indent="0">
              <a:buNone/>
              <a:defRPr sz="900"/>
            </a:lvl1pPr>
          </a:lstStyle>
          <a:p>
            <a:pPr lvl="0"/>
            <a:r>
              <a:rPr lang="en-GB"/>
              <a:t>Click to edit Master text styles</a:t>
            </a:r>
            <a:endParaRPr lang="en-GB"/>
          </a:p>
        </p:txBody>
      </p:sp>
      <p:sp>
        <p:nvSpPr>
          <p:cNvPr id="13" name="Text Placeholder 8"/>
          <p:cNvSpPr>
            <a:spLocks noGrp="1"/>
          </p:cNvSpPr>
          <p:nvPr>
            <p:ph type="body" sz="quarter" idx="14"/>
          </p:nvPr>
        </p:nvSpPr>
        <p:spPr>
          <a:xfrm>
            <a:off x="7835806" y="1056066"/>
            <a:ext cx="1754326" cy="3428763"/>
          </a:xfrm>
          <a:prstGeom prst="rect">
            <a:avLst/>
          </a:prstGeom>
          <a:solidFill>
            <a:srgbClr val="FFFFFF"/>
          </a:solidFill>
        </p:spPr>
        <p:txBody>
          <a:bodyPr vert="horz"/>
          <a:lstStyle>
            <a:lvl1pPr marL="0" indent="0">
              <a:buNone/>
              <a:defRPr sz="900"/>
            </a:lvl1pPr>
          </a:lstStyle>
          <a:p>
            <a:pPr lvl="0"/>
            <a:r>
              <a:rPr lang="en-GB"/>
              <a:t>Click to edit Master text styles</a:t>
            </a:r>
            <a:endParaRPr lang="en-GB"/>
          </a:p>
        </p:txBody>
      </p:sp>
      <p:sp>
        <p:nvSpPr>
          <p:cNvPr id="15" name="Text Placeholder 8"/>
          <p:cNvSpPr>
            <a:spLocks noGrp="1"/>
          </p:cNvSpPr>
          <p:nvPr>
            <p:ph type="body" sz="quarter" idx="16"/>
          </p:nvPr>
        </p:nvSpPr>
        <p:spPr>
          <a:xfrm>
            <a:off x="2196704" y="2965800"/>
            <a:ext cx="1754326"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endParaRPr lang="en-GB"/>
          </a:p>
        </p:txBody>
      </p:sp>
      <p:sp>
        <p:nvSpPr>
          <p:cNvPr id="17" name="Text Placeholder 8"/>
          <p:cNvSpPr>
            <a:spLocks noGrp="1"/>
          </p:cNvSpPr>
          <p:nvPr>
            <p:ph type="body" sz="quarter" idx="18"/>
          </p:nvPr>
        </p:nvSpPr>
        <p:spPr>
          <a:xfrm>
            <a:off x="5952078" y="2965800"/>
            <a:ext cx="1754326" cy="1530000"/>
          </a:xfrm>
          <a:prstGeom prst="rect">
            <a:avLst/>
          </a:prstGeom>
          <a:solidFill>
            <a:srgbClr val="FFFFFF"/>
          </a:solidFill>
        </p:spPr>
        <p:txBody>
          <a:bodyPr vert="horz"/>
          <a:lstStyle>
            <a:lvl1pPr marL="0" indent="0">
              <a:buNone/>
              <a:defRPr sz="900"/>
            </a:lvl1pPr>
          </a:lstStyle>
          <a:p>
            <a:pPr lvl="0"/>
            <a:r>
              <a:rPr lang="en-GB"/>
              <a:t>Click to edit Master text styles</a:t>
            </a:r>
            <a:endParaRPr lang="en-GB"/>
          </a:p>
        </p:txBody>
      </p:sp>
      <p:sp>
        <p:nvSpPr>
          <p:cNvPr id="19" name="Text Placeholder 8"/>
          <p:cNvSpPr>
            <a:spLocks noGrp="1"/>
          </p:cNvSpPr>
          <p:nvPr>
            <p:ph type="body" sz="quarter" idx="20"/>
          </p:nvPr>
        </p:nvSpPr>
        <p:spPr>
          <a:xfrm>
            <a:off x="309424" y="4876800"/>
            <a:ext cx="4561026" cy="1447800"/>
          </a:xfrm>
          <a:prstGeom prst="rect">
            <a:avLst/>
          </a:prstGeom>
          <a:solidFill>
            <a:srgbClr val="FFFFFF"/>
          </a:solidFill>
        </p:spPr>
        <p:txBody>
          <a:bodyPr vert="horz"/>
          <a:lstStyle>
            <a:lvl1pPr marL="0" indent="0">
              <a:buNone/>
              <a:defRPr sz="900" baseline="0"/>
            </a:lvl1pPr>
          </a:lstStyle>
          <a:p>
            <a:pPr lvl="0"/>
            <a:r>
              <a:rPr lang="en-GB" dirty="0"/>
              <a:t>Click to edit Master text styles</a:t>
            </a:r>
            <a:endParaRPr lang="en-GB" dirty="0"/>
          </a:p>
        </p:txBody>
      </p:sp>
      <p:sp>
        <p:nvSpPr>
          <p:cNvPr id="20" name="Text Placeholder 8"/>
          <p:cNvSpPr>
            <a:spLocks noGrp="1"/>
          </p:cNvSpPr>
          <p:nvPr>
            <p:ph type="body" sz="quarter" idx="21"/>
          </p:nvPr>
        </p:nvSpPr>
        <p:spPr>
          <a:xfrm>
            <a:off x="5056350" y="4876800"/>
            <a:ext cx="4533783" cy="1447800"/>
          </a:xfrm>
          <a:prstGeom prst="rect">
            <a:avLst/>
          </a:prstGeom>
          <a:solidFill>
            <a:srgbClr val="FFFFFF"/>
          </a:solidFill>
        </p:spPr>
        <p:txBody>
          <a:bodyPr vert="horz"/>
          <a:lstStyle>
            <a:lvl1pPr marL="0" indent="0">
              <a:buNone/>
              <a:defRPr sz="900"/>
            </a:lvl1pPr>
          </a:lstStyle>
          <a:p>
            <a:pPr lvl="0"/>
            <a:r>
              <a:rPr lang="en-GB" dirty="0"/>
              <a:t>Click to edit Master text styles</a:t>
            </a:r>
            <a:endParaRPr lang="en-GB" dirty="0"/>
          </a:p>
        </p:txBody>
      </p:sp>
      <p:sp>
        <p:nvSpPr>
          <p:cNvPr id="22" name="Text Placeholder 8"/>
          <p:cNvSpPr>
            <a:spLocks noGrp="1"/>
          </p:cNvSpPr>
          <p:nvPr>
            <p:ph type="body" sz="quarter" idx="22"/>
          </p:nvPr>
        </p:nvSpPr>
        <p:spPr>
          <a:xfrm>
            <a:off x="3962400" y="381000"/>
            <a:ext cx="1403350" cy="228600"/>
          </a:xfrm>
          <a:prstGeom prst="rect">
            <a:avLst/>
          </a:prstGeom>
          <a:solidFill>
            <a:srgbClr val="FFFFFF"/>
          </a:solidFill>
          <a:ln>
            <a:noFill/>
          </a:ln>
        </p:spPr>
        <p:txBody>
          <a:bodyPr vert="horz"/>
          <a:lstStyle>
            <a:lvl1pPr marL="0" indent="0">
              <a:buNone/>
              <a:defRPr sz="900" baseline="0"/>
            </a:lvl1pPr>
          </a:lstStyle>
          <a:p>
            <a:pPr lvl="0"/>
            <a:r>
              <a:rPr lang="en-GB"/>
              <a:t>Click to edit Master text styles</a:t>
            </a:r>
            <a:endParaRPr lang="en-GB"/>
          </a:p>
        </p:txBody>
      </p:sp>
      <p:sp>
        <p:nvSpPr>
          <p:cNvPr id="23" name="Text Placeholder 8"/>
          <p:cNvSpPr>
            <a:spLocks noGrp="1"/>
          </p:cNvSpPr>
          <p:nvPr>
            <p:ph type="body" sz="quarter" idx="23"/>
          </p:nvPr>
        </p:nvSpPr>
        <p:spPr>
          <a:xfrm>
            <a:off x="5685201" y="381000"/>
            <a:ext cx="140335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endParaRPr lang="en-GB"/>
          </a:p>
        </p:txBody>
      </p:sp>
      <p:sp>
        <p:nvSpPr>
          <p:cNvPr id="24" name="Text Placeholder 8"/>
          <p:cNvSpPr>
            <a:spLocks noGrp="1"/>
          </p:cNvSpPr>
          <p:nvPr>
            <p:ph type="body" sz="quarter" idx="24"/>
          </p:nvPr>
        </p:nvSpPr>
        <p:spPr>
          <a:xfrm>
            <a:off x="7759700" y="381000"/>
            <a:ext cx="115570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endParaRPr lang="en-GB"/>
          </a:p>
        </p:txBody>
      </p:sp>
      <p:sp>
        <p:nvSpPr>
          <p:cNvPr id="25" name="Text Placeholder 8"/>
          <p:cNvSpPr>
            <a:spLocks noGrp="1"/>
          </p:cNvSpPr>
          <p:nvPr>
            <p:ph type="body" sz="quarter" idx="25"/>
          </p:nvPr>
        </p:nvSpPr>
        <p:spPr>
          <a:xfrm>
            <a:off x="9245600" y="381000"/>
            <a:ext cx="41275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2" Type="http://schemas.openxmlformats.org/officeDocument/2006/relationships/theme" Target="../theme/theme1.xml"/><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4" name="Rectangle 23"/>
          <p:cNvSpPr/>
          <p:nvPr userDrawn="1"/>
        </p:nvSpPr>
        <p:spPr>
          <a:xfrm>
            <a:off x="266700" y="762000"/>
            <a:ext cx="9385300" cy="56388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GB" dirty="0"/>
          </a:p>
        </p:txBody>
      </p:sp>
      <p:sp>
        <p:nvSpPr>
          <p:cNvPr id="1027" name="TextBox 6"/>
          <p:cNvSpPr txBox="1">
            <a:spLocks noChangeArrowheads="1"/>
          </p:cNvSpPr>
          <p:nvPr userDrawn="1"/>
        </p:nvSpPr>
        <p:spPr bwMode="auto">
          <a:xfrm>
            <a:off x="247650" y="304800"/>
            <a:ext cx="2063750" cy="338138"/>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defRPr/>
            </a:pPr>
            <a:r>
              <a:rPr lang="en-GB" sz="1600" b="1" dirty="0">
                <a:latin typeface="Arial" panose="020B0604020202020204" pitchFamily="34" charset="0"/>
                <a:cs typeface="Arial" panose="020B0604020202020204" pitchFamily="34" charset="0"/>
              </a:rPr>
              <a:t>The Lean Canvas</a:t>
            </a:r>
            <a:endParaRPr lang="en-GB" sz="1600" b="1" dirty="0">
              <a:latin typeface="Arial" panose="020B0604020202020204" pitchFamily="34" charset="0"/>
              <a:cs typeface="Arial" panose="020B0604020202020204" pitchFamily="34" charset="0"/>
            </a:endParaRPr>
          </a:p>
        </p:txBody>
      </p:sp>
      <p:sp>
        <p:nvSpPr>
          <p:cNvPr id="1028" name="TextBox 7"/>
          <p:cNvSpPr txBox="1">
            <a:spLocks noChangeArrowheads="1"/>
          </p:cNvSpPr>
          <p:nvPr userDrawn="1"/>
        </p:nvSpPr>
        <p:spPr bwMode="auto">
          <a:xfrm>
            <a:off x="3860800" y="184150"/>
            <a:ext cx="1403350" cy="200025"/>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defRPr/>
            </a:pPr>
            <a:r>
              <a:rPr lang="en-GB" sz="700" i="1">
                <a:latin typeface="Arial" panose="020B0604020202020204" pitchFamily="34" charset="0"/>
                <a:cs typeface="Arial" panose="020B0604020202020204" pitchFamily="34" charset="0"/>
              </a:rPr>
              <a:t>Designed for:</a:t>
            </a:r>
            <a:endParaRPr lang="en-GB" sz="700" i="1">
              <a:latin typeface="Arial" panose="020B0604020202020204" pitchFamily="34" charset="0"/>
              <a:cs typeface="Arial" panose="020B0604020202020204" pitchFamily="34" charset="0"/>
            </a:endParaRPr>
          </a:p>
        </p:txBody>
      </p:sp>
      <p:sp>
        <p:nvSpPr>
          <p:cNvPr id="1029" name="TextBox 8"/>
          <p:cNvSpPr txBox="1">
            <a:spLocks noChangeArrowheads="1"/>
          </p:cNvSpPr>
          <p:nvPr userDrawn="1"/>
        </p:nvSpPr>
        <p:spPr bwMode="auto">
          <a:xfrm>
            <a:off x="5586413" y="180975"/>
            <a:ext cx="1403350" cy="200025"/>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defRPr/>
            </a:pPr>
            <a:r>
              <a:rPr lang="en-GB" sz="700" i="1">
                <a:latin typeface="Arial" panose="020B0604020202020204" pitchFamily="34" charset="0"/>
                <a:cs typeface="Arial" panose="020B0604020202020204" pitchFamily="34" charset="0"/>
              </a:rPr>
              <a:t>Designed by:</a:t>
            </a:r>
            <a:endParaRPr lang="en-GB" sz="700" i="1">
              <a:latin typeface="Arial" panose="020B0604020202020204" pitchFamily="34" charset="0"/>
              <a:cs typeface="Arial" panose="020B0604020202020204" pitchFamily="34" charset="0"/>
            </a:endParaRPr>
          </a:p>
        </p:txBody>
      </p:sp>
      <p:sp>
        <p:nvSpPr>
          <p:cNvPr id="1030" name="TextBox 9"/>
          <p:cNvSpPr txBox="1">
            <a:spLocks noChangeArrowheads="1"/>
          </p:cNvSpPr>
          <p:nvPr userDrawn="1"/>
        </p:nvSpPr>
        <p:spPr bwMode="auto">
          <a:xfrm>
            <a:off x="7664450" y="180975"/>
            <a:ext cx="1214438" cy="203200"/>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defRPr/>
            </a:pPr>
            <a:r>
              <a:rPr lang="en-GB" sz="700" i="1">
                <a:latin typeface="Arial" panose="020B0604020202020204" pitchFamily="34" charset="0"/>
                <a:cs typeface="Arial" panose="020B0604020202020204" pitchFamily="34" charset="0"/>
              </a:rPr>
              <a:t>Date:</a:t>
            </a:r>
            <a:endParaRPr lang="en-GB" sz="700" i="1">
              <a:latin typeface="Arial" panose="020B0604020202020204" pitchFamily="34" charset="0"/>
              <a:cs typeface="Arial" panose="020B0604020202020204" pitchFamily="34" charset="0"/>
            </a:endParaRPr>
          </a:p>
        </p:txBody>
      </p:sp>
      <p:sp>
        <p:nvSpPr>
          <p:cNvPr id="1031" name="TextBox 10"/>
          <p:cNvSpPr txBox="1">
            <a:spLocks noChangeArrowheads="1"/>
          </p:cNvSpPr>
          <p:nvPr userDrawn="1"/>
        </p:nvSpPr>
        <p:spPr bwMode="auto">
          <a:xfrm>
            <a:off x="9142413" y="180975"/>
            <a:ext cx="620712" cy="200025"/>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defRPr/>
            </a:pPr>
            <a:r>
              <a:rPr lang="en-GB" sz="700" i="1" dirty="0">
                <a:latin typeface="Arial" panose="020B0604020202020204" pitchFamily="34" charset="0"/>
                <a:cs typeface="Arial" panose="020B0604020202020204" pitchFamily="34" charset="0"/>
              </a:rPr>
              <a:t>Version:</a:t>
            </a:r>
            <a:endParaRPr lang="en-GB" sz="700" i="1" dirty="0">
              <a:latin typeface="Arial" panose="020B0604020202020204" pitchFamily="34" charset="0"/>
              <a:cs typeface="Arial" panose="020B0604020202020204" pitchFamily="34" charset="0"/>
            </a:endParaRPr>
          </a:p>
        </p:txBody>
      </p:sp>
      <p:sp>
        <p:nvSpPr>
          <p:cNvPr id="1032" name="TextBox 11"/>
          <p:cNvSpPr txBox="1">
            <a:spLocks noChangeArrowheads="1"/>
          </p:cNvSpPr>
          <p:nvPr userDrawn="1"/>
        </p:nvSpPr>
        <p:spPr bwMode="auto">
          <a:xfrm>
            <a:off x="244475" y="788988"/>
            <a:ext cx="1749425" cy="246062"/>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000" b="1" dirty="0">
                <a:latin typeface="Arial" panose="020B0604020202020204" pitchFamily="34" charset="0"/>
                <a:cs typeface="Arial" panose="020B0604020202020204" pitchFamily="34" charset="0"/>
              </a:rPr>
              <a:t>问题描述</a:t>
            </a:r>
            <a:endParaRPr lang="en-GB" sz="1000" b="1" dirty="0">
              <a:latin typeface="Arial" panose="020B0604020202020204" pitchFamily="34" charset="0"/>
              <a:cs typeface="Arial" panose="020B0604020202020204" pitchFamily="34" charset="0"/>
            </a:endParaRPr>
          </a:p>
        </p:txBody>
      </p:sp>
      <p:sp>
        <p:nvSpPr>
          <p:cNvPr id="1035" name="TextBox 14"/>
          <p:cNvSpPr txBox="1">
            <a:spLocks noChangeArrowheads="1"/>
          </p:cNvSpPr>
          <p:nvPr userDrawn="1"/>
        </p:nvSpPr>
        <p:spPr bwMode="auto">
          <a:xfrm>
            <a:off x="2124075" y="788988"/>
            <a:ext cx="1751013" cy="246062"/>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000" b="1" dirty="0">
                <a:latin typeface="Arial" panose="020B0604020202020204" pitchFamily="34" charset="0"/>
                <a:cs typeface="Arial" panose="020B0604020202020204" pitchFamily="34" charset="0"/>
              </a:rPr>
              <a:t>解决方案</a:t>
            </a:r>
            <a:endParaRPr lang="en-GB" sz="1000" b="1" dirty="0">
              <a:latin typeface="Arial" panose="020B0604020202020204" pitchFamily="34" charset="0"/>
              <a:cs typeface="Arial" panose="020B0604020202020204" pitchFamily="34" charset="0"/>
            </a:endParaRPr>
          </a:p>
        </p:txBody>
      </p:sp>
      <p:sp>
        <p:nvSpPr>
          <p:cNvPr id="1036" name="TextBox 15"/>
          <p:cNvSpPr txBox="1">
            <a:spLocks noChangeArrowheads="1"/>
          </p:cNvSpPr>
          <p:nvPr userDrawn="1"/>
        </p:nvSpPr>
        <p:spPr bwMode="auto">
          <a:xfrm>
            <a:off x="2124075" y="2649538"/>
            <a:ext cx="1751013" cy="246062"/>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000" b="1" dirty="0">
                <a:latin typeface="Arial" panose="020B0604020202020204" pitchFamily="34" charset="0"/>
                <a:cs typeface="Arial" panose="020B0604020202020204" pitchFamily="34" charset="0"/>
              </a:rPr>
              <a:t>关键指标</a:t>
            </a:r>
            <a:endParaRPr lang="en-GB" sz="1000" b="1" dirty="0">
              <a:latin typeface="Arial" panose="020B0604020202020204" pitchFamily="34" charset="0"/>
              <a:cs typeface="Arial" panose="020B0604020202020204" pitchFamily="34" charset="0"/>
            </a:endParaRPr>
          </a:p>
        </p:txBody>
      </p:sp>
      <p:sp>
        <p:nvSpPr>
          <p:cNvPr id="1037" name="TextBox 16"/>
          <p:cNvSpPr txBox="1">
            <a:spLocks noChangeArrowheads="1"/>
          </p:cNvSpPr>
          <p:nvPr userDrawn="1"/>
        </p:nvSpPr>
        <p:spPr bwMode="auto">
          <a:xfrm>
            <a:off x="4025900" y="788988"/>
            <a:ext cx="1749425" cy="246062"/>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000" b="1" dirty="0">
                <a:latin typeface="Arial" panose="020B0604020202020204" pitchFamily="34" charset="0"/>
                <a:cs typeface="Arial" panose="020B0604020202020204" pitchFamily="34" charset="0"/>
              </a:rPr>
              <a:t>技术亮点（难点）</a:t>
            </a:r>
            <a:endParaRPr lang="en-GB" sz="1000" b="1" dirty="0">
              <a:latin typeface="Arial" panose="020B0604020202020204" pitchFamily="34" charset="0"/>
              <a:cs typeface="Arial" panose="020B0604020202020204" pitchFamily="34" charset="0"/>
            </a:endParaRPr>
          </a:p>
        </p:txBody>
      </p:sp>
      <p:sp>
        <p:nvSpPr>
          <p:cNvPr id="1038" name="TextBox 17"/>
          <p:cNvSpPr txBox="1">
            <a:spLocks noChangeArrowheads="1"/>
          </p:cNvSpPr>
          <p:nvPr userDrawn="1"/>
        </p:nvSpPr>
        <p:spPr bwMode="auto">
          <a:xfrm>
            <a:off x="5915025" y="2670563"/>
            <a:ext cx="1749425" cy="246062"/>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000" b="1" dirty="0">
                <a:latin typeface="Arial" panose="020B0604020202020204" pitchFamily="34" charset="0"/>
                <a:cs typeface="Arial" panose="020B0604020202020204" pitchFamily="34" charset="0"/>
              </a:rPr>
              <a:t>项目原创性</a:t>
            </a:r>
            <a:endParaRPr lang="en-GB" sz="1000" b="1" dirty="0">
              <a:latin typeface="Arial" panose="020B0604020202020204" pitchFamily="34" charset="0"/>
              <a:cs typeface="Arial" panose="020B0604020202020204" pitchFamily="34" charset="0"/>
            </a:endParaRPr>
          </a:p>
        </p:txBody>
      </p:sp>
      <p:sp>
        <p:nvSpPr>
          <p:cNvPr id="1039" name="TextBox 18"/>
          <p:cNvSpPr txBox="1">
            <a:spLocks noChangeArrowheads="1"/>
          </p:cNvSpPr>
          <p:nvPr userDrawn="1"/>
        </p:nvSpPr>
        <p:spPr bwMode="auto">
          <a:xfrm>
            <a:off x="240179" y="4612502"/>
            <a:ext cx="1749425" cy="246062"/>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000" b="1" dirty="0">
                <a:latin typeface="Arial" panose="020B0604020202020204" pitchFamily="34" charset="0"/>
                <a:cs typeface="Arial" panose="020B0604020202020204" pitchFamily="34" charset="0"/>
              </a:rPr>
              <a:t>落地可行性</a:t>
            </a:r>
            <a:endParaRPr lang="en-GB" sz="1000" b="1" dirty="0">
              <a:latin typeface="Arial" panose="020B0604020202020204" pitchFamily="34" charset="0"/>
              <a:cs typeface="Arial" panose="020B0604020202020204" pitchFamily="34" charset="0"/>
            </a:endParaRPr>
          </a:p>
        </p:txBody>
      </p:sp>
      <p:sp>
        <p:nvSpPr>
          <p:cNvPr id="1041" name="TextBox 20"/>
          <p:cNvSpPr txBox="1">
            <a:spLocks noChangeArrowheads="1"/>
          </p:cNvSpPr>
          <p:nvPr userDrawn="1"/>
        </p:nvSpPr>
        <p:spPr bwMode="auto">
          <a:xfrm>
            <a:off x="7818438" y="788988"/>
            <a:ext cx="1749425" cy="246062"/>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000" b="1" dirty="0">
                <a:latin typeface="Arial" panose="020B0604020202020204" pitchFamily="34" charset="0"/>
                <a:cs typeface="Arial" panose="020B0604020202020204" pitchFamily="34" charset="0"/>
              </a:rPr>
              <a:t>用户细分</a:t>
            </a:r>
            <a:endParaRPr lang="en-GB" sz="1000" b="1" dirty="0">
              <a:latin typeface="Arial" panose="020B0604020202020204" pitchFamily="34" charset="0"/>
              <a:cs typeface="Arial" panose="020B0604020202020204" pitchFamily="34" charset="0"/>
            </a:endParaRPr>
          </a:p>
        </p:txBody>
      </p:sp>
      <p:sp>
        <p:nvSpPr>
          <p:cNvPr id="1043" name="TextBox 22"/>
          <p:cNvSpPr txBox="1">
            <a:spLocks noChangeArrowheads="1"/>
          </p:cNvSpPr>
          <p:nvPr userDrawn="1"/>
        </p:nvSpPr>
        <p:spPr bwMode="auto">
          <a:xfrm>
            <a:off x="4973638" y="4572000"/>
            <a:ext cx="1749425" cy="246221"/>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000" b="1" dirty="0">
                <a:latin typeface="Arial" panose="020B0604020202020204" pitchFamily="34" charset="0"/>
                <a:cs typeface="Arial" panose="020B0604020202020204" pitchFamily="34" charset="0"/>
              </a:rPr>
              <a:t>缺点以及改进方案</a:t>
            </a:r>
            <a:endParaRPr lang="en-GB" sz="1000" b="1" dirty="0">
              <a:latin typeface="Arial" panose="020B0604020202020204" pitchFamily="34" charset="0"/>
              <a:cs typeface="Arial" panose="020B0604020202020204" pitchFamily="34" charset="0"/>
            </a:endParaRPr>
          </a:p>
        </p:txBody>
      </p:sp>
      <p:sp>
        <p:nvSpPr>
          <p:cNvPr id="25" name="Rectangle 24"/>
          <p:cNvSpPr/>
          <p:nvPr userDrawn="1"/>
        </p:nvSpPr>
        <p:spPr>
          <a:xfrm>
            <a:off x="244475" y="762000"/>
            <a:ext cx="1879600"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GB" dirty="0"/>
          </a:p>
        </p:txBody>
      </p:sp>
      <p:sp>
        <p:nvSpPr>
          <p:cNvPr id="26" name="Rectangle 25"/>
          <p:cNvSpPr/>
          <p:nvPr userDrawn="1"/>
        </p:nvSpPr>
        <p:spPr>
          <a:xfrm>
            <a:off x="2124075" y="760413"/>
            <a:ext cx="1881188" cy="18827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GB" dirty="0"/>
          </a:p>
        </p:txBody>
      </p:sp>
      <p:sp>
        <p:nvSpPr>
          <p:cNvPr id="27" name="Rectangle 26"/>
          <p:cNvSpPr/>
          <p:nvPr userDrawn="1"/>
        </p:nvSpPr>
        <p:spPr>
          <a:xfrm>
            <a:off x="2124075" y="2643188"/>
            <a:ext cx="1881188" cy="19288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GB" dirty="0"/>
          </a:p>
        </p:txBody>
      </p:sp>
      <p:sp>
        <p:nvSpPr>
          <p:cNvPr id="28" name="Rectangle 27"/>
          <p:cNvSpPr/>
          <p:nvPr userDrawn="1"/>
        </p:nvSpPr>
        <p:spPr>
          <a:xfrm>
            <a:off x="4005263" y="762000"/>
            <a:ext cx="1879600"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GB" dirty="0"/>
          </a:p>
        </p:txBody>
      </p:sp>
      <p:sp>
        <p:nvSpPr>
          <p:cNvPr id="29" name="Rectangle 28"/>
          <p:cNvSpPr/>
          <p:nvPr userDrawn="1"/>
        </p:nvSpPr>
        <p:spPr>
          <a:xfrm>
            <a:off x="5884863" y="762000"/>
            <a:ext cx="1879600" cy="18827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GB" dirty="0"/>
          </a:p>
        </p:txBody>
      </p:sp>
      <p:sp>
        <p:nvSpPr>
          <p:cNvPr id="30" name="Rectangle 29"/>
          <p:cNvSpPr/>
          <p:nvPr userDrawn="1"/>
        </p:nvSpPr>
        <p:spPr>
          <a:xfrm>
            <a:off x="5884863" y="2643188"/>
            <a:ext cx="1879600" cy="19288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GB" dirty="0"/>
          </a:p>
        </p:txBody>
      </p:sp>
      <p:sp>
        <p:nvSpPr>
          <p:cNvPr id="31" name="Rectangle 30"/>
          <p:cNvSpPr/>
          <p:nvPr userDrawn="1"/>
        </p:nvSpPr>
        <p:spPr>
          <a:xfrm>
            <a:off x="7770813" y="762000"/>
            <a:ext cx="1881187"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GB" dirty="0"/>
          </a:p>
        </p:txBody>
      </p:sp>
      <p:sp>
        <p:nvSpPr>
          <p:cNvPr id="32" name="Rectangle 31"/>
          <p:cNvSpPr/>
          <p:nvPr userDrawn="1"/>
        </p:nvSpPr>
        <p:spPr>
          <a:xfrm>
            <a:off x="244475" y="4579938"/>
            <a:ext cx="4713288" cy="18208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GB" dirty="0"/>
          </a:p>
        </p:txBody>
      </p:sp>
      <p:sp>
        <p:nvSpPr>
          <p:cNvPr id="33" name="Rectangle 32"/>
          <p:cNvSpPr/>
          <p:nvPr userDrawn="1"/>
        </p:nvSpPr>
        <p:spPr>
          <a:xfrm>
            <a:off x="4957763" y="4579938"/>
            <a:ext cx="4692650" cy="18208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GB" dirty="0"/>
          </a:p>
        </p:txBody>
      </p:sp>
      <p:pic>
        <p:nvPicPr>
          <p:cNvPr id="1053"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12274" y="656089"/>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30165" y="731837"/>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5" name="Picture 16"/>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8838" y="7064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6" name="Picture 17"/>
          <p:cNvPicPr>
            <a:picLocks noChangeAspect="1"/>
          </p:cNvPicPr>
          <p:nvPr userDrawn="1"/>
        </p:nvPicPr>
        <p:blipFill>
          <a:blip r:embed="rId6">
            <a:extLst>
              <a:ext uri="{28A0092B-C50C-407E-A947-70E740481C1C}">
                <a14:useLocalDpi xmlns:a14="http://schemas.microsoft.com/office/drawing/2010/main" val="0"/>
              </a:ext>
            </a:extLst>
          </a:blip>
          <a:srcRect l="11171"/>
          <a:stretch>
            <a:fillRect/>
          </a:stretch>
        </p:blipFill>
        <p:spPr bwMode="auto">
          <a:xfrm>
            <a:off x="6680667" y="44958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7" name="Picture 19"/>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735439" y="630876"/>
            <a:ext cx="410788" cy="41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8" name="Picture 20"/>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397471" y="7620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9" name="Picture 21"/>
          <p:cNvPicPr>
            <a:picLocks noChangeAspect="1"/>
          </p:cNvPicPr>
          <p:nvPr userDrawn="1"/>
        </p:nvPicPr>
        <p:blipFill>
          <a:blip r:embed="rId9">
            <a:extLst>
              <a:ext uri="{28A0092B-C50C-407E-A947-70E740481C1C}">
                <a14:useLocalDpi xmlns:a14="http://schemas.microsoft.com/office/drawing/2010/main" val="0"/>
              </a:ext>
            </a:extLst>
          </a:blip>
          <a:srcRect t="8025" r="6839"/>
          <a:stretch>
            <a:fillRect/>
          </a:stretch>
        </p:blipFill>
        <p:spPr bwMode="auto">
          <a:xfrm>
            <a:off x="1004094" y="451088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0" name="Picture 15"/>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397472" y="2613413"/>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1" name="Picture 18"/>
          <p:cNvPicPr>
            <a:picLocks noChangeAspect="1"/>
          </p:cNvPicPr>
          <p:nvPr userDrawn="1"/>
        </p:nvPicPr>
        <p:blipFill>
          <a:blip r:embed="rId11">
            <a:extLst>
              <a:ext uri="{28A0092B-C50C-407E-A947-70E740481C1C}">
                <a14:useLocalDpi xmlns:a14="http://schemas.microsoft.com/office/drawing/2010/main" val="0"/>
              </a:ext>
            </a:extLst>
          </a:blip>
          <a:srcRect b="6728"/>
          <a:stretch>
            <a:fillRect/>
          </a:stretch>
        </p:blipFill>
        <p:spPr bwMode="auto">
          <a:xfrm>
            <a:off x="2814263" y="257469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7"/>
          <p:cNvSpPr txBox="1">
            <a:spLocks noChangeArrowheads="1"/>
          </p:cNvSpPr>
          <p:nvPr userDrawn="1"/>
        </p:nvSpPr>
        <p:spPr bwMode="auto">
          <a:xfrm>
            <a:off x="5932488" y="788988"/>
            <a:ext cx="1749425" cy="246062"/>
          </a:xfrm>
          <a:prstGeom prst="rect">
            <a:avLst/>
          </a:prstGeom>
          <a:noFill/>
          <a:ln>
            <a:noFill/>
          </a:ln>
        </p:spPr>
        <p:txBody>
          <a:bodyPr>
            <a:spAutoFit/>
          </a:bodyPr>
          <a:lstStyle>
            <a:lvl1pPr>
              <a:defRPr>
                <a:solidFill>
                  <a:schemeClr val="tx1"/>
                </a:solidFill>
                <a:latin typeface="Calibri" panose="020F0502020204030204" pitchFamily="34" charset="0"/>
                <a:ea typeface="MS PGothic" panose="020B0600070205080204" pitchFamily="34" charset="-128"/>
                <a:cs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000" b="1" dirty="0">
                <a:latin typeface="Arial" panose="020B0604020202020204" pitchFamily="34" charset="0"/>
                <a:cs typeface="Arial" panose="020B0604020202020204" pitchFamily="34" charset="0"/>
              </a:rPr>
              <a:t>竞争壁垒</a:t>
            </a:r>
            <a:endParaRPr lang="en-GB" sz="1000" b="1" dirty="0">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0" fontAlgn="base" hangingPunct="0">
        <a:spcBef>
          <a:spcPct val="0"/>
        </a:spcBef>
        <a:spcAft>
          <a:spcPct val="0"/>
        </a:spcAft>
        <a:defRPr sz="4400" kern="1200">
          <a:solidFill>
            <a:schemeClr val="tx1"/>
          </a:solidFill>
          <a:latin typeface="Arial" panose="020B0604020202020204"/>
          <a:ea typeface="MS PGothic" panose="020B0600070205080204" pitchFamily="34" charset="-128"/>
          <a:cs typeface="Arial" panose="020B0604020202020204"/>
        </a:defRPr>
      </a:lvl1pPr>
      <a:lvl2pPr algn="ctr" defTabSz="457200" rtl="0" eaLnBrk="0" fontAlgn="base" hangingPunct="0">
        <a:spcBef>
          <a:spcPct val="0"/>
        </a:spcBef>
        <a:spcAft>
          <a:spcPct val="0"/>
        </a:spcAft>
        <a:defRPr sz="44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algn="ctr" defTabSz="457200" rtl="0" eaLnBrk="0" fontAlgn="base" hangingPunct="0">
        <a:spcBef>
          <a:spcPct val="0"/>
        </a:spcBef>
        <a:spcAft>
          <a:spcPct val="0"/>
        </a:spcAft>
        <a:defRPr sz="4400">
          <a:solidFill>
            <a:schemeClr val="tx1"/>
          </a:solidFill>
          <a:latin typeface="Arial" panose="020B0604020202020204" pitchFamily="34" charset="0"/>
          <a:ea typeface="MS PGothic" panose="020B0600070205080204" pitchFamily="34" charset="-128"/>
          <a:cs typeface="Arial" panose="020B0604020202020204" pitchFamily="34" charset="0"/>
        </a:defRPr>
      </a:lvl3pPr>
      <a:lvl4pPr algn="ctr" defTabSz="457200" rtl="0" eaLnBrk="0" fontAlgn="base" hangingPunct="0">
        <a:spcBef>
          <a:spcPct val="0"/>
        </a:spcBef>
        <a:spcAft>
          <a:spcPct val="0"/>
        </a:spcAft>
        <a:defRPr sz="44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algn="ctr" defTabSz="457200" rtl="0" eaLnBrk="0" fontAlgn="base" hangingPunct="0">
        <a:spcBef>
          <a:spcPct val="0"/>
        </a:spcBef>
        <a:spcAft>
          <a:spcPct val="0"/>
        </a:spcAft>
        <a:defRPr sz="4400">
          <a:solidFill>
            <a:schemeClr val="tx1"/>
          </a:solidFill>
          <a:latin typeface="Arial" panose="020B0604020202020204" pitchFamily="34" charset="0"/>
          <a:ea typeface="MS PGothic" panose="020B0600070205080204" pitchFamily="34" charset="-128"/>
          <a:cs typeface="Arial" panose="020B0604020202020204" pitchFamily="34" charset="0"/>
        </a:defRPr>
      </a:lvl5pPr>
      <a:lvl6pPr marL="457200" algn="ctr" defTabSz="457200" rtl="0" fontAlgn="base">
        <a:spcBef>
          <a:spcPct val="0"/>
        </a:spcBef>
        <a:spcAft>
          <a:spcPct val="0"/>
        </a:spcAft>
        <a:defRPr sz="4400">
          <a:solidFill>
            <a:schemeClr val="tx1"/>
          </a:solidFill>
          <a:latin typeface="Arial" panose="020B060402020202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Arial" panose="020B060402020202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Arial" panose="020B060402020202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Arial" panose="020B0604020202020204" pitchFamily="34" charset="0"/>
          <a:ea typeface="MS PGothic" panose="020B0600070205080204"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panose="020B0604020202020204"/>
          <a:ea typeface="MS PGothic" panose="020B0600070205080204" pitchFamily="34" charset="-128"/>
          <a:cs typeface="Arial" panose="020B0604020202020204"/>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a:ea typeface="MS PGothic" panose="020B0600070205080204" pitchFamily="34" charset="-128"/>
          <a:cs typeface="Arial" panose="020B0604020202020204"/>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a:ea typeface="MS PGothic" panose="020B0600070205080204" pitchFamily="34" charset="-128"/>
          <a:cs typeface="Arial" panose="020B0604020202020204"/>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a:ea typeface="MS PGothic" panose="020B0600070205080204" pitchFamily="34" charset="-128"/>
          <a:cs typeface="Arial" panose="020B0604020202020204"/>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a:ea typeface="MS PGothic" panose="020B0600070205080204" pitchFamily="34" charset="-128"/>
          <a:cs typeface="Arial" panose="020B06040202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p:cNvSpPr>
            <a:spLocks noGrp="1"/>
          </p:cNvSpPr>
          <p:nvPr>
            <p:ph type="body" sz="quarter" idx="10"/>
          </p:nvPr>
        </p:nvSpPr>
        <p:spPr>
          <a:xfrm>
            <a:off x="309424" y="1066800"/>
            <a:ext cx="1754326" cy="3200400"/>
          </a:xfrm>
        </p:spPr>
        <p:txBody>
          <a:bodyPr/>
          <a:lstStyle/>
          <a:p>
            <a:r>
              <a:rPr lang="en-US" altLang="zh-CN" dirty="0" smtClean="0">
                <a:latin typeface="微软雅黑" panose="020B0503020204020204" charset="-122"/>
                <a:ea typeface="微软雅黑" panose="020B0503020204020204" charset="-122"/>
                <a:cs typeface="微软雅黑" panose="020B0503020204020204" charset="-122"/>
              </a:rPr>
              <a:t>1</a:t>
            </a:r>
            <a:r>
              <a:rPr lang="zh-CN" altLang="en-US" dirty="0" smtClean="0">
                <a:latin typeface="微软雅黑" panose="020B0503020204020204" charset="-122"/>
                <a:ea typeface="微软雅黑" panose="020B0503020204020204" charset="-122"/>
                <a:cs typeface="微软雅黑" panose="020B0503020204020204" charset="-122"/>
              </a:rPr>
              <a:t>、“玩物丧志，</a:t>
            </a:r>
            <a:r>
              <a:rPr lang="en-US" altLang="zh-CN" dirty="0" smtClean="0">
                <a:latin typeface="微软雅黑" panose="020B0503020204020204" charset="-122"/>
                <a:ea typeface="微软雅黑" panose="020B0503020204020204" charset="-122"/>
                <a:cs typeface="微软雅黑" panose="020B0503020204020204" charset="-122"/>
              </a:rPr>
              <a:t>NO</a:t>
            </a:r>
            <a:r>
              <a:rPr lang="zh-CN" altLang="en-US" dirty="0" smtClean="0">
                <a:latin typeface="微软雅黑" panose="020B0503020204020204" charset="-122"/>
                <a:ea typeface="微软雅黑" panose="020B0503020204020204" charset="-122"/>
                <a:cs typeface="微软雅黑" panose="020B0503020204020204" charset="-122"/>
              </a:rPr>
              <a:t>！”：为游戏玩家提供收入来源（实现投入时间和精力的价值，在游戏中的消费不再作为沉没成本）</a:t>
            </a:r>
            <a:endParaRPr lang="en-US" altLang="zh-CN" dirty="0" smtClean="0">
              <a:latin typeface="微软雅黑" panose="020B0503020204020204" charset="-122"/>
              <a:ea typeface="微软雅黑" panose="020B0503020204020204" charset="-122"/>
              <a:cs typeface="微软雅黑" panose="020B0503020204020204" charset="-122"/>
            </a:endParaRPr>
          </a:p>
          <a:p>
            <a:r>
              <a:rPr lang="en-US" altLang="zh-CN" dirty="0" smtClean="0">
                <a:latin typeface="微软雅黑" panose="020B0503020204020204" charset="-122"/>
                <a:ea typeface="微软雅黑" panose="020B0503020204020204" charset="-122"/>
                <a:cs typeface="微软雅黑" panose="020B0503020204020204" charset="-122"/>
              </a:rPr>
              <a:t>2</a:t>
            </a:r>
            <a:r>
              <a:rPr lang="zh-CN" altLang="en-US" dirty="0" smtClean="0">
                <a:latin typeface="微软雅黑" panose="020B0503020204020204" charset="-122"/>
                <a:ea typeface="微软雅黑" panose="020B0503020204020204" charset="-122"/>
                <a:cs typeface="微软雅黑" panose="020B0503020204020204" charset="-122"/>
              </a:rPr>
              <a:t>、“价不符实，</a:t>
            </a:r>
            <a:r>
              <a:rPr lang="en-US" altLang="zh-CN" dirty="0" smtClean="0">
                <a:latin typeface="微软雅黑" panose="020B0503020204020204" charset="-122"/>
                <a:ea typeface="微软雅黑" panose="020B0503020204020204" charset="-122"/>
                <a:cs typeface="微软雅黑" panose="020B0503020204020204" charset="-122"/>
              </a:rPr>
              <a:t>NO</a:t>
            </a:r>
            <a:r>
              <a:rPr lang="zh-CN" altLang="en-US" dirty="0" smtClean="0">
                <a:latin typeface="微软雅黑" panose="020B0503020204020204" charset="-122"/>
                <a:ea typeface="微软雅黑" panose="020B0503020204020204" charset="-122"/>
                <a:cs typeface="微软雅黑" panose="020B0503020204020204" charset="-122"/>
              </a:rPr>
              <a:t>！”：为不熟悉游戏交易市场的买卖双方提供公允的定价工具</a:t>
            </a:r>
            <a:r>
              <a:rPr lang="zh-CN" altLang="en-US" dirty="0" smtClean="0">
                <a:latin typeface="微软雅黑" panose="020B0503020204020204" charset="-122"/>
                <a:ea typeface="微软雅黑" panose="020B0503020204020204" charset="-122"/>
                <a:cs typeface="微软雅黑" panose="020B0503020204020204" charset="-122"/>
                <a:sym typeface="Wingdings" panose="05000000000000000000"/>
              </a:rPr>
              <a:t>（</a:t>
            </a:r>
            <a:r>
              <a:rPr lang="zh-CN" altLang="en-US" dirty="0" smtClean="0">
                <a:latin typeface="微软雅黑" panose="020B0503020204020204" charset="-122"/>
                <a:ea typeface="微软雅黑" panose="020B0503020204020204" charset="-122"/>
                <a:cs typeface="微软雅黑" panose="020B0503020204020204" charset="-122"/>
              </a:rPr>
              <a:t>避免信息不对称，提供公允的价格）</a:t>
            </a:r>
            <a:endParaRPr lang="en-US" altLang="zh-CN" dirty="0" smtClean="0">
              <a:latin typeface="微软雅黑" panose="020B0503020204020204" charset="-122"/>
              <a:ea typeface="微软雅黑" panose="020B0503020204020204" charset="-122"/>
              <a:cs typeface="微软雅黑" panose="020B0503020204020204" charset="-122"/>
            </a:endParaRPr>
          </a:p>
          <a:p>
            <a:r>
              <a:rPr lang="en-US" altLang="zh-CN" dirty="0" smtClean="0">
                <a:latin typeface="微软雅黑" panose="020B0503020204020204" charset="-122"/>
                <a:ea typeface="微软雅黑" panose="020B0503020204020204" charset="-122"/>
                <a:cs typeface="微软雅黑" panose="020B0503020204020204" charset="-122"/>
              </a:rPr>
              <a:t>3</a:t>
            </a:r>
            <a:r>
              <a:rPr lang="zh-CN" altLang="en-US" dirty="0" smtClean="0">
                <a:latin typeface="微软雅黑" panose="020B0503020204020204" charset="-122"/>
                <a:ea typeface="微软雅黑" panose="020B0503020204020204" charset="-122"/>
                <a:cs typeface="微软雅黑" panose="020B0503020204020204" charset="-122"/>
              </a:rPr>
              <a:t>、“王婆卖瓜，</a:t>
            </a:r>
            <a:r>
              <a:rPr lang="en-US" altLang="zh-CN" dirty="0" smtClean="0">
                <a:latin typeface="微软雅黑" panose="020B0503020204020204" charset="-122"/>
                <a:ea typeface="微软雅黑" panose="020B0503020204020204" charset="-122"/>
                <a:cs typeface="微软雅黑" panose="020B0503020204020204" charset="-122"/>
              </a:rPr>
              <a:t>NO</a:t>
            </a:r>
            <a:r>
              <a:rPr lang="zh-CN" altLang="en-US" dirty="0" smtClean="0">
                <a:latin typeface="微软雅黑" panose="020B0503020204020204" charset="-122"/>
                <a:ea typeface="微软雅黑" panose="020B0503020204020204" charset="-122"/>
                <a:cs typeface="微软雅黑" panose="020B0503020204020204" charset="-122"/>
              </a:rPr>
              <a:t>！”：衡量中小型游戏价值，数据支撑为其获取更多融资机会（作为第三方公允评价游戏价值，为投融资双方提供参考）</a:t>
            </a:r>
            <a:endParaRPr lang="en-US" dirty="0">
              <a:latin typeface="微软雅黑" panose="020B0503020204020204" charset="-122"/>
              <a:ea typeface="微软雅黑" panose="020B0503020204020204" charset="-122"/>
              <a:cs typeface="微软雅黑" panose="020B0503020204020204" charset="-122"/>
            </a:endParaRPr>
          </a:p>
        </p:txBody>
      </p:sp>
      <p:sp>
        <p:nvSpPr>
          <p:cNvPr id="35" name="Text Placeholder 34"/>
          <p:cNvSpPr>
            <a:spLocks noGrp="1"/>
          </p:cNvSpPr>
          <p:nvPr>
            <p:ph type="body" sz="quarter" idx="11"/>
          </p:nvPr>
        </p:nvSpPr>
        <p:spPr>
          <a:xfrm>
            <a:off x="2196704" y="1056067"/>
            <a:ext cx="1754326" cy="1530000"/>
          </a:xfrm>
        </p:spPr>
        <p:txBody>
          <a:bodyPr/>
          <a:lstStyle/>
          <a:p>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1</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、搭建游戏资产定价标准</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dirty="0" smtClean="0">
                <a:solidFill>
                  <a:schemeClr val="tx1"/>
                </a:solidFill>
                <a:latin typeface="微软雅黑" panose="020B0503020204020204" charset="-122"/>
                <a:ea typeface="微软雅黑" panose="020B0503020204020204" charset="-122"/>
                <a:cs typeface="微软雅黑" panose="020B0503020204020204" charset="-122"/>
              </a:rPr>
              <a:t>，协助游戏交易平台定价</a:t>
            </a:r>
            <a:endParaRPr lang="en-US" altLang="zh-CN" dirty="0" smtClean="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2</a:t>
            </a:r>
            <a:r>
              <a:rPr lang="zh-CN" altLang="en-US" dirty="0" smtClean="0">
                <a:solidFill>
                  <a:schemeClr val="tx1"/>
                </a:solidFill>
                <a:latin typeface="微软雅黑" panose="020B0503020204020204" charset="-122"/>
                <a:ea typeface="微软雅黑" panose="020B0503020204020204" charset="-122"/>
                <a:cs typeface="微软雅黑" panose="020B0503020204020204" charset="-122"/>
              </a:rPr>
              <a:t>、通过软件服务，为个体玩家提供游戏资产公允的、符合其真实价值的价格</a:t>
            </a:r>
            <a:endParaRPr lang="en-US" altLang="zh-CN" dirty="0" smtClean="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3</a:t>
            </a:r>
            <a:r>
              <a:rPr lang="zh-CN" altLang="en-US" dirty="0" smtClean="0">
                <a:solidFill>
                  <a:schemeClr val="tx1"/>
                </a:solidFill>
                <a:latin typeface="微软雅黑" panose="020B0503020204020204" charset="-122"/>
                <a:ea typeface="微软雅黑" panose="020B0503020204020204" charset="-122"/>
                <a:cs typeface="微软雅黑" panose="020B0503020204020204" charset="-122"/>
              </a:rPr>
              <a:t>、为游戏公司整体价值进行估值，提供市场</a:t>
            </a:r>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smtClean="0">
                <a:solidFill>
                  <a:schemeClr val="tx1"/>
                </a:solidFill>
                <a:latin typeface="微软雅黑" panose="020B0503020204020204" charset="-122"/>
                <a:ea typeface="微软雅黑" panose="020B0503020204020204" charset="-122"/>
                <a:cs typeface="微软雅黑" panose="020B0503020204020204" charset="-122"/>
              </a:rPr>
              <a:t>投资方认可的价格</a:t>
            </a:r>
            <a:endParaRPr lang="zh-CN" altLang="en-US" dirty="0" smtClean="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6" name="Text Placeholder 35"/>
          <p:cNvSpPr>
            <a:spLocks noGrp="1"/>
          </p:cNvSpPr>
          <p:nvPr>
            <p:ph type="body" sz="quarter" idx="12"/>
          </p:nvPr>
        </p:nvSpPr>
        <p:spPr>
          <a:xfrm>
            <a:off x="4067689" y="1066800"/>
            <a:ext cx="1754326" cy="3428762"/>
          </a:xfrm>
        </p:spPr>
        <p:txBody>
          <a:bodyPr/>
          <a:lstStyle/>
          <a:p>
            <a:r>
              <a:rPr lang="en-US" dirty="0" smtClean="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深度强化学习算法</a:t>
            </a:r>
            <a:endParaRPr lang="zh-CN" altLang="en-US" dirty="0" smtClean="0">
              <a:latin typeface="微软雅黑" panose="020B0503020204020204" charset="-122"/>
              <a:ea typeface="微软雅黑" panose="020B0503020204020204" charset="-122"/>
              <a:cs typeface="微软雅黑" panose="020B0503020204020204" charset="-122"/>
            </a:endParaRPr>
          </a:p>
          <a:p>
            <a:r>
              <a:rPr lang="zh-CN" altLang="en-US" dirty="0" smtClean="0">
                <a:latin typeface="微软雅黑" panose="020B0503020204020204" charset="-122"/>
                <a:ea typeface="微软雅黑" panose="020B0503020204020204" charset="-122"/>
                <a:cs typeface="微软雅黑" panose="020B0503020204020204" charset="-122"/>
              </a:rPr>
              <a:t>尝试采用</a:t>
            </a:r>
            <a:r>
              <a:rPr lang="en-US" altLang="zh-CN" dirty="0" smtClean="0">
                <a:latin typeface="微软雅黑" panose="020B0503020204020204" charset="-122"/>
                <a:ea typeface="微软雅黑" panose="020B0503020204020204" charset="-122"/>
                <a:cs typeface="微软雅黑" panose="020B0503020204020204" charset="-122"/>
              </a:rPr>
              <a:t>DQN</a:t>
            </a:r>
            <a:r>
              <a:rPr lang="zh-CN" altLang="en-US" dirty="0" smtClean="0">
                <a:latin typeface="微软雅黑" panose="020B0503020204020204" charset="-122"/>
                <a:ea typeface="微软雅黑" panose="020B0503020204020204" charset="-122"/>
                <a:cs typeface="微软雅黑" panose="020B0503020204020204" charset="-122"/>
              </a:rPr>
              <a:t>、</a:t>
            </a:r>
            <a:r>
              <a:rPr lang="en-US" altLang="zh-CN" dirty="0" smtClean="0">
                <a:latin typeface="微软雅黑" panose="020B0503020204020204" charset="-122"/>
                <a:ea typeface="微软雅黑" panose="020B0503020204020204" charset="-122"/>
                <a:cs typeface="微软雅黑" panose="020B0503020204020204" charset="-122"/>
              </a:rPr>
              <a:t>DDPG</a:t>
            </a:r>
            <a:r>
              <a:rPr lang="zh-CN" altLang="en-US" dirty="0" smtClean="0">
                <a:latin typeface="微软雅黑" panose="020B0503020204020204" charset="-122"/>
                <a:ea typeface="微软雅黑" panose="020B0503020204020204" charset="-122"/>
                <a:cs typeface="微软雅黑" panose="020B0503020204020204" charset="-122"/>
              </a:rPr>
              <a:t>等深度强化学习算法，建立神经网络模型。利用模型，更加准确高效的为评估服务。</a:t>
            </a:r>
            <a:endParaRPr lang="zh-CN" altLang="en-US" dirty="0" smtClean="0">
              <a:latin typeface="微软雅黑" panose="020B0503020204020204" charset="-122"/>
              <a:ea typeface="微软雅黑" panose="020B0503020204020204" charset="-122"/>
              <a:cs typeface="微软雅黑" panose="020B0503020204020204" charset="-122"/>
            </a:endParaRPr>
          </a:p>
          <a:p>
            <a:r>
              <a:rPr lang="en-US" altLang="zh-CN" dirty="0" smtClean="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先进高效的基于</a:t>
            </a:r>
            <a:r>
              <a:rPr lang="en-US" altLang="zh-CN" dirty="0" smtClean="0">
                <a:latin typeface="微软雅黑" panose="020B0503020204020204" charset="-122"/>
                <a:ea typeface="微软雅黑" panose="020B0503020204020204" charset="-122"/>
                <a:cs typeface="微软雅黑" panose="020B0503020204020204" charset="-122"/>
              </a:rPr>
              <a:t>python </a:t>
            </a:r>
            <a:r>
              <a:rPr lang="zh-CN" altLang="en-US" dirty="0" smtClean="0">
                <a:latin typeface="微软雅黑" panose="020B0503020204020204" charset="-122"/>
                <a:ea typeface="微软雅黑" panose="020B0503020204020204" charset="-122"/>
                <a:cs typeface="微软雅黑" panose="020B0503020204020204" charset="-122"/>
              </a:rPr>
              <a:t>的</a:t>
            </a:r>
            <a:r>
              <a:rPr lang="en-US" altLang="zh-CN" dirty="0" smtClean="0">
                <a:latin typeface="微软雅黑" panose="020B0503020204020204" charset="-122"/>
                <a:ea typeface="微软雅黑" panose="020B0503020204020204" charset="-122"/>
                <a:cs typeface="微软雅黑" panose="020B0503020204020204" charset="-122"/>
              </a:rPr>
              <a:t>Web</a:t>
            </a:r>
            <a:r>
              <a:rPr lang="zh-CN" altLang="en-US" dirty="0" smtClean="0">
                <a:latin typeface="微软雅黑" panose="020B0503020204020204" charset="-122"/>
                <a:ea typeface="微软雅黑" panose="020B0503020204020204" charset="-122"/>
                <a:cs typeface="微软雅黑" panose="020B0503020204020204" charset="-122"/>
              </a:rPr>
              <a:t>开发框架</a:t>
            </a:r>
            <a:endParaRPr lang="zh-CN" altLang="en-US" dirty="0" smtClean="0">
              <a:latin typeface="微软雅黑" panose="020B0503020204020204" charset="-122"/>
              <a:ea typeface="微软雅黑" panose="020B0503020204020204" charset="-122"/>
              <a:cs typeface="微软雅黑" panose="020B0503020204020204" charset="-122"/>
            </a:endParaRPr>
          </a:p>
          <a:p>
            <a:r>
              <a:rPr lang="zh-CN" altLang="en-US" dirty="0" smtClean="0">
                <a:latin typeface="微软雅黑" panose="020B0503020204020204" charset="-122"/>
                <a:ea typeface="微软雅黑" panose="020B0503020204020204" charset="-122"/>
                <a:cs typeface="微软雅黑" panose="020B0503020204020204" charset="-122"/>
              </a:rPr>
              <a:t>采用</a:t>
            </a:r>
            <a:r>
              <a:rPr lang="en-US" altLang="zh-CN" dirty="0" smtClean="0">
                <a:latin typeface="微软雅黑" panose="020B0503020204020204" charset="-122"/>
                <a:ea typeface="微软雅黑" panose="020B0503020204020204" charset="-122"/>
                <a:cs typeface="微软雅黑" panose="020B0503020204020204" charset="-122"/>
              </a:rPr>
              <a:t>Flask</a:t>
            </a:r>
            <a:r>
              <a:rPr lang="zh-CN" altLang="en-US" dirty="0" smtClean="0">
                <a:latin typeface="微软雅黑" panose="020B0503020204020204" charset="-122"/>
                <a:ea typeface="微软雅黑" panose="020B0503020204020204" charset="-122"/>
                <a:cs typeface="微软雅黑" panose="020B0503020204020204" charset="-122"/>
              </a:rPr>
              <a:t>开发框架，在提高开发效率，节约维护成本的同时更好的兼容神经网络模型。</a:t>
            </a:r>
            <a:endParaRPr lang="zh-CN" altLang="en-US" dirty="0" smtClean="0">
              <a:latin typeface="微软雅黑" panose="020B0503020204020204" charset="-122"/>
              <a:ea typeface="微软雅黑" panose="020B0503020204020204" charset="-122"/>
              <a:cs typeface="微软雅黑" panose="020B0503020204020204" charset="-122"/>
            </a:endParaRPr>
          </a:p>
        </p:txBody>
      </p:sp>
      <p:sp>
        <p:nvSpPr>
          <p:cNvPr id="37" name="Text Placeholder 36"/>
          <p:cNvSpPr>
            <a:spLocks noGrp="1"/>
          </p:cNvSpPr>
          <p:nvPr>
            <p:ph type="body" sz="quarter" idx="13"/>
          </p:nvPr>
        </p:nvSpPr>
        <p:spPr>
          <a:xfrm>
            <a:off x="5948526" y="1056067"/>
            <a:ext cx="1754326" cy="1458533"/>
          </a:xfrm>
        </p:spPr>
        <p:txBody>
          <a:bodyPr/>
          <a:lstStyle/>
          <a:p>
            <a:r>
              <a:rPr lang="en-US" altLang="zh-CN" dirty="0" smtClean="0">
                <a:latin typeface="微软雅黑" panose="020B0503020204020204" charset="-122"/>
                <a:ea typeface="微软雅黑" panose="020B0503020204020204" charset="-122"/>
                <a:cs typeface="微软雅黑" panose="020B0503020204020204" charset="-122"/>
              </a:rPr>
              <a:t>1</a:t>
            </a:r>
            <a:r>
              <a:rPr lang="zh-CN" altLang="en-US" dirty="0" smtClean="0">
                <a:latin typeface="微软雅黑" panose="020B0503020204020204" charset="-122"/>
                <a:ea typeface="微软雅黑" panose="020B0503020204020204" charset="-122"/>
                <a:cs typeface="微软雅黑" panose="020B0503020204020204" charset="-122"/>
              </a:rPr>
              <a:t>、成本优势</a:t>
            </a:r>
            <a:endParaRPr lang="zh-CN" altLang="en-US" dirty="0" smtClean="0">
              <a:latin typeface="微软雅黑" panose="020B0503020204020204" charset="-122"/>
              <a:ea typeface="微软雅黑" panose="020B0503020204020204" charset="-122"/>
              <a:cs typeface="微软雅黑" panose="020B0503020204020204" charset="-122"/>
            </a:endParaRPr>
          </a:p>
          <a:p>
            <a:r>
              <a:rPr lang="zh-CN" altLang="en-US" dirty="0" smtClean="0">
                <a:latin typeface="微软雅黑" panose="020B0503020204020204" charset="-122"/>
                <a:ea typeface="微软雅黑" panose="020B0503020204020204" charset="-122"/>
                <a:cs typeface="微软雅黑" panose="020B0503020204020204" charset="-122"/>
              </a:rPr>
              <a:t>通过机器处理的方式，减少人工投入，极大可能降低成本。</a:t>
            </a:r>
            <a:endParaRPr lang="en-US" altLang="zh-CN" dirty="0" smtClean="0">
              <a:latin typeface="微软雅黑" panose="020B0503020204020204" charset="-122"/>
              <a:ea typeface="微软雅黑" panose="020B0503020204020204" charset="-122"/>
              <a:cs typeface="微软雅黑" panose="020B0503020204020204" charset="-122"/>
            </a:endParaRPr>
          </a:p>
          <a:p>
            <a:r>
              <a:rPr lang="en-US" altLang="zh-CN" dirty="0" smtClean="0">
                <a:latin typeface="微软雅黑" panose="020B0503020204020204" charset="-122"/>
                <a:ea typeface="微软雅黑" panose="020B0503020204020204" charset="-122"/>
                <a:cs typeface="微软雅黑" panose="020B0503020204020204" charset="-122"/>
              </a:rPr>
              <a:t>2</a:t>
            </a:r>
            <a:r>
              <a:rPr lang="zh-CN" altLang="en-US" dirty="0" smtClean="0">
                <a:latin typeface="微软雅黑" panose="020B0503020204020204" charset="-122"/>
                <a:ea typeface="微软雅黑" panose="020B0503020204020204" charset="-122"/>
                <a:cs typeface="微软雅黑" panose="020B0503020204020204" charset="-122"/>
              </a:rPr>
              <a:t>、先发优势</a:t>
            </a:r>
            <a:endParaRPr lang="zh-CN" altLang="en-US" dirty="0" smtClean="0">
              <a:latin typeface="微软雅黑" panose="020B0503020204020204" charset="-122"/>
              <a:ea typeface="微软雅黑" panose="020B0503020204020204" charset="-122"/>
              <a:cs typeface="微软雅黑" panose="020B0503020204020204" charset="-122"/>
            </a:endParaRPr>
          </a:p>
          <a:p>
            <a:r>
              <a:rPr lang="zh-CN" altLang="en-US" dirty="0" smtClean="0">
                <a:latin typeface="微软雅黑" panose="020B0503020204020204" charset="-122"/>
                <a:ea typeface="微软雅黑" panose="020B0503020204020204" charset="-122"/>
                <a:cs typeface="微软雅黑" panose="020B0503020204020204" charset="-122"/>
              </a:rPr>
              <a:t>市场上暂无同类竞品。</a:t>
            </a:r>
            <a:endParaRPr lang="en-US" altLang="zh-CN" dirty="0" smtClean="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网络</a:t>
            </a:r>
            <a:r>
              <a:rPr lang="zh-CN" altLang="en-US" dirty="0">
                <a:latin typeface="微软雅黑" panose="020B0503020204020204" charset="-122"/>
                <a:ea typeface="微软雅黑" panose="020B0503020204020204" charset="-122"/>
                <a:cs typeface="微软雅黑" panose="020B0503020204020204" charset="-122"/>
              </a:rPr>
              <a:t>效应</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smtClean="0">
                <a:latin typeface="微软雅黑" panose="020B0503020204020204" charset="-122"/>
                <a:ea typeface="微软雅黑" panose="020B0503020204020204" charset="-122"/>
                <a:cs typeface="微软雅黑" panose="020B0503020204020204" charset="-122"/>
              </a:rPr>
              <a:t>供应方</a:t>
            </a:r>
            <a:r>
              <a:rPr lang="en-US" altLang="zh-CN" dirty="0" smtClean="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需求方规模经济与正反馈加速闭环。</a:t>
            </a:r>
            <a:endParaRPr lang="en-US" dirty="0">
              <a:latin typeface="微软雅黑" panose="020B0503020204020204" charset="-122"/>
              <a:ea typeface="微软雅黑" panose="020B0503020204020204" charset="-122"/>
              <a:cs typeface="微软雅黑" panose="020B0503020204020204" charset="-122"/>
            </a:endParaRPr>
          </a:p>
        </p:txBody>
      </p:sp>
      <p:sp>
        <p:nvSpPr>
          <p:cNvPr id="38" name="Text Placeholder 37"/>
          <p:cNvSpPr>
            <a:spLocks noGrp="1"/>
          </p:cNvSpPr>
          <p:nvPr>
            <p:ph type="body" sz="quarter" idx="14"/>
          </p:nvPr>
        </p:nvSpPr>
        <p:spPr>
          <a:xfrm>
            <a:off x="7835806" y="1056066"/>
            <a:ext cx="1754326" cy="3428761"/>
          </a:xfrm>
        </p:spPr>
        <p:txBody>
          <a:bodyPr/>
          <a:lstStyle/>
          <a:p>
            <a:r>
              <a:rPr lang="zh-CN" altLang="en-US" dirty="0" smtClean="0">
                <a:latin typeface="微软雅黑" panose="020B0503020204020204" charset="-122"/>
                <a:ea typeface="微软雅黑" panose="020B0503020204020204" charset="-122"/>
                <a:cs typeface="微软雅黑" panose="020B0503020204020204" charset="-122"/>
              </a:rPr>
              <a:t>识别：利用网页，选项分流；根据用户行为轨迹识别（定价频率）</a:t>
            </a:r>
            <a:endParaRPr lang="en-US" altLang="zh-CN" dirty="0" smtClean="0">
              <a:latin typeface="微软雅黑" panose="020B0503020204020204" charset="-122"/>
              <a:ea typeface="微软雅黑" panose="020B0503020204020204" charset="-122"/>
              <a:cs typeface="微软雅黑" panose="020B0503020204020204" charset="-122"/>
            </a:endParaRPr>
          </a:p>
          <a:p>
            <a:r>
              <a:rPr lang="en-US" altLang="zh-CN" dirty="0" smtClean="0">
                <a:latin typeface="微软雅黑" panose="020B0503020204020204" charset="-122"/>
                <a:ea typeface="微软雅黑" panose="020B0503020204020204" charset="-122"/>
                <a:cs typeface="微软雅黑" panose="020B0503020204020204" charset="-122"/>
              </a:rPr>
              <a:t>B2C</a:t>
            </a:r>
            <a:r>
              <a:rPr lang="zh-CN" altLang="en-US" dirty="0" smtClean="0">
                <a:latin typeface="微软雅黑" panose="020B0503020204020204" charset="-122"/>
                <a:ea typeface="微软雅黑" panose="020B0503020204020204" charset="-122"/>
                <a:cs typeface="微软雅黑" panose="020B0503020204020204" charset="-122"/>
              </a:rPr>
              <a:t>：有交易需求的个体游戏玩家：</a:t>
            </a:r>
            <a:endParaRPr lang="en-US" altLang="zh-CN" dirty="0" smtClean="0">
              <a:latin typeface="微软雅黑" panose="020B0503020204020204" charset="-122"/>
              <a:ea typeface="微软雅黑" panose="020B0503020204020204" charset="-122"/>
              <a:cs typeface="微软雅黑" panose="020B0503020204020204" charset="-122"/>
            </a:endParaRPr>
          </a:p>
          <a:p>
            <a:r>
              <a:rPr lang="zh-CN" altLang="en-US" dirty="0" smtClean="0">
                <a:latin typeface="微软雅黑" panose="020B0503020204020204" charset="-122"/>
                <a:ea typeface="微软雅黑" panose="020B0503020204020204" charset="-122"/>
                <a:cs typeface="微软雅黑" panose="020B0503020204020204" charset="-122"/>
              </a:rPr>
              <a:t>节省其自行搜索产品价格并为其有意向出售或购买的产品确定合适的价格所耗费的时间</a:t>
            </a:r>
            <a:endParaRPr lang="en-US" altLang="zh-CN" dirty="0" smtClean="0">
              <a:latin typeface="微软雅黑" panose="020B0503020204020204" charset="-122"/>
              <a:ea typeface="微软雅黑" panose="020B0503020204020204" charset="-122"/>
              <a:cs typeface="微软雅黑" panose="020B0503020204020204" charset="-122"/>
            </a:endParaRPr>
          </a:p>
          <a:p>
            <a:r>
              <a:rPr lang="en-US" altLang="zh-CN" dirty="0" smtClean="0">
                <a:latin typeface="微软雅黑" panose="020B0503020204020204" charset="-122"/>
                <a:ea typeface="微软雅黑" panose="020B0503020204020204" charset="-122"/>
                <a:cs typeface="微软雅黑" panose="020B0503020204020204" charset="-122"/>
              </a:rPr>
              <a:t>B2B</a:t>
            </a:r>
            <a:r>
              <a:rPr lang="zh-CN" altLang="en-US" dirty="0" smtClean="0">
                <a:latin typeface="微软雅黑" panose="020B0503020204020204" charset="-122"/>
                <a:ea typeface="微软雅黑" panose="020B0503020204020204" charset="-122"/>
                <a:cs typeface="微软雅黑" panose="020B0503020204020204" charset="-122"/>
              </a:rPr>
              <a:t>：</a:t>
            </a:r>
            <a:endParaRPr lang="en-US" altLang="zh-CN" dirty="0" smtClean="0">
              <a:latin typeface="微软雅黑" panose="020B0503020204020204" charset="-122"/>
              <a:ea typeface="微软雅黑" panose="020B0503020204020204" charset="-122"/>
              <a:cs typeface="微软雅黑" panose="020B0503020204020204" charset="-122"/>
            </a:endParaRPr>
          </a:p>
          <a:p>
            <a:r>
              <a:rPr lang="zh-CN" altLang="en-US" dirty="0" smtClean="0">
                <a:latin typeface="微软雅黑" panose="020B0503020204020204" charset="-122"/>
                <a:ea typeface="微软雅黑" panose="020B0503020204020204" charset="-122"/>
                <a:cs typeface="微软雅黑" panose="020B0503020204020204" charset="-122"/>
              </a:rPr>
              <a:t>（</a:t>
            </a:r>
            <a:r>
              <a:rPr lang="en-US" altLang="zh-CN" dirty="0" smtClean="0">
                <a:latin typeface="微软雅黑" panose="020B0503020204020204" charset="-122"/>
                <a:ea typeface="微软雅黑" panose="020B0503020204020204" charset="-122"/>
                <a:cs typeface="微软雅黑" panose="020B0503020204020204" charset="-122"/>
              </a:rPr>
              <a:t>1</a:t>
            </a:r>
            <a:r>
              <a:rPr lang="zh-CN" altLang="en-US" dirty="0" smtClean="0">
                <a:latin typeface="微软雅黑" panose="020B0503020204020204" charset="-122"/>
                <a:ea typeface="微软雅黑" panose="020B0503020204020204" charset="-122"/>
                <a:cs typeface="微软雅黑" panose="020B0503020204020204" charset="-122"/>
              </a:rPr>
              <a:t>）有为用户提供定价服务需求的游戏交易平台：由我方提供公允定价，由平台提供交易安全性保障，吸引更多用户，加快交易速率</a:t>
            </a:r>
            <a:endParaRPr lang="en-US" altLang="zh-CN" dirty="0" smtClean="0">
              <a:latin typeface="微软雅黑" panose="020B0503020204020204" charset="-122"/>
              <a:ea typeface="微软雅黑" panose="020B0503020204020204" charset="-122"/>
              <a:cs typeface="微软雅黑" panose="020B0503020204020204" charset="-122"/>
            </a:endParaRPr>
          </a:p>
          <a:p>
            <a:r>
              <a:rPr lang="zh-CN" altLang="en-US" dirty="0" smtClean="0">
                <a:latin typeface="微软雅黑" panose="020B0503020204020204" charset="-122"/>
                <a:ea typeface="微软雅黑" panose="020B0503020204020204" charset="-122"/>
                <a:cs typeface="微软雅黑" panose="020B0503020204020204" charset="-122"/>
              </a:rPr>
              <a:t>（</a:t>
            </a:r>
            <a:r>
              <a:rPr lang="en-US" altLang="zh-CN" dirty="0" smtClean="0">
                <a:latin typeface="微软雅黑" panose="020B0503020204020204" charset="-122"/>
                <a:ea typeface="微软雅黑" panose="020B0503020204020204" charset="-122"/>
                <a:cs typeface="微软雅黑" panose="020B0503020204020204" charset="-122"/>
              </a:rPr>
              <a:t>2</a:t>
            </a:r>
            <a:r>
              <a:rPr lang="zh-CN" altLang="en-US" dirty="0" smtClean="0">
                <a:latin typeface="微软雅黑" panose="020B0503020204020204" charset="-122"/>
                <a:ea typeface="微软雅黑" panose="020B0503020204020204" charset="-122"/>
                <a:cs typeface="微软雅黑" panose="020B0503020204020204" charset="-122"/>
              </a:rPr>
              <a:t>）有游戏整体定价需求的公司：衡量某款游戏或其背后运营公司的价值，为其投融资提供支持</a:t>
            </a:r>
            <a:endParaRPr lang="en-US" altLang="zh-CN" dirty="0" smtClean="0">
              <a:latin typeface="微软雅黑" panose="020B0503020204020204" charset="-122"/>
              <a:ea typeface="微软雅黑" panose="020B0503020204020204" charset="-122"/>
              <a:cs typeface="微软雅黑" panose="020B0503020204020204" charset="-122"/>
            </a:endParaRPr>
          </a:p>
        </p:txBody>
      </p:sp>
      <p:sp>
        <p:nvSpPr>
          <p:cNvPr id="40" name="Text Placeholder 39"/>
          <p:cNvSpPr>
            <a:spLocks noGrp="1"/>
          </p:cNvSpPr>
          <p:nvPr>
            <p:ph type="body" sz="quarter" idx="16"/>
          </p:nvPr>
        </p:nvSpPr>
        <p:spPr/>
        <p:txBody>
          <a:bodyPr/>
          <a:lstStyle/>
          <a:p>
            <a:r>
              <a:rPr lang="en-US" altLang="zh-CN" dirty="0" smtClean="0">
                <a:latin typeface="微软雅黑" panose="020B0503020204020204" charset="-122"/>
                <a:ea typeface="微软雅黑" panose="020B0503020204020204" charset="-122"/>
                <a:cs typeface="微软雅黑" panose="020B0503020204020204" charset="-122"/>
              </a:rPr>
              <a:t>1</a:t>
            </a:r>
            <a:r>
              <a:rPr lang="zh-CN" altLang="en-US" dirty="0" smtClean="0">
                <a:latin typeface="微软雅黑" panose="020B0503020204020204" charset="-122"/>
                <a:ea typeface="微软雅黑" panose="020B0503020204020204" charset="-122"/>
                <a:cs typeface="微软雅黑" panose="020B0503020204020204" charset="-122"/>
              </a:rPr>
              <a:t>、定价资产完成交易率（</a:t>
            </a:r>
            <a:r>
              <a:rPr lang="en-US" altLang="zh-CN" dirty="0" smtClean="0">
                <a:latin typeface="微软雅黑" panose="020B0503020204020204" charset="-122"/>
                <a:ea typeface="微软雅黑" panose="020B0503020204020204" charset="-122"/>
                <a:cs typeface="微软雅黑" panose="020B0503020204020204" charset="-122"/>
              </a:rPr>
              <a:t>1</a:t>
            </a:r>
            <a:r>
              <a:rPr lang="zh-CN" altLang="en-US" dirty="0" smtClean="0">
                <a:latin typeface="微软雅黑" panose="020B0503020204020204" charset="-122"/>
                <a:ea typeface="微软雅黑" panose="020B0503020204020204" charset="-122"/>
                <a:cs typeface="微软雅黑" panose="020B0503020204020204" charset="-122"/>
              </a:rPr>
              <a:t>周</a:t>
            </a:r>
            <a:r>
              <a:rPr lang="en-US" altLang="zh-CN" dirty="0" smtClean="0">
                <a:latin typeface="微软雅黑" panose="020B0503020204020204" charset="-122"/>
                <a:ea typeface="微软雅黑" panose="020B0503020204020204" charset="-122"/>
                <a:cs typeface="微软雅黑" panose="020B0503020204020204" charset="-122"/>
              </a:rPr>
              <a:t>/</a:t>
            </a:r>
            <a:r>
              <a:rPr lang="zh-CN" altLang="en-US" dirty="0" smtClean="0">
                <a:latin typeface="微软雅黑" panose="020B0503020204020204" charset="-122"/>
                <a:ea typeface="微软雅黑" panose="020B0503020204020204" charset="-122"/>
                <a:cs typeface="微软雅黑" panose="020B0503020204020204" charset="-122"/>
              </a:rPr>
              <a:t>月内完成交易率）</a:t>
            </a:r>
            <a:endParaRPr lang="en-US" altLang="zh-CN" dirty="0" smtClean="0">
              <a:latin typeface="微软雅黑" panose="020B0503020204020204" charset="-122"/>
              <a:ea typeface="微软雅黑" panose="020B0503020204020204" charset="-122"/>
              <a:cs typeface="微软雅黑" panose="020B0503020204020204" charset="-122"/>
            </a:endParaRPr>
          </a:p>
          <a:p>
            <a:r>
              <a:rPr lang="en-US" altLang="zh-CN" dirty="0" smtClean="0">
                <a:latin typeface="微软雅黑" panose="020B0503020204020204" charset="-122"/>
                <a:ea typeface="微软雅黑" panose="020B0503020204020204" charset="-122"/>
                <a:cs typeface="微软雅黑" panose="020B0503020204020204" charset="-122"/>
              </a:rPr>
              <a:t>2</a:t>
            </a:r>
            <a:r>
              <a:rPr lang="zh-CN" altLang="en-US" dirty="0" smtClean="0">
                <a:latin typeface="微软雅黑" panose="020B0503020204020204" charset="-122"/>
                <a:ea typeface="微软雅黑" panose="020B0503020204020204" charset="-122"/>
                <a:cs typeface="微软雅黑" panose="020B0503020204020204" charset="-122"/>
              </a:rPr>
              <a:t>、定价资产数量</a:t>
            </a:r>
            <a:endParaRPr lang="en-US" altLang="zh-CN" smtClean="0">
              <a:latin typeface="微软雅黑" panose="020B0503020204020204" charset="-122"/>
              <a:ea typeface="微软雅黑" panose="020B0503020204020204" charset="-122"/>
              <a:cs typeface="微软雅黑" panose="020B0503020204020204" charset="-122"/>
            </a:endParaRPr>
          </a:p>
          <a:p>
            <a:r>
              <a:rPr lang="en-US" altLang="zh-CN" smtClean="0">
                <a:latin typeface="微软雅黑" panose="020B0503020204020204" charset="-122"/>
                <a:ea typeface="微软雅黑" panose="020B0503020204020204" charset="-122"/>
                <a:cs typeface="微软雅黑" panose="020B0503020204020204" charset="-122"/>
              </a:rPr>
              <a:t>3</a:t>
            </a:r>
            <a:r>
              <a:rPr lang="zh-CN" altLang="en-US" dirty="0" smtClean="0">
                <a:latin typeface="微软雅黑" panose="020B0503020204020204" charset="-122"/>
                <a:ea typeface="微软雅黑" panose="020B0503020204020204" charset="-122"/>
                <a:cs typeface="微软雅黑" panose="020B0503020204020204" charset="-122"/>
              </a:rPr>
              <a:t>、用户复用率</a:t>
            </a:r>
            <a:endParaRPr lang="en-US" dirty="0">
              <a:latin typeface="微软雅黑" panose="020B0503020204020204" charset="-122"/>
              <a:ea typeface="微软雅黑" panose="020B0503020204020204" charset="-122"/>
              <a:cs typeface="微软雅黑" panose="020B0503020204020204" charset="-122"/>
            </a:endParaRPr>
          </a:p>
        </p:txBody>
      </p:sp>
      <p:sp>
        <p:nvSpPr>
          <p:cNvPr id="42" name="Text Placeholder 41"/>
          <p:cNvSpPr>
            <a:spLocks noGrp="1"/>
          </p:cNvSpPr>
          <p:nvPr>
            <p:ph type="body" sz="quarter" idx="18"/>
          </p:nvPr>
        </p:nvSpPr>
        <p:spPr/>
        <p:txBody>
          <a:bodyPr/>
          <a:lstStyle/>
          <a:p>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smtClean="0">
                <a:solidFill>
                  <a:schemeClr val="tx1"/>
                </a:solidFill>
                <a:latin typeface="微软雅黑" panose="020B0503020204020204" charset="-122"/>
                <a:ea typeface="微软雅黑" panose="020B0503020204020204" charset="-122"/>
                <a:cs typeface="微软雅黑" panose="020B0503020204020204" charset="-122"/>
              </a:rPr>
              <a:t>项目</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创意市场上暂无同类竞品。</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smtClean="0">
                <a:solidFill>
                  <a:schemeClr val="tx1"/>
                </a:solidFill>
                <a:latin typeface="微软雅黑" panose="020B0503020204020204" charset="-122"/>
                <a:ea typeface="微软雅黑" panose="020B0503020204020204" charset="-122"/>
                <a:cs typeface="微软雅黑" panose="020B0503020204020204" charset="-122"/>
              </a:rPr>
              <a:t>核心</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代码可以通过</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antiplag</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专业的代码查重检测</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p>
            <a:r>
              <a:rPr lang="en-US" altLang="zh-CN" dirty="0" smtClean="0">
                <a:solidFill>
                  <a:schemeClr val="tx1"/>
                </a:solidFill>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a:t>
            </a:r>
            <a:r>
              <a:rPr lang="zh-CN" altLang="en-US" dirty="0" smtClean="0">
                <a:solidFill>
                  <a:schemeClr val="tx1"/>
                </a:solidFill>
                <a:latin typeface="微软雅黑" panose="020B0503020204020204" charset="-122"/>
                <a:ea typeface="微软雅黑" panose="020B0503020204020204" charset="-122"/>
                <a:cs typeface="微软雅黑" panose="020B0503020204020204" charset="-122"/>
              </a:rPr>
              <a:t>可</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同时申请项目专利</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4" name="Text Placeholder 43"/>
          <p:cNvSpPr>
            <a:spLocks noGrp="1"/>
          </p:cNvSpPr>
          <p:nvPr>
            <p:ph type="body" sz="quarter" idx="20"/>
          </p:nvPr>
        </p:nvSpPr>
        <p:spPr/>
        <p:txBody>
          <a:bodyPr/>
          <a:lstStyle/>
          <a:p>
            <a:r>
              <a:rPr lang="en-US" altLang="zh-CN" dirty="0" smtClean="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、资源可行性：数据源充足；人力资源配置</a:t>
            </a:r>
            <a:r>
              <a:rPr lang="zh-CN" altLang="en-US" dirty="0" smtClean="0">
                <a:latin typeface="微软雅黑" panose="020B0503020204020204" charset="-122"/>
                <a:ea typeface="微软雅黑" panose="020B0503020204020204" charset="-122"/>
                <a:cs typeface="微软雅黑" panose="020B0503020204020204" charset="-122"/>
              </a:rPr>
              <a:t>合理</a:t>
            </a:r>
            <a:endParaRPr lang="en-US" altLang="zh-CN" dirty="0" smtClean="0">
              <a:latin typeface="微软雅黑" panose="020B0503020204020204" charset="-122"/>
              <a:ea typeface="微软雅黑" panose="020B0503020204020204" charset="-122"/>
              <a:cs typeface="微软雅黑" panose="020B0503020204020204" charset="-122"/>
            </a:endParaRPr>
          </a:p>
          <a:p>
            <a:r>
              <a:rPr lang="en-US" altLang="zh-CN" dirty="0" smtClean="0">
                <a:latin typeface="微软雅黑" panose="020B0503020204020204" charset="-122"/>
                <a:ea typeface="微软雅黑" panose="020B0503020204020204" charset="-122"/>
                <a:cs typeface="微软雅黑" panose="020B0503020204020204" charset="-122"/>
              </a:rPr>
              <a:t>2</a:t>
            </a:r>
            <a:r>
              <a:rPr lang="zh-CN" altLang="en-US" dirty="0" smtClean="0">
                <a:latin typeface="微软雅黑" panose="020B0503020204020204" charset="-122"/>
                <a:ea typeface="微软雅黑" panose="020B0503020204020204" charset="-122"/>
                <a:cs typeface="微软雅黑" panose="020B0503020204020204" charset="-122"/>
              </a:rPr>
              <a:t>、技术可行性：及时更新数据源，训练优化模型；足够成熟的机器学习、深度学习技术，可以满足建立定价模型需要</a:t>
            </a:r>
            <a:endParaRPr lang="en-US" altLang="zh-CN" dirty="0" smtClean="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smtClean="0">
                <a:latin typeface="微软雅黑" panose="020B0503020204020204" charset="-122"/>
                <a:ea typeface="微软雅黑" panose="020B0503020204020204" charset="-122"/>
                <a:cs typeface="微软雅黑" panose="020B0503020204020204" charset="-122"/>
              </a:rPr>
              <a:t>、经济可行性：</a:t>
            </a:r>
            <a:endParaRPr lang="en-US" altLang="zh-CN" dirty="0" smtClean="0">
              <a:latin typeface="微软雅黑" panose="020B0503020204020204" charset="-122"/>
              <a:ea typeface="微软雅黑" panose="020B0503020204020204" charset="-122"/>
              <a:cs typeface="微软雅黑" panose="020B0503020204020204" charset="-122"/>
            </a:endParaRPr>
          </a:p>
          <a:p>
            <a:r>
              <a:rPr lang="zh-CN" altLang="en-US" dirty="0" smtClean="0">
                <a:latin typeface="微软雅黑" panose="020B0503020204020204" charset="-122"/>
                <a:ea typeface="微软雅黑" panose="020B0503020204020204" charset="-122"/>
                <a:cs typeface="微软雅黑" panose="020B0503020204020204" charset="-122"/>
              </a:rPr>
              <a:t>运行资金需求小：轻资产模式，前期投入成本低，且产品前期仅服务特定游戏（网易公司的第五人格），前期运营和维护成本低；</a:t>
            </a:r>
            <a:endParaRPr lang="en-US" altLang="zh-CN" dirty="0" smtClean="0">
              <a:latin typeface="微软雅黑" panose="020B0503020204020204" charset="-122"/>
              <a:ea typeface="微软雅黑" panose="020B0503020204020204" charset="-122"/>
              <a:cs typeface="微软雅黑" panose="020B0503020204020204" charset="-122"/>
            </a:endParaRPr>
          </a:p>
          <a:p>
            <a:r>
              <a:rPr lang="zh-CN" altLang="en-US" dirty="0" smtClean="0">
                <a:solidFill>
                  <a:schemeClr val="tx2"/>
                </a:solidFill>
                <a:latin typeface="微软雅黑" panose="020B0503020204020204" charset="-122"/>
                <a:ea typeface="微软雅黑" panose="020B0503020204020204" charset="-122"/>
                <a:cs typeface="微软雅黑" panose="020B0503020204020204" charset="-122"/>
              </a:rPr>
              <a:t>经济效益实现周期短：投入使用到获得效益的周期短</a:t>
            </a:r>
            <a:endParaRPr lang="en-US" altLang="zh-CN" dirty="0" smtClean="0">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dirty="0" smtClean="0">
                <a:latin typeface="微软雅黑" panose="020B0503020204020204" charset="-122"/>
                <a:ea typeface="微软雅黑" panose="020B0503020204020204" charset="-122"/>
                <a:cs typeface="微软雅黑" panose="020B0503020204020204" charset="-122"/>
              </a:rPr>
              <a:t>4</a:t>
            </a:r>
            <a:r>
              <a:rPr lang="zh-CN" altLang="en-US" dirty="0" smtClean="0">
                <a:latin typeface="微软雅黑" panose="020B0503020204020204" charset="-122"/>
                <a:ea typeface="微软雅黑" panose="020B0503020204020204" charset="-122"/>
                <a:cs typeface="微软雅黑" panose="020B0503020204020204" charset="-122"/>
              </a:rPr>
              <a:t>、市场可行性：公允的定价工具的</a:t>
            </a:r>
            <a:r>
              <a:rPr lang="zh-CN" altLang="en-US" dirty="0">
                <a:latin typeface="微软雅黑" panose="020B0503020204020204" charset="-122"/>
                <a:ea typeface="微软雅黑" panose="020B0503020204020204" charset="-122"/>
                <a:cs typeface="微软雅黑" panose="020B0503020204020204" charset="-122"/>
              </a:rPr>
              <a:t>迫切性</a:t>
            </a:r>
            <a:r>
              <a:rPr lang="zh-CN" altLang="en-US" dirty="0" smtClean="0">
                <a:latin typeface="微软雅黑" panose="020B0503020204020204" charset="-122"/>
                <a:ea typeface="微软雅黑" panose="020B0503020204020204" charset="-122"/>
                <a:cs typeface="微软雅黑" panose="020B0503020204020204" charset="-122"/>
              </a:rPr>
              <a:t>；游戏发展空前，一片蓝海</a:t>
            </a:r>
            <a:endParaRPr lang="en-US" altLang="zh-CN" dirty="0" smtClean="0">
              <a:latin typeface="微软雅黑" panose="020B0503020204020204" charset="-122"/>
              <a:ea typeface="微软雅黑" panose="020B0503020204020204" charset="-122"/>
              <a:cs typeface="微软雅黑" panose="020B0503020204020204" charset="-122"/>
            </a:endParaRPr>
          </a:p>
          <a:p>
            <a:endParaRPr lang="en-US" dirty="0">
              <a:latin typeface="微软雅黑" panose="020B0503020204020204" charset="-122"/>
              <a:ea typeface="微软雅黑" panose="020B0503020204020204" charset="-122"/>
              <a:cs typeface="微软雅黑" panose="020B0503020204020204" charset="-122"/>
            </a:endParaRPr>
          </a:p>
        </p:txBody>
      </p:sp>
      <p:sp>
        <p:nvSpPr>
          <p:cNvPr id="45" name="Text Placeholder 44"/>
          <p:cNvSpPr>
            <a:spLocks noGrp="1"/>
          </p:cNvSpPr>
          <p:nvPr>
            <p:ph type="body" sz="quarter" idx="21"/>
          </p:nvPr>
        </p:nvSpPr>
        <p:spPr/>
        <p:txBody>
          <a:bodyPr/>
          <a:lstStyle/>
          <a:p>
            <a:r>
              <a:rPr lang="en-US" altLang="zh-CN" dirty="0" smtClean="0">
                <a:latin typeface="微软雅黑" panose="020B0503020204020204" charset="-122"/>
                <a:ea typeface="微软雅黑" panose="020B0503020204020204" charset="-122"/>
                <a:cs typeface="微软雅黑" panose="020B0503020204020204" charset="-122"/>
              </a:rPr>
              <a:t>1</a:t>
            </a:r>
            <a:r>
              <a:rPr lang="zh-CN" altLang="en-US" dirty="0" smtClean="0">
                <a:latin typeface="微软雅黑" panose="020B0503020204020204" charset="-122"/>
                <a:ea typeface="微软雅黑" panose="020B0503020204020204" charset="-122"/>
                <a:cs typeface="微软雅黑" panose="020B0503020204020204" charset="-122"/>
              </a:rPr>
              <a:t>、新兴游戏的资产定价：本模型依赖现有交易信息训练模型，若需为某一新兴游戏定价，缺乏实际交易</a:t>
            </a:r>
            <a:r>
              <a:rPr lang="zh-CN" altLang="en-US" dirty="0">
                <a:latin typeface="微软雅黑" panose="020B0503020204020204" charset="-122"/>
                <a:ea typeface="微软雅黑" panose="020B0503020204020204" charset="-122"/>
                <a:cs typeface="微软雅黑" panose="020B0503020204020204" charset="-122"/>
              </a:rPr>
              <a:t>数据，则不能有效定价</a:t>
            </a:r>
            <a:endParaRPr lang="en-US" altLang="zh-CN"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改进</a:t>
            </a:r>
            <a:r>
              <a:rPr lang="zh-CN" altLang="en-US" dirty="0" smtClean="0">
                <a:latin typeface="微软雅黑" panose="020B0503020204020204" charset="-122"/>
                <a:ea typeface="微软雅黑" panose="020B0503020204020204" charset="-122"/>
                <a:cs typeface="微软雅黑" panose="020B0503020204020204" charset="-122"/>
              </a:rPr>
              <a:t>：</a:t>
            </a:r>
            <a:r>
              <a:rPr lang="zh-CN" altLang="zh-CN" dirty="0" smtClean="0">
                <a:latin typeface="微软雅黑" panose="020B0503020204020204" charset="-122"/>
                <a:ea typeface="微软雅黑" panose="020B0503020204020204" charset="-122"/>
                <a:cs typeface="微软雅黑" panose="020B0503020204020204" charset="-122"/>
              </a:rPr>
              <a:t>加快样本获取速率</a:t>
            </a:r>
            <a:r>
              <a:rPr lang="zh-CN" altLang="en-US" dirty="0" smtClean="0">
                <a:latin typeface="微软雅黑" panose="020B0503020204020204" charset="-122"/>
                <a:ea typeface="微软雅黑" panose="020B0503020204020204" charset="-122"/>
                <a:cs typeface="微软雅黑" panose="020B0503020204020204" charset="-122"/>
              </a:rPr>
              <a:t>，先建立简易模型，后通过更多样本以实现精细化</a:t>
            </a:r>
            <a:endParaRPr lang="en-US" altLang="zh-CN"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、数据的滞后性：因为用于模型的训练数据都是历史数据，不能排除公司破产、交易丑闻等黑天鹅事件影响</a:t>
            </a:r>
            <a:endParaRPr lang="en-US" altLang="zh-CN"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改进：采用接口方式实时</a:t>
            </a:r>
            <a:r>
              <a:rPr lang="zh-CN" altLang="en-US" dirty="0" smtClean="0">
                <a:latin typeface="微软雅黑" panose="020B0503020204020204" charset="-122"/>
                <a:ea typeface="微软雅黑" panose="020B0503020204020204" charset="-122"/>
                <a:cs typeface="微软雅黑" panose="020B0503020204020204" charset="-122"/>
              </a:rPr>
              <a:t>传输，注意</a:t>
            </a:r>
            <a:r>
              <a:rPr lang="zh-CN" altLang="en-US" dirty="0">
                <a:latin typeface="微软雅黑" panose="020B0503020204020204" charset="-122"/>
                <a:ea typeface="微软雅黑" panose="020B0503020204020204" charset="-122"/>
                <a:cs typeface="微软雅黑" panose="020B0503020204020204" charset="-122"/>
              </a:rPr>
              <a:t>资本市场动向</a:t>
            </a:r>
            <a:endParaRPr lang="en-US" altLang="zh-CN"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、难以形成统一方案：不同游戏个性化强，具体变量难以统筹</a:t>
            </a:r>
            <a:endParaRPr lang="en-US" altLang="zh-CN" dirty="0">
              <a:latin typeface="微软雅黑" panose="020B0503020204020204" charset="-122"/>
              <a:ea typeface="微软雅黑" panose="020B0503020204020204" charset="-122"/>
              <a:cs typeface="微软雅黑" panose="020B0503020204020204" charset="-122"/>
            </a:endParaRPr>
          </a:p>
        </p:txBody>
      </p:sp>
      <p:sp>
        <p:nvSpPr>
          <p:cNvPr id="46" name="Text Placeholder 45"/>
          <p:cNvSpPr>
            <a:spLocks noGrp="1"/>
          </p:cNvSpPr>
          <p:nvPr>
            <p:ph type="body" sz="quarter" idx="22"/>
          </p:nvPr>
        </p:nvSpPr>
        <p:spPr/>
        <p:txBody>
          <a:bodyPr/>
          <a:lstStyle/>
          <a:p>
            <a:r>
              <a:rPr lang="en-US" dirty="0"/>
              <a:t>C</a:t>
            </a:r>
            <a:r>
              <a:rPr lang="en-US" altLang="zh-CN" dirty="0"/>
              <a:t>iti Cup</a:t>
            </a:r>
            <a:endParaRPr lang="en-US" dirty="0"/>
          </a:p>
        </p:txBody>
      </p:sp>
      <p:sp>
        <p:nvSpPr>
          <p:cNvPr id="47" name="Text Placeholder 46"/>
          <p:cNvSpPr>
            <a:spLocks noGrp="1"/>
          </p:cNvSpPr>
          <p:nvPr>
            <p:ph type="body" sz="quarter" idx="23"/>
          </p:nvPr>
        </p:nvSpPr>
        <p:spPr/>
        <p:txBody>
          <a:bodyPr/>
          <a:lstStyle/>
          <a:p>
            <a:r>
              <a:rPr lang="en-US" dirty="0"/>
              <a:t>Citi</a:t>
            </a:r>
            <a:endParaRPr lang="en-US" dirty="0"/>
          </a:p>
        </p:txBody>
      </p:sp>
      <p:sp>
        <p:nvSpPr>
          <p:cNvPr id="48" name="Text Placeholder 47"/>
          <p:cNvSpPr>
            <a:spLocks noGrp="1"/>
          </p:cNvSpPr>
          <p:nvPr>
            <p:ph type="body" sz="quarter" idx="24"/>
          </p:nvPr>
        </p:nvSpPr>
        <p:spPr/>
        <p:txBody>
          <a:bodyPr/>
          <a:lstStyle/>
          <a:p>
            <a:r>
              <a:rPr lang="en-US" altLang="zh-CN" dirty="0" smtClean="0"/>
              <a:t>06.03.2023</a:t>
            </a:r>
            <a:endParaRPr lang="en-US" dirty="0"/>
          </a:p>
        </p:txBody>
      </p:sp>
      <p:sp>
        <p:nvSpPr>
          <p:cNvPr id="49" name="Text Placeholder 48"/>
          <p:cNvSpPr>
            <a:spLocks noGrp="1"/>
          </p:cNvSpPr>
          <p:nvPr>
            <p:ph type="body" sz="quarter" idx="25"/>
          </p:nvPr>
        </p:nvSpPr>
        <p:spPr/>
        <p:txBody>
          <a:bodyPr/>
          <a:lstStyle/>
          <a:p>
            <a:r>
              <a:rPr lang="en-US" altLang="zh-CN" dirty="0" smtClean="0"/>
              <a:t>1.0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p:cNvSpPr>
            <a:spLocks noGrp="1"/>
          </p:cNvSpPr>
          <p:nvPr>
            <p:ph type="body" sz="quarter" idx="10"/>
          </p:nvPr>
        </p:nvSpPr>
        <p:spPr>
          <a:xfrm>
            <a:off x="309424" y="1066800"/>
            <a:ext cx="1754326" cy="3200400"/>
          </a:xfrm>
        </p:spPr>
        <p:txBody>
          <a:bodyPr/>
          <a:lstStyle/>
          <a:p>
            <a:r>
              <a:rPr lang="en-US" altLang="zh-CN" dirty="0" smtClean="0">
                <a:latin typeface="+mn-lt"/>
                <a:ea typeface="微软雅黑" panose="020B0503020204020204" charset="-122"/>
                <a:cs typeface="微软雅黑" panose="020B0503020204020204" charset="-122"/>
              </a:rPr>
              <a:t>1. </a:t>
            </a:r>
            <a:r>
              <a:rPr lang="pl-PL" altLang="zh-CN" dirty="0" smtClean="0">
                <a:latin typeface="+mn-lt"/>
              </a:rPr>
              <a:t>”NOT</a:t>
            </a:r>
            <a:r>
              <a:rPr lang="pl-PL" altLang="zh-CN" dirty="0">
                <a:latin typeface="+mn-lt"/>
              </a:rPr>
              <a:t> </a:t>
            </a:r>
            <a:r>
              <a:rPr lang="pl-PL" altLang="zh-CN" dirty="0" err="1" smtClean="0">
                <a:latin typeface="+mn-lt"/>
              </a:rPr>
              <a:t>sapping</a:t>
            </a:r>
            <a:r>
              <a:rPr lang="pl-PL" altLang="zh-CN" dirty="0" smtClean="0">
                <a:latin typeface="+mn-lt"/>
              </a:rPr>
              <a:t> </a:t>
            </a:r>
            <a:r>
              <a:rPr lang="pl-PL" altLang="zh-CN" dirty="0" err="1">
                <a:latin typeface="+mn-lt"/>
              </a:rPr>
              <a:t>one's</a:t>
            </a:r>
            <a:r>
              <a:rPr lang="pl-PL" altLang="zh-CN" dirty="0">
                <a:latin typeface="+mn-lt"/>
              </a:rPr>
              <a:t> </a:t>
            </a:r>
            <a:r>
              <a:rPr lang="pl-PL" altLang="zh-CN" dirty="0" err="1">
                <a:latin typeface="+mn-lt"/>
              </a:rPr>
              <a:t>spirit</a:t>
            </a:r>
            <a:r>
              <a:rPr lang="pl-PL" altLang="zh-CN" dirty="0">
                <a:latin typeface="+mn-lt"/>
              </a:rPr>
              <a:t> by </a:t>
            </a:r>
            <a:r>
              <a:rPr lang="pl-PL" altLang="zh-CN" dirty="0" err="1">
                <a:latin typeface="+mn-lt"/>
              </a:rPr>
              <a:t>seeking</a:t>
            </a:r>
            <a:r>
              <a:rPr lang="pl-PL" altLang="zh-CN" dirty="0">
                <a:latin typeface="+mn-lt"/>
              </a:rPr>
              <a:t> </a:t>
            </a:r>
            <a:r>
              <a:rPr lang="pl-PL" altLang="zh-CN" dirty="0" err="1" smtClean="0">
                <a:latin typeface="+mn-lt"/>
              </a:rPr>
              <a:t>pleasures</a:t>
            </a:r>
            <a:r>
              <a:rPr lang="pl-PL" altLang="zh-CN" dirty="0" smtClean="0">
                <a:latin typeface="+mn-lt"/>
              </a:rPr>
              <a:t>”</a:t>
            </a:r>
            <a:r>
              <a:rPr lang="en-US" altLang="zh-CN" dirty="0" smtClean="0">
                <a:latin typeface="+mn-lt"/>
                <a:ea typeface="微软雅黑" panose="020B0503020204020204" charset="-122"/>
                <a:cs typeface="微软雅黑" panose="020B0503020204020204" charset="-122"/>
              </a:rPr>
              <a:t>: provide </a:t>
            </a:r>
            <a:r>
              <a:rPr lang="en-US" altLang="zh-CN" dirty="0">
                <a:latin typeface="+mn-lt"/>
                <a:ea typeface="微软雅黑" panose="020B0503020204020204" charset="-122"/>
                <a:cs typeface="微软雅黑" panose="020B0503020204020204" charset="-122"/>
              </a:rPr>
              <a:t>a way to realize the value of investment time and energy, consumption in the game is no longer regarded as sunk </a:t>
            </a:r>
            <a:r>
              <a:rPr lang="en-US" altLang="zh-CN" dirty="0" smtClean="0">
                <a:latin typeface="+mn-lt"/>
                <a:ea typeface="微软雅黑" panose="020B0503020204020204" charset="-122"/>
                <a:cs typeface="微软雅黑" panose="020B0503020204020204" charset="-122"/>
              </a:rPr>
              <a:t>cost</a:t>
            </a:r>
            <a:endParaRPr lang="en-US" altLang="zh-CN" dirty="0" smtClean="0">
              <a:latin typeface="+mn-lt"/>
              <a:ea typeface="微软雅黑" panose="020B0503020204020204" charset="-122"/>
              <a:cs typeface="微软雅黑" panose="020B0503020204020204" charset="-122"/>
            </a:endParaRPr>
          </a:p>
          <a:p>
            <a:r>
              <a:rPr lang="en-US" altLang="zh-CN" dirty="0" smtClean="0">
                <a:latin typeface="+mn-lt"/>
                <a:ea typeface="微软雅黑" panose="020B0503020204020204" charset="-122"/>
                <a:cs typeface="微软雅黑" panose="020B0503020204020204" charset="-122"/>
              </a:rPr>
              <a:t>2. </a:t>
            </a:r>
            <a:r>
              <a:rPr lang="pl-PL" altLang="zh-CN" dirty="0" smtClean="0">
                <a:latin typeface="+mn-lt"/>
              </a:rPr>
              <a:t>”</a:t>
            </a:r>
            <a:r>
              <a:rPr lang="en-US" altLang="zh-CN" dirty="0" smtClean="0">
                <a:latin typeface="+mn-lt"/>
                <a:ea typeface="微软雅黑" panose="020B0503020204020204" charset="-122"/>
                <a:cs typeface="微软雅黑" panose="020B0503020204020204" charset="-122"/>
              </a:rPr>
              <a:t> </a:t>
            </a:r>
            <a:r>
              <a:rPr lang="en-US" altLang="zh-CN" dirty="0">
                <a:latin typeface="+mn-lt"/>
                <a:ea typeface="微软雅黑" panose="020B0503020204020204" charset="-122"/>
                <a:cs typeface="微软雅黑" panose="020B0503020204020204" charset="-122"/>
              </a:rPr>
              <a:t>price NOT </a:t>
            </a:r>
            <a:r>
              <a:rPr lang="en-US" altLang="zh-CN" dirty="0" smtClean="0">
                <a:latin typeface="+mn-lt"/>
                <a:ea typeface="微软雅黑" panose="020B0503020204020204" charset="-122"/>
                <a:cs typeface="微软雅黑" panose="020B0503020204020204" charset="-122"/>
              </a:rPr>
              <a:t>consistent </a:t>
            </a:r>
            <a:r>
              <a:rPr lang="en-US" altLang="zh-CN" dirty="0">
                <a:latin typeface="+mn-lt"/>
                <a:ea typeface="微软雅黑" panose="020B0503020204020204" charset="-122"/>
                <a:cs typeface="微软雅黑" panose="020B0503020204020204" charset="-122"/>
              </a:rPr>
              <a:t>with quality</a:t>
            </a:r>
            <a:r>
              <a:rPr lang="pl-PL" altLang="zh-CN" dirty="0" smtClean="0">
                <a:latin typeface="+mn-lt"/>
              </a:rPr>
              <a:t>”</a:t>
            </a:r>
            <a:r>
              <a:rPr lang="en-US" altLang="zh-CN" dirty="0">
                <a:latin typeface="+mn-lt"/>
                <a:ea typeface="微软雅黑" panose="020B0503020204020204" charset="-122"/>
                <a:cs typeface="微软雅黑" panose="020B0503020204020204" charset="-122"/>
              </a:rPr>
              <a:t>:</a:t>
            </a:r>
            <a:r>
              <a:rPr lang="en-US" altLang="zh-CN" dirty="0" smtClean="0">
                <a:latin typeface="+mn-lt"/>
                <a:ea typeface="微软雅黑" panose="020B0503020204020204" charset="-122"/>
                <a:cs typeface="微软雅黑" panose="020B0503020204020204" charset="-122"/>
              </a:rPr>
              <a:t>  avoid </a:t>
            </a:r>
            <a:r>
              <a:rPr lang="en-US" altLang="zh-CN" dirty="0">
                <a:latin typeface="+mn-lt"/>
                <a:ea typeface="微软雅黑" panose="020B0503020204020204" charset="-122"/>
                <a:cs typeface="微软雅黑" panose="020B0503020204020204" charset="-122"/>
              </a:rPr>
              <a:t>information asymmetry and provide fair prices </a:t>
            </a:r>
            <a:endParaRPr lang="en-US" altLang="zh-CN" dirty="0" smtClean="0">
              <a:latin typeface="+mn-lt"/>
              <a:ea typeface="微软雅黑" panose="020B0503020204020204" charset="-122"/>
              <a:cs typeface="微软雅黑" panose="020B0503020204020204" charset="-122"/>
            </a:endParaRPr>
          </a:p>
          <a:p>
            <a:r>
              <a:rPr lang="en-US" altLang="zh-CN" dirty="0" smtClean="0">
                <a:latin typeface="+mn-lt"/>
                <a:ea typeface="微软雅黑" panose="020B0503020204020204" charset="-122"/>
                <a:cs typeface="微软雅黑" panose="020B0503020204020204" charset="-122"/>
              </a:rPr>
              <a:t>3. </a:t>
            </a:r>
            <a:r>
              <a:rPr lang="pl-PL" altLang="zh-CN" dirty="0" smtClean="0">
                <a:latin typeface="+mn-lt"/>
                <a:ea typeface="微软雅黑" panose="020B0503020204020204" charset="-122"/>
                <a:cs typeface="微软雅黑" panose="020B0503020204020204" charset="-122"/>
              </a:rPr>
              <a:t> </a:t>
            </a:r>
            <a:r>
              <a:rPr lang="pl-PL" altLang="zh-CN" dirty="0">
                <a:latin typeface="+mn-lt"/>
                <a:ea typeface="微软雅黑" panose="020B0503020204020204" charset="-122"/>
                <a:cs typeface="微软雅黑" panose="020B0503020204020204" charset="-122"/>
              </a:rPr>
              <a:t>”</a:t>
            </a:r>
            <a:r>
              <a:rPr lang="en-US" altLang="zh-CN" dirty="0">
                <a:latin typeface="+mn-lt"/>
                <a:ea typeface="微软雅黑" panose="020B0503020204020204" charset="-122"/>
                <a:cs typeface="微软雅黑" panose="020B0503020204020204" charset="-122"/>
              </a:rPr>
              <a:t> NOT saying about itself</a:t>
            </a:r>
            <a:r>
              <a:rPr lang="pl-PL" altLang="zh-CN" dirty="0">
                <a:latin typeface="+mn-lt"/>
                <a:ea typeface="微软雅黑" panose="020B0503020204020204" charset="-122"/>
                <a:cs typeface="微软雅黑" panose="020B0503020204020204" charset="-122"/>
              </a:rPr>
              <a:t>”</a:t>
            </a:r>
            <a:r>
              <a:rPr lang="en-US" altLang="zh-CN" dirty="0">
                <a:latin typeface="+mn-lt"/>
                <a:ea typeface="微软雅黑" panose="020B0503020204020204" charset="-122"/>
                <a:cs typeface="微软雅黑" panose="020B0503020204020204" charset="-122"/>
              </a:rPr>
              <a:t>: as a third party to evaluate the value of the game fairly and provide reference for both investment and financing parties</a:t>
            </a:r>
            <a:endParaRPr lang="en-US" dirty="0">
              <a:latin typeface="+mn-lt"/>
              <a:ea typeface="微软雅黑" panose="020B0503020204020204" charset="-122"/>
              <a:cs typeface="微软雅黑" panose="020B0503020204020204" charset="-122"/>
            </a:endParaRPr>
          </a:p>
        </p:txBody>
      </p:sp>
      <p:sp>
        <p:nvSpPr>
          <p:cNvPr id="35" name="Text Placeholder 34"/>
          <p:cNvSpPr>
            <a:spLocks noGrp="1"/>
          </p:cNvSpPr>
          <p:nvPr>
            <p:ph type="body" sz="quarter" idx="11"/>
          </p:nvPr>
        </p:nvSpPr>
        <p:spPr>
          <a:xfrm>
            <a:off x="2188556" y="984600"/>
            <a:ext cx="1754326" cy="1530000"/>
          </a:xfrm>
        </p:spPr>
        <p:txBody>
          <a:bodyPr/>
          <a:lstStyle/>
          <a:p>
            <a:r>
              <a:rPr lang="en-US" altLang="zh-CN" dirty="0" smtClean="0">
                <a:latin typeface="+mn-lt"/>
                <a:ea typeface="微软雅黑" panose="020B0503020204020204" charset="-122"/>
                <a:cs typeface="微软雅黑" panose="020B0503020204020204" charset="-122"/>
              </a:rPr>
              <a:t>1. Set </a:t>
            </a:r>
            <a:r>
              <a:rPr lang="en-US" altLang="zh-CN" dirty="0">
                <a:latin typeface="+mn-lt"/>
                <a:ea typeface="微软雅黑" panose="020B0503020204020204" charset="-122"/>
                <a:cs typeface="微软雅黑" panose="020B0503020204020204" charset="-122"/>
              </a:rPr>
              <a:t>up game asset pricing </a:t>
            </a:r>
            <a:r>
              <a:rPr lang="en-US" altLang="zh-CN" dirty="0" smtClean="0">
                <a:latin typeface="+mn-lt"/>
                <a:ea typeface="微软雅黑" panose="020B0503020204020204" charset="-122"/>
                <a:cs typeface="微软雅黑" panose="020B0503020204020204" charset="-122"/>
              </a:rPr>
              <a:t>standards and </a:t>
            </a:r>
            <a:r>
              <a:rPr lang="en-US" altLang="zh-CN" dirty="0">
                <a:latin typeface="+mn-lt"/>
                <a:ea typeface="微软雅黑" panose="020B0503020204020204" charset="-122"/>
                <a:cs typeface="微软雅黑" panose="020B0503020204020204" charset="-122"/>
              </a:rPr>
              <a:t>assist game trading </a:t>
            </a:r>
            <a:r>
              <a:rPr lang="en-US" altLang="zh-CN" dirty="0" smtClean="0">
                <a:latin typeface="+mn-lt"/>
                <a:ea typeface="微软雅黑" panose="020B0503020204020204" charset="-122"/>
                <a:cs typeface="微软雅黑" panose="020B0503020204020204" charset="-122"/>
              </a:rPr>
              <a:t>platform</a:t>
            </a:r>
            <a:r>
              <a:rPr lang="zh-CN" altLang="en-US" dirty="0" smtClean="0">
                <a:latin typeface="+mn-lt"/>
                <a:ea typeface="微软雅黑" panose="020B0503020204020204" charset="-122"/>
                <a:cs typeface="微软雅黑" panose="020B0503020204020204" charset="-122"/>
              </a:rPr>
              <a:t> </a:t>
            </a:r>
            <a:r>
              <a:rPr lang="en-US" altLang="zh-CN" dirty="0" smtClean="0">
                <a:latin typeface="+mn-lt"/>
                <a:ea typeface="微软雅黑" panose="020B0503020204020204" charset="-122"/>
                <a:cs typeface="微软雅黑" panose="020B0503020204020204" charset="-122"/>
              </a:rPr>
              <a:t>in pricing</a:t>
            </a:r>
            <a:endParaRPr lang="en-US" altLang="zh-CN" dirty="0" smtClean="0">
              <a:latin typeface="+mn-lt"/>
              <a:ea typeface="微软雅黑" panose="020B0503020204020204" charset="-122"/>
              <a:cs typeface="微软雅黑" panose="020B0503020204020204" charset="-122"/>
            </a:endParaRPr>
          </a:p>
          <a:p>
            <a:r>
              <a:rPr lang="en-US" altLang="zh-CN" dirty="0" smtClean="0">
                <a:latin typeface="+mn-lt"/>
                <a:ea typeface="微软雅黑" panose="020B0503020204020204" charset="-122"/>
                <a:cs typeface="微软雅黑" panose="020B0503020204020204" charset="-122"/>
              </a:rPr>
              <a:t>2</a:t>
            </a:r>
            <a:r>
              <a:rPr lang="en-US" altLang="zh-CN" dirty="0">
                <a:latin typeface="+mn-lt"/>
                <a:ea typeface="微软雅黑" panose="020B0503020204020204" charset="-122"/>
                <a:cs typeface="微软雅黑" panose="020B0503020204020204" charset="-122"/>
              </a:rPr>
              <a:t>. Through software services, provide individual players with a fair price of game assets in line with </a:t>
            </a:r>
            <a:r>
              <a:rPr lang="en-US" altLang="zh-CN" dirty="0" smtClean="0">
                <a:latin typeface="+mn-lt"/>
                <a:ea typeface="微软雅黑" panose="020B0503020204020204" charset="-122"/>
                <a:cs typeface="微软雅黑" panose="020B0503020204020204" charset="-122"/>
              </a:rPr>
              <a:t>the true value</a:t>
            </a:r>
            <a:endParaRPr lang="en-US" altLang="zh-CN" dirty="0" smtClean="0">
              <a:latin typeface="+mn-lt"/>
              <a:ea typeface="微软雅黑" panose="020B0503020204020204" charset="-122"/>
              <a:cs typeface="微软雅黑" panose="020B0503020204020204" charset="-122"/>
            </a:endParaRPr>
          </a:p>
          <a:p>
            <a:r>
              <a:rPr lang="en-US" altLang="zh-CN" dirty="0" smtClean="0">
                <a:latin typeface="+mn-lt"/>
                <a:ea typeface="微软雅黑" panose="020B0503020204020204" charset="-122"/>
                <a:cs typeface="微软雅黑" panose="020B0503020204020204" charset="-122"/>
              </a:rPr>
              <a:t>3</a:t>
            </a:r>
            <a:r>
              <a:rPr lang="en-US" altLang="zh-CN" dirty="0">
                <a:latin typeface="+mn-lt"/>
                <a:ea typeface="微软雅黑" panose="020B0503020204020204" charset="-122"/>
                <a:cs typeface="微软雅黑" panose="020B0503020204020204" charset="-122"/>
              </a:rPr>
              <a:t>. Evaluate the overall value of the game company and provide the price </a:t>
            </a:r>
            <a:r>
              <a:rPr lang="en-US" altLang="zh-CN" dirty="0" smtClean="0">
                <a:latin typeface="+mn-lt"/>
                <a:ea typeface="微软雅黑" panose="020B0503020204020204" charset="-122"/>
                <a:cs typeface="微软雅黑" panose="020B0503020204020204" charset="-122"/>
              </a:rPr>
              <a:t>approved </a:t>
            </a:r>
            <a:r>
              <a:rPr lang="en-US" altLang="zh-CN" dirty="0">
                <a:latin typeface="+mn-lt"/>
                <a:ea typeface="微软雅黑" panose="020B0503020204020204" charset="-122"/>
                <a:cs typeface="微软雅黑" panose="020B0503020204020204" charset="-122"/>
              </a:rPr>
              <a:t>by the market/investors</a:t>
            </a:r>
            <a:endParaRPr lang="zh-CN" altLang="en-US" dirty="0" smtClean="0">
              <a:solidFill>
                <a:schemeClr val="tx1"/>
              </a:solidFill>
              <a:latin typeface="+mn-lt"/>
              <a:ea typeface="微软雅黑" panose="020B0503020204020204" charset="-122"/>
              <a:cs typeface="微软雅黑" panose="020B0503020204020204" charset="-122"/>
            </a:endParaRPr>
          </a:p>
        </p:txBody>
      </p:sp>
      <p:sp>
        <p:nvSpPr>
          <p:cNvPr id="36" name="Text Placeholder 35"/>
          <p:cNvSpPr>
            <a:spLocks noGrp="1"/>
          </p:cNvSpPr>
          <p:nvPr>
            <p:ph type="body" sz="quarter" idx="12"/>
          </p:nvPr>
        </p:nvSpPr>
        <p:spPr>
          <a:xfrm>
            <a:off x="4067689" y="1066800"/>
            <a:ext cx="1754326" cy="3428762"/>
          </a:xfrm>
        </p:spPr>
        <p:txBody>
          <a:bodyPr/>
          <a:lstStyle/>
          <a:p>
            <a:r>
              <a:rPr lang="en-US" dirty="0" smtClean="0">
                <a:latin typeface="+mn-lt"/>
                <a:ea typeface="微软雅黑" panose="020B0503020204020204" charset="-122"/>
                <a:cs typeface="+mn-lt"/>
                <a:sym typeface="+mn-ea"/>
              </a:rPr>
              <a:t>1.</a:t>
            </a:r>
            <a:r>
              <a:rPr lang="zh-CN" altLang="en-US" dirty="0" smtClean="0">
                <a:latin typeface="+mn-lt"/>
                <a:ea typeface="微软雅黑" panose="020B0503020204020204" charset="-122"/>
                <a:cs typeface="+mn-lt"/>
                <a:sym typeface="+mn-ea"/>
              </a:rPr>
              <a:t>Deep reinforcement learning algorithm</a:t>
            </a:r>
            <a:endParaRPr lang="zh-CN" altLang="en-US" dirty="0" smtClean="0">
              <a:latin typeface="+mn-lt"/>
              <a:ea typeface="微软雅黑" panose="020B0503020204020204" charset="-122"/>
              <a:cs typeface="+mn-lt"/>
              <a:sym typeface="+mn-ea"/>
            </a:endParaRPr>
          </a:p>
          <a:p>
            <a:r>
              <a:rPr dirty="0" smtClean="0">
                <a:latin typeface="+mn-lt"/>
                <a:ea typeface="微软雅黑" panose="020B0503020204020204" charset="-122"/>
                <a:cs typeface="+mn-lt"/>
                <a:sym typeface="+mn-ea"/>
              </a:rPr>
              <a:t>Try to use DQN, DDPG </a:t>
            </a:r>
            <a:r>
              <a:rPr lang="en-US" dirty="0" smtClean="0">
                <a:latin typeface="+mn-lt"/>
                <a:ea typeface="微软雅黑" panose="020B0503020204020204" charset="-122"/>
                <a:cs typeface="+mn-lt"/>
                <a:sym typeface="+mn-ea"/>
              </a:rPr>
              <a:t>or</a:t>
            </a:r>
            <a:r>
              <a:rPr dirty="0" smtClean="0">
                <a:latin typeface="+mn-lt"/>
                <a:ea typeface="微软雅黑" panose="020B0503020204020204" charset="-122"/>
                <a:cs typeface="+mn-lt"/>
                <a:sym typeface="+mn-ea"/>
              </a:rPr>
              <a:t> other deep reinforcement learning algorithms to build a neural network model. Use the model to serve the assessment more accurately and efficiently.</a:t>
            </a:r>
            <a:endParaRPr dirty="0" smtClean="0">
              <a:latin typeface="+mn-lt"/>
              <a:ea typeface="微软雅黑" panose="020B0503020204020204" charset="-122"/>
              <a:cs typeface="+mn-lt"/>
            </a:endParaRPr>
          </a:p>
          <a:p>
            <a:r>
              <a:rPr lang="en-US" altLang="zh-CN" dirty="0" smtClean="0">
                <a:latin typeface="+mn-lt"/>
                <a:ea typeface="微软雅黑" panose="020B0503020204020204" charset="-122"/>
                <a:cs typeface="+mn-lt"/>
                <a:sym typeface="+mn-ea"/>
              </a:rPr>
              <a:t>2.</a:t>
            </a:r>
            <a:r>
              <a:rPr dirty="0" smtClean="0">
                <a:latin typeface="+mn-lt"/>
                <a:ea typeface="微软雅黑" panose="020B0503020204020204" charset="-122"/>
                <a:cs typeface="+mn-lt"/>
                <a:sym typeface="+mn-ea"/>
              </a:rPr>
              <a:t>Advanced and efficient web development framework based on python</a:t>
            </a:r>
            <a:endParaRPr dirty="0" smtClean="0">
              <a:latin typeface="+mn-lt"/>
              <a:ea typeface="微软雅黑" panose="020B0503020204020204" charset="-122"/>
              <a:cs typeface="+mn-lt"/>
            </a:endParaRPr>
          </a:p>
          <a:p>
            <a:r>
              <a:rPr dirty="0" smtClean="0">
                <a:latin typeface="+mn-lt"/>
                <a:ea typeface="微软雅黑" panose="020B0503020204020204" charset="-122"/>
                <a:cs typeface="+mn-lt"/>
                <a:sym typeface="+mn-ea"/>
              </a:rPr>
              <a:t>The Flask+react</a:t>
            </a:r>
            <a:r>
              <a:rPr lang="en-US" dirty="0" smtClean="0">
                <a:latin typeface="+mn-lt"/>
                <a:ea typeface="微软雅黑" panose="020B0503020204020204" charset="-122"/>
                <a:cs typeface="+mn-lt"/>
                <a:sym typeface="+mn-ea"/>
              </a:rPr>
              <a:t> </a:t>
            </a:r>
            <a:r>
              <a:rPr dirty="0" smtClean="0">
                <a:latin typeface="+mn-lt"/>
                <a:ea typeface="微软雅黑" panose="020B0503020204020204" charset="-122"/>
                <a:cs typeface="+mn-lt"/>
                <a:sym typeface="+mn-ea"/>
              </a:rPr>
              <a:t>development framework is adopted to improve the development efficiency and save the maintenance cost, while better compatible with the neural network model.</a:t>
            </a:r>
            <a:endParaRPr lang="zh-CN" altLang="en-US" dirty="0" smtClean="0">
              <a:latin typeface="微软雅黑" panose="020B0503020204020204" charset="-122"/>
              <a:ea typeface="微软雅黑" panose="020B0503020204020204" charset="-122"/>
              <a:cs typeface="微软雅黑" panose="020B0503020204020204" charset="-122"/>
            </a:endParaRPr>
          </a:p>
        </p:txBody>
      </p:sp>
      <p:sp>
        <p:nvSpPr>
          <p:cNvPr id="37" name="Text Placeholder 36"/>
          <p:cNvSpPr>
            <a:spLocks noGrp="1"/>
          </p:cNvSpPr>
          <p:nvPr>
            <p:ph type="body" sz="quarter" idx="13"/>
          </p:nvPr>
        </p:nvSpPr>
        <p:spPr>
          <a:xfrm>
            <a:off x="5948526" y="1056067"/>
            <a:ext cx="1754326" cy="1458533"/>
          </a:xfrm>
        </p:spPr>
        <p:txBody>
          <a:bodyPr/>
          <a:lstStyle/>
          <a:p>
            <a:r>
              <a:rPr lang="en-US" altLang="zh-CN" dirty="0" smtClean="0">
                <a:latin typeface="+mn-lt"/>
                <a:ea typeface="微软雅黑" panose="020B0503020204020204" charset="-122"/>
                <a:cs typeface="微软雅黑" panose="020B0503020204020204" charset="-122"/>
              </a:rPr>
              <a:t>1. Cost advantage: reduce </a:t>
            </a:r>
            <a:r>
              <a:rPr lang="en-US" altLang="zh-CN" dirty="0">
                <a:latin typeface="+mn-lt"/>
                <a:ea typeface="微软雅黑" panose="020B0503020204020204" charset="-122"/>
                <a:cs typeface="微软雅黑" panose="020B0503020204020204" charset="-122"/>
              </a:rPr>
              <a:t>labor input through machine </a:t>
            </a:r>
            <a:r>
              <a:rPr lang="en-US" altLang="zh-CN" dirty="0" smtClean="0">
                <a:latin typeface="+mn-lt"/>
                <a:ea typeface="微软雅黑" panose="020B0503020204020204" charset="-122"/>
                <a:cs typeface="微软雅黑" panose="020B0503020204020204" charset="-122"/>
              </a:rPr>
              <a:t>processing</a:t>
            </a:r>
            <a:endParaRPr lang="en-US" altLang="zh-CN" dirty="0" smtClean="0">
              <a:latin typeface="+mn-lt"/>
              <a:ea typeface="微软雅黑" panose="020B0503020204020204" charset="-122"/>
              <a:cs typeface="微软雅黑" panose="020B0503020204020204" charset="-122"/>
            </a:endParaRPr>
          </a:p>
          <a:p>
            <a:r>
              <a:rPr lang="en-US" altLang="zh-CN" dirty="0" smtClean="0">
                <a:latin typeface="+mn-lt"/>
                <a:ea typeface="微软雅黑" panose="020B0503020204020204" charset="-122"/>
                <a:cs typeface="微软雅黑" panose="020B0503020204020204" charset="-122"/>
              </a:rPr>
              <a:t>2</a:t>
            </a:r>
            <a:r>
              <a:rPr lang="en-US" altLang="zh-CN" dirty="0">
                <a:latin typeface="+mn-lt"/>
                <a:ea typeface="微软雅黑" panose="020B0503020204020204" charset="-122"/>
                <a:cs typeface="微软雅黑" panose="020B0503020204020204" charset="-122"/>
              </a:rPr>
              <a:t>. First-mover </a:t>
            </a:r>
            <a:r>
              <a:rPr lang="en-US" altLang="zh-CN" dirty="0" smtClean="0">
                <a:latin typeface="+mn-lt"/>
                <a:ea typeface="微软雅黑" panose="020B0503020204020204" charset="-122"/>
                <a:cs typeface="微软雅黑" panose="020B0503020204020204" charset="-122"/>
              </a:rPr>
              <a:t>advantage: no </a:t>
            </a:r>
            <a:r>
              <a:rPr lang="en-US" altLang="zh-CN" dirty="0">
                <a:latin typeface="+mn-lt"/>
                <a:ea typeface="微软雅黑" panose="020B0503020204020204" charset="-122"/>
                <a:cs typeface="微软雅黑" panose="020B0503020204020204" charset="-122"/>
              </a:rPr>
              <a:t>similar competitive products </a:t>
            </a:r>
            <a:endParaRPr lang="en-US" altLang="zh-CN" dirty="0" smtClean="0">
              <a:latin typeface="+mn-lt"/>
              <a:ea typeface="微软雅黑" panose="020B0503020204020204" charset="-122"/>
              <a:cs typeface="微软雅黑" panose="020B0503020204020204" charset="-122"/>
            </a:endParaRPr>
          </a:p>
          <a:p>
            <a:r>
              <a:rPr lang="en-US" altLang="zh-CN" dirty="0" smtClean="0">
                <a:latin typeface="+mn-lt"/>
                <a:ea typeface="微软雅黑" panose="020B0503020204020204" charset="-122"/>
                <a:cs typeface="微软雅黑" panose="020B0503020204020204" charset="-122"/>
              </a:rPr>
              <a:t>3</a:t>
            </a:r>
            <a:r>
              <a:rPr lang="en-US" altLang="zh-CN" dirty="0">
                <a:latin typeface="+mn-lt"/>
                <a:ea typeface="微软雅黑" panose="020B0503020204020204" charset="-122"/>
                <a:cs typeface="微软雅黑" panose="020B0503020204020204" charset="-122"/>
              </a:rPr>
              <a:t>. Network </a:t>
            </a:r>
            <a:r>
              <a:rPr lang="en-US" altLang="zh-CN" dirty="0" smtClean="0">
                <a:latin typeface="+mn-lt"/>
                <a:ea typeface="微软雅黑" panose="020B0503020204020204" charset="-122"/>
                <a:cs typeface="微软雅黑" panose="020B0503020204020204" charset="-122"/>
              </a:rPr>
              <a:t>effect: </a:t>
            </a:r>
            <a:r>
              <a:rPr lang="en-US" altLang="zh-CN" dirty="0" smtClean="0">
                <a:latin typeface="+mn-lt"/>
                <a:ea typeface="微软雅黑" panose="020B0503020204020204" charset="-122"/>
                <a:cs typeface="微软雅黑" panose="020B0503020204020204" charset="-122"/>
              </a:rPr>
              <a:t>the economy of scale in both supply and demand side +positive feedback accelerating closed-loop</a:t>
            </a:r>
            <a:endParaRPr lang="en-US" dirty="0">
              <a:latin typeface="+mn-lt"/>
              <a:ea typeface="微软雅黑" panose="020B0503020204020204" charset="-122"/>
              <a:cs typeface="微软雅黑" panose="020B0503020204020204" charset="-122"/>
            </a:endParaRPr>
          </a:p>
        </p:txBody>
      </p:sp>
      <p:sp>
        <p:nvSpPr>
          <p:cNvPr id="38" name="Text Placeholder 37"/>
          <p:cNvSpPr>
            <a:spLocks noGrp="1"/>
          </p:cNvSpPr>
          <p:nvPr>
            <p:ph type="body" sz="quarter" idx="14"/>
          </p:nvPr>
        </p:nvSpPr>
        <p:spPr>
          <a:xfrm>
            <a:off x="7835806" y="1056066"/>
            <a:ext cx="1754326" cy="3428761"/>
          </a:xfrm>
        </p:spPr>
        <p:txBody>
          <a:bodyPr/>
          <a:lstStyle/>
          <a:p>
            <a:r>
              <a:rPr lang="en-US" altLang="zh-CN" dirty="0">
                <a:latin typeface="+mn-lt"/>
                <a:ea typeface="微软雅黑" panose="020B0503020204020204" charset="-122"/>
                <a:cs typeface="微软雅黑" panose="020B0503020204020204" charset="-122"/>
              </a:rPr>
              <a:t>Identification: use </a:t>
            </a:r>
            <a:r>
              <a:rPr lang="en-US" altLang="zh-CN" dirty="0" smtClean="0">
                <a:latin typeface="+mn-lt"/>
                <a:ea typeface="微软雅黑" panose="020B0503020204020204" charset="-122"/>
                <a:cs typeface="微软雅黑" panose="020B0503020204020204" charset="-122"/>
              </a:rPr>
              <a:t>the option in the web page and information based </a:t>
            </a:r>
            <a:r>
              <a:rPr lang="en-US" altLang="zh-CN" dirty="0">
                <a:latin typeface="+mn-lt"/>
                <a:ea typeface="微软雅黑" panose="020B0503020204020204" charset="-122"/>
                <a:cs typeface="微软雅黑" panose="020B0503020204020204" charset="-122"/>
              </a:rPr>
              <a:t>on user behavior </a:t>
            </a:r>
            <a:r>
              <a:rPr lang="en-US" altLang="zh-CN" dirty="0" smtClean="0">
                <a:latin typeface="+mn-lt"/>
                <a:ea typeface="微软雅黑" panose="020B0503020204020204" charset="-122"/>
                <a:cs typeface="微软雅黑" panose="020B0503020204020204" charset="-122"/>
              </a:rPr>
              <a:t>trajectory to </a:t>
            </a:r>
            <a:r>
              <a:rPr lang="en-US" altLang="zh-CN" dirty="0">
                <a:latin typeface="+mn-lt"/>
                <a:ea typeface="微软雅黑" panose="020B0503020204020204" charset="-122"/>
                <a:cs typeface="微软雅黑" panose="020B0503020204020204" charset="-122"/>
              </a:rPr>
              <a:t>distribute </a:t>
            </a:r>
            <a:endParaRPr lang="en-US" altLang="zh-CN" dirty="0" smtClean="0">
              <a:latin typeface="+mn-lt"/>
              <a:ea typeface="微软雅黑" panose="020B0503020204020204" charset="-122"/>
              <a:cs typeface="微软雅黑" panose="020B0503020204020204" charset="-122"/>
            </a:endParaRPr>
          </a:p>
          <a:p>
            <a:r>
              <a:rPr lang="en-US" altLang="zh-CN" dirty="0" smtClean="0">
                <a:latin typeface="+mn-lt"/>
                <a:ea typeface="微软雅黑" panose="020B0503020204020204" charset="-122"/>
                <a:cs typeface="微软雅黑" panose="020B0503020204020204" charset="-122"/>
              </a:rPr>
              <a:t>B2C</a:t>
            </a:r>
            <a:r>
              <a:rPr lang="zh-CN" altLang="en-US" dirty="0" smtClean="0">
                <a:latin typeface="+mn-lt"/>
                <a:ea typeface="微软雅黑" panose="020B0503020204020204" charset="-122"/>
                <a:cs typeface="微软雅黑" panose="020B0503020204020204" charset="-122"/>
              </a:rPr>
              <a:t>：</a:t>
            </a:r>
            <a:r>
              <a:rPr lang="en-US" altLang="zh-CN" dirty="0">
                <a:latin typeface="+mn-lt"/>
                <a:ea typeface="微软雅黑" panose="020B0503020204020204" charset="-122"/>
                <a:cs typeface="微软雅黑" panose="020B0503020204020204" charset="-122"/>
              </a:rPr>
              <a:t> Individual game players with trading </a:t>
            </a:r>
            <a:r>
              <a:rPr lang="en-US" altLang="zh-CN" dirty="0" smtClean="0">
                <a:latin typeface="+mn-lt"/>
                <a:ea typeface="微软雅黑" panose="020B0503020204020204" charset="-122"/>
                <a:cs typeface="微软雅黑" panose="020B0503020204020204" charset="-122"/>
              </a:rPr>
              <a:t>demand: </a:t>
            </a:r>
            <a:endParaRPr lang="en-US" altLang="zh-CN" dirty="0" smtClean="0">
              <a:latin typeface="+mn-lt"/>
              <a:ea typeface="微软雅黑" panose="020B0503020204020204" charset="-122"/>
              <a:cs typeface="微软雅黑" panose="020B0503020204020204" charset="-122"/>
            </a:endParaRPr>
          </a:p>
          <a:p>
            <a:r>
              <a:rPr lang="en-US" altLang="zh-CN" dirty="0">
                <a:latin typeface="+mn-lt"/>
                <a:ea typeface="微软雅黑" panose="020B0503020204020204" charset="-122"/>
                <a:cs typeface="微软雅黑" panose="020B0503020204020204" charset="-122"/>
              </a:rPr>
              <a:t>Save </a:t>
            </a:r>
            <a:r>
              <a:rPr lang="en-US" altLang="zh-CN" dirty="0" smtClean="0">
                <a:latin typeface="+mn-lt"/>
                <a:ea typeface="微软雅黑" panose="020B0503020204020204" charset="-122"/>
                <a:cs typeface="微软雅黑" panose="020B0503020204020204" charset="-122"/>
              </a:rPr>
              <a:t>more time and efforts</a:t>
            </a:r>
            <a:endParaRPr lang="en-US" altLang="zh-CN" dirty="0" smtClean="0">
              <a:latin typeface="+mn-lt"/>
              <a:ea typeface="微软雅黑" panose="020B0503020204020204" charset="-122"/>
              <a:cs typeface="微软雅黑" panose="020B0503020204020204" charset="-122"/>
            </a:endParaRPr>
          </a:p>
          <a:p>
            <a:r>
              <a:rPr lang="en-US" altLang="zh-CN" dirty="0" smtClean="0">
                <a:latin typeface="+mn-lt"/>
                <a:ea typeface="微软雅黑" panose="020B0503020204020204" charset="-122"/>
                <a:cs typeface="微软雅黑" panose="020B0503020204020204" charset="-122"/>
              </a:rPr>
              <a:t>B2B</a:t>
            </a:r>
            <a:r>
              <a:rPr lang="zh-CN" altLang="en-US" dirty="0" smtClean="0">
                <a:latin typeface="+mn-lt"/>
                <a:ea typeface="微软雅黑" panose="020B0503020204020204" charset="-122"/>
                <a:cs typeface="微软雅黑" panose="020B0503020204020204" charset="-122"/>
              </a:rPr>
              <a:t>：</a:t>
            </a:r>
            <a:endParaRPr lang="en-US" altLang="zh-CN" dirty="0" smtClean="0">
              <a:latin typeface="+mn-lt"/>
              <a:ea typeface="微软雅黑" panose="020B0503020204020204" charset="-122"/>
              <a:cs typeface="微软雅黑" panose="020B0503020204020204" charset="-122"/>
            </a:endParaRPr>
          </a:p>
          <a:p>
            <a:r>
              <a:rPr lang="zh-CN" altLang="en-US" dirty="0" smtClean="0">
                <a:latin typeface="+mn-lt"/>
                <a:ea typeface="微软雅黑" panose="020B0503020204020204" charset="-122"/>
                <a:cs typeface="微软雅黑" panose="020B0503020204020204" charset="-122"/>
              </a:rPr>
              <a:t>（</a:t>
            </a:r>
            <a:r>
              <a:rPr lang="en-US" altLang="zh-CN" dirty="0" smtClean="0">
                <a:latin typeface="+mn-lt"/>
                <a:ea typeface="微软雅黑" panose="020B0503020204020204" charset="-122"/>
                <a:cs typeface="微软雅黑" panose="020B0503020204020204" charset="-122"/>
              </a:rPr>
              <a:t>1</a:t>
            </a:r>
            <a:r>
              <a:rPr lang="zh-CN" altLang="en-US" dirty="0" smtClean="0">
                <a:latin typeface="+mn-lt"/>
                <a:ea typeface="微软雅黑" panose="020B0503020204020204" charset="-122"/>
                <a:cs typeface="微软雅黑" panose="020B0503020204020204" charset="-122"/>
              </a:rPr>
              <a:t>）</a:t>
            </a:r>
            <a:r>
              <a:rPr lang="en-US" altLang="zh-CN" dirty="0">
                <a:latin typeface="+mn-lt"/>
                <a:ea typeface="微软雅黑" panose="020B0503020204020204" charset="-122"/>
                <a:cs typeface="微软雅黑" panose="020B0503020204020204" charset="-122"/>
              </a:rPr>
              <a:t>Game trading platform with demand for providing pricing services for users: </a:t>
            </a:r>
            <a:r>
              <a:rPr lang="en-US" altLang="zh-CN" dirty="0" smtClean="0">
                <a:latin typeface="+mn-lt"/>
                <a:ea typeface="微软雅黑" panose="020B0503020204020204" charset="-122"/>
                <a:cs typeface="微软雅黑" panose="020B0503020204020204" charset="-122"/>
              </a:rPr>
              <a:t>our tool provides </a:t>
            </a:r>
            <a:r>
              <a:rPr lang="en-US" altLang="zh-CN" dirty="0">
                <a:latin typeface="+mn-lt"/>
                <a:ea typeface="微软雅黑" panose="020B0503020204020204" charset="-122"/>
                <a:cs typeface="微软雅黑" panose="020B0503020204020204" charset="-122"/>
              </a:rPr>
              <a:t>fair </a:t>
            </a:r>
            <a:r>
              <a:rPr lang="en-US" altLang="zh-CN" dirty="0" smtClean="0">
                <a:latin typeface="+mn-lt"/>
                <a:ea typeface="微软雅黑" panose="020B0503020204020204" charset="-122"/>
                <a:cs typeface="微软雅黑" panose="020B0503020204020204" charset="-122"/>
              </a:rPr>
              <a:t>pricing, </a:t>
            </a:r>
            <a:r>
              <a:rPr lang="en-US" altLang="zh-CN" dirty="0">
                <a:latin typeface="+mn-lt"/>
                <a:ea typeface="微软雅黑" panose="020B0503020204020204" charset="-122"/>
                <a:cs typeface="微软雅黑" panose="020B0503020204020204" charset="-122"/>
              </a:rPr>
              <a:t>and the platform provides transaction security guarantee to attract more users and speed up </a:t>
            </a:r>
            <a:r>
              <a:rPr lang="en-US" altLang="zh-CN" dirty="0" smtClean="0">
                <a:latin typeface="+mn-lt"/>
                <a:ea typeface="微软雅黑" panose="020B0503020204020204" charset="-122"/>
                <a:cs typeface="微软雅黑" panose="020B0503020204020204" charset="-122"/>
              </a:rPr>
              <a:t>transaction</a:t>
            </a:r>
            <a:endParaRPr lang="en-US" altLang="zh-CN" dirty="0" smtClean="0">
              <a:latin typeface="+mn-lt"/>
              <a:ea typeface="微软雅黑" panose="020B0503020204020204" charset="-122"/>
              <a:cs typeface="微软雅黑" panose="020B0503020204020204" charset="-122"/>
            </a:endParaRPr>
          </a:p>
          <a:p>
            <a:r>
              <a:rPr lang="zh-CN" altLang="en-US" dirty="0" smtClean="0">
                <a:latin typeface="+mn-lt"/>
                <a:ea typeface="微软雅黑" panose="020B0503020204020204" charset="-122"/>
                <a:cs typeface="微软雅黑" panose="020B0503020204020204" charset="-122"/>
              </a:rPr>
              <a:t>（</a:t>
            </a:r>
            <a:r>
              <a:rPr lang="en-US" altLang="zh-CN" dirty="0" smtClean="0">
                <a:latin typeface="+mn-lt"/>
                <a:ea typeface="微软雅黑" panose="020B0503020204020204" charset="-122"/>
                <a:cs typeface="微软雅黑" panose="020B0503020204020204" charset="-122"/>
              </a:rPr>
              <a:t>2</a:t>
            </a:r>
            <a:r>
              <a:rPr lang="zh-CN" altLang="en-US" dirty="0" smtClean="0">
                <a:latin typeface="+mn-lt"/>
                <a:ea typeface="微软雅黑" panose="020B0503020204020204" charset="-122"/>
                <a:cs typeface="微软雅黑" panose="020B0503020204020204" charset="-122"/>
              </a:rPr>
              <a:t>）</a:t>
            </a:r>
            <a:r>
              <a:rPr lang="en-US" altLang="zh-CN" dirty="0">
                <a:latin typeface="+mn-lt"/>
                <a:ea typeface="微软雅黑" panose="020B0503020204020204" charset="-122"/>
                <a:cs typeface="微软雅黑" panose="020B0503020204020204" charset="-122"/>
              </a:rPr>
              <a:t> Companies with overall game pricing </a:t>
            </a:r>
            <a:r>
              <a:rPr lang="en-US" altLang="zh-CN" dirty="0" smtClean="0">
                <a:latin typeface="+mn-lt"/>
                <a:ea typeface="微软雅黑" panose="020B0503020204020204" charset="-122"/>
                <a:cs typeface="微软雅黑" panose="020B0503020204020204" charset="-122"/>
              </a:rPr>
              <a:t>demand: </a:t>
            </a:r>
            <a:r>
              <a:rPr lang="en-US" altLang="zh-CN" dirty="0">
                <a:latin typeface="+mn-lt"/>
                <a:ea typeface="微软雅黑" panose="020B0503020204020204" charset="-122"/>
                <a:cs typeface="微软雅黑" panose="020B0503020204020204" charset="-122"/>
              </a:rPr>
              <a:t>measure the value of a game or the operating company behind it, and provide support for its investment and financing</a:t>
            </a:r>
            <a:endParaRPr lang="en-US" altLang="zh-CN" dirty="0" smtClean="0">
              <a:latin typeface="+mn-lt"/>
              <a:ea typeface="微软雅黑" panose="020B0503020204020204" charset="-122"/>
              <a:cs typeface="微软雅黑" panose="020B0503020204020204" charset="-122"/>
            </a:endParaRPr>
          </a:p>
        </p:txBody>
      </p:sp>
      <p:sp>
        <p:nvSpPr>
          <p:cNvPr id="40" name="Text Placeholder 39"/>
          <p:cNvSpPr>
            <a:spLocks noGrp="1"/>
          </p:cNvSpPr>
          <p:nvPr>
            <p:ph type="body" sz="quarter" idx="16"/>
          </p:nvPr>
        </p:nvSpPr>
        <p:spPr/>
        <p:txBody>
          <a:bodyPr/>
          <a:lstStyle/>
          <a:p>
            <a:r>
              <a:rPr lang="en-US" altLang="zh-CN" dirty="0" smtClean="0">
                <a:latin typeface="+mn-lt"/>
                <a:ea typeface="微软雅黑" panose="020B0503020204020204" charset="-122"/>
                <a:cs typeface="微软雅黑" panose="020B0503020204020204" charset="-122"/>
              </a:rPr>
              <a:t>1. Trade completion </a:t>
            </a:r>
            <a:r>
              <a:rPr lang="en-US" altLang="zh-CN" dirty="0">
                <a:latin typeface="+mn-lt"/>
                <a:ea typeface="微软雅黑" panose="020B0503020204020204" charset="-122"/>
                <a:cs typeface="微软雅黑" panose="020B0503020204020204" charset="-122"/>
              </a:rPr>
              <a:t>rate of </a:t>
            </a:r>
            <a:r>
              <a:rPr lang="en-US" altLang="zh-CN" dirty="0" smtClean="0">
                <a:latin typeface="+mn-lt"/>
                <a:ea typeface="微软雅黑" panose="020B0503020204020204" charset="-122"/>
                <a:cs typeface="微软雅黑" panose="020B0503020204020204" charset="-122"/>
              </a:rPr>
              <a:t>priced assets(within </a:t>
            </a:r>
            <a:r>
              <a:rPr lang="en-US" altLang="zh-CN" dirty="0">
                <a:latin typeface="+mn-lt"/>
                <a:ea typeface="微软雅黑" panose="020B0503020204020204" charset="-122"/>
                <a:cs typeface="微软雅黑" panose="020B0503020204020204" charset="-122"/>
              </a:rPr>
              <a:t>1 </a:t>
            </a:r>
            <a:r>
              <a:rPr lang="en-US" altLang="zh-CN" dirty="0" smtClean="0">
                <a:latin typeface="+mn-lt"/>
                <a:ea typeface="微软雅黑" panose="020B0503020204020204" charset="-122"/>
                <a:cs typeface="微软雅黑" panose="020B0503020204020204" charset="-122"/>
              </a:rPr>
              <a:t>week/month)</a:t>
            </a:r>
            <a:endParaRPr lang="en-US" altLang="zh-CN" dirty="0" smtClean="0">
              <a:latin typeface="+mn-lt"/>
              <a:ea typeface="微软雅黑" panose="020B0503020204020204" charset="-122"/>
              <a:cs typeface="微软雅黑" panose="020B0503020204020204" charset="-122"/>
            </a:endParaRPr>
          </a:p>
          <a:p>
            <a:r>
              <a:rPr lang="en-US" altLang="zh-CN" dirty="0" smtClean="0">
                <a:latin typeface="+mn-lt"/>
                <a:ea typeface="微软雅黑" panose="020B0503020204020204" charset="-122"/>
                <a:cs typeface="微软雅黑" panose="020B0503020204020204" charset="-122"/>
              </a:rPr>
              <a:t>2</a:t>
            </a:r>
            <a:r>
              <a:rPr lang="en-US" altLang="zh-CN" dirty="0">
                <a:latin typeface="+mn-lt"/>
                <a:ea typeface="微软雅黑" panose="020B0503020204020204" charset="-122"/>
                <a:cs typeface="微软雅黑" panose="020B0503020204020204" charset="-122"/>
              </a:rPr>
              <a:t>. Number of </a:t>
            </a:r>
            <a:r>
              <a:rPr lang="en-US" altLang="zh-CN" dirty="0" smtClean="0">
                <a:latin typeface="+mn-lt"/>
                <a:ea typeface="微软雅黑" panose="020B0503020204020204" charset="-122"/>
                <a:cs typeface="微软雅黑" panose="020B0503020204020204" charset="-122"/>
              </a:rPr>
              <a:t>pricing assets and assets for sale</a:t>
            </a:r>
            <a:endParaRPr lang="en-US" altLang="zh-CN" dirty="0" smtClean="0">
              <a:latin typeface="+mn-lt"/>
              <a:ea typeface="微软雅黑" panose="020B0503020204020204" charset="-122"/>
              <a:cs typeface="微软雅黑" panose="020B0503020204020204" charset="-122"/>
            </a:endParaRPr>
          </a:p>
          <a:p>
            <a:r>
              <a:rPr lang="en-US" altLang="zh-CN" dirty="0" smtClean="0">
                <a:latin typeface="+mn-lt"/>
                <a:ea typeface="微软雅黑" panose="020B0503020204020204" charset="-122"/>
                <a:cs typeface="微软雅黑" panose="020B0503020204020204" charset="-122"/>
              </a:rPr>
              <a:t>3</a:t>
            </a:r>
            <a:r>
              <a:rPr lang="en-US" altLang="zh-CN" dirty="0">
                <a:latin typeface="+mn-lt"/>
                <a:ea typeface="微软雅黑" panose="020B0503020204020204" charset="-122"/>
                <a:cs typeface="微软雅黑" panose="020B0503020204020204" charset="-122"/>
              </a:rPr>
              <a:t>. </a:t>
            </a:r>
            <a:r>
              <a:rPr lang="en-US" altLang="zh-CN" dirty="0" smtClean="0">
                <a:latin typeface="+mn-lt"/>
              </a:rPr>
              <a:t>Reusability</a:t>
            </a:r>
            <a:r>
              <a:rPr lang="zh-CN" altLang="en-US" dirty="0" smtClean="0">
                <a:latin typeface="+mn-lt"/>
              </a:rPr>
              <a:t> </a:t>
            </a:r>
            <a:r>
              <a:rPr lang="en-US" altLang="zh-CN" dirty="0" smtClean="0">
                <a:latin typeface="+mn-lt"/>
                <a:ea typeface="微软雅黑" panose="020B0503020204020204" charset="-122"/>
                <a:cs typeface="微软雅黑" panose="020B0503020204020204" charset="-122"/>
              </a:rPr>
              <a:t>rate</a:t>
            </a:r>
            <a:endParaRPr lang="en-US" dirty="0">
              <a:latin typeface="+mn-lt"/>
              <a:ea typeface="微软雅黑" panose="020B0503020204020204" charset="-122"/>
              <a:cs typeface="微软雅黑" panose="020B0503020204020204" charset="-122"/>
            </a:endParaRPr>
          </a:p>
        </p:txBody>
      </p:sp>
      <p:sp>
        <p:nvSpPr>
          <p:cNvPr id="42" name="Text Placeholder 41"/>
          <p:cNvSpPr>
            <a:spLocks noGrp="1"/>
          </p:cNvSpPr>
          <p:nvPr>
            <p:ph type="body" sz="quarter" idx="18"/>
          </p:nvPr>
        </p:nvSpPr>
        <p:spPr/>
        <p:txBody>
          <a:bodyPr/>
          <a:lstStyle/>
          <a:p>
            <a:r>
              <a:rPr lang="en-US" altLang="zh-CN" dirty="0">
                <a:latin typeface="+mn-lt"/>
                <a:ea typeface="微软雅黑" panose="020B0503020204020204" charset="-122"/>
                <a:cs typeface="+mn-lt"/>
                <a:sym typeface="+mn-ea"/>
              </a:rPr>
              <a:t>1.</a:t>
            </a:r>
            <a:r>
              <a:rPr lang="zh-CN" altLang="en-US" dirty="0">
                <a:latin typeface="+mn-lt"/>
                <a:ea typeface="微软雅黑" panose="020B0503020204020204" charset="-122"/>
                <a:cs typeface="+mn-lt"/>
                <a:sym typeface="+mn-ea"/>
              </a:rPr>
              <a:t>There are no competitive products of the same kind in the project creative market.</a:t>
            </a:r>
            <a:endParaRPr lang="zh-CN" altLang="en-US" dirty="0">
              <a:solidFill>
                <a:schemeClr val="tx1"/>
              </a:solidFill>
              <a:latin typeface="+mn-lt"/>
              <a:ea typeface="微软雅黑" panose="020B0503020204020204" charset="-122"/>
              <a:cs typeface="+mn-lt"/>
            </a:endParaRPr>
          </a:p>
          <a:p>
            <a:r>
              <a:rPr lang="en-US" altLang="zh-CN" dirty="0">
                <a:latin typeface="+mn-lt"/>
                <a:ea typeface="微软雅黑" panose="020B0503020204020204" charset="-122"/>
                <a:cs typeface="+mn-lt"/>
                <a:sym typeface="+mn-ea"/>
              </a:rPr>
              <a:t>2.</a:t>
            </a:r>
            <a:r>
              <a:rPr dirty="0">
                <a:latin typeface="+mn-lt"/>
                <a:ea typeface="微软雅黑" panose="020B0503020204020204" charset="-122"/>
                <a:cs typeface="+mn-lt"/>
                <a:sym typeface="+mn-ea"/>
              </a:rPr>
              <a:t>The core code can be detected through the professional code duplication check </a:t>
            </a:r>
            <a:r>
              <a:rPr lang="en-US" dirty="0">
                <a:latin typeface="+mn-lt"/>
                <a:ea typeface="微软雅黑" panose="020B0503020204020204" charset="-122"/>
                <a:cs typeface="+mn-lt"/>
                <a:sym typeface="+mn-ea"/>
              </a:rPr>
              <a:t>--</a:t>
            </a:r>
            <a:r>
              <a:rPr dirty="0">
                <a:latin typeface="+mn-lt"/>
                <a:ea typeface="微软雅黑" panose="020B0503020204020204" charset="-122"/>
                <a:cs typeface="+mn-lt"/>
                <a:sym typeface="+mn-ea"/>
              </a:rPr>
              <a:t> </a:t>
            </a:r>
            <a:r>
              <a:rPr lang="en-US" dirty="0">
                <a:latin typeface="+mn-lt"/>
                <a:ea typeface="微软雅黑" panose="020B0503020204020204" charset="-122"/>
                <a:cs typeface="+mn-lt"/>
                <a:sym typeface="+mn-ea"/>
              </a:rPr>
              <a:t>“</a:t>
            </a:r>
            <a:r>
              <a:rPr dirty="0">
                <a:latin typeface="+mn-lt"/>
                <a:ea typeface="微软雅黑" panose="020B0503020204020204" charset="-122"/>
                <a:cs typeface="+mn-lt"/>
                <a:sym typeface="+mn-ea"/>
              </a:rPr>
              <a:t>antiplag</a:t>
            </a:r>
            <a:r>
              <a:rPr lang="en-US" dirty="0">
                <a:latin typeface="+mn-lt"/>
                <a:ea typeface="微软雅黑" panose="020B0503020204020204" charset="-122"/>
                <a:cs typeface="+mn-lt"/>
                <a:sym typeface="+mn-ea"/>
              </a:rPr>
              <a:t>”</a:t>
            </a:r>
            <a:endParaRPr dirty="0">
              <a:solidFill>
                <a:schemeClr val="tx1"/>
              </a:solidFill>
              <a:latin typeface="+mn-lt"/>
              <a:ea typeface="微软雅黑" panose="020B0503020204020204" charset="-122"/>
              <a:cs typeface="+mn-lt"/>
            </a:endParaRPr>
          </a:p>
          <a:p>
            <a:r>
              <a:rPr lang="en-US" altLang="zh-CN" dirty="0">
                <a:latin typeface="+mn-lt"/>
                <a:ea typeface="微软雅黑" panose="020B0503020204020204" charset="-122"/>
                <a:cs typeface="+mn-lt"/>
                <a:sym typeface="+mn-ea"/>
              </a:rPr>
              <a:t>3.</a:t>
            </a:r>
            <a:r>
              <a:rPr lang="zh-CN" altLang="en-US" dirty="0">
                <a:latin typeface="+mn-lt"/>
                <a:ea typeface="微软雅黑" panose="020B0503020204020204" charset="-122"/>
                <a:cs typeface="+mn-lt"/>
                <a:sym typeface="+mn-ea"/>
              </a:rPr>
              <a:t>Project patents can be applied at the same time</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4" name="Text Placeholder 43"/>
          <p:cNvSpPr>
            <a:spLocks noGrp="1"/>
          </p:cNvSpPr>
          <p:nvPr>
            <p:ph type="body" sz="quarter" idx="20"/>
          </p:nvPr>
        </p:nvSpPr>
        <p:spPr>
          <a:xfrm>
            <a:off x="309424" y="4868333"/>
            <a:ext cx="4561026" cy="1447800"/>
          </a:xfrm>
        </p:spPr>
        <p:txBody>
          <a:bodyPr/>
          <a:lstStyle/>
          <a:p>
            <a:r>
              <a:rPr lang="en-US" altLang="zh-CN" dirty="0" smtClean="0">
                <a:latin typeface="+mn-lt"/>
                <a:ea typeface="微软雅黑" panose="020B0503020204020204" charset="-122"/>
                <a:cs typeface="微软雅黑" panose="020B0503020204020204" charset="-122"/>
              </a:rPr>
              <a:t>1. </a:t>
            </a:r>
            <a:r>
              <a:rPr lang="en-US" altLang="zh-CN" dirty="0">
                <a:latin typeface="+mn-lt"/>
                <a:ea typeface="微软雅黑" panose="020B0503020204020204" charset="-122"/>
                <a:cs typeface="微软雅黑" panose="020B0503020204020204" charset="-122"/>
              </a:rPr>
              <a:t>Resources feasibility: sufficient data sources; reasonable allocation of human </a:t>
            </a:r>
            <a:r>
              <a:rPr lang="en-US" altLang="zh-CN" dirty="0" smtClean="0">
                <a:latin typeface="+mn-lt"/>
                <a:ea typeface="微软雅黑" panose="020B0503020204020204" charset="-122"/>
                <a:cs typeface="微软雅黑" panose="020B0503020204020204" charset="-122"/>
              </a:rPr>
              <a:t>resources</a:t>
            </a:r>
            <a:endParaRPr lang="en-US" altLang="zh-CN" dirty="0" smtClean="0">
              <a:latin typeface="+mn-lt"/>
              <a:ea typeface="微软雅黑" panose="020B0503020204020204" charset="-122"/>
              <a:cs typeface="微软雅黑" panose="020B0503020204020204" charset="-122"/>
            </a:endParaRPr>
          </a:p>
          <a:p>
            <a:r>
              <a:rPr lang="en-US" altLang="zh-CN" dirty="0" smtClean="0">
                <a:latin typeface="+mn-lt"/>
                <a:ea typeface="微软雅黑" panose="020B0503020204020204" charset="-122"/>
                <a:cs typeface="微软雅黑" panose="020B0503020204020204" charset="-122"/>
              </a:rPr>
              <a:t>2. Technical </a:t>
            </a:r>
            <a:r>
              <a:rPr lang="en-US" altLang="zh-CN" dirty="0">
                <a:latin typeface="+mn-lt"/>
                <a:ea typeface="微软雅黑" panose="020B0503020204020204" charset="-122"/>
                <a:cs typeface="微软雅黑" panose="020B0503020204020204" charset="-122"/>
              </a:rPr>
              <a:t>feasibility: update the data </a:t>
            </a:r>
            <a:r>
              <a:rPr lang="en-US" altLang="zh-CN" dirty="0" smtClean="0">
                <a:latin typeface="+mn-lt"/>
                <a:ea typeface="微软雅黑" panose="020B0503020204020204" charset="-122"/>
                <a:cs typeface="微软雅黑" panose="020B0503020204020204" charset="-122"/>
              </a:rPr>
              <a:t>sources and </a:t>
            </a:r>
            <a:r>
              <a:rPr lang="en-US" altLang="zh-CN" dirty="0">
                <a:latin typeface="+mn-lt"/>
                <a:ea typeface="微软雅黑" panose="020B0503020204020204" charset="-122"/>
                <a:cs typeface="微软雅黑" panose="020B0503020204020204" charset="-122"/>
              </a:rPr>
              <a:t>train the optimization </a:t>
            </a:r>
            <a:r>
              <a:rPr lang="en-US" altLang="zh-CN" dirty="0" smtClean="0">
                <a:latin typeface="+mn-lt"/>
                <a:ea typeface="微软雅黑" panose="020B0503020204020204" charset="-122"/>
                <a:cs typeface="微软雅黑" panose="020B0503020204020204" charset="-122"/>
              </a:rPr>
              <a:t>model </a:t>
            </a:r>
            <a:r>
              <a:rPr lang="en-US" altLang="zh-CN" dirty="0">
                <a:latin typeface="+mn-lt"/>
                <a:ea typeface="微软雅黑" panose="020B0503020204020204" charset="-122"/>
                <a:cs typeface="微软雅黑" panose="020B0503020204020204" charset="-122"/>
              </a:rPr>
              <a:t>in </a:t>
            </a:r>
            <a:r>
              <a:rPr lang="en-US" altLang="zh-CN" dirty="0" smtClean="0">
                <a:latin typeface="+mn-lt"/>
                <a:ea typeface="微软雅黑" panose="020B0503020204020204" charset="-122"/>
                <a:cs typeface="微软雅黑" panose="020B0503020204020204" charset="-122"/>
              </a:rPr>
              <a:t>time; </a:t>
            </a:r>
            <a:r>
              <a:rPr lang="en-US" altLang="zh-CN" dirty="0">
                <a:latin typeface="+mn-lt"/>
                <a:ea typeface="微软雅黑" panose="020B0503020204020204" charset="-122"/>
                <a:cs typeface="微软雅黑" panose="020B0503020204020204" charset="-122"/>
              </a:rPr>
              <a:t>Sufficient mature machine learning and deep learning technology </a:t>
            </a:r>
            <a:r>
              <a:rPr lang="en-US" altLang="zh-CN" dirty="0" smtClean="0">
                <a:latin typeface="+mn-lt"/>
                <a:ea typeface="微软雅黑" panose="020B0503020204020204" charset="-122"/>
                <a:cs typeface="微软雅黑" panose="020B0503020204020204" charset="-122"/>
              </a:rPr>
              <a:t>which </a:t>
            </a:r>
            <a:r>
              <a:rPr lang="en-US" altLang="zh-CN" dirty="0">
                <a:latin typeface="+mn-lt"/>
                <a:ea typeface="微软雅黑" panose="020B0503020204020204" charset="-122"/>
                <a:cs typeface="微软雅黑" panose="020B0503020204020204" charset="-122"/>
              </a:rPr>
              <a:t>meet the needs of establishing pricing </a:t>
            </a:r>
            <a:r>
              <a:rPr lang="en-US" altLang="zh-CN" dirty="0" smtClean="0">
                <a:latin typeface="+mn-lt"/>
                <a:ea typeface="微软雅黑" panose="020B0503020204020204" charset="-122"/>
                <a:cs typeface="微软雅黑" panose="020B0503020204020204" charset="-122"/>
              </a:rPr>
              <a:t>model</a:t>
            </a:r>
            <a:endParaRPr lang="en-US" altLang="zh-CN" dirty="0" smtClean="0">
              <a:latin typeface="+mn-lt"/>
              <a:ea typeface="微软雅黑" panose="020B0503020204020204" charset="-122"/>
              <a:cs typeface="微软雅黑" panose="020B0503020204020204" charset="-122"/>
            </a:endParaRPr>
          </a:p>
          <a:p>
            <a:r>
              <a:rPr lang="en-US" altLang="zh-CN" dirty="0" smtClean="0">
                <a:latin typeface="+mn-lt"/>
                <a:ea typeface="微软雅黑" panose="020B0503020204020204" charset="-122"/>
                <a:cs typeface="微软雅黑" panose="020B0503020204020204" charset="-122"/>
              </a:rPr>
              <a:t>3. Economic feasibility: </a:t>
            </a:r>
            <a:r>
              <a:rPr lang="en-US" altLang="zh-CN" dirty="0" smtClean="0">
                <a:latin typeface="+mn-lt"/>
                <a:ea typeface="微软雅黑" panose="020B0503020204020204" charset="-122"/>
                <a:cs typeface="微软雅黑" panose="020B0503020204020204" charset="-122"/>
              </a:rPr>
              <a:t>little </a:t>
            </a:r>
            <a:r>
              <a:rPr lang="en-US" altLang="zh-CN" dirty="0">
                <a:latin typeface="+mn-lt"/>
                <a:ea typeface="微软雅黑" panose="020B0503020204020204" charset="-122"/>
                <a:cs typeface="微软雅黑" panose="020B0503020204020204" charset="-122"/>
              </a:rPr>
              <a:t>demand for operating capital: </a:t>
            </a:r>
            <a:r>
              <a:rPr lang="en-US" altLang="zh-CN" dirty="0" smtClean="0">
                <a:latin typeface="+mn-lt"/>
                <a:ea typeface="微软雅黑" panose="020B0503020204020204" charset="-122"/>
                <a:cs typeface="微软雅黑" panose="020B0503020204020204" charset="-122"/>
              </a:rPr>
              <a:t>low </a:t>
            </a:r>
            <a:r>
              <a:rPr lang="en-US" altLang="zh-CN" dirty="0">
                <a:latin typeface="+mn-lt"/>
                <a:ea typeface="微软雅黑" panose="020B0503020204020204" charset="-122"/>
                <a:cs typeface="微软雅黑" panose="020B0503020204020204" charset="-122"/>
              </a:rPr>
              <a:t>initial investment cost, </a:t>
            </a:r>
            <a:r>
              <a:rPr lang="en-US" altLang="zh-CN" dirty="0" smtClean="0">
                <a:latin typeface="+mn-lt"/>
                <a:ea typeface="微软雅黑" panose="020B0503020204020204" charset="-122"/>
                <a:cs typeface="微软雅黑" panose="020B0503020204020204" charset="-122"/>
              </a:rPr>
              <a:t>and low </a:t>
            </a:r>
            <a:r>
              <a:rPr lang="en-US" altLang="zh-CN" dirty="0">
                <a:latin typeface="+mn-lt"/>
                <a:ea typeface="微软雅黑" panose="020B0503020204020204" charset="-122"/>
                <a:cs typeface="微软雅黑" panose="020B0503020204020204" charset="-122"/>
              </a:rPr>
              <a:t>initial operation and maintenance </a:t>
            </a:r>
            <a:r>
              <a:rPr lang="en-US" altLang="zh-CN" dirty="0" smtClean="0">
                <a:latin typeface="+mn-lt"/>
                <a:ea typeface="微软雅黑" panose="020B0503020204020204" charset="-122"/>
                <a:cs typeface="微软雅黑" panose="020B0503020204020204" charset="-122"/>
              </a:rPr>
              <a:t>costs(in the early stage); short </a:t>
            </a:r>
            <a:r>
              <a:rPr lang="en-US" altLang="zh-CN" dirty="0">
                <a:latin typeface="+mn-lt"/>
                <a:ea typeface="微软雅黑" panose="020B0503020204020204" charset="-122"/>
                <a:cs typeface="微软雅黑" panose="020B0503020204020204" charset="-122"/>
              </a:rPr>
              <a:t>economic benefit realization </a:t>
            </a:r>
            <a:r>
              <a:rPr lang="en-US" altLang="zh-CN" dirty="0" smtClean="0">
                <a:latin typeface="+mn-lt"/>
                <a:ea typeface="微软雅黑" panose="020B0503020204020204" charset="-122"/>
                <a:cs typeface="微软雅黑" panose="020B0503020204020204" charset="-122"/>
              </a:rPr>
              <a:t>cycle</a:t>
            </a:r>
            <a:endParaRPr lang="en-US" altLang="zh-CN" dirty="0" smtClean="0">
              <a:latin typeface="+mn-lt"/>
              <a:ea typeface="微软雅黑" panose="020B0503020204020204" charset="-122"/>
              <a:cs typeface="微软雅黑" panose="020B0503020204020204" charset="-122"/>
            </a:endParaRPr>
          </a:p>
          <a:p>
            <a:r>
              <a:rPr lang="en-US" altLang="zh-CN" dirty="0" smtClean="0">
                <a:latin typeface="+mn-lt"/>
                <a:ea typeface="微软雅黑" panose="020B0503020204020204" charset="-122"/>
                <a:cs typeface="微软雅黑" panose="020B0503020204020204" charset="-122"/>
              </a:rPr>
              <a:t>4</a:t>
            </a:r>
            <a:r>
              <a:rPr lang="en-US" altLang="zh-CN" dirty="0" smtClean="0">
                <a:latin typeface="+mn-lt"/>
                <a:ea typeface="微软雅黑" panose="020B0503020204020204" charset="-122"/>
                <a:cs typeface="微软雅黑" panose="020B0503020204020204" charset="-122"/>
              </a:rPr>
              <a:t>. </a:t>
            </a:r>
            <a:r>
              <a:rPr lang="en-US" altLang="zh-CN" dirty="0">
                <a:latin typeface="+mn-lt"/>
                <a:ea typeface="微软雅黑" panose="020B0503020204020204" charset="-122"/>
                <a:cs typeface="微软雅黑" panose="020B0503020204020204" charset="-122"/>
              </a:rPr>
              <a:t>Market feasibility: the urgency of fair pricing tools; </a:t>
            </a:r>
            <a:r>
              <a:rPr lang="en-US" altLang="zh-CN" dirty="0" smtClean="0">
                <a:latin typeface="+mn-lt"/>
                <a:ea typeface="微软雅黑" panose="020B0503020204020204" charset="-122"/>
                <a:cs typeface="微软雅黑" panose="020B0503020204020204" charset="-122"/>
              </a:rPr>
              <a:t>unprecedented development speed </a:t>
            </a:r>
            <a:r>
              <a:rPr lang="en-US" altLang="zh-CN" dirty="0">
                <a:latin typeface="+mn-lt"/>
                <a:ea typeface="微软雅黑" panose="020B0503020204020204" charset="-122"/>
                <a:cs typeface="微软雅黑" panose="020B0503020204020204" charset="-122"/>
              </a:rPr>
              <a:t>of the </a:t>
            </a:r>
            <a:r>
              <a:rPr lang="en-US" altLang="zh-CN" dirty="0" smtClean="0">
                <a:latin typeface="+mn-lt"/>
                <a:ea typeface="微软雅黑" panose="020B0503020204020204" charset="-122"/>
                <a:cs typeface="微软雅黑" panose="020B0503020204020204" charset="-122"/>
              </a:rPr>
              <a:t>game market which is a blue ocean</a:t>
            </a:r>
            <a:endParaRPr lang="en-US" altLang="zh-CN" dirty="0" smtClean="0">
              <a:latin typeface="+mn-lt"/>
              <a:ea typeface="微软雅黑" panose="020B0503020204020204" charset="-122"/>
              <a:cs typeface="微软雅黑" panose="020B0503020204020204" charset="-122"/>
            </a:endParaRPr>
          </a:p>
        </p:txBody>
      </p:sp>
      <p:sp>
        <p:nvSpPr>
          <p:cNvPr id="45" name="Text Placeholder 44"/>
          <p:cNvSpPr>
            <a:spLocks noGrp="1"/>
          </p:cNvSpPr>
          <p:nvPr>
            <p:ph type="body" sz="quarter" idx="21"/>
          </p:nvPr>
        </p:nvSpPr>
        <p:spPr/>
        <p:txBody>
          <a:bodyPr/>
          <a:lstStyle/>
          <a:p>
            <a:r>
              <a:rPr lang="en-US" altLang="zh-CN" dirty="0" smtClean="0">
                <a:latin typeface="+mn-lt"/>
                <a:ea typeface="微软雅黑" panose="020B0503020204020204" charset="-122"/>
                <a:cs typeface="微软雅黑" panose="020B0503020204020204" charset="-122"/>
              </a:rPr>
              <a:t>1. Asset </a:t>
            </a:r>
            <a:r>
              <a:rPr lang="en-US" altLang="zh-CN" dirty="0">
                <a:latin typeface="+mn-lt"/>
                <a:ea typeface="微软雅黑" panose="020B0503020204020204" charset="-122"/>
                <a:cs typeface="微软雅黑" panose="020B0503020204020204" charset="-122"/>
              </a:rPr>
              <a:t>pricing of emerging games: </a:t>
            </a:r>
            <a:r>
              <a:rPr lang="en-US" altLang="zh-CN" dirty="0" smtClean="0">
                <a:latin typeface="+mn-lt"/>
                <a:ea typeface="微软雅黑" panose="020B0503020204020204" charset="-122"/>
                <a:cs typeface="微软雅黑" panose="020B0503020204020204" charset="-122"/>
              </a:rPr>
              <a:t>This </a:t>
            </a:r>
            <a:r>
              <a:rPr lang="en-US" altLang="zh-CN" dirty="0">
                <a:latin typeface="+mn-lt"/>
                <a:ea typeface="微软雅黑" panose="020B0503020204020204" charset="-122"/>
                <a:cs typeface="微软雅黑" panose="020B0503020204020204" charset="-122"/>
              </a:rPr>
              <a:t>model relies on the existing transaction information </a:t>
            </a:r>
            <a:r>
              <a:rPr lang="en-US" altLang="zh-CN" dirty="0" smtClean="0">
                <a:latin typeface="+mn-lt"/>
                <a:ea typeface="微软雅黑" panose="020B0503020204020204" charset="-122"/>
                <a:cs typeface="微软雅黑" panose="020B0503020204020204" charset="-122"/>
              </a:rPr>
              <a:t>to train, </a:t>
            </a:r>
            <a:r>
              <a:rPr lang="en-US" altLang="zh-CN" dirty="0">
                <a:latin typeface="+mn-lt"/>
                <a:ea typeface="微软雅黑" panose="020B0503020204020204" charset="-122"/>
                <a:cs typeface="微软雅黑" panose="020B0503020204020204" charset="-122"/>
              </a:rPr>
              <a:t>which cannot be effectively priced </a:t>
            </a:r>
            <a:r>
              <a:rPr lang="en-US" altLang="zh-CN" dirty="0" smtClean="0">
                <a:latin typeface="+mn-lt"/>
                <a:ea typeface="微软雅黑" panose="020B0503020204020204" charset="-122"/>
                <a:cs typeface="微软雅黑" panose="020B0503020204020204" charset="-122"/>
              </a:rPr>
              <a:t>if actual </a:t>
            </a:r>
            <a:r>
              <a:rPr lang="en-US" altLang="zh-CN" dirty="0">
                <a:latin typeface="+mn-lt"/>
                <a:ea typeface="微软雅黑" panose="020B0503020204020204" charset="-122"/>
                <a:cs typeface="微软雅黑" panose="020B0503020204020204" charset="-122"/>
              </a:rPr>
              <a:t>transaction </a:t>
            </a:r>
            <a:r>
              <a:rPr lang="en-US" altLang="zh-CN" dirty="0" smtClean="0">
                <a:latin typeface="+mn-lt"/>
                <a:ea typeface="微软雅黑" panose="020B0503020204020204" charset="-122"/>
                <a:cs typeface="微软雅黑" panose="020B0503020204020204" charset="-122"/>
              </a:rPr>
              <a:t>data is </a:t>
            </a:r>
            <a:r>
              <a:rPr lang="en-US" altLang="zh-CN" dirty="0" smtClean="0">
                <a:latin typeface="+mn-lt"/>
                <a:ea typeface="微软雅黑" panose="020B0503020204020204" charset="-122"/>
                <a:cs typeface="微软雅黑" panose="020B0503020204020204" charset="-122"/>
              </a:rPr>
              <a:t>poor.</a:t>
            </a:r>
            <a:endParaRPr lang="en-US" altLang="zh-CN" dirty="0" smtClean="0">
              <a:latin typeface="+mn-lt"/>
              <a:ea typeface="微软雅黑" panose="020B0503020204020204" charset="-122"/>
              <a:cs typeface="微软雅黑" panose="020B0503020204020204" charset="-122"/>
            </a:endParaRPr>
          </a:p>
          <a:p>
            <a:r>
              <a:rPr lang="en-US" altLang="zh-CN" dirty="0">
                <a:latin typeface="+mn-lt"/>
                <a:ea typeface="微软雅黑" panose="020B0503020204020204" charset="-122"/>
                <a:cs typeface="微软雅黑" panose="020B0503020204020204" charset="-122"/>
              </a:rPr>
              <a:t>Improvement: </a:t>
            </a:r>
            <a:r>
              <a:rPr lang="en-US" altLang="zh-CN" dirty="0" smtClean="0">
                <a:latin typeface="+mn-lt"/>
                <a:ea typeface="微软雅黑" panose="020B0503020204020204" charset="-122"/>
                <a:cs typeface="微软雅黑" panose="020B0503020204020204" charset="-122"/>
              </a:rPr>
              <a:t>accelerating </a:t>
            </a:r>
            <a:r>
              <a:rPr lang="en-US" altLang="zh-CN" dirty="0">
                <a:latin typeface="+mn-lt"/>
                <a:ea typeface="微软雅黑" panose="020B0503020204020204" charset="-122"/>
                <a:cs typeface="微软雅黑" panose="020B0503020204020204" charset="-122"/>
              </a:rPr>
              <a:t>sample acquisition </a:t>
            </a:r>
            <a:r>
              <a:rPr lang="en-US" altLang="zh-CN" dirty="0" smtClean="0">
                <a:latin typeface="+mn-lt"/>
                <a:ea typeface="微软雅黑" panose="020B0503020204020204" charset="-122"/>
                <a:cs typeface="微软雅黑" panose="020B0503020204020204" charset="-122"/>
              </a:rPr>
              <a:t>&amp; </a:t>
            </a:r>
            <a:r>
              <a:rPr lang="en-US" altLang="zh-CN" dirty="0">
                <a:latin typeface="+mn-lt"/>
                <a:ea typeface="微软雅黑" panose="020B0503020204020204" charset="-122"/>
                <a:cs typeface="微软雅黑" panose="020B0503020204020204" charset="-122"/>
              </a:rPr>
              <a:t>first establishing a simple model and then refining through more samples</a:t>
            </a:r>
            <a:endParaRPr lang="en-US" altLang="zh-CN" dirty="0" smtClean="0">
              <a:latin typeface="+mn-lt"/>
              <a:ea typeface="微软雅黑" panose="020B0503020204020204" charset="-122"/>
              <a:cs typeface="微软雅黑" panose="020B0503020204020204" charset="-122"/>
            </a:endParaRPr>
          </a:p>
          <a:p>
            <a:r>
              <a:rPr lang="en-US" altLang="zh-CN" dirty="0" smtClean="0">
                <a:latin typeface="+mn-lt"/>
                <a:ea typeface="微软雅黑" panose="020B0503020204020204" charset="-122"/>
                <a:cs typeface="微软雅黑" panose="020B0503020204020204" charset="-122"/>
              </a:rPr>
              <a:t>2</a:t>
            </a:r>
            <a:r>
              <a:rPr lang="en-US" altLang="zh-CN" dirty="0">
                <a:latin typeface="+mn-lt"/>
                <a:ea typeface="微软雅黑" panose="020B0503020204020204" charset="-122"/>
                <a:cs typeface="微软雅黑" panose="020B0503020204020204" charset="-122"/>
              </a:rPr>
              <a:t>. Lagging of data: T</a:t>
            </a:r>
            <a:r>
              <a:rPr lang="en-US" altLang="zh-CN" dirty="0" smtClean="0">
                <a:latin typeface="+mn-lt"/>
                <a:ea typeface="微软雅黑" panose="020B0503020204020204" charset="-122"/>
                <a:cs typeface="微软雅黑" panose="020B0503020204020204" charset="-122"/>
              </a:rPr>
              <a:t>he </a:t>
            </a:r>
            <a:r>
              <a:rPr lang="en-US" altLang="zh-CN" dirty="0">
                <a:latin typeface="+mn-lt"/>
                <a:ea typeface="微软雅黑" panose="020B0503020204020204" charset="-122"/>
                <a:cs typeface="微软雅黑" panose="020B0503020204020204" charset="-122"/>
              </a:rPr>
              <a:t>impact of corporate bankruptcy, transaction scandal and other black swan events cannot be </a:t>
            </a:r>
            <a:r>
              <a:rPr lang="en-US" altLang="zh-CN" dirty="0" smtClean="0">
                <a:latin typeface="+mn-lt"/>
                <a:ea typeface="微软雅黑" panose="020B0503020204020204" charset="-122"/>
                <a:cs typeface="微软雅黑" panose="020B0503020204020204" charset="-122"/>
              </a:rPr>
              <a:t>excluded </a:t>
            </a:r>
            <a:r>
              <a:rPr lang="en-US" altLang="zh-CN" dirty="0">
                <a:latin typeface="+mn-lt"/>
                <a:ea typeface="微软雅黑" panose="020B0503020204020204" charset="-122"/>
                <a:cs typeface="微软雅黑" panose="020B0503020204020204" charset="-122"/>
              </a:rPr>
              <a:t>because </a:t>
            </a:r>
            <a:r>
              <a:rPr lang="en-US" altLang="zh-CN" dirty="0" smtClean="0">
                <a:latin typeface="+mn-lt"/>
                <a:ea typeface="微软雅黑" panose="020B0503020204020204" charset="-122"/>
                <a:cs typeface="微软雅黑" panose="020B0503020204020204" charset="-122"/>
              </a:rPr>
              <a:t>of the historical data used</a:t>
            </a:r>
            <a:r>
              <a:rPr lang="en-US" altLang="zh-CN" dirty="0" smtClean="0">
                <a:latin typeface="+mn-lt"/>
                <a:ea typeface="微软雅黑" panose="020B0503020204020204" charset="-122"/>
                <a:cs typeface="微软雅黑" panose="020B0503020204020204" charset="-122"/>
              </a:rPr>
              <a:t>.</a:t>
            </a:r>
            <a:endParaRPr lang="en-US" altLang="zh-CN" dirty="0" smtClean="0">
              <a:latin typeface="+mn-lt"/>
              <a:ea typeface="微软雅黑" panose="020B0503020204020204" charset="-122"/>
              <a:cs typeface="微软雅黑" panose="020B0503020204020204" charset="-122"/>
            </a:endParaRPr>
          </a:p>
          <a:p>
            <a:r>
              <a:rPr lang="en-US" altLang="zh-CN" dirty="0">
                <a:latin typeface="+mn-lt"/>
                <a:ea typeface="微软雅黑" panose="020B0503020204020204" charset="-122"/>
                <a:cs typeface="微软雅黑" panose="020B0503020204020204" charset="-122"/>
              </a:rPr>
              <a:t>Improvement</a:t>
            </a:r>
            <a:r>
              <a:rPr lang="en-US" altLang="zh-CN" dirty="0" smtClean="0">
                <a:latin typeface="+mn-lt"/>
                <a:ea typeface="微软雅黑" panose="020B0503020204020204" charset="-122"/>
                <a:cs typeface="微软雅黑" panose="020B0503020204020204" charset="-122"/>
              </a:rPr>
              <a:t>: adopting the interface for </a:t>
            </a:r>
            <a:r>
              <a:rPr lang="en-US" altLang="zh-CN" dirty="0">
                <a:latin typeface="+mn-lt"/>
                <a:ea typeface="微软雅黑" panose="020B0503020204020204" charset="-122"/>
                <a:cs typeface="微软雅黑" panose="020B0503020204020204" charset="-122"/>
              </a:rPr>
              <a:t>real-time transmission and </a:t>
            </a:r>
            <a:r>
              <a:rPr lang="en-US" altLang="zh-CN" dirty="0" smtClean="0">
                <a:latin typeface="+mn-lt"/>
                <a:ea typeface="微软雅黑" panose="020B0503020204020204" charset="-122"/>
                <a:cs typeface="微软雅黑" panose="020B0503020204020204" charset="-122"/>
              </a:rPr>
              <a:t>paying </a:t>
            </a:r>
            <a:r>
              <a:rPr lang="en-US" altLang="zh-CN" dirty="0">
                <a:latin typeface="+mn-lt"/>
                <a:ea typeface="微软雅黑" panose="020B0503020204020204" charset="-122"/>
                <a:cs typeface="微软雅黑" panose="020B0503020204020204" charset="-122"/>
              </a:rPr>
              <a:t>attention to capital market trends</a:t>
            </a:r>
            <a:endParaRPr lang="en-US" altLang="zh-CN" dirty="0" smtClean="0">
              <a:latin typeface="+mn-lt"/>
              <a:ea typeface="微软雅黑" panose="020B0503020204020204" charset="-122"/>
              <a:cs typeface="微软雅黑" panose="020B0503020204020204" charset="-122"/>
            </a:endParaRPr>
          </a:p>
          <a:p>
            <a:r>
              <a:rPr lang="en-US" altLang="zh-CN" dirty="0" smtClean="0">
                <a:latin typeface="+mn-lt"/>
                <a:ea typeface="微软雅黑" panose="020B0503020204020204" charset="-122"/>
                <a:cs typeface="微软雅黑" panose="020B0503020204020204" charset="-122"/>
              </a:rPr>
              <a:t>3.</a:t>
            </a:r>
            <a:r>
              <a:rPr lang="zh-CN" altLang="en-US" dirty="0" smtClean="0">
                <a:latin typeface="+mn-lt"/>
                <a:ea typeface="微软雅黑" panose="020B0503020204020204" charset="-122"/>
                <a:cs typeface="微软雅黑" panose="020B0503020204020204" charset="-122"/>
              </a:rPr>
              <a:t> </a:t>
            </a:r>
            <a:r>
              <a:rPr lang="en-US" altLang="zh-CN" dirty="0" smtClean="0">
                <a:latin typeface="+mn-lt"/>
                <a:ea typeface="微软雅黑" panose="020B0503020204020204" charset="-122"/>
                <a:cs typeface="微软雅黑" panose="020B0503020204020204" charset="-122"/>
              </a:rPr>
              <a:t>Difficult </a:t>
            </a:r>
            <a:r>
              <a:rPr lang="en-US" altLang="zh-CN" dirty="0">
                <a:latin typeface="+mn-lt"/>
                <a:ea typeface="微软雅黑" panose="020B0503020204020204" charset="-122"/>
                <a:cs typeface="微软雅黑" panose="020B0503020204020204" charset="-122"/>
              </a:rPr>
              <a:t>to form a unified </a:t>
            </a:r>
            <a:r>
              <a:rPr lang="en-US" altLang="zh-CN" dirty="0" smtClean="0">
                <a:latin typeface="+mn-lt"/>
                <a:ea typeface="微软雅黑" panose="020B0503020204020204" charset="-122"/>
                <a:cs typeface="微软雅黑" panose="020B0503020204020204" charset="-122"/>
              </a:rPr>
              <a:t>plan: Different </a:t>
            </a:r>
            <a:r>
              <a:rPr lang="en-US" altLang="zh-CN" dirty="0">
                <a:latin typeface="+mn-lt"/>
                <a:ea typeface="微软雅黑" panose="020B0503020204020204" charset="-122"/>
                <a:cs typeface="微软雅黑" panose="020B0503020204020204" charset="-122"/>
              </a:rPr>
              <a:t>games are highly personalized, and specific variables are difficult to </a:t>
            </a:r>
            <a:r>
              <a:rPr lang="en-US" altLang="zh-CN" dirty="0" smtClean="0">
                <a:latin typeface="+mn-lt"/>
                <a:ea typeface="微软雅黑" panose="020B0503020204020204" charset="-122"/>
                <a:cs typeface="微软雅黑" panose="020B0503020204020204" charset="-122"/>
              </a:rPr>
              <a:t>coordinate</a:t>
            </a:r>
            <a:endParaRPr lang="en-US" altLang="zh-CN" dirty="0" smtClean="0">
              <a:latin typeface="+mn-lt"/>
              <a:ea typeface="微软雅黑" panose="020B0503020204020204" charset="-122"/>
              <a:cs typeface="微软雅黑" panose="020B0503020204020204" charset="-122"/>
            </a:endParaRPr>
          </a:p>
        </p:txBody>
      </p:sp>
      <p:sp>
        <p:nvSpPr>
          <p:cNvPr id="46" name="Text Placeholder 45"/>
          <p:cNvSpPr>
            <a:spLocks noGrp="1"/>
          </p:cNvSpPr>
          <p:nvPr>
            <p:ph type="body" sz="quarter" idx="22"/>
          </p:nvPr>
        </p:nvSpPr>
        <p:spPr/>
        <p:txBody>
          <a:bodyPr/>
          <a:lstStyle/>
          <a:p>
            <a:r>
              <a:rPr lang="en-US" dirty="0"/>
              <a:t>C</a:t>
            </a:r>
            <a:r>
              <a:rPr lang="en-US" altLang="zh-CN" dirty="0"/>
              <a:t>iti Cup</a:t>
            </a:r>
            <a:endParaRPr lang="en-US" dirty="0"/>
          </a:p>
        </p:txBody>
      </p:sp>
      <p:sp>
        <p:nvSpPr>
          <p:cNvPr id="47" name="Text Placeholder 46"/>
          <p:cNvSpPr>
            <a:spLocks noGrp="1"/>
          </p:cNvSpPr>
          <p:nvPr>
            <p:ph type="body" sz="quarter" idx="23"/>
          </p:nvPr>
        </p:nvSpPr>
        <p:spPr/>
        <p:txBody>
          <a:bodyPr/>
          <a:lstStyle/>
          <a:p>
            <a:r>
              <a:rPr lang="en-US" dirty="0"/>
              <a:t>Citi</a:t>
            </a:r>
            <a:endParaRPr lang="en-US" dirty="0"/>
          </a:p>
        </p:txBody>
      </p:sp>
      <p:sp>
        <p:nvSpPr>
          <p:cNvPr id="48" name="Text Placeholder 47"/>
          <p:cNvSpPr>
            <a:spLocks noGrp="1"/>
          </p:cNvSpPr>
          <p:nvPr>
            <p:ph type="body" sz="quarter" idx="24"/>
          </p:nvPr>
        </p:nvSpPr>
        <p:spPr/>
        <p:txBody>
          <a:bodyPr/>
          <a:lstStyle/>
          <a:p>
            <a:r>
              <a:rPr lang="en-US" altLang="zh-CN" dirty="0" smtClean="0"/>
              <a:t>06.02.2023</a:t>
            </a:r>
            <a:endParaRPr lang="en-US" dirty="0"/>
          </a:p>
        </p:txBody>
      </p:sp>
      <p:sp>
        <p:nvSpPr>
          <p:cNvPr id="49" name="Text Placeholder 48"/>
          <p:cNvSpPr>
            <a:spLocks noGrp="1"/>
          </p:cNvSpPr>
          <p:nvPr>
            <p:ph type="body" sz="quarter" idx="25"/>
          </p:nvPr>
        </p:nvSpPr>
        <p:spPr/>
        <p:txBody>
          <a:bodyPr/>
          <a:lstStyle/>
          <a:p>
            <a:r>
              <a:rPr lang="en-US" altLang="zh-CN" dirty="0" smtClean="0"/>
              <a:t>1.0</a:t>
            </a:r>
            <a:endParaRPr lang="en-US" dirty="0"/>
          </a:p>
        </p:txBody>
      </p:sp>
    </p:spTree>
  </p:cSld>
  <p:clrMapOvr>
    <a:masterClrMapping/>
  </p:clrMapOvr>
</p:sld>
</file>

<file path=ppt/tags/tag1.xml><?xml version="1.0" encoding="utf-8"?>
<p:tagLst xmlns:p="http://schemas.openxmlformats.org/presentationml/2006/main">
  <p:tag name="KSO_WPP_MARK_KEY" val="9b07b928-dba2-42d9-9147-fe6ad7c40abb"/>
  <p:tag name="COMMONDATA" val="eyJoZGlkIjoiYzQ2ZjFhZWM0YjliMmIwMzU1ZDdjNjU2YmQ1NjEzYjEifQ=="/>
</p:tagLst>
</file>

<file path=ppt/theme/theme1.xml><?xml version="1.0" encoding="utf-8"?>
<a:theme xmlns:a="http://schemas.openxmlformats.org/drawingml/2006/main" name="Office Theme">
  <a:themeElements>
    <a:clrScheme name="Neos Chronos">
      <a:dk1>
        <a:srgbClr val="444444"/>
      </a:dk1>
      <a:lt1>
        <a:sysClr val="window" lastClr="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4816</Words>
  <Application>WPS 演示</Application>
  <PresentationFormat>A4 纸张(210x297 毫米)</PresentationFormat>
  <Paragraphs>109</Paragraphs>
  <Slides>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vt:i4>
      </vt:variant>
    </vt:vector>
  </HeadingPairs>
  <TitlesOfParts>
    <vt:vector size="12" baseType="lpstr">
      <vt:lpstr>Arial</vt:lpstr>
      <vt:lpstr>宋体</vt:lpstr>
      <vt:lpstr>Wingdings</vt:lpstr>
      <vt:lpstr>Calibri</vt:lpstr>
      <vt:lpstr>MS PGothic</vt:lpstr>
      <vt:lpstr>Arial</vt:lpstr>
      <vt:lpstr>微软雅黑</vt:lpstr>
      <vt:lpstr>Wingdings</vt:lpstr>
      <vt:lpstr>Arial Unicode MS</vt:lpstr>
      <vt:lpstr>Office Theme</vt:lpstr>
      <vt:lpstr>PowerPoint 演示文稿</vt:lpstr>
      <vt:lpstr>PowerPoint 演示文稿</vt:lpstr>
    </vt:vector>
  </TitlesOfParts>
  <Company>Neos Chronos Limited</Company>
  <LinksUpToDate>false</LinksUpToDate>
  <SharedDoc>false</SharedDoc>
  <HyperlinksChanged>false</HyperlinksChanged>
  <AppVersion>14.0000</AppVersion>
  <HyperlinkBase>https://neoschronos.com/assets/</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Canvas Template PPT</dc:title>
  <dc:creator>js20273@imceu.eu.ssmb.com</dc:creator>
  <cp:keywords>Lean Canvas, Free, Template, Powerpoint, ppt, pptx</cp:keywords>
  <dc:description>Lean Canvas is adapted from The Business Model Canvas (www.businessmodelgeneration.com/canvas). This work is licensed under the Creative Commons Attribution-Share Alike 3.0 Unported License.</dc:description>
  <cp:category>PowerPoint Template PPT</cp:category>
  <cp:lastModifiedBy>Monet.</cp:lastModifiedBy>
  <cp:revision>118</cp:revision>
  <cp:lastPrinted>2020-01-14T19:13:00Z</cp:lastPrinted>
  <dcterms:created xsi:type="dcterms:W3CDTF">2019-04-01T16:49:00Z</dcterms:created>
  <dcterms:modified xsi:type="dcterms:W3CDTF">2023-03-26T13:59:17Z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ightsWATCHMark">
    <vt:lpwstr>13|CITI-PII-Internal|{00000000-0000-0000-0000-000000000000}</vt:lpwstr>
  </property>
  <property fmtid="{D5CDD505-2E9C-101B-9397-08002B2CF9AE}" pid="3" name="ContentTypeId">
    <vt:lpwstr>0x01010001D845DCA001874B8827B047BD48D237</vt:lpwstr>
  </property>
  <property fmtid="{D5CDD505-2E9C-101B-9397-08002B2CF9AE}" pid="4" name="MSIP_Label_d291669d-c62a-41f9-9790-e463798003d8_Enabled">
    <vt:lpwstr>true</vt:lpwstr>
  </property>
  <property fmtid="{D5CDD505-2E9C-101B-9397-08002B2CF9AE}" pid="5" name="MSIP_Label_d291669d-c62a-41f9-9790-e463798003d8_SetDate">
    <vt:lpwstr>2023-01-10T01:55:41Z</vt:lpwstr>
  </property>
  <property fmtid="{D5CDD505-2E9C-101B-9397-08002B2CF9AE}" pid="6" name="MSIP_Label_d291669d-c62a-41f9-9790-e463798003d8_Method">
    <vt:lpwstr>Privileged</vt:lpwstr>
  </property>
  <property fmtid="{D5CDD505-2E9C-101B-9397-08002B2CF9AE}" pid="7" name="MSIP_Label_d291669d-c62a-41f9-9790-e463798003d8_Name">
    <vt:lpwstr>Public</vt:lpwstr>
  </property>
  <property fmtid="{D5CDD505-2E9C-101B-9397-08002B2CF9AE}" pid="8" name="MSIP_Label_d291669d-c62a-41f9-9790-e463798003d8_SiteId">
    <vt:lpwstr>1771ae17-e764-4e0f-a476-d4184d79a5d9</vt:lpwstr>
  </property>
  <property fmtid="{D5CDD505-2E9C-101B-9397-08002B2CF9AE}" pid="9" name="MSIP_Label_d291669d-c62a-41f9-9790-e463798003d8_ActionId">
    <vt:lpwstr>54b7388a-9554-4bd4-b502-48951cad7ba2</vt:lpwstr>
  </property>
  <property fmtid="{D5CDD505-2E9C-101B-9397-08002B2CF9AE}" pid="10" name="MSIP_Label_d291669d-c62a-41f9-9790-e463798003d8_ContentBits">
    <vt:lpwstr>0</vt:lpwstr>
  </property>
  <property fmtid="{D5CDD505-2E9C-101B-9397-08002B2CF9AE}" pid="11" name="ICV">
    <vt:lpwstr>0D86826075E5414FBCB69E043D4EAD3E</vt:lpwstr>
  </property>
  <property fmtid="{D5CDD505-2E9C-101B-9397-08002B2CF9AE}" pid="12" name="KSOProductBuildVer">
    <vt:lpwstr>2052-11.1.0.13703</vt:lpwstr>
  </property>
</Properties>
</file>