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8"/>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Times New Roman Bold" charset="1" panose="02030802070405020303"/>
      <p:regular r:id="rId21"/>
    </p:embeddedFont>
    <p:embeddedFont>
      <p:font typeface="Trebuchet MS" charset="1" panose="020B0603020202020204"/>
      <p:regular r:id="rId22"/>
    </p:embeddedFont>
    <p:embeddedFont>
      <p:font typeface="TT Rounds Condensed" charset="1" panose="02000506030000020003"/>
      <p:regular r:id="rId23"/>
    </p:embeddedFont>
    <p:embeddedFont>
      <p:font typeface="Trebuchet MS Bold" charset="1" panose="020B0703020202020204"/>
      <p:regular r:id="rId24"/>
    </p:embeddedFont>
    <p:embeddedFont>
      <p:font typeface="Times New Roman" charset="1" panose="02030502070405020303"/>
      <p:regular r:id="rId25"/>
    </p:embeddedFont>
    <p:embeddedFont>
      <p:font typeface="TT Rounds Condensed Bold" charset="1" panose="02000806030000020003"/>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notesMasters/notesMaster1.xml" Type="http://schemas.openxmlformats.org/officeDocument/2006/relationships/notesMaster"/><Relationship Id="rId19" Target="theme/theme2.xml" Type="http://schemas.openxmlformats.org/officeDocument/2006/relationships/theme"/><Relationship Id="rId2" Target="presProps.xml" Type="http://schemas.openxmlformats.org/officeDocument/2006/relationships/presProps"/><Relationship Id="rId20" Target="notesSlides/notesSlide1.xml" Type="http://schemas.openxmlformats.org/officeDocument/2006/relationships/note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3.png" Type="http://schemas.openxmlformats.org/officeDocument/2006/relationships/image"/><Relationship Id="rId5" Target="../media/image6.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6.png" Type="http://schemas.openxmlformats.org/officeDocument/2006/relationships/image"/><Relationship Id="rId8" Target="../media/image10.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jpeg" Type="http://schemas.openxmlformats.org/officeDocument/2006/relationships/image"/><Relationship Id="rId3" Target="../media/image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Freeform 22" id="22"/>
          <p:cNvSpPr/>
          <p:nvPr/>
        </p:nvSpPr>
        <p:spPr>
          <a:xfrm flipH="false" flipV="false" rot="0">
            <a:off x="1314448" y="1485900"/>
            <a:ext cx="2614612" cy="2000250"/>
          </a:xfrm>
          <a:custGeom>
            <a:avLst/>
            <a:gdLst/>
            <a:ahLst/>
            <a:cxnLst/>
            <a:rect r="r" b="b" t="t" l="l"/>
            <a:pathLst>
              <a:path h="2000250" w="2614612">
                <a:moveTo>
                  <a:pt x="0" y="0"/>
                </a:moveTo>
                <a:lnTo>
                  <a:pt x="2614613" y="0"/>
                </a:lnTo>
                <a:lnTo>
                  <a:pt x="2614613" y="2000250"/>
                </a:lnTo>
                <a:lnTo>
                  <a:pt x="0" y="200025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23" id="23"/>
          <p:cNvGrpSpPr/>
          <p:nvPr/>
        </p:nvGrpSpPr>
        <p:grpSpPr>
          <a:xfrm rot="0">
            <a:off x="5629275" y="1785938"/>
            <a:ext cx="2500312" cy="2157412"/>
            <a:chOff x="0" y="0"/>
            <a:chExt cx="3333750" cy="2876550"/>
          </a:xfrm>
        </p:grpSpPr>
        <p:sp>
          <p:nvSpPr>
            <p:cNvPr name="Freeform 24" id="24"/>
            <p:cNvSpPr/>
            <p:nvPr/>
          </p:nvSpPr>
          <p:spPr>
            <a:xfrm flipH="false" flipV="false" rot="0">
              <a:off x="0" y="0"/>
              <a:ext cx="3333750" cy="2876550"/>
            </a:xfrm>
            <a:custGeom>
              <a:avLst/>
              <a:gdLst/>
              <a:ahLst/>
              <a:cxnLst/>
              <a:rect r="r" b="b" t="t" l="l"/>
              <a:pathLst>
                <a:path h="2876550" w="3333750">
                  <a:moveTo>
                    <a:pt x="2614676" y="0"/>
                  </a:moveTo>
                  <a:lnTo>
                    <a:pt x="719074" y="0"/>
                  </a:lnTo>
                  <a:lnTo>
                    <a:pt x="0" y="1438148"/>
                  </a:lnTo>
                  <a:lnTo>
                    <a:pt x="719074" y="2876550"/>
                  </a:lnTo>
                  <a:lnTo>
                    <a:pt x="2614676" y="2876550"/>
                  </a:lnTo>
                  <a:lnTo>
                    <a:pt x="3333750" y="1438148"/>
                  </a:lnTo>
                  <a:lnTo>
                    <a:pt x="2614676" y="0"/>
                  </a:lnTo>
                  <a:close/>
                </a:path>
              </a:pathLst>
            </a:custGeom>
            <a:solidFill>
              <a:srgbClr val="42D0A1"/>
            </a:solidFill>
          </p:spPr>
        </p:sp>
      </p:grpSp>
      <p:grpSp>
        <p:nvGrpSpPr>
          <p:cNvPr name="Group 25" id="25"/>
          <p:cNvGrpSpPr/>
          <p:nvPr/>
        </p:nvGrpSpPr>
        <p:grpSpPr>
          <a:xfrm rot="0">
            <a:off x="5700712" y="7843838"/>
            <a:ext cx="1085850" cy="928688"/>
            <a:chOff x="0" y="0"/>
            <a:chExt cx="1447800" cy="1238250"/>
          </a:xfrm>
        </p:grpSpPr>
        <p:sp>
          <p:nvSpPr>
            <p:cNvPr name="Freeform 26" id="26"/>
            <p:cNvSpPr/>
            <p:nvPr/>
          </p:nvSpPr>
          <p:spPr>
            <a:xfrm flipH="false" flipV="false" rot="0">
              <a:off x="0" y="0"/>
              <a:ext cx="1447800" cy="1238250"/>
            </a:xfrm>
            <a:custGeom>
              <a:avLst/>
              <a:gdLst/>
              <a:ahLst/>
              <a:cxnLst/>
              <a:rect r="r" b="b" t="t" l="l"/>
              <a:pathLst>
                <a:path h="1238250" w="1447800">
                  <a:moveTo>
                    <a:pt x="1138174" y="0"/>
                  </a:moveTo>
                  <a:lnTo>
                    <a:pt x="309626" y="0"/>
                  </a:lnTo>
                  <a:lnTo>
                    <a:pt x="0" y="619252"/>
                  </a:lnTo>
                  <a:lnTo>
                    <a:pt x="309626" y="1238250"/>
                  </a:lnTo>
                  <a:lnTo>
                    <a:pt x="1138174" y="1238250"/>
                  </a:lnTo>
                  <a:lnTo>
                    <a:pt x="1447800" y="619252"/>
                  </a:lnTo>
                  <a:lnTo>
                    <a:pt x="1138174" y="0"/>
                  </a:lnTo>
                  <a:close/>
                </a:path>
              </a:pathLst>
            </a:custGeom>
            <a:solidFill>
              <a:srgbClr val="42AF51"/>
            </a:solidFill>
          </p:spPr>
        </p:sp>
      </p:grpSp>
      <p:sp>
        <p:nvSpPr>
          <p:cNvPr name="TextBox 27" id="27"/>
          <p:cNvSpPr txBox="true"/>
          <p:nvPr/>
        </p:nvSpPr>
        <p:spPr>
          <a:xfrm rot="0">
            <a:off x="-1243012" y="-49242"/>
            <a:ext cx="14973300" cy="1581074"/>
          </a:xfrm>
          <a:prstGeom prst="rect">
            <a:avLst/>
          </a:prstGeom>
        </p:spPr>
        <p:txBody>
          <a:bodyPr anchor="t" rtlCol="false" tIns="0" lIns="0" bIns="0" rIns="0">
            <a:spAutoFit/>
          </a:bodyPr>
          <a:lstStyle/>
          <a:p>
            <a:pPr algn="l">
              <a:lnSpc>
                <a:spcPts val="5759"/>
              </a:lnSpc>
            </a:pPr>
            <a:r>
              <a:rPr lang="en-US" sz="4800">
                <a:solidFill>
                  <a:srgbClr val="0F0F0F"/>
                </a:solidFill>
                <a:latin typeface="Times New Roman Bold"/>
                <a:ea typeface="Times New Roman Bold"/>
                <a:cs typeface="Times New Roman Bold"/>
                <a:sym typeface="Times New Roman Bold"/>
              </a:rPr>
              <a:t>Employee Data Analysis using Excel </a:t>
            </a:r>
          </a:p>
          <a:p>
            <a:pPr algn="l">
              <a:lnSpc>
                <a:spcPts val="5759"/>
              </a:lnSpc>
            </a:pPr>
          </a:p>
        </p:txBody>
      </p:sp>
      <p:sp>
        <p:nvSpPr>
          <p:cNvPr name="Freeform 28" id="28"/>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5"/>
            <a:stretch>
              <a:fillRect l="-66666" t="0" r="-66666" b="0"/>
            </a:stretch>
          </a:blipFill>
        </p:spPr>
      </p:sp>
      <p:sp>
        <p:nvSpPr>
          <p:cNvPr name="TextBox 29" id="29"/>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a:t>
            </a:r>
          </a:p>
        </p:txBody>
      </p:sp>
      <p:sp>
        <p:nvSpPr>
          <p:cNvPr name="TextBox 30" id="30"/>
          <p:cNvSpPr txBox="true"/>
          <p:nvPr/>
        </p:nvSpPr>
        <p:spPr>
          <a:xfrm rot="0">
            <a:off x="3248976" y="4207998"/>
            <a:ext cx="13242128" cy="3257550"/>
          </a:xfrm>
          <a:prstGeom prst="rect">
            <a:avLst/>
          </a:prstGeom>
        </p:spPr>
        <p:txBody>
          <a:bodyPr anchor="t" rtlCol="false" tIns="0" lIns="0" bIns="0" rIns="0">
            <a:spAutoFit/>
          </a:bodyPr>
          <a:lstStyle/>
          <a:p>
            <a:pPr algn="l">
              <a:lnSpc>
                <a:spcPts val="4320"/>
              </a:lnSpc>
            </a:pPr>
            <a:r>
              <a:rPr lang="en-US" sz="3600" spc="33">
                <a:solidFill>
                  <a:srgbClr val="000000"/>
                </a:solidFill>
                <a:latin typeface="TT Rounds Condensed"/>
                <a:ea typeface="TT Rounds Condensed"/>
                <a:cs typeface="TT Rounds Condensed"/>
                <a:sym typeface="TT Rounds Condensed"/>
              </a:rPr>
              <a:t>STUDENT NAME: KANISHMA.V</a:t>
            </a:r>
          </a:p>
          <a:p>
            <a:pPr algn="l">
              <a:lnSpc>
                <a:spcPts val="4320"/>
              </a:lnSpc>
            </a:pPr>
            <a:r>
              <a:rPr lang="en-US" sz="3600" spc="33">
                <a:solidFill>
                  <a:srgbClr val="000000"/>
                </a:solidFill>
                <a:latin typeface="TT Rounds Condensed"/>
                <a:ea typeface="TT Rounds Condensed"/>
                <a:cs typeface="TT Rounds Condensed"/>
                <a:sym typeface="TT Rounds Condensed"/>
              </a:rPr>
              <a:t>REGISTER NO:312200378 </a:t>
            </a:r>
          </a:p>
          <a:p>
            <a:pPr algn="l">
              <a:lnSpc>
                <a:spcPts val="4320"/>
              </a:lnSpc>
            </a:pPr>
            <a:r>
              <a:rPr lang="en-US" sz="3600" spc="33">
                <a:solidFill>
                  <a:srgbClr val="000000"/>
                </a:solidFill>
                <a:latin typeface="TT Rounds Condensed"/>
                <a:ea typeface="TT Rounds Condensed"/>
                <a:cs typeface="TT Rounds Condensed"/>
                <a:sym typeface="TT Rounds Condensed"/>
              </a:rPr>
              <a:t>DEPARTMENT: B.COM COMMERCE</a:t>
            </a:r>
          </a:p>
          <a:p>
            <a:pPr algn="l">
              <a:lnSpc>
                <a:spcPts val="4320"/>
              </a:lnSpc>
            </a:pPr>
            <a:r>
              <a:rPr lang="en-US" sz="3600" spc="32">
                <a:solidFill>
                  <a:srgbClr val="000000"/>
                </a:solidFill>
                <a:latin typeface="TT Rounds Condensed"/>
                <a:ea typeface="TT Rounds Condensed"/>
                <a:cs typeface="TT Rounds Condensed"/>
                <a:sym typeface="TT Rounds Condensed"/>
              </a:rPr>
              <a:t>COLLEGE: S.I.V.E.T. COLLEGE</a:t>
            </a:r>
          </a:p>
          <a:p>
            <a:pPr algn="l">
              <a:lnSpc>
                <a:spcPts val="4320"/>
              </a:lnSpc>
            </a:pPr>
            <a:r>
              <a:rPr lang="en-US" sz="3600" spc="33">
                <a:solidFill>
                  <a:srgbClr val="000000"/>
                </a:solidFill>
                <a:latin typeface="TT Rounds Condensed"/>
                <a:ea typeface="TT Rounds Condensed"/>
                <a:cs typeface="TT Rounds Condensed"/>
                <a:sym typeface="TT Rounds Condensed"/>
              </a:rPr>
              <a:t>USER ID : asunm103unm103312200378</a:t>
            </a:r>
          </a:p>
          <a:p>
            <a:pPr algn="l">
              <a:lnSpc>
                <a:spcPts val="4320"/>
              </a:lnSpc>
            </a:pPr>
            <a:r>
              <a:rPr lang="en-US" sz="3600" spc="33">
                <a:solidFill>
                  <a:srgbClr val="000000"/>
                </a:solidFill>
                <a:latin typeface="TT Rounds Condensed"/>
                <a:ea typeface="TT Rounds Condensed"/>
                <a:cs typeface="TT Rounds Condensed"/>
                <a:sym typeface="TT Rounds Condensed"/>
              </a:rPr>
              <a:t>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843962"/>
            <a:ext cx="271462" cy="271462"/>
            <a:chOff x="0" y="0"/>
            <a:chExt cx="361950" cy="361950"/>
          </a:xfrm>
        </p:grpSpPr>
        <p:sp>
          <p:nvSpPr>
            <p:cNvPr name="Freeform 23" id="23"/>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4" id="24"/>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2"/>
            <a:stretch>
              <a:fillRect l="-66666" t="0" r="-66666" b="0"/>
            </a:stretch>
          </a:blipFill>
        </p:spPr>
      </p:sp>
      <p:sp>
        <p:nvSpPr>
          <p:cNvPr name="TextBox 25" id="25"/>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10</a:t>
            </a:r>
          </a:p>
        </p:txBody>
      </p:sp>
      <p:sp>
        <p:nvSpPr>
          <p:cNvPr name="TextBox 26" id="26"/>
          <p:cNvSpPr txBox="true"/>
          <p:nvPr/>
        </p:nvSpPr>
        <p:spPr>
          <a:xfrm rot="0">
            <a:off x="1109662" y="431005"/>
            <a:ext cx="4955856" cy="1143000"/>
          </a:xfrm>
          <a:prstGeom prst="rect">
            <a:avLst/>
          </a:prstGeom>
        </p:spPr>
        <p:txBody>
          <a:bodyPr anchor="t" rtlCol="false" tIns="0" lIns="0" bIns="0" rIns="0">
            <a:spAutoFit/>
          </a:bodyPr>
          <a:lstStyle/>
          <a:p>
            <a:pPr algn="l">
              <a:lnSpc>
                <a:spcPts val="8640"/>
              </a:lnSpc>
            </a:pPr>
            <a:r>
              <a:rPr lang="en-US" sz="7200" spc="-44">
                <a:solidFill>
                  <a:srgbClr val="000000"/>
                </a:solidFill>
                <a:latin typeface="Trebuchet MS Bold"/>
                <a:ea typeface="Trebuchet MS Bold"/>
                <a:cs typeface="Trebuchet MS Bold"/>
                <a:sym typeface="Trebuchet MS Bold"/>
              </a:rPr>
              <a:t>MODELLING</a:t>
            </a:r>
          </a:p>
        </p:txBody>
      </p:sp>
      <p:grpSp>
        <p:nvGrpSpPr>
          <p:cNvPr name="Group 27" id="27"/>
          <p:cNvGrpSpPr/>
          <p:nvPr/>
        </p:nvGrpSpPr>
        <p:grpSpPr>
          <a:xfrm rot="0">
            <a:off x="15087600" y="787712"/>
            <a:ext cx="685800" cy="685800"/>
            <a:chOff x="0" y="0"/>
            <a:chExt cx="914400" cy="914400"/>
          </a:xfrm>
        </p:grpSpPr>
        <p:sp>
          <p:nvSpPr>
            <p:cNvPr name="Freeform 28" id="28"/>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sp>
        <p:nvSpPr>
          <p:cNvPr name="TextBox 29" id="29"/>
          <p:cNvSpPr txBox="true"/>
          <p:nvPr/>
        </p:nvSpPr>
        <p:spPr>
          <a:xfrm rot="0">
            <a:off x="1109662" y="2356485"/>
            <a:ext cx="13917168" cy="6242001"/>
          </a:xfrm>
          <a:prstGeom prst="rect">
            <a:avLst/>
          </a:prstGeom>
        </p:spPr>
        <p:txBody>
          <a:bodyPr anchor="t" rtlCol="false" tIns="0" lIns="0" bIns="0" rIns="0">
            <a:spAutoFit/>
          </a:bodyPr>
          <a:lstStyle/>
          <a:p>
            <a:pPr algn="l">
              <a:lnSpc>
                <a:spcPts val="3240"/>
              </a:lnSpc>
            </a:pPr>
            <a:r>
              <a:rPr lang="en-US" sz="2700" spc="25">
                <a:solidFill>
                  <a:srgbClr val="000000"/>
                </a:solidFill>
                <a:latin typeface="TT Rounds Condensed Bold"/>
                <a:ea typeface="TT Rounds Condensed Bold"/>
                <a:cs typeface="TT Rounds Condensed Bold"/>
                <a:sym typeface="TT Rounds Condensed Bold"/>
              </a:rPr>
              <a:t>Data Collection</a:t>
            </a:r>
          </a:p>
          <a:p>
            <a:pPr algn="l">
              <a:lnSpc>
                <a:spcPts val="3240"/>
              </a:lnSpc>
            </a:pPr>
            <a:r>
              <a:rPr lang="en-US" sz="2700" spc="25">
                <a:solidFill>
                  <a:srgbClr val="000000"/>
                </a:solidFill>
                <a:latin typeface="TT Rounds Condensed"/>
                <a:ea typeface="TT Rounds Condensed"/>
                <a:cs typeface="TT Rounds Condensed"/>
                <a:sym typeface="TT Rounds Condensed"/>
              </a:rPr>
              <a:t>Gather data from various sources such as performance reviews, KPIs, attendance records, and employee surveys.</a:t>
            </a:r>
          </a:p>
          <a:p>
            <a:pPr algn="l">
              <a:lnSpc>
                <a:spcPts val="3240"/>
              </a:lnSpc>
            </a:pPr>
          </a:p>
          <a:p>
            <a:pPr algn="l">
              <a:lnSpc>
                <a:spcPts val="3240"/>
              </a:lnSpc>
            </a:pPr>
            <a:r>
              <a:rPr lang="en-US" sz="2700" spc="25">
                <a:solidFill>
                  <a:srgbClr val="000000"/>
                </a:solidFill>
                <a:latin typeface="TT Rounds Condensed Bold"/>
                <a:ea typeface="TT Rounds Condensed Bold"/>
                <a:cs typeface="TT Rounds Condensed Bold"/>
                <a:sym typeface="TT Rounds Condensed Bold"/>
              </a:rPr>
              <a:t>Data Preparation</a:t>
            </a:r>
          </a:p>
          <a:p>
            <a:pPr algn="l">
              <a:lnSpc>
                <a:spcPts val="3240"/>
              </a:lnSpc>
            </a:pPr>
            <a:r>
              <a:rPr lang="en-US" sz="2700" spc="25">
                <a:solidFill>
                  <a:srgbClr val="000000"/>
                </a:solidFill>
                <a:latin typeface="TT Rounds Condensed"/>
                <a:ea typeface="TT Rounds Condensed"/>
                <a:cs typeface="TT Rounds Condensed"/>
                <a:sym typeface="TT Rounds Condensed"/>
              </a:rPr>
              <a:t>Ensure that data is accurate and complete. Address any inconsistencies or missing values.</a:t>
            </a:r>
          </a:p>
          <a:p>
            <a:pPr algn="l">
              <a:lnSpc>
                <a:spcPts val="3240"/>
              </a:lnSpc>
            </a:pPr>
            <a:r>
              <a:rPr lang="en-US" sz="2700" spc="25">
                <a:solidFill>
                  <a:srgbClr val="000000"/>
                </a:solidFill>
                <a:latin typeface="TT Rounds Condensed"/>
                <a:ea typeface="TT Rounds Condensed"/>
                <a:cs typeface="TT Rounds Condensed"/>
                <a:sym typeface="TT Rounds Condensed"/>
              </a:rPr>
              <a:t>Combine data from different sources to get a comprehensive view of performance.</a:t>
            </a:r>
          </a:p>
          <a:p>
            <a:pPr algn="l">
              <a:lnSpc>
                <a:spcPts val="3240"/>
              </a:lnSpc>
            </a:pPr>
          </a:p>
          <a:p>
            <a:pPr algn="l">
              <a:lnSpc>
                <a:spcPts val="3240"/>
              </a:lnSpc>
            </a:pPr>
            <a:r>
              <a:rPr lang="en-US" sz="2700" spc="25">
                <a:solidFill>
                  <a:srgbClr val="000000"/>
                </a:solidFill>
                <a:latin typeface="TT Rounds Condensed Bold"/>
                <a:ea typeface="TT Rounds Condensed Bold"/>
                <a:cs typeface="TT Rounds Condensed Bold"/>
                <a:sym typeface="TT Rounds Condensed Bold"/>
              </a:rPr>
              <a:t>Visualization and Reporting</a:t>
            </a:r>
          </a:p>
          <a:p>
            <a:pPr algn="l">
              <a:lnSpc>
                <a:spcPts val="3240"/>
              </a:lnSpc>
            </a:pPr>
            <a:r>
              <a:rPr lang="en-US" sz="2700" spc="25">
                <a:solidFill>
                  <a:srgbClr val="000000"/>
                </a:solidFill>
                <a:latin typeface="TT Rounds Condensed"/>
                <a:ea typeface="TT Rounds Condensed"/>
                <a:cs typeface="TT Rounds Condensed"/>
                <a:sym typeface="TT Rounds Condensed"/>
              </a:rPr>
              <a:t>Create interactive dashboards to visualize performance metrics and trends.</a:t>
            </a:r>
          </a:p>
          <a:p>
            <a:pPr algn="l">
              <a:lnSpc>
                <a:spcPts val="3240"/>
              </a:lnSpc>
            </a:pPr>
            <a:r>
              <a:rPr lang="en-US" sz="2700" spc="25">
                <a:solidFill>
                  <a:srgbClr val="000000"/>
                </a:solidFill>
                <a:latin typeface="TT Rounds Condensed"/>
                <a:ea typeface="TT Rounds Condensed"/>
                <a:cs typeface="TT Rounds Condensed"/>
                <a:sym typeface="TT Rounds Condensed"/>
              </a:rPr>
              <a:t>Generate detailed reports highlighting key insights, trends, and recommendations.</a:t>
            </a:r>
          </a:p>
          <a:p>
            <a:pPr algn="l">
              <a:lnSpc>
                <a:spcPts val="3240"/>
              </a:lnSpc>
            </a:pPr>
          </a:p>
          <a:p>
            <a:pPr algn="l">
              <a:lnSpc>
                <a:spcPts val="3240"/>
              </a:lnSpc>
            </a:pPr>
            <a:r>
              <a:rPr lang="en-US" sz="2700" spc="25">
                <a:solidFill>
                  <a:srgbClr val="000000"/>
                </a:solidFill>
                <a:latin typeface="TT Rounds Condensed Bold"/>
                <a:ea typeface="TT Rounds Condensed Bold"/>
                <a:cs typeface="TT Rounds Condensed Bold"/>
                <a:sym typeface="TT Rounds Condensed Bold"/>
              </a:rPr>
              <a:t>Analysis and Interpretation</a:t>
            </a:r>
          </a:p>
          <a:p>
            <a:pPr algn="l">
              <a:lnSpc>
                <a:spcPts val="3240"/>
              </a:lnSpc>
            </a:pPr>
            <a:r>
              <a:rPr lang="en-US" sz="2700" spc="25">
                <a:solidFill>
                  <a:srgbClr val="000000"/>
                </a:solidFill>
                <a:latin typeface="TT Rounds Condensed"/>
                <a:ea typeface="TT Rounds Condensed"/>
                <a:cs typeface="TT Rounds Condensed"/>
                <a:sym typeface="TT Rounds Condensed"/>
              </a:rPr>
              <a:t>Look for patterns in the data that might indicate high or low performance.</a:t>
            </a:r>
          </a:p>
          <a:p>
            <a:pPr algn="l">
              <a:lnSpc>
                <a:spcPts val="3240"/>
              </a:lnSpc>
            </a:pPr>
            <a:r>
              <a:rPr lang="en-US" sz="2700" spc="25">
                <a:solidFill>
                  <a:srgbClr val="000000"/>
                </a:solidFill>
                <a:latin typeface="TT Rounds Condensed"/>
                <a:ea typeface="TT Rounds Condensed"/>
                <a:cs typeface="TT Rounds Condensed"/>
                <a:sym typeface="TT Rounds Condensed"/>
              </a:rPr>
              <a:t>Compare performance across different teams, departments, or time periods.</a:t>
            </a:r>
          </a:p>
          <a:p>
            <a:pPr algn="l">
              <a:lnSpc>
                <a:spcPts val="3240"/>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0044112" y="2543175"/>
            <a:ext cx="471488" cy="485775"/>
            <a:chOff x="0" y="0"/>
            <a:chExt cx="628650" cy="647700"/>
          </a:xfrm>
        </p:grpSpPr>
        <p:sp>
          <p:nvSpPr>
            <p:cNvPr name="Freeform 25" id="25"/>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6" id="26"/>
          <p:cNvGrpSpPr/>
          <p:nvPr/>
        </p:nvGrpSpPr>
        <p:grpSpPr>
          <a:xfrm rot="0">
            <a:off x="14030325" y="8843962"/>
            <a:ext cx="271462" cy="271462"/>
            <a:chOff x="0" y="0"/>
            <a:chExt cx="361950" cy="361950"/>
          </a:xfrm>
        </p:grpSpPr>
        <p:sp>
          <p:nvSpPr>
            <p:cNvPr name="Freeform 27" id="2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8" id="28"/>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2"/>
            <a:stretch>
              <a:fillRect l="-66666" t="0" r="-66666" b="0"/>
            </a:stretch>
          </a:blipFill>
        </p:spPr>
      </p:sp>
      <p:sp>
        <p:nvSpPr>
          <p:cNvPr name="TextBox 29" id="29"/>
          <p:cNvSpPr txBox="true"/>
          <p:nvPr/>
        </p:nvSpPr>
        <p:spPr>
          <a:xfrm rot="0">
            <a:off x="1132998" y="572451"/>
            <a:ext cx="16022002" cy="1143000"/>
          </a:xfrm>
          <a:prstGeom prst="rect">
            <a:avLst/>
          </a:prstGeom>
        </p:spPr>
        <p:txBody>
          <a:bodyPr anchor="t" rtlCol="false" tIns="0" lIns="0" bIns="0" rIns="0">
            <a:spAutoFit/>
          </a:bodyPr>
          <a:lstStyle/>
          <a:p>
            <a:pPr algn="l">
              <a:lnSpc>
                <a:spcPts val="8640"/>
              </a:lnSpc>
            </a:pPr>
            <a:r>
              <a:rPr lang="en-US" sz="7200">
                <a:solidFill>
                  <a:srgbClr val="000000"/>
                </a:solidFill>
                <a:latin typeface="Trebuchet MS Bold"/>
                <a:ea typeface="Trebuchet MS Bold"/>
                <a:cs typeface="Trebuchet MS Bold"/>
                <a:sym typeface="Trebuchet MS Bold"/>
              </a:rPr>
              <a:t>RESULTS</a:t>
            </a:r>
          </a:p>
        </p:txBody>
      </p:sp>
      <p:sp>
        <p:nvSpPr>
          <p:cNvPr name="TextBox 30" id="30"/>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11</a:t>
            </a:r>
          </a:p>
        </p:txBody>
      </p:sp>
      <p:pic>
        <p:nvPicPr>
          <p:cNvPr name="Picture 31" id="31"/>
          <p:cNvPicPr>
            <a:picLocks noChangeAspect="true"/>
          </p:cNvPicPr>
          <p:nvPr/>
        </p:nvPicPr>
        <p:blipFill>
          <a:blip r:embed="rId3"/>
          <a:stretch>
            <a:fillRect/>
          </a:stretch>
        </p:blipFill>
        <p:spPr>
          <a:xfrm rot="0">
            <a:off x="-22861" y="1233377"/>
            <a:ext cx="13870303" cy="9413951"/>
          </a:xfrm>
          <a:prstGeom prst="rect">
            <a:avLst/>
          </a:prstGeom>
        </p:spPr>
      </p:pic>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32998" y="435291"/>
            <a:ext cx="16022002" cy="1280160"/>
          </a:xfrm>
          <a:prstGeom prst="rect">
            <a:avLst/>
          </a:prstGeom>
        </p:spPr>
        <p:txBody>
          <a:bodyPr anchor="t" rtlCol="false" tIns="0" lIns="0" bIns="0" rIns="0">
            <a:spAutoFit/>
          </a:bodyPr>
          <a:lstStyle/>
          <a:p>
            <a:pPr algn="l">
              <a:lnSpc>
                <a:spcPts val="8640"/>
              </a:lnSpc>
            </a:pPr>
            <a:r>
              <a:rPr lang="en-US" sz="7200">
                <a:solidFill>
                  <a:srgbClr val="000000"/>
                </a:solidFill>
                <a:latin typeface="Times New Roman Bold"/>
                <a:ea typeface="Times New Roman Bold"/>
                <a:cs typeface="Times New Roman Bold"/>
                <a:sym typeface="Times New Roman Bold"/>
              </a:rPr>
              <a:t>conclusion</a:t>
            </a:r>
          </a:p>
        </p:txBody>
      </p:sp>
      <p:sp>
        <p:nvSpPr>
          <p:cNvPr name="TextBox 23" id="23"/>
          <p:cNvSpPr txBox="true"/>
          <p:nvPr/>
        </p:nvSpPr>
        <p:spPr>
          <a:xfrm rot="0">
            <a:off x="914400" y="2366010"/>
            <a:ext cx="11978640" cy="6093976"/>
          </a:xfrm>
          <a:prstGeom prst="rect">
            <a:avLst/>
          </a:prstGeom>
        </p:spPr>
        <p:txBody>
          <a:bodyPr anchor="t" rtlCol="false" tIns="0" lIns="0" bIns="0" rIns="0">
            <a:spAutoFit/>
          </a:bodyPr>
          <a:lstStyle/>
          <a:p>
            <a:pPr algn="just">
              <a:lnSpc>
                <a:spcPts val="4320"/>
              </a:lnSpc>
            </a:pPr>
            <a:r>
              <a:rPr lang="en-US" sz="3600" spc="33">
                <a:solidFill>
                  <a:srgbClr val="000000"/>
                </a:solidFill>
                <a:latin typeface="TT Rounds Condensed"/>
                <a:ea typeface="TT Rounds Condensed"/>
                <a:cs typeface="TT Rounds Condensed"/>
                <a:sym typeface="TT Rounds Condensed"/>
              </a:rPr>
              <a:t>The employee performance analysis using Excel by rating provides a comprehensive, data-driven approach to evaluating individual and team performance. By systematically assessing key metrics, organizations can identify strengths, address weaknesses, and align employee goals with overall business objectives. The analysis enables informed decision-making for HR managers and leaders, fostering a culture of continuous improvement and enhancing overall productivity. This method not only streamlines performance evaluations but also empowers employees to take ownership of their development and contribute more effectively to the organization's success.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24384000" y="0"/>
                  </a:moveTo>
                  <a:lnTo>
                    <a:pt x="0" y="0"/>
                  </a:lnTo>
                  <a:lnTo>
                    <a:pt x="0" y="13716000"/>
                  </a:lnTo>
                  <a:lnTo>
                    <a:pt x="24384000" y="13716000"/>
                  </a:lnTo>
                  <a:lnTo>
                    <a:pt x="24384000"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7" id="7"/>
          <p:cNvGrpSpPr/>
          <p:nvPr/>
        </p:nvGrpSpPr>
        <p:grpSpPr>
          <a:xfrm rot="0">
            <a:off x="14030325" y="8043862"/>
            <a:ext cx="685800" cy="685800"/>
            <a:chOff x="0" y="0"/>
            <a:chExt cx="914400" cy="914400"/>
          </a:xfrm>
        </p:grpSpPr>
        <p:sp>
          <p:nvSpPr>
            <p:cNvPr name="Freeform 8" id="8"/>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9" id="9"/>
          <p:cNvGrpSpPr/>
          <p:nvPr/>
        </p:nvGrpSpPr>
        <p:grpSpPr>
          <a:xfrm rot="0">
            <a:off x="10044112" y="2543175"/>
            <a:ext cx="471488" cy="485775"/>
            <a:chOff x="0" y="0"/>
            <a:chExt cx="628650" cy="647700"/>
          </a:xfrm>
        </p:grpSpPr>
        <p:sp>
          <p:nvSpPr>
            <p:cNvPr name="Freeform 10" id="10"/>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11" id="11"/>
          <p:cNvGrpSpPr/>
          <p:nvPr/>
        </p:nvGrpSpPr>
        <p:grpSpPr>
          <a:xfrm rot="0">
            <a:off x="14030325" y="8843962"/>
            <a:ext cx="271462" cy="271462"/>
            <a:chOff x="0" y="0"/>
            <a:chExt cx="361950" cy="361950"/>
          </a:xfrm>
        </p:grpSpPr>
        <p:sp>
          <p:nvSpPr>
            <p:cNvPr name="Freeform 12" id="12"/>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13" id="13"/>
          <p:cNvSpPr txBox="true"/>
          <p:nvPr/>
        </p:nvSpPr>
        <p:spPr>
          <a:xfrm rot="0">
            <a:off x="1109662" y="1251425"/>
            <a:ext cx="5864542" cy="1010285"/>
          </a:xfrm>
          <a:prstGeom prst="rect">
            <a:avLst/>
          </a:prstGeom>
        </p:spPr>
        <p:txBody>
          <a:bodyPr anchor="t" rtlCol="false" tIns="0" lIns="0" bIns="0" rIns="0">
            <a:spAutoFit/>
          </a:bodyPr>
          <a:lstStyle/>
          <a:p>
            <a:pPr algn="l">
              <a:lnSpc>
                <a:spcPts val="7650"/>
              </a:lnSpc>
            </a:pPr>
            <a:r>
              <a:rPr lang="en-US" sz="6375" spc="7">
                <a:solidFill>
                  <a:srgbClr val="000000"/>
                </a:solidFill>
                <a:latin typeface="Trebuchet MS Bold"/>
                <a:ea typeface="Trebuchet MS Bold"/>
                <a:cs typeface="Trebuchet MS Bold"/>
                <a:sym typeface="Trebuchet MS Bold"/>
              </a:rPr>
              <a:t>PROJECT TITLE</a:t>
            </a:r>
          </a:p>
        </p:txBody>
      </p:sp>
      <p:sp>
        <p:nvSpPr>
          <p:cNvPr name="Freeform 14" id="14"/>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4"/>
            <a:stretch>
              <a:fillRect l="-66666" t="0" r="-66666" b="0"/>
            </a:stretch>
          </a:blipFill>
        </p:spPr>
      </p:sp>
      <p:sp>
        <p:nvSpPr>
          <p:cNvPr name="Freeform 15" id="15"/>
          <p:cNvSpPr/>
          <p:nvPr/>
        </p:nvSpPr>
        <p:spPr>
          <a:xfrm flipH="false" flipV="false" rot="0">
            <a:off x="700088" y="9615488"/>
            <a:ext cx="5557838" cy="442912"/>
          </a:xfrm>
          <a:custGeom>
            <a:avLst/>
            <a:gdLst/>
            <a:ahLst/>
            <a:cxnLst/>
            <a:rect r="r" b="b" t="t" l="l"/>
            <a:pathLst>
              <a:path h="442912" w="5557838">
                <a:moveTo>
                  <a:pt x="0" y="0"/>
                </a:moveTo>
                <a:lnTo>
                  <a:pt x="5557837" y="0"/>
                </a:lnTo>
                <a:lnTo>
                  <a:pt x="5557837" y="442912"/>
                </a:lnTo>
                <a:lnTo>
                  <a:pt x="0" y="442912"/>
                </a:lnTo>
                <a:lnTo>
                  <a:pt x="0" y="0"/>
                </a:lnTo>
                <a:close/>
              </a:path>
            </a:pathLst>
          </a:custGeom>
          <a:blipFill>
            <a:blip r:embed="rId5"/>
            <a:stretch>
              <a:fillRect l="0" t="-124" r="0" b="-124"/>
            </a:stretch>
          </a:blipFill>
        </p:spPr>
      </p:sp>
      <p:sp>
        <p:nvSpPr>
          <p:cNvPr name="TextBox 16" id="16"/>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2</a:t>
            </a:r>
          </a:p>
        </p:txBody>
      </p:sp>
      <p:sp>
        <p:nvSpPr>
          <p:cNvPr name="TextBox 17" id="17"/>
          <p:cNvSpPr txBox="true"/>
          <p:nvPr/>
        </p:nvSpPr>
        <p:spPr>
          <a:xfrm rot="0">
            <a:off x="1917723" y="3097276"/>
            <a:ext cx="12706962" cy="2211735"/>
          </a:xfrm>
          <a:prstGeom prst="rect">
            <a:avLst/>
          </a:prstGeom>
        </p:spPr>
        <p:txBody>
          <a:bodyPr anchor="t" rtlCol="false" tIns="0" lIns="0" bIns="0" rIns="0">
            <a:spAutoFit/>
          </a:bodyPr>
          <a:lstStyle/>
          <a:p>
            <a:pPr algn="l">
              <a:lnSpc>
                <a:spcPts val="7920"/>
              </a:lnSpc>
            </a:pPr>
            <a:r>
              <a:rPr lang="en-US" sz="6600">
                <a:solidFill>
                  <a:srgbClr val="0F0F0F"/>
                </a:solidFill>
                <a:latin typeface="Times New Roman Bold"/>
                <a:ea typeface="Times New Roman Bold"/>
                <a:cs typeface="Times New Roman Bold"/>
                <a:sym typeface="Times New Roman Bold"/>
              </a:rPr>
              <a:t>Employee Performance Analysis using Excel</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4300" y="42868"/>
            <a:ext cx="18722570" cy="10287000"/>
            <a:chOff x="0" y="0"/>
            <a:chExt cx="24963426" cy="13716000"/>
          </a:xfrm>
        </p:grpSpPr>
        <p:sp>
          <p:nvSpPr>
            <p:cNvPr name="Freeform 3" id="3"/>
            <p:cNvSpPr/>
            <p:nvPr/>
          </p:nvSpPr>
          <p:spPr>
            <a:xfrm flipH="false" flipV="false" rot="0">
              <a:off x="0" y="0"/>
              <a:ext cx="24963374" cy="13716000"/>
            </a:xfrm>
            <a:custGeom>
              <a:avLst/>
              <a:gdLst/>
              <a:ahLst/>
              <a:cxnLst/>
              <a:rect r="r" b="b" t="t" l="l"/>
              <a:pathLst>
                <a:path h="13716000" w="24963374">
                  <a:moveTo>
                    <a:pt x="24963374" y="0"/>
                  </a:moveTo>
                  <a:lnTo>
                    <a:pt x="0" y="0"/>
                  </a:lnTo>
                  <a:lnTo>
                    <a:pt x="0" y="13716000"/>
                  </a:lnTo>
                  <a:lnTo>
                    <a:pt x="24963374" y="13716000"/>
                  </a:lnTo>
                  <a:lnTo>
                    <a:pt x="24963374"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7" id="7"/>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sz="1650" spc="30">
                <a:solidFill>
                  <a:srgbClr val="2D83C3"/>
                </a:solidFill>
                <a:latin typeface="Trebuchet MS Bold"/>
                <a:ea typeface="Trebuchet MS Bold"/>
                <a:cs typeface="Trebuchet MS Bold"/>
                <a:sym typeface="Trebuchet MS Bold"/>
              </a:rPr>
              <a:t>Annual Review</a:t>
            </a:r>
          </a:p>
        </p:txBody>
      </p:sp>
      <p:grpSp>
        <p:nvGrpSpPr>
          <p:cNvPr name="Group 8" id="8"/>
          <p:cNvGrpSpPr/>
          <p:nvPr/>
        </p:nvGrpSpPr>
        <p:grpSpPr>
          <a:xfrm rot="0">
            <a:off x="11044238" y="671512"/>
            <a:ext cx="542925" cy="542925"/>
            <a:chOff x="0" y="0"/>
            <a:chExt cx="723900" cy="723900"/>
          </a:xfrm>
        </p:grpSpPr>
        <p:sp>
          <p:nvSpPr>
            <p:cNvPr name="Freeform 9" id="9"/>
            <p:cNvSpPr/>
            <p:nvPr/>
          </p:nvSpPr>
          <p:spPr>
            <a:xfrm flipH="false" flipV="false" rot="0">
              <a:off x="0" y="0"/>
              <a:ext cx="723900" cy="723900"/>
            </a:xfrm>
            <a:custGeom>
              <a:avLst/>
              <a:gdLst/>
              <a:ahLst/>
              <a:cxnLst/>
              <a:rect r="r" b="b" t="t" l="l"/>
              <a:pathLst>
                <a:path h="723900" w="723900">
                  <a:moveTo>
                    <a:pt x="361950" y="0"/>
                  </a:moveTo>
                  <a:lnTo>
                    <a:pt x="265684" y="12954"/>
                  </a:lnTo>
                  <a:lnTo>
                    <a:pt x="179324" y="49403"/>
                  </a:lnTo>
                  <a:lnTo>
                    <a:pt x="106045" y="106045"/>
                  </a:lnTo>
                  <a:lnTo>
                    <a:pt x="49403" y="179324"/>
                  </a:lnTo>
                  <a:lnTo>
                    <a:pt x="12954" y="265684"/>
                  </a:lnTo>
                  <a:lnTo>
                    <a:pt x="0" y="361950"/>
                  </a:lnTo>
                  <a:lnTo>
                    <a:pt x="12954" y="458216"/>
                  </a:lnTo>
                  <a:lnTo>
                    <a:pt x="49403" y="544703"/>
                  </a:lnTo>
                  <a:lnTo>
                    <a:pt x="106045" y="617982"/>
                  </a:lnTo>
                  <a:lnTo>
                    <a:pt x="179324" y="674624"/>
                  </a:lnTo>
                  <a:lnTo>
                    <a:pt x="265811" y="711073"/>
                  </a:lnTo>
                  <a:lnTo>
                    <a:pt x="361950" y="723900"/>
                  </a:lnTo>
                  <a:lnTo>
                    <a:pt x="458216" y="710946"/>
                  </a:lnTo>
                  <a:lnTo>
                    <a:pt x="544703" y="674497"/>
                  </a:lnTo>
                  <a:lnTo>
                    <a:pt x="617982" y="617855"/>
                  </a:lnTo>
                  <a:lnTo>
                    <a:pt x="674624" y="544576"/>
                  </a:lnTo>
                  <a:lnTo>
                    <a:pt x="711073" y="458089"/>
                  </a:lnTo>
                  <a:lnTo>
                    <a:pt x="723900" y="361950"/>
                  </a:lnTo>
                  <a:lnTo>
                    <a:pt x="710946" y="265684"/>
                  </a:lnTo>
                  <a:lnTo>
                    <a:pt x="674497" y="179197"/>
                  </a:lnTo>
                  <a:lnTo>
                    <a:pt x="617855" y="105918"/>
                  </a:lnTo>
                  <a:lnTo>
                    <a:pt x="544576" y="49276"/>
                  </a:lnTo>
                  <a:lnTo>
                    <a:pt x="458089" y="12827"/>
                  </a:lnTo>
                  <a:lnTo>
                    <a:pt x="361950" y="0"/>
                  </a:lnTo>
                  <a:close/>
                </a:path>
              </a:pathLst>
            </a:custGeom>
            <a:solidFill>
              <a:srgbClr val="EBEBEB"/>
            </a:solidFill>
          </p:spPr>
        </p:sp>
      </p:grpSp>
      <p:sp>
        <p:nvSpPr>
          <p:cNvPr name="Freeform 10" id="10"/>
          <p:cNvSpPr/>
          <p:nvPr/>
        </p:nvSpPr>
        <p:spPr>
          <a:xfrm flipH="false" flipV="false" rot="0">
            <a:off x="16516350" y="8415338"/>
            <a:ext cx="971550" cy="971550"/>
          </a:xfrm>
          <a:custGeom>
            <a:avLst/>
            <a:gdLst/>
            <a:ahLst/>
            <a:cxnLst/>
            <a:rect r="r" b="b" t="t" l="l"/>
            <a:pathLst>
              <a:path h="971550" w="971550">
                <a:moveTo>
                  <a:pt x="0" y="0"/>
                </a:moveTo>
                <a:lnTo>
                  <a:pt x="971550" y="0"/>
                </a:lnTo>
                <a:lnTo>
                  <a:pt x="971550" y="971550"/>
                </a:lnTo>
                <a:lnTo>
                  <a:pt x="0" y="9715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16030575" y="9201150"/>
            <a:ext cx="371475" cy="371475"/>
          </a:xfrm>
          <a:custGeom>
            <a:avLst/>
            <a:gdLst/>
            <a:ahLst/>
            <a:cxnLst/>
            <a:rect r="r" b="b" t="t" l="l"/>
            <a:pathLst>
              <a:path h="371475" w="371475">
                <a:moveTo>
                  <a:pt x="0" y="0"/>
                </a:moveTo>
                <a:lnTo>
                  <a:pt x="371475" y="0"/>
                </a:lnTo>
                <a:lnTo>
                  <a:pt x="371475" y="371475"/>
                </a:lnTo>
                <a:lnTo>
                  <a:pt x="0" y="371475"/>
                </a:lnTo>
                <a:lnTo>
                  <a:pt x="0" y="0"/>
                </a:lnTo>
                <a:close/>
              </a:path>
            </a:pathLst>
          </a:custGeom>
          <a:blipFill>
            <a:blip r:embed="rId6"/>
            <a:stretch>
              <a:fillRect l="0" t="0" r="0" b="0"/>
            </a:stretch>
          </a:blipFill>
        </p:spPr>
      </p:sp>
      <p:sp>
        <p:nvSpPr>
          <p:cNvPr name="Freeform 12" id="12"/>
          <p:cNvSpPr/>
          <p:nvPr/>
        </p:nvSpPr>
        <p:spPr>
          <a:xfrm flipH="false" flipV="false" rot="0">
            <a:off x="700088" y="9615488"/>
            <a:ext cx="5557838" cy="442912"/>
          </a:xfrm>
          <a:custGeom>
            <a:avLst/>
            <a:gdLst/>
            <a:ahLst/>
            <a:cxnLst/>
            <a:rect r="r" b="b" t="t" l="l"/>
            <a:pathLst>
              <a:path h="442912" w="5557838">
                <a:moveTo>
                  <a:pt x="0" y="0"/>
                </a:moveTo>
                <a:lnTo>
                  <a:pt x="5557837" y="0"/>
                </a:lnTo>
                <a:lnTo>
                  <a:pt x="5557837" y="442912"/>
                </a:lnTo>
                <a:lnTo>
                  <a:pt x="0" y="442912"/>
                </a:lnTo>
                <a:lnTo>
                  <a:pt x="0" y="0"/>
                </a:lnTo>
                <a:close/>
              </a:path>
            </a:pathLst>
          </a:custGeom>
          <a:blipFill>
            <a:blip r:embed="rId7"/>
            <a:stretch>
              <a:fillRect l="0" t="-124" r="0" b="-124"/>
            </a:stretch>
          </a:blipFill>
        </p:spPr>
      </p:sp>
      <p:sp>
        <p:nvSpPr>
          <p:cNvPr name="Freeform 13" id="13"/>
          <p:cNvSpPr/>
          <p:nvPr/>
        </p:nvSpPr>
        <p:spPr>
          <a:xfrm flipH="false" flipV="false" rot="0">
            <a:off x="71438" y="5729285"/>
            <a:ext cx="2600325" cy="4514847"/>
          </a:xfrm>
          <a:custGeom>
            <a:avLst/>
            <a:gdLst/>
            <a:ahLst/>
            <a:cxnLst/>
            <a:rect r="r" b="b" t="t" l="l"/>
            <a:pathLst>
              <a:path h="4514847" w="2600325">
                <a:moveTo>
                  <a:pt x="0" y="0"/>
                </a:moveTo>
                <a:lnTo>
                  <a:pt x="2600324" y="0"/>
                </a:lnTo>
                <a:lnTo>
                  <a:pt x="2600324" y="4514847"/>
                </a:lnTo>
                <a:lnTo>
                  <a:pt x="0" y="4514847"/>
                </a:lnTo>
                <a:lnTo>
                  <a:pt x="0" y="0"/>
                </a:lnTo>
                <a:close/>
              </a:path>
            </a:pathLst>
          </a:custGeom>
          <a:blipFill>
            <a:blip r:embed="rId8"/>
            <a:stretch>
              <a:fillRect l="-3" t="0" r="-3" b="0"/>
            </a:stretch>
          </a:blipFill>
        </p:spPr>
      </p:sp>
      <p:sp>
        <p:nvSpPr>
          <p:cNvPr name="TextBox 14" id="14"/>
          <p:cNvSpPr txBox="true"/>
          <p:nvPr/>
        </p:nvSpPr>
        <p:spPr>
          <a:xfrm rot="0">
            <a:off x="1109662" y="662367"/>
            <a:ext cx="3535680" cy="1143000"/>
          </a:xfrm>
          <a:prstGeom prst="rect">
            <a:avLst/>
          </a:prstGeom>
        </p:spPr>
        <p:txBody>
          <a:bodyPr anchor="t" rtlCol="false" tIns="0" lIns="0" bIns="0" rIns="0">
            <a:spAutoFit/>
          </a:bodyPr>
          <a:lstStyle/>
          <a:p>
            <a:pPr algn="l">
              <a:lnSpc>
                <a:spcPts val="8640"/>
              </a:lnSpc>
            </a:pPr>
            <a:r>
              <a:rPr lang="en-US" sz="7200">
                <a:solidFill>
                  <a:srgbClr val="000000"/>
                </a:solidFill>
                <a:latin typeface="Trebuchet MS Bold"/>
                <a:ea typeface="Trebuchet MS Bold"/>
                <a:cs typeface="Trebuchet MS Bold"/>
                <a:sym typeface="Trebuchet MS Bold"/>
              </a:rPr>
              <a:t>AGENDA</a:t>
            </a:r>
          </a:p>
        </p:txBody>
      </p:sp>
      <p:sp>
        <p:nvSpPr>
          <p:cNvPr name="TextBox 15" id="15"/>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3</a:t>
            </a:r>
          </a:p>
        </p:txBody>
      </p:sp>
      <p:sp>
        <p:nvSpPr>
          <p:cNvPr name="TextBox 16" id="16"/>
          <p:cNvSpPr txBox="true"/>
          <p:nvPr/>
        </p:nvSpPr>
        <p:spPr>
          <a:xfrm rot="0">
            <a:off x="3856151" y="1522295"/>
            <a:ext cx="7360920" cy="6596093"/>
          </a:xfrm>
          <a:prstGeom prst="rect">
            <a:avLst/>
          </a:prstGeom>
        </p:spPr>
        <p:txBody>
          <a:bodyPr anchor="t" rtlCol="false" tIns="0" lIns="0" bIns="0" rIns="0">
            <a:spAutoFit/>
          </a:bodyPr>
          <a:lstStyle/>
          <a:p>
            <a:pPr algn="l">
              <a:lnSpc>
                <a:spcPts val="5040"/>
              </a:lnSpc>
            </a:pP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Problem Statement</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Project Overview</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End Users</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Our Solution and Proposition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Dataset Description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Modelling Approach</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Results and Discussion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Conclusion</a:t>
            </a:r>
          </a:p>
          <a:p>
            <a:pPr algn="l" marL="760095" indent="-380048" lvl="1">
              <a:lnSpc>
                <a:spcPts val="5040"/>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6" id="26"/>
          <p:cNvSpPr/>
          <p:nvPr/>
        </p:nvSpPr>
        <p:spPr>
          <a:xfrm flipH="false" flipV="false" rot="0">
            <a:off x="11987212" y="4400550"/>
            <a:ext cx="4143375" cy="4886325"/>
          </a:xfrm>
          <a:custGeom>
            <a:avLst/>
            <a:gdLst/>
            <a:ahLst/>
            <a:cxnLst/>
            <a:rect r="r" b="b" t="t" l="l"/>
            <a:pathLst>
              <a:path h="4886325" w="4143375">
                <a:moveTo>
                  <a:pt x="0" y="0"/>
                </a:moveTo>
                <a:lnTo>
                  <a:pt x="4143376" y="0"/>
                </a:lnTo>
                <a:lnTo>
                  <a:pt x="4143376" y="4886325"/>
                </a:lnTo>
                <a:lnTo>
                  <a:pt x="0" y="4886325"/>
                </a:lnTo>
                <a:lnTo>
                  <a:pt x="0" y="0"/>
                </a:lnTo>
                <a:close/>
              </a:path>
            </a:pathLst>
          </a:custGeom>
          <a:blipFill>
            <a:blip r:embed="rId2"/>
            <a:stretch>
              <a:fillRect l="-21" t="0" r="-21" b="0"/>
            </a:stretch>
          </a:blipFill>
        </p:spPr>
      </p:sp>
      <p:grpSp>
        <p:nvGrpSpPr>
          <p:cNvPr name="Group 27" id="27"/>
          <p:cNvGrpSpPr/>
          <p:nvPr/>
        </p:nvGrpSpPr>
        <p:grpSpPr>
          <a:xfrm rot="0">
            <a:off x="10044112" y="2543175"/>
            <a:ext cx="471488" cy="485775"/>
            <a:chOff x="0" y="0"/>
            <a:chExt cx="628650" cy="647700"/>
          </a:xfrm>
        </p:grpSpPr>
        <p:sp>
          <p:nvSpPr>
            <p:cNvPr name="Freeform 28" id="28"/>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sp>
        <p:nvSpPr>
          <p:cNvPr name="TextBox 29" id="29"/>
          <p:cNvSpPr txBox="true"/>
          <p:nvPr/>
        </p:nvSpPr>
        <p:spPr>
          <a:xfrm rot="0">
            <a:off x="1132998" y="585151"/>
            <a:ext cx="16022002" cy="1130300"/>
          </a:xfrm>
          <a:prstGeom prst="rect">
            <a:avLst/>
          </a:prstGeom>
        </p:spPr>
        <p:txBody>
          <a:bodyPr anchor="t" rtlCol="false" tIns="0" lIns="0" bIns="0" rIns="0">
            <a:spAutoFit/>
          </a:bodyPr>
          <a:lstStyle/>
          <a:p>
            <a:pPr algn="l">
              <a:lnSpc>
                <a:spcPts val="7650"/>
              </a:lnSpc>
            </a:pPr>
            <a:r>
              <a:rPr lang="en-US" sz="6375" spc="22">
                <a:solidFill>
                  <a:srgbClr val="000000"/>
                </a:solidFill>
                <a:latin typeface="Trebuchet MS Bold"/>
                <a:ea typeface="Trebuchet MS Bold"/>
                <a:cs typeface="Trebuchet MS Bold"/>
                <a:sym typeface="Trebuchet MS Bold"/>
              </a:rPr>
              <a:t>PROBLEM	STATEMENT</a:t>
            </a:r>
          </a:p>
        </p:txBody>
      </p:sp>
      <p:sp>
        <p:nvSpPr>
          <p:cNvPr name="TextBox 30" id="30"/>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4</a:t>
            </a:r>
          </a:p>
        </p:txBody>
      </p:sp>
      <p:sp>
        <p:nvSpPr>
          <p:cNvPr name="Freeform 31" id="31"/>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32" id="32"/>
          <p:cNvSpPr txBox="true"/>
          <p:nvPr/>
        </p:nvSpPr>
        <p:spPr>
          <a:xfrm rot="0">
            <a:off x="914400" y="2366010"/>
            <a:ext cx="8778240" cy="5539978"/>
          </a:xfrm>
          <a:prstGeom prst="rect">
            <a:avLst/>
          </a:prstGeom>
        </p:spPr>
        <p:txBody>
          <a:bodyPr anchor="t" rtlCol="false" tIns="0" lIns="0" bIns="0" rIns="0">
            <a:spAutoFit/>
          </a:bodyPr>
          <a:lstStyle/>
          <a:p>
            <a:pPr algn="just">
              <a:lnSpc>
                <a:spcPts val="4320"/>
              </a:lnSpc>
            </a:pPr>
            <a:r>
              <a:rPr lang="en-US" sz="3600" spc="33">
                <a:solidFill>
                  <a:srgbClr val="000000"/>
                </a:solidFill>
                <a:latin typeface="TT Rounds Condensed"/>
                <a:ea typeface="TT Rounds Condensed"/>
                <a:cs typeface="TT Rounds Condensed"/>
                <a:sym typeface="TT Rounds Condensed"/>
              </a:rPr>
              <a:t>Create a detailed employee performance analysis using Excel by assessing key metrics like productivity, quality of work, and attendance. Aggregate data from various performance reviews and quantify it using relevant formulas and charts. Compare individual performance against department benchmarks. Identify trends and areas for improvement to support data-driven decision-making.</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6" id="26"/>
          <p:cNvSpPr/>
          <p:nvPr/>
        </p:nvSpPr>
        <p:spPr>
          <a:xfrm flipH="false" flipV="false" rot="0">
            <a:off x="12987338" y="3971925"/>
            <a:ext cx="5300662" cy="5715000"/>
          </a:xfrm>
          <a:custGeom>
            <a:avLst/>
            <a:gdLst/>
            <a:ahLst/>
            <a:cxnLst/>
            <a:rect r="r" b="b" t="t" l="l"/>
            <a:pathLst>
              <a:path h="5715000" w="5300662">
                <a:moveTo>
                  <a:pt x="0" y="0"/>
                </a:moveTo>
                <a:lnTo>
                  <a:pt x="5300662" y="0"/>
                </a:lnTo>
                <a:lnTo>
                  <a:pt x="5300662" y="5715000"/>
                </a:lnTo>
                <a:lnTo>
                  <a:pt x="0" y="5715000"/>
                </a:lnTo>
                <a:lnTo>
                  <a:pt x="0" y="0"/>
                </a:lnTo>
                <a:close/>
              </a:path>
            </a:pathLst>
          </a:custGeom>
          <a:blipFill>
            <a:blip r:embed="rId2"/>
            <a:stretch>
              <a:fillRect l="0" t="0" r="0" b="0"/>
            </a:stretch>
          </a:blipFill>
        </p:spPr>
      </p:sp>
      <p:grpSp>
        <p:nvGrpSpPr>
          <p:cNvPr name="Group 27" id="27"/>
          <p:cNvGrpSpPr/>
          <p:nvPr/>
        </p:nvGrpSpPr>
        <p:grpSpPr>
          <a:xfrm rot="0">
            <a:off x="10044112" y="2543175"/>
            <a:ext cx="471488" cy="485775"/>
            <a:chOff x="0" y="0"/>
            <a:chExt cx="628650" cy="647700"/>
          </a:xfrm>
        </p:grpSpPr>
        <p:sp>
          <p:nvSpPr>
            <p:cNvPr name="Freeform 28" id="28"/>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sp>
        <p:nvSpPr>
          <p:cNvPr name="TextBox 29" id="29"/>
          <p:cNvSpPr txBox="true"/>
          <p:nvPr/>
        </p:nvSpPr>
        <p:spPr>
          <a:xfrm rot="0">
            <a:off x="1132998" y="585151"/>
            <a:ext cx="16022002" cy="1130300"/>
          </a:xfrm>
          <a:prstGeom prst="rect">
            <a:avLst/>
          </a:prstGeom>
        </p:spPr>
        <p:txBody>
          <a:bodyPr anchor="t" rtlCol="false" tIns="0" lIns="0" bIns="0" rIns="0">
            <a:spAutoFit/>
          </a:bodyPr>
          <a:lstStyle/>
          <a:p>
            <a:pPr algn="l">
              <a:lnSpc>
                <a:spcPts val="7650"/>
              </a:lnSpc>
            </a:pPr>
            <a:r>
              <a:rPr lang="en-US" sz="6375" spc="7">
                <a:solidFill>
                  <a:srgbClr val="000000"/>
                </a:solidFill>
                <a:latin typeface="Trebuchet MS Bold"/>
                <a:ea typeface="Trebuchet MS Bold"/>
                <a:cs typeface="Trebuchet MS Bold"/>
                <a:sym typeface="Trebuchet MS Bold"/>
              </a:rPr>
              <a:t>PROJECT	OVERVIEW</a:t>
            </a:r>
          </a:p>
        </p:txBody>
      </p:sp>
      <p:sp>
        <p:nvSpPr>
          <p:cNvPr name="TextBox 30" id="30"/>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5</a:t>
            </a:r>
          </a:p>
        </p:txBody>
      </p:sp>
      <p:sp>
        <p:nvSpPr>
          <p:cNvPr name="Freeform 31" id="31"/>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32" id="32"/>
          <p:cNvSpPr txBox="true"/>
          <p:nvPr/>
        </p:nvSpPr>
        <p:spPr>
          <a:xfrm rot="0">
            <a:off x="914400" y="2366010"/>
            <a:ext cx="8851392" cy="6647974"/>
          </a:xfrm>
          <a:prstGeom prst="rect">
            <a:avLst/>
          </a:prstGeom>
        </p:spPr>
        <p:txBody>
          <a:bodyPr anchor="t" rtlCol="false" tIns="0" lIns="0" bIns="0" rIns="0">
            <a:spAutoFit/>
          </a:bodyPr>
          <a:lstStyle/>
          <a:p>
            <a:pPr algn="just">
              <a:lnSpc>
                <a:spcPts val="4320"/>
              </a:lnSpc>
            </a:pPr>
            <a:r>
              <a:rPr lang="en-US" sz="3600" spc="33">
                <a:solidFill>
                  <a:srgbClr val="000000"/>
                </a:solidFill>
                <a:latin typeface="TT Rounds Condensed"/>
                <a:ea typeface="TT Rounds Condensed"/>
                <a:cs typeface="TT Rounds Condensed"/>
                <a:sym typeface="TT Rounds Condensed"/>
              </a:rPr>
              <a:t>The project aims to evaluate employee performance by collecting and analyzing data on key performance indicators (KPIs) such as productivity, quality, and rating using Excel. The analysis will involve data aggregation, visualization through charts, and comparison against set benchmarks. The goal is to identify performance trends and areas for improvement. This data-driven approach will support management in making informed decisions regarding employee development and resource allocation.</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0044112" y="2543175"/>
            <a:ext cx="471488" cy="485775"/>
            <a:chOff x="0" y="0"/>
            <a:chExt cx="628650" cy="647700"/>
          </a:xfrm>
        </p:grpSpPr>
        <p:sp>
          <p:nvSpPr>
            <p:cNvPr name="Freeform 25" id="25"/>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6" id="26"/>
          <p:cNvGrpSpPr/>
          <p:nvPr/>
        </p:nvGrpSpPr>
        <p:grpSpPr>
          <a:xfrm rot="0">
            <a:off x="14030325" y="8843962"/>
            <a:ext cx="271462" cy="271462"/>
            <a:chOff x="0" y="0"/>
            <a:chExt cx="361950" cy="361950"/>
          </a:xfrm>
        </p:grpSpPr>
        <p:sp>
          <p:nvSpPr>
            <p:cNvPr name="Freeform 27" id="2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8" id="28"/>
          <p:cNvSpPr txBox="true"/>
          <p:nvPr/>
        </p:nvSpPr>
        <p:spPr>
          <a:xfrm rot="0">
            <a:off x="1132998" y="585151"/>
            <a:ext cx="16022002" cy="1130300"/>
          </a:xfrm>
          <a:prstGeom prst="rect">
            <a:avLst/>
          </a:prstGeom>
        </p:spPr>
        <p:txBody>
          <a:bodyPr anchor="t" rtlCol="false" tIns="0" lIns="0" bIns="0" rIns="0">
            <a:spAutoFit/>
          </a:bodyPr>
          <a:lstStyle/>
          <a:p>
            <a:pPr algn="l">
              <a:lnSpc>
                <a:spcPts val="5759"/>
              </a:lnSpc>
            </a:pPr>
            <a:r>
              <a:rPr lang="en-US" sz="4800" spc="-15">
                <a:solidFill>
                  <a:srgbClr val="000000"/>
                </a:solidFill>
                <a:latin typeface="Trebuchet MS Bold"/>
                <a:ea typeface="Trebuchet MS Bold"/>
                <a:cs typeface="Trebuchet MS Bold"/>
                <a:sym typeface="Trebuchet MS Bold"/>
              </a:rPr>
              <a:t>WHO ARE THE END USERS?</a:t>
            </a:r>
          </a:p>
        </p:txBody>
      </p:sp>
      <p:sp>
        <p:nvSpPr>
          <p:cNvPr name="TextBox 29" id="29"/>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6</a:t>
            </a:r>
          </a:p>
        </p:txBody>
      </p:sp>
      <p:sp>
        <p:nvSpPr>
          <p:cNvPr name="Freeform 30" id="30"/>
          <p:cNvSpPr/>
          <p:nvPr/>
        </p:nvSpPr>
        <p:spPr>
          <a:xfrm flipH="false" flipV="false" rot="0">
            <a:off x="1085850" y="9258300"/>
            <a:ext cx="3271838" cy="728662"/>
          </a:xfrm>
          <a:custGeom>
            <a:avLst/>
            <a:gdLst/>
            <a:ahLst/>
            <a:cxnLst/>
            <a:rect r="r" b="b" t="t" l="l"/>
            <a:pathLst>
              <a:path h="728662" w="3271838">
                <a:moveTo>
                  <a:pt x="0" y="0"/>
                </a:moveTo>
                <a:lnTo>
                  <a:pt x="3271838" y="0"/>
                </a:lnTo>
                <a:lnTo>
                  <a:pt x="3271838" y="728662"/>
                </a:lnTo>
                <a:lnTo>
                  <a:pt x="0" y="728662"/>
                </a:lnTo>
                <a:lnTo>
                  <a:pt x="0" y="0"/>
                </a:lnTo>
                <a:close/>
              </a:path>
            </a:pathLst>
          </a:custGeom>
          <a:blipFill>
            <a:blip r:embed="rId2"/>
            <a:stretch>
              <a:fillRect l="0" t="0" r="0" b="0"/>
            </a:stretch>
          </a:blipFill>
        </p:spPr>
      </p:sp>
      <p:sp>
        <p:nvSpPr>
          <p:cNvPr name="TextBox 31" id="31"/>
          <p:cNvSpPr txBox="true"/>
          <p:nvPr/>
        </p:nvSpPr>
        <p:spPr>
          <a:xfrm rot="0">
            <a:off x="914400" y="2356485"/>
            <a:ext cx="16459200" cy="2594849"/>
          </a:xfrm>
          <a:prstGeom prst="rect">
            <a:avLst/>
          </a:prstGeom>
        </p:spPr>
        <p:txBody>
          <a:bodyPr anchor="t" rtlCol="false" tIns="0" lIns="0" bIns="0" rIns="0">
            <a:spAutoFit/>
          </a:bodyPr>
          <a:lstStyle/>
          <a:p>
            <a:pPr algn="l" marL="760095" indent="-380048" lvl="1">
              <a:lnSpc>
                <a:spcPts val="5040"/>
              </a:lnSpc>
              <a:buFont typeface="Arial"/>
              <a:buChar char="•"/>
            </a:pPr>
            <a:r>
              <a:rPr lang="en-US" sz="4200" spc="39">
                <a:solidFill>
                  <a:srgbClr val="000000"/>
                </a:solidFill>
                <a:latin typeface="TT Rounds Condensed"/>
                <a:ea typeface="TT Rounds Condensed"/>
                <a:cs typeface="TT Rounds Condensed"/>
                <a:sym typeface="TT Rounds Condensed"/>
              </a:rPr>
              <a:t>HR Managers</a:t>
            </a:r>
          </a:p>
          <a:p>
            <a:pPr algn="l" marL="760095" indent="-380048" lvl="1">
              <a:lnSpc>
                <a:spcPts val="5040"/>
              </a:lnSpc>
              <a:buFont typeface="Arial"/>
              <a:buChar char="•"/>
            </a:pPr>
            <a:r>
              <a:rPr lang="en-US" sz="4200" spc="39">
                <a:solidFill>
                  <a:srgbClr val="000000"/>
                </a:solidFill>
                <a:latin typeface="TT Rounds Condensed"/>
                <a:ea typeface="TT Rounds Condensed"/>
                <a:cs typeface="TT Rounds Condensed"/>
                <a:sym typeface="TT Rounds Condensed"/>
              </a:rPr>
              <a:t>Team Leaders/Managers</a:t>
            </a:r>
          </a:p>
          <a:p>
            <a:pPr algn="l" marL="760095" indent="-380048" lvl="1">
              <a:lnSpc>
                <a:spcPts val="5040"/>
              </a:lnSpc>
              <a:buFont typeface="Arial"/>
              <a:buChar char="•"/>
            </a:pPr>
            <a:r>
              <a:rPr lang="en-US" sz="4200" spc="39">
                <a:solidFill>
                  <a:srgbClr val="000000"/>
                </a:solidFill>
                <a:latin typeface="TT Rounds Condensed"/>
                <a:ea typeface="TT Rounds Condensed"/>
                <a:cs typeface="TT Rounds Condensed"/>
                <a:sym typeface="TT Rounds Condensed"/>
              </a:rPr>
              <a:t>Senior Management/Executives</a:t>
            </a:r>
          </a:p>
          <a:p>
            <a:pPr algn="l" marL="760095" indent="-380048" lvl="1">
              <a:lnSpc>
                <a:spcPts val="5040"/>
              </a:lnSpc>
              <a:buFont typeface="Arial"/>
              <a:buChar char="•"/>
            </a:pPr>
            <a:r>
              <a:rPr lang="en-US" sz="4200" spc="39">
                <a:solidFill>
                  <a:srgbClr val="000000"/>
                </a:solidFill>
                <a:latin typeface="TT Rounds Condensed"/>
                <a:ea typeface="TT Rounds Condensed"/>
                <a:cs typeface="TT Rounds Condensed"/>
                <a:sym typeface="TT Rounds Condensed"/>
              </a:rPr>
              <a:t>Employees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Freeform 22" id="22"/>
          <p:cNvSpPr/>
          <p:nvPr/>
        </p:nvSpPr>
        <p:spPr>
          <a:xfrm flipH="false" flipV="false" rot="0">
            <a:off x="0" y="2214562"/>
            <a:ext cx="4043361" cy="4872038"/>
          </a:xfrm>
          <a:custGeom>
            <a:avLst/>
            <a:gdLst/>
            <a:ahLst/>
            <a:cxnLst/>
            <a:rect r="r" b="b" t="t" l="l"/>
            <a:pathLst>
              <a:path h="4872038" w="4043361">
                <a:moveTo>
                  <a:pt x="0" y="0"/>
                </a:moveTo>
                <a:lnTo>
                  <a:pt x="4043361" y="0"/>
                </a:lnTo>
                <a:lnTo>
                  <a:pt x="4043361" y="4872038"/>
                </a:lnTo>
                <a:lnTo>
                  <a:pt x="0" y="4872038"/>
                </a:lnTo>
                <a:lnTo>
                  <a:pt x="0" y="0"/>
                </a:lnTo>
                <a:close/>
              </a:path>
            </a:pathLst>
          </a:custGeom>
          <a:blipFill>
            <a:blip r:embed="rId2"/>
            <a:stretch>
              <a:fillRect l="-13" t="0" r="-13" b="0"/>
            </a:stretch>
          </a:blipFill>
        </p:spPr>
      </p:sp>
      <p:grpSp>
        <p:nvGrpSpPr>
          <p:cNvPr name="Group 23" id="23"/>
          <p:cNvGrpSpPr/>
          <p:nvPr/>
        </p:nvGrpSpPr>
        <p:grpSpPr>
          <a:xfrm rot="0">
            <a:off x="14030325" y="8043862"/>
            <a:ext cx="685800" cy="685800"/>
            <a:chOff x="0" y="0"/>
            <a:chExt cx="914400" cy="914400"/>
          </a:xfrm>
        </p:grpSpPr>
        <p:sp>
          <p:nvSpPr>
            <p:cNvPr name="Freeform 24" id="2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5" id="25"/>
          <p:cNvGrpSpPr/>
          <p:nvPr/>
        </p:nvGrpSpPr>
        <p:grpSpPr>
          <a:xfrm rot="0">
            <a:off x="10044112" y="2543175"/>
            <a:ext cx="471488" cy="485775"/>
            <a:chOff x="0" y="0"/>
            <a:chExt cx="628650" cy="647700"/>
          </a:xfrm>
        </p:grpSpPr>
        <p:sp>
          <p:nvSpPr>
            <p:cNvPr name="Freeform 26" id="26"/>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7" id="27"/>
          <p:cNvGrpSpPr/>
          <p:nvPr/>
        </p:nvGrpSpPr>
        <p:grpSpPr>
          <a:xfrm rot="0">
            <a:off x="14030325" y="8843962"/>
            <a:ext cx="271462" cy="271462"/>
            <a:chOff x="0" y="0"/>
            <a:chExt cx="361950" cy="361950"/>
          </a:xfrm>
        </p:grpSpPr>
        <p:sp>
          <p:nvSpPr>
            <p:cNvPr name="Freeform 28" id="28"/>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9" id="29"/>
          <p:cNvSpPr txBox="true"/>
          <p:nvPr/>
        </p:nvSpPr>
        <p:spPr>
          <a:xfrm rot="0">
            <a:off x="1132998" y="581976"/>
            <a:ext cx="16022002" cy="1133475"/>
          </a:xfrm>
          <a:prstGeom prst="rect">
            <a:avLst/>
          </a:prstGeom>
        </p:spPr>
        <p:txBody>
          <a:bodyPr anchor="t" rtlCol="false" tIns="0" lIns="0" bIns="0" rIns="0">
            <a:spAutoFit/>
          </a:bodyPr>
          <a:lstStyle/>
          <a:p>
            <a:pPr algn="l">
              <a:lnSpc>
                <a:spcPts val="6480"/>
              </a:lnSpc>
            </a:pPr>
            <a:r>
              <a:rPr lang="en-US" sz="5400" spc="37">
                <a:solidFill>
                  <a:srgbClr val="000000"/>
                </a:solidFill>
                <a:latin typeface="Trebuchet MS Bold"/>
                <a:ea typeface="Trebuchet MS Bold"/>
                <a:cs typeface="Trebuchet MS Bold"/>
                <a:sym typeface="Trebuchet MS Bold"/>
              </a:rPr>
              <a:t>OUR SOLUTION AND ITS VALUE PROPOSITION</a:t>
            </a:r>
          </a:p>
        </p:txBody>
      </p:sp>
      <p:sp>
        <p:nvSpPr>
          <p:cNvPr name="TextBox 30" id="30"/>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7</a:t>
            </a:r>
          </a:p>
        </p:txBody>
      </p:sp>
      <p:sp>
        <p:nvSpPr>
          <p:cNvPr name="Freeform 31" id="31"/>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32" id="32"/>
          <p:cNvSpPr txBox="true"/>
          <p:nvPr/>
        </p:nvSpPr>
        <p:spPr>
          <a:xfrm rot="0">
            <a:off x="4498848" y="3634008"/>
            <a:ext cx="13002768" cy="3323987"/>
          </a:xfrm>
          <a:prstGeom prst="rect">
            <a:avLst/>
          </a:prstGeom>
        </p:spPr>
        <p:txBody>
          <a:bodyPr anchor="t" rtlCol="false" tIns="0" lIns="0" bIns="0" rIns="0">
            <a:spAutoFit/>
          </a:bodyPr>
          <a:lstStyle/>
          <a:p>
            <a:pPr algn="l" marL="651510" indent="-325755" lvl="1">
              <a:lnSpc>
                <a:spcPts val="4320"/>
              </a:lnSpc>
              <a:buFont typeface="Arial"/>
              <a:buChar char="•"/>
            </a:pPr>
            <a:r>
              <a:rPr lang="en-US" sz="3600" spc="33">
                <a:solidFill>
                  <a:srgbClr val="000000"/>
                </a:solidFill>
                <a:latin typeface="TT Rounds Condensed"/>
                <a:ea typeface="TT Rounds Condensed"/>
                <a:cs typeface="TT Rounds Condensed"/>
                <a:sym typeface="TT Rounds Condensed"/>
              </a:rPr>
              <a:t>Conditional Formatting: Missing</a:t>
            </a:r>
          </a:p>
          <a:p>
            <a:pPr algn="l" marL="651510" indent="-325755" lvl="1">
              <a:lnSpc>
                <a:spcPts val="4320"/>
              </a:lnSpc>
              <a:buFont typeface="Arial"/>
              <a:buChar char="•"/>
            </a:pPr>
            <a:r>
              <a:rPr lang="en-US" sz="3600" spc="33">
                <a:solidFill>
                  <a:srgbClr val="000000"/>
                </a:solidFill>
                <a:latin typeface="TT Rounds Condensed"/>
                <a:ea typeface="TT Rounds Condensed"/>
                <a:cs typeface="TT Rounds Condensed"/>
                <a:sym typeface="TT Rounds Condensed"/>
              </a:rPr>
              <a:t>Filter: Remove</a:t>
            </a:r>
          </a:p>
          <a:p>
            <a:pPr algn="l" marL="651510" indent="-325755" lvl="1">
              <a:lnSpc>
                <a:spcPts val="4320"/>
              </a:lnSpc>
              <a:buFont typeface="Arial"/>
              <a:buChar char="•"/>
            </a:pPr>
            <a:r>
              <a:rPr lang="en-US" sz="3600" spc="33">
                <a:solidFill>
                  <a:srgbClr val="000000"/>
                </a:solidFill>
                <a:latin typeface="TT Rounds Condensed"/>
                <a:ea typeface="TT Rounds Condensed"/>
                <a:cs typeface="TT Rounds Condensed"/>
                <a:sym typeface="TT Rounds Condensed"/>
              </a:rPr>
              <a:t>Formula: Performance</a:t>
            </a:r>
          </a:p>
          <a:p>
            <a:pPr algn="l" marL="651510" indent="-325755" lvl="1">
              <a:lnSpc>
                <a:spcPts val="4320"/>
              </a:lnSpc>
              <a:buFont typeface="Arial"/>
              <a:buChar char="•"/>
            </a:pPr>
            <a:r>
              <a:rPr lang="en-US" sz="3600" spc="33">
                <a:solidFill>
                  <a:srgbClr val="000000"/>
                </a:solidFill>
                <a:latin typeface="TT Rounds Condensed"/>
                <a:ea typeface="TT Rounds Condensed"/>
                <a:cs typeface="TT Rounds Condensed"/>
                <a:sym typeface="TT Rounds Condensed"/>
              </a:rPr>
              <a:t>Pivot: Summary</a:t>
            </a:r>
          </a:p>
          <a:p>
            <a:pPr algn="l" marL="651510" indent="-325755" lvl="1">
              <a:lnSpc>
                <a:spcPts val="4320"/>
              </a:lnSpc>
              <a:buFont typeface="Arial"/>
              <a:buChar char="•"/>
            </a:pPr>
            <a:r>
              <a:rPr lang="en-US" sz="3600" spc="33">
                <a:solidFill>
                  <a:srgbClr val="000000"/>
                </a:solidFill>
                <a:latin typeface="TT Rounds Condensed"/>
                <a:ea typeface="TT Rounds Condensed"/>
                <a:cs typeface="TT Rounds Condensed"/>
                <a:sym typeface="TT Rounds Condensed"/>
              </a:rPr>
              <a:t>Graph: Data Visualization</a:t>
            </a:r>
          </a:p>
          <a:p>
            <a:pPr algn="l" marL="651510" indent="-325755" lvl="1">
              <a:lnSpc>
                <a:spcPts val="4320"/>
              </a:lnSpc>
            </a:pP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32998" y="559116"/>
            <a:ext cx="16022002" cy="1156335"/>
          </a:xfrm>
          <a:prstGeom prst="rect">
            <a:avLst/>
          </a:prstGeom>
        </p:spPr>
        <p:txBody>
          <a:bodyPr anchor="t" rtlCol="false" tIns="0" lIns="0" bIns="0" rIns="0">
            <a:spAutoFit/>
          </a:bodyPr>
          <a:lstStyle/>
          <a:p>
            <a:pPr algn="l">
              <a:lnSpc>
                <a:spcPts val="8640"/>
              </a:lnSpc>
            </a:pPr>
            <a:r>
              <a:rPr lang="en-US" sz="7200">
                <a:solidFill>
                  <a:srgbClr val="000000"/>
                </a:solidFill>
                <a:latin typeface="Trebuchet MS Bold"/>
                <a:ea typeface="Trebuchet MS Bold"/>
                <a:cs typeface="Trebuchet MS Bold"/>
                <a:sym typeface="Trebuchet MS Bold"/>
              </a:rPr>
              <a:t>Dataset Description</a:t>
            </a:r>
          </a:p>
        </p:txBody>
      </p:sp>
      <p:sp>
        <p:nvSpPr>
          <p:cNvPr name="TextBox 23" id="23"/>
          <p:cNvSpPr txBox="true"/>
          <p:nvPr/>
        </p:nvSpPr>
        <p:spPr>
          <a:xfrm rot="0">
            <a:off x="1132998" y="2137552"/>
            <a:ext cx="16459200" cy="6647974"/>
          </a:xfrm>
          <a:prstGeom prst="rect">
            <a:avLst/>
          </a:prstGeom>
        </p:spPr>
        <p:txBody>
          <a:bodyPr anchor="t" rtlCol="false" tIns="0" lIns="0" bIns="0" rIns="0">
            <a:spAutoFit/>
          </a:bodyPr>
          <a:lstStyle/>
          <a:p>
            <a:pPr algn="l" marL="868680" indent="-434340" lvl="1">
              <a:lnSpc>
                <a:spcPts val="5759"/>
              </a:lnSpc>
              <a:buFont typeface="Arial"/>
              <a:buChar char="•"/>
            </a:pPr>
            <a:r>
              <a:rPr lang="en-US" sz="4800" spc="44">
                <a:solidFill>
                  <a:srgbClr val="000000"/>
                </a:solidFill>
                <a:latin typeface="TT Rounds Condensed"/>
                <a:ea typeface="TT Rounds Condensed"/>
                <a:cs typeface="TT Rounds Condensed"/>
                <a:sym typeface="TT Rounds Condensed"/>
              </a:rPr>
              <a:t>Employee: Naan Mudhalvan Portal</a:t>
            </a:r>
          </a:p>
          <a:p>
            <a:pPr algn="l" marL="868680" indent="-434340" lvl="1">
              <a:lnSpc>
                <a:spcPts val="5759"/>
              </a:lnSpc>
              <a:buFont typeface="Arial"/>
              <a:buChar char="•"/>
            </a:pPr>
            <a:r>
              <a:rPr lang="en-US" sz="4800" spc="44">
                <a:solidFill>
                  <a:srgbClr val="000000"/>
                </a:solidFill>
                <a:latin typeface="TT Rounds Condensed"/>
                <a:ea typeface="TT Rounds Condensed"/>
                <a:cs typeface="TT Rounds Condensed"/>
                <a:sym typeface="TT Rounds Condensed"/>
              </a:rPr>
              <a:t>26 features</a:t>
            </a:r>
          </a:p>
          <a:p>
            <a:pPr algn="l" marL="868680" indent="-434340" lvl="1">
              <a:lnSpc>
                <a:spcPts val="5759"/>
              </a:lnSpc>
              <a:buFont typeface="Arial"/>
              <a:buChar char="•"/>
            </a:pPr>
            <a:r>
              <a:rPr lang="en-US" sz="4800" spc="44">
                <a:solidFill>
                  <a:srgbClr val="000000"/>
                </a:solidFill>
                <a:latin typeface="TT Rounds Condensed"/>
                <a:ea typeface="TT Rounds Condensed"/>
                <a:cs typeface="TT Rounds Condensed"/>
                <a:sym typeface="TT Rounds Condensed"/>
              </a:rPr>
              <a:t>9 features</a:t>
            </a:r>
          </a:p>
          <a:p>
            <a:pPr algn="l" marL="868680" indent="-434340" lvl="1">
              <a:lnSpc>
                <a:spcPts val="5759"/>
              </a:lnSpc>
              <a:buFont typeface="Arial"/>
              <a:buChar char="•"/>
            </a:pPr>
            <a:r>
              <a:rPr lang="en-US" sz="4800" spc="44">
                <a:solidFill>
                  <a:srgbClr val="000000"/>
                </a:solidFill>
                <a:latin typeface="TT Rounds Condensed"/>
                <a:ea typeface="TT Rounds Condensed"/>
                <a:cs typeface="TT Rounds Condensed"/>
                <a:sym typeface="TT Rounds Condensed"/>
              </a:rPr>
              <a:t>Employee ID: Numerical Values</a:t>
            </a:r>
          </a:p>
          <a:p>
            <a:pPr algn="l" marL="868680" indent="-434340" lvl="1">
              <a:lnSpc>
                <a:spcPts val="5759"/>
              </a:lnSpc>
              <a:buFont typeface="Arial"/>
              <a:buChar char="•"/>
            </a:pPr>
            <a:r>
              <a:rPr lang="en-US" sz="4800" spc="44">
                <a:solidFill>
                  <a:srgbClr val="000000"/>
                </a:solidFill>
                <a:latin typeface="TT Rounds Condensed"/>
                <a:ea typeface="TT Rounds Condensed"/>
                <a:cs typeface="TT Rounds Condensed"/>
                <a:sym typeface="TT Rounds Condensed"/>
              </a:rPr>
              <a:t>Name: Text</a:t>
            </a:r>
          </a:p>
          <a:p>
            <a:pPr algn="l" marL="868680" indent="-434340" lvl="1">
              <a:lnSpc>
                <a:spcPts val="5759"/>
              </a:lnSpc>
              <a:buFont typeface="Arial"/>
              <a:buChar char="•"/>
            </a:pPr>
            <a:r>
              <a:rPr lang="en-US" sz="4800" spc="44">
                <a:solidFill>
                  <a:srgbClr val="000000"/>
                </a:solidFill>
                <a:latin typeface="TT Rounds Condensed"/>
                <a:ea typeface="TT Rounds Condensed"/>
                <a:cs typeface="TT Rounds Condensed"/>
                <a:sym typeface="TT Rounds Condensed"/>
              </a:rPr>
              <a:t>Employee Type</a:t>
            </a:r>
          </a:p>
          <a:p>
            <a:pPr algn="l" marL="868680" indent="-434340" lvl="1">
              <a:lnSpc>
                <a:spcPts val="5759"/>
              </a:lnSpc>
              <a:buFont typeface="Arial"/>
              <a:buChar char="•"/>
            </a:pPr>
            <a:r>
              <a:rPr lang="en-US" sz="4800" spc="44">
                <a:solidFill>
                  <a:srgbClr val="000000"/>
                </a:solidFill>
                <a:latin typeface="TT Rounds Condensed"/>
                <a:ea typeface="TT Rounds Condensed"/>
                <a:cs typeface="TT Rounds Condensed"/>
                <a:sym typeface="TT Rounds Condensed"/>
              </a:rPr>
              <a:t>Performance level</a:t>
            </a:r>
          </a:p>
          <a:p>
            <a:pPr algn="l" marL="868680" indent="-434340" lvl="1">
              <a:lnSpc>
                <a:spcPts val="5759"/>
              </a:lnSpc>
              <a:buFont typeface="Arial"/>
              <a:buChar char="•"/>
            </a:pPr>
            <a:r>
              <a:rPr lang="en-US" sz="4800" spc="44">
                <a:solidFill>
                  <a:srgbClr val="000000"/>
                </a:solidFill>
                <a:latin typeface="TT Rounds Condensed"/>
                <a:ea typeface="TT Rounds Condensed"/>
                <a:cs typeface="TT Rounds Condensed"/>
                <a:sym typeface="TT Rounds Condensed"/>
              </a:rPr>
              <a:t>Gender: Male and Female</a:t>
            </a:r>
          </a:p>
          <a:p>
            <a:pPr algn="l" marL="868680" indent="-434340" lvl="1">
              <a:lnSpc>
                <a:spcPts val="5759"/>
              </a:lnSpc>
              <a:buFont typeface="Arial"/>
              <a:buChar char="•"/>
            </a:pPr>
            <a:r>
              <a:rPr lang="en-US" sz="4800" spc="44">
                <a:solidFill>
                  <a:srgbClr val="000000"/>
                </a:solidFill>
                <a:latin typeface="TT Rounds Condensed"/>
                <a:ea typeface="TT Rounds Condensed"/>
                <a:cs typeface="TT Rounds Condensed"/>
                <a:sym typeface="TT Rounds Condensed"/>
              </a:rPr>
              <a:t>Employee Rating: Numerical Values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sz="1650" spc="30">
                <a:solidFill>
                  <a:srgbClr val="2D83C3"/>
                </a:solidFill>
                <a:latin typeface="Trebuchet MS Bold"/>
                <a:ea typeface="Trebuchet MS Bold"/>
                <a:cs typeface="Trebuchet MS Bold"/>
                <a:sym typeface="Trebuchet MS Bold"/>
              </a:rPr>
              <a:t>Annual Review</a:t>
            </a:r>
          </a:p>
        </p:txBody>
      </p:sp>
      <p:grpSp>
        <p:nvGrpSpPr>
          <p:cNvPr name="Group 23" id="23"/>
          <p:cNvGrpSpPr/>
          <p:nvPr/>
        </p:nvGrpSpPr>
        <p:grpSpPr>
          <a:xfrm rot="0">
            <a:off x="14030325" y="8043862"/>
            <a:ext cx="685800" cy="685800"/>
            <a:chOff x="0" y="0"/>
            <a:chExt cx="914400" cy="914400"/>
          </a:xfrm>
        </p:grpSpPr>
        <p:sp>
          <p:nvSpPr>
            <p:cNvPr name="Freeform 24" id="2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5" id="25"/>
          <p:cNvGrpSpPr/>
          <p:nvPr/>
        </p:nvGrpSpPr>
        <p:grpSpPr>
          <a:xfrm rot="0">
            <a:off x="10044112" y="2543175"/>
            <a:ext cx="471488" cy="485775"/>
            <a:chOff x="0" y="0"/>
            <a:chExt cx="628650" cy="647700"/>
          </a:xfrm>
        </p:grpSpPr>
        <p:sp>
          <p:nvSpPr>
            <p:cNvPr name="Freeform 26" id="26"/>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7" id="27"/>
          <p:cNvGrpSpPr/>
          <p:nvPr/>
        </p:nvGrpSpPr>
        <p:grpSpPr>
          <a:xfrm rot="0">
            <a:off x="14030325" y="8843962"/>
            <a:ext cx="271462" cy="271462"/>
            <a:chOff x="0" y="0"/>
            <a:chExt cx="361950" cy="361950"/>
          </a:xfrm>
        </p:grpSpPr>
        <p:sp>
          <p:nvSpPr>
            <p:cNvPr name="Freeform 28" id="28"/>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9" id="29"/>
          <p:cNvSpPr/>
          <p:nvPr/>
        </p:nvSpPr>
        <p:spPr>
          <a:xfrm flipH="false" flipV="false" rot="0">
            <a:off x="100012" y="5072060"/>
            <a:ext cx="3700462" cy="5129212"/>
          </a:xfrm>
          <a:custGeom>
            <a:avLst/>
            <a:gdLst/>
            <a:ahLst/>
            <a:cxnLst/>
            <a:rect r="r" b="b" t="t" l="l"/>
            <a:pathLst>
              <a:path h="5129212" w="3700462">
                <a:moveTo>
                  <a:pt x="0" y="0"/>
                </a:moveTo>
                <a:lnTo>
                  <a:pt x="3700463" y="0"/>
                </a:lnTo>
                <a:lnTo>
                  <a:pt x="3700463" y="5129212"/>
                </a:lnTo>
                <a:lnTo>
                  <a:pt x="0" y="5129212"/>
                </a:lnTo>
                <a:lnTo>
                  <a:pt x="0" y="0"/>
                </a:lnTo>
                <a:close/>
              </a:path>
            </a:pathLst>
          </a:custGeom>
          <a:blipFill>
            <a:blip r:embed="rId2"/>
            <a:stretch>
              <a:fillRect l="0" t="-1428" r="0" b="-1428"/>
            </a:stretch>
          </a:blipFill>
        </p:spPr>
      </p:sp>
      <p:sp>
        <p:nvSpPr>
          <p:cNvPr name="TextBox 30" id="30"/>
          <p:cNvSpPr txBox="true"/>
          <p:nvPr/>
        </p:nvSpPr>
        <p:spPr>
          <a:xfrm rot="0">
            <a:off x="1132998" y="585151"/>
            <a:ext cx="16022002" cy="1130300"/>
          </a:xfrm>
          <a:prstGeom prst="rect">
            <a:avLst/>
          </a:prstGeom>
        </p:spPr>
        <p:txBody>
          <a:bodyPr anchor="t" rtlCol="false" tIns="0" lIns="0" bIns="0" rIns="0">
            <a:spAutoFit/>
          </a:bodyPr>
          <a:lstStyle/>
          <a:p>
            <a:pPr algn="l">
              <a:lnSpc>
                <a:spcPts val="7650"/>
              </a:lnSpc>
            </a:pPr>
            <a:r>
              <a:rPr lang="en-US" sz="6375" spc="30">
                <a:solidFill>
                  <a:srgbClr val="000000"/>
                </a:solidFill>
                <a:latin typeface="Trebuchet MS Bold"/>
                <a:ea typeface="Trebuchet MS Bold"/>
                <a:cs typeface="Trebuchet MS Bold"/>
                <a:sym typeface="Trebuchet MS Bold"/>
              </a:rPr>
              <a:t>THE "WOW" IN OUR SOLUTION</a:t>
            </a:r>
          </a:p>
        </p:txBody>
      </p:sp>
      <p:sp>
        <p:nvSpPr>
          <p:cNvPr name="TextBox 31" id="31"/>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9</a:t>
            </a:r>
          </a:p>
        </p:txBody>
      </p:sp>
      <p:sp>
        <p:nvSpPr>
          <p:cNvPr name="TextBox 32" id="32"/>
          <p:cNvSpPr txBox="true"/>
          <p:nvPr/>
        </p:nvSpPr>
        <p:spPr>
          <a:xfrm rot="0">
            <a:off x="3789045" y="3578915"/>
            <a:ext cx="13112496" cy="3392058"/>
          </a:xfrm>
          <a:prstGeom prst="rect">
            <a:avLst/>
          </a:prstGeom>
        </p:spPr>
        <p:txBody>
          <a:bodyPr anchor="t" rtlCol="false" tIns="0" lIns="0" bIns="0" rIns="0">
            <a:spAutoFit/>
          </a:bodyPr>
          <a:lstStyle/>
          <a:p>
            <a:pPr algn="just">
              <a:lnSpc>
                <a:spcPts val="5040"/>
              </a:lnSpc>
            </a:pPr>
            <a:r>
              <a:rPr lang="en-US" sz="4200" spc="39">
                <a:solidFill>
                  <a:srgbClr val="000000"/>
                </a:solidFill>
                <a:latin typeface="TT Rounds Condensed"/>
                <a:ea typeface="TT Rounds Condensed"/>
                <a:cs typeface="TT Rounds Condensed"/>
                <a:sym typeface="TT Rounds Condensed"/>
              </a:rPr>
              <a:t>=IFS(Z9&gt;=5,”VERY HIGH”,Z9&gt;=4,”HIGH”,Z9&gt;=3,”MED”,TRUE,”LOW”)</a:t>
            </a:r>
          </a:p>
          <a:p>
            <a:pPr algn="just">
              <a:lnSpc>
                <a:spcPts val="5040"/>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DAGPZ4kIEHo</dc:identifier>
  <dcterms:modified xsi:type="dcterms:W3CDTF">2011-08-01T06:04:30Z</dcterms:modified>
  <cp:revision>1</cp:revision>
  <dc:title>Naan Mudhalvan Project.pptx</dc:title>
</cp:coreProperties>
</file>