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5143500" type="screen16x9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FF4"/>
    <a:srgbClr val="E9E8BD"/>
    <a:srgbClr val="777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viewProps" Target="viewProps.xml"/><Relationship Id="rId20" Type="http://schemas.openxmlformats.org/officeDocument/2006/relationships/slide" Target="slides/slide4.xml"/><Relationship Id="rId41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6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hyperlink" Target="https://www.flaticon.com/" TargetMode="Externa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hyperlink" Target="https://slidesgo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1;p2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7" name="Google Shape;12;p2"/>
          <p:cNvCxnSpPr/>
          <p:nvPr/>
        </p:nvCxnSpPr>
        <p:spPr>
          <a:xfrm rot="10800000" flipV="1">
            <a:off x="-260280" y="-75240"/>
            <a:ext cx="3052440" cy="1351440"/>
          </a:xfrm>
          <a:prstGeom prst="curvedConnector3">
            <a:avLst>
              <a:gd name="adj1" fmla="val 25005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" name="Google Shape;13;p2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" name="Google Shape;14;p2"/>
          <p:cNvCxnSpPr/>
          <p:nvPr/>
        </p:nvCxnSpPr>
        <p:spPr>
          <a:xfrm rot="10800000" flipV="1">
            <a:off x="6464520" y="3932640"/>
            <a:ext cx="3052800" cy="1351800"/>
          </a:xfrm>
          <a:prstGeom prst="curvedConnector3">
            <a:avLst>
              <a:gd name="adj1" fmla="val 24991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150;p20"/>
          <p:cNvCxnSpPr/>
          <p:nvPr/>
        </p:nvCxnSpPr>
        <p:spPr>
          <a:xfrm flipH="1">
            <a:off x="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74" name="Google Shape;151;p20"/>
          <p:cNvCxnSpPr/>
          <p:nvPr/>
        </p:nvCxnSpPr>
        <p:spPr>
          <a:xfrm flipH="1">
            <a:off x="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75" name="Google Shape;152;p20"/>
          <p:cNvCxnSpPr/>
          <p:nvPr/>
        </p:nvCxnSpPr>
        <p:spPr>
          <a:xfrm>
            <a:off x="-112680" y="3979440"/>
            <a:ext cx="1383480" cy="1242000"/>
          </a:xfrm>
          <a:prstGeom prst="curvedConnector3">
            <a:avLst>
              <a:gd name="adj1" fmla="val 25013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76" name="Google Shape;153;p20"/>
          <p:cNvCxnSpPr/>
          <p:nvPr/>
        </p:nvCxnSpPr>
        <p:spPr>
          <a:xfrm>
            <a:off x="7908480" y="-88560"/>
            <a:ext cx="1424160" cy="1069560"/>
          </a:xfrm>
          <a:prstGeom prst="curvedConnector3">
            <a:avLst>
              <a:gd name="adj1" fmla="val 25031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160;p22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6" name="Google Shape;161;p22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7" name="Google Shape;162;p22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8" name="Google Shape;163;p22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19" name="Google Shape;164;p22"/>
          <p:cNvCxnSpPr/>
          <p:nvPr/>
        </p:nvCxnSpPr>
        <p:spPr>
          <a:xfrm rot="10800000" flipV="1">
            <a:off x="7451640" y="405072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20" name="Google Shape;165;p22"/>
          <p:cNvCxnSpPr/>
          <p:nvPr/>
        </p:nvCxnSpPr>
        <p:spPr>
          <a:xfrm rot="10800000" flipV="1">
            <a:off x="-239760" y="-73440"/>
            <a:ext cx="1931760" cy="1166040"/>
          </a:xfrm>
          <a:prstGeom prst="curvedConnector3">
            <a:avLst>
              <a:gd name="adj1" fmla="val 24995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196;p26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60" name="Google Shape;197;p26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61" name="Google Shape;198;p26"/>
          <p:cNvCxnSpPr/>
          <p:nvPr/>
        </p:nvCxnSpPr>
        <p:spPr>
          <a:xfrm>
            <a:off x="-209520" y="2402280"/>
            <a:ext cx="3149280" cy="27950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232;p30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01" name="Google Shape;233;p30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7;p9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41" name="Google Shape;58;p9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42" name="Google Shape;59;p9"/>
          <p:cNvCxnSpPr/>
          <p:nvPr/>
        </p:nvCxnSpPr>
        <p:spPr>
          <a:xfrm rot="10800000" flipV="1">
            <a:off x="5922360" y="2794320"/>
            <a:ext cx="3383280" cy="247248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358;p40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2" name="Google Shape;359;p40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3" name="Google Shape;360;p40"/>
          <p:cNvCxnSpPr/>
          <p:nvPr/>
        </p:nvCxnSpPr>
        <p:spPr>
          <a:xfrm>
            <a:off x="-250200" y="4076280"/>
            <a:ext cx="1932120" cy="116640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4" name="Google Shape;361;p40"/>
          <p:cNvCxnSpPr/>
          <p:nvPr/>
        </p:nvCxnSpPr>
        <p:spPr>
          <a:xfrm>
            <a:off x="7440840" y="-48240"/>
            <a:ext cx="1932480" cy="11660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5" name="Google Shape;362;p40"/>
          <p:cNvCxnSpPr/>
          <p:nvPr/>
        </p:nvCxnSpPr>
        <p:spPr>
          <a:xfrm rot="10800000" flipV="1">
            <a:off x="7451640" y="4050720"/>
            <a:ext cx="1932120" cy="116640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586" name="Google Shape;363;p40"/>
          <p:cNvCxnSpPr/>
          <p:nvPr/>
        </p:nvCxnSpPr>
        <p:spPr>
          <a:xfrm rot="10800000" flipV="1">
            <a:off x="-239760" y="-73440"/>
            <a:ext cx="1931760" cy="11660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444;p49"/>
          <p:cNvSpPr/>
          <p:nvPr/>
        </p:nvSpPr>
        <p:spPr>
          <a:xfrm>
            <a:off x="2900520" y="3438360"/>
            <a:ext cx="3337920" cy="71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2"/>
                </a:solidFill>
                <a:latin typeface="Montserrat"/>
                <a:ea typeface="Montserrat"/>
              </a:rPr>
              <a:t>CREDITS</a:t>
            </a: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: This presentation template was created by </a:t>
            </a:r>
            <a:r>
              <a:rPr lang="en" sz="1100" b="1" u="sng" strike="noStrike" spc="-1">
                <a:solidFill>
                  <a:schemeClr val="dk2"/>
                </a:solidFill>
                <a:uFillTx/>
                <a:latin typeface="Montserrat"/>
                <a:ea typeface="Montserrat"/>
                <a:hlinkClick r:id="rId14"/>
              </a:rPr>
              <a:t>Slidesgo</a:t>
            </a: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, including icons by </a:t>
            </a:r>
            <a:r>
              <a:rPr lang="en" sz="1100" b="1" u="sng" strike="noStrike" spc="-1">
                <a:solidFill>
                  <a:schemeClr val="dk2"/>
                </a:solidFill>
                <a:uFillTx/>
                <a:latin typeface="Montserrat"/>
                <a:ea typeface="Montserrat"/>
                <a:hlinkClick r:id="rId15"/>
              </a:rPr>
              <a:t>Flaticon</a:t>
            </a: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, infographics &amp; images by </a:t>
            </a:r>
            <a:r>
              <a:rPr lang="en" sz="1100" b="1" u="sng" strike="noStrike" spc="-1">
                <a:solidFill>
                  <a:schemeClr val="dk2"/>
                </a:solidFill>
                <a:uFillTx/>
                <a:latin typeface="Montserrat"/>
                <a:ea typeface="Montserrat"/>
                <a:hlinkClick r:id="rId16"/>
              </a:rPr>
              <a:t>Freepik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6" name="Google Shape;445;p49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627" name="Google Shape;446;p49"/>
          <p:cNvCxnSpPr/>
          <p:nvPr/>
        </p:nvCxnSpPr>
        <p:spPr>
          <a:xfrm>
            <a:off x="-257760" y="3935160"/>
            <a:ext cx="3052440" cy="135180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628" name="Google Shape;447;p49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629" name="Google Shape;448;p49"/>
          <p:cNvCxnSpPr/>
          <p:nvPr/>
        </p:nvCxnSpPr>
        <p:spPr>
          <a:xfrm>
            <a:off x="6467400" y="-72360"/>
            <a:ext cx="3052800" cy="135144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0;p6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43" name="Google Shape;41;p6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19;p3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83" name="Google Shape;20;p3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84" name="Google Shape;21;p3"/>
          <p:cNvCxnSpPr/>
          <p:nvPr/>
        </p:nvCxnSpPr>
        <p:spPr>
          <a:xfrm rot="10800000" flipV="1">
            <a:off x="7945920" y="3976560"/>
            <a:ext cx="1383840" cy="1242000"/>
          </a:xfrm>
          <a:prstGeom prst="curvedConnector3">
            <a:avLst>
              <a:gd name="adj1" fmla="val 24980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85" name="Google Shape;22;p3"/>
          <p:cNvCxnSpPr/>
          <p:nvPr/>
        </p:nvCxnSpPr>
        <p:spPr>
          <a:xfrm rot="10800000" flipV="1">
            <a:off x="-115200" y="-91080"/>
            <a:ext cx="1423800" cy="1069560"/>
          </a:xfrm>
          <a:prstGeom prst="curvedConnector3">
            <a:avLst>
              <a:gd name="adj1" fmla="val 25012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403;p44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125" name="Google Shape;404;p44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398;p43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165" name="Google Shape;399;p43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109;p14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05" name="Google Shape;110;p14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06" name="Google Shape;111;p14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07" name="Google Shape;112;p14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68;p11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47" name="Google Shape;69;p11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48" name="Google Shape;70;p11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49" name="Google Shape;71;p11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156;p21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89" name="Google Shape;157;p21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290" name="Google Shape;158;p21"/>
          <p:cNvCxnSpPr/>
          <p:nvPr/>
        </p:nvCxnSpPr>
        <p:spPr>
          <a:xfrm>
            <a:off x="7207200" y="-153000"/>
            <a:ext cx="2125800" cy="1278720"/>
          </a:xfrm>
          <a:prstGeom prst="curvedConnector3">
            <a:avLst>
              <a:gd name="adj1" fmla="val 25000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203;p27"/>
          <p:cNvCxnSpPr/>
          <p:nvPr/>
        </p:nvCxnSpPr>
        <p:spPr>
          <a:xfrm>
            <a:off x="-72360" y="27396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0" name="Google Shape;204;p27"/>
          <p:cNvCxnSpPr/>
          <p:nvPr/>
        </p:nvCxnSpPr>
        <p:spPr>
          <a:xfrm>
            <a:off x="-72360" y="4877280"/>
            <a:ext cx="9292320" cy="5400"/>
          </a:xfrm>
          <a:prstGeom prst="straightConnector1">
            <a:avLst/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1" name="Google Shape;205;p27"/>
          <p:cNvCxnSpPr/>
          <p:nvPr/>
        </p:nvCxnSpPr>
        <p:spPr>
          <a:xfrm>
            <a:off x="-250200" y="407628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2" name="Google Shape;206;p27"/>
          <p:cNvCxnSpPr/>
          <p:nvPr/>
        </p:nvCxnSpPr>
        <p:spPr>
          <a:xfrm>
            <a:off x="7440840" y="-48240"/>
            <a:ext cx="1932480" cy="1166040"/>
          </a:xfrm>
          <a:prstGeom prst="curvedConnector3">
            <a:avLst>
              <a:gd name="adj1" fmla="val 25023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3" name="Google Shape;207;p27"/>
          <p:cNvCxnSpPr/>
          <p:nvPr/>
        </p:nvCxnSpPr>
        <p:spPr>
          <a:xfrm rot="10800000" flipV="1">
            <a:off x="7451640" y="4050720"/>
            <a:ext cx="1932120" cy="1166400"/>
          </a:xfrm>
          <a:prstGeom prst="curvedConnector3">
            <a:avLst>
              <a:gd name="adj1" fmla="val 25009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334" name="Google Shape;208;p27"/>
          <p:cNvCxnSpPr/>
          <p:nvPr/>
        </p:nvCxnSpPr>
        <p:spPr>
          <a:xfrm rot="10800000" flipV="1">
            <a:off x="-239760" y="-73440"/>
            <a:ext cx="1931760" cy="1166040"/>
          </a:xfrm>
          <a:prstGeom prst="curvedConnector3">
            <a:avLst>
              <a:gd name="adj1" fmla="val 24995"/>
            </a:avLst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49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survey.stackoverflow.co/2023/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218960" y="900000"/>
            <a:ext cx="7058880" cy="204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Linguaggi </a:t>
            </a:r>
            <a:br>
              <a:rPr sz="5000"/>
            </a:b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di Programmazione</a:t>
            </a:r>
            <a:endParaRPr lang="it-IT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subTitle"/>
          </p:nvPr>
        </p:nvSpPr>
        <p:spPr>
          <a:xfrm>
            <a:off x="179999" y="3965443"/>
            <a:ext cx="5388043" cy="716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i="1" strike="noStrike" spc="-1" dirty="0">
                <a:solidFill>
                  <a:schemeClr val="dk1"/>
                </a:solidFill>
                <a:latin typeface="Corbel Light"/>
                <a:ea typeface="Montserrat"/>
              </a:rPr>
              <a:t>Saverio Manfred Bardelli      saveriomanfred.bardelli@studenti.unimi.it</a:t>
            </a:r>
            <a:br>
              <a:rPr sz="1200" dirty="0"/>
            </a:br>
            <a:r>
              <a:rPr lang="en" sz="1200" b="0" i="1" strike="noStrike" spc="-1" dirty="0">
                <a:solidFill>
                  <a:schemeClr val="dk1"/>
                </a:solidFill>
                <a:latin typeface="Corbel Light"/>
                <a:ea typeface="Montserrat"/>
              </a:rPr>
              <a:t>Alessandro Cresta	alessandro.cresta@studenti.unimi.it</a:t>
            </a:r>
            <a:br>
              <a:rPr sz="1200" dirty="0"/>
            </a:br>
            <a:r>
              <a:rPr lang="en" sz="1200" b="0" i="1" strike="noStrike" spc="-1" dirty="0">
                <a:solidFill>
                  <a:schemeClr val="dk1"/>
                </a:solidFill>
                <a:latin typeface="Corbel Light"/>
                <a:ea typeface="Montserrat"/>
              </a:rPr>
              <a:t>Christian Spada	christian.spada@studenti.unimi.it</a:t>
            </a:r>
            <a:endParaRPr lang="it-I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asellaDiTesto 2058"/>
          <p:cNvSpPr/>
          <p:nvPr/>
        </p:nvSpPr>
        <p:spPr>
          <a:xfrm>
            <a:off x="900000" y="2871360"/>
            <a:ext cx="7194960" cy="54540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Popolarità dei linguaggi di programmazione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asellaDiTesto 2181"/>
          <p:cNvSpPr/>
          <p:nvPr/>
        </p:nvSpPr>
        <p:spPr>
          <a:xfrm>
            <a:off x="2520000" y="187560"/>
            <a:ext cx="4776120" cy="5310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" sz="2500" b="0" strike="noStrike" spc="-1">
                <a:solidFill>
                  <a:schemeClr val="dk1"/>
                </a:solidFill>
                <a:latin typeface="Vidaloka"/>
                <a:ea typeface="Vidaloka"/>
              </a:rPr>
              <a:t>Google Trends: Data science</a:t>
            </a: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 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2" name="Immagine 730"/>
          <p:cNvPicPr/>
          <p:nvPr/>
        </p:nvPicPr>
        <p:blipFill>
          <a:blip r:embed="rId2"/>
          <a:stretch/>
        </p:blipFill>
        <p:spPr>
          <a:xfrm>
            <a:off x="680400" y="816840"/>
            <a:ext cx="7598160" cy="403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magine 731"/>
          <p:cNvPicPr/>
          <p:nvPr/>
        </p:nvPicPr>
        <p:blipFill>
          <a:blip r:embed="rId2"/>
          <a:stretch/>
        </p:blipFill>
        <p:spPr>
          <a:xfrm>
            <a:off x="1216800" y="360000"/>
            <a:ext cx="7061760" cy="449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2880000" y="254160"/>
            <a:ext cx="3597840" cy="64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Vidaloka"/>
                <a:ea typeface="Vidaloka"/>
              </a:rPr>
              <a:t>Python </a:t>
            </a:r>
            <a:r>
              <a:rPr lang="en" sz="2000" b="0" strike="noStrike" spc="-1">
                <a:solidFill>
                  <a:schemeClr val="dk1"/>
                </a:solidFill>
                <a:latin typeface="Vidaloka"/>
                <a:ea typeface="Vidaloka"/>
              </a:rPr>
              <a:t>vs</a:t>
            </a:r>
            <a:r>
              <a:rPr lang="en" sz="3500" b="0" strike="noStrike" spc="-1">
                <a:solidFill>
                  <a:schemeClr val="dk1"/>
                </a:solidFill>
                <a:latin typeface="Vidaloka"/>
                <a:ea typeface="Vidaloka"/>
              </a:rPr>
              <a:t> Java</a:t>
            </a:r>
            <a:endParaRPr lang="it-IT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Rettangolo 8"/>
          <p:cNvSpPr/>
          <p:nvPr/>
        </p:nvSpPr>
        <p:spPr>
          <a:xfrm>
            <a:off x="1800000" y="900000"/>
            <a:ext cx="5757480" cy="378108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36" name="Immagine 2" descr="Immagine che contiene testo, mapp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1798560" y="1018440"/>
            <a:ext cx="5758200" cy="366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40000" y="900000"/>
            <a:ext cx="5396040" cy="800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rgbClr val="000000"/>
                </a:solidFill>
                <a:latin typeface="Vidaloka"/>
                <a:ea typeface="Vidaloka"/>
              </a:rPr>
              <a:t>Tipi di Linguaggio</a:t>
            </a:r>
            <a:endParaRPr lang="it-IT" sz="4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8" name="Immagine 2110"/>
          <p:cNvPicPr/>
          <p:nvPr/>
        </p:nvPicPr>
        <p:blipFill>
          <a:blip r:embed="rId2"/>
          <a:stretch/>
        </p:blipFill>
        <p:spPr>
          <a:xfrm>
            <a:off x="4799880" y="2070000"/>
            <a:ext cx="3475080" cy="260496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Tipologie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Google Shape;1329;p 1"/>
          <p:cNvSpPr/>
          <p:nvPr/>
        </p:nvSpPr>
        <p:spPr>
          <a:xfrm>
            <a:off x="736560" y="2473920"/>
            <a:ext cx="1622520" cy="747000"/>
          </a:xfrm>
          <a:prstGeom prst="roundRect">
            <a:avLst>
              <a:gd name="adj" fmla="val 0"/>
            </a:avLst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726840" y="2577240"/>
            <a:ext cx="16092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chemeClr val="dk1"/>
                </a:solidFill>
                <a:latin typeface="Vidaloka"/>
                <a:ea typeface="Vidaloka"/>
              </a:rPr>
              <a:t>Linguaggi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2" name="Google Shape;1354;p 1"/>
          <p:cNvCxnSpPr>
            <a:stCxn id="740" idx="3"/>
            <a:endCxn id="743" idx="1"/>
          </p:cNvCxnSpPr>
          <p:nvPr/>
        </p:nvCxnSpPr>
        <p:spPr>
          <a:xfrm>
            <a:off x="2359080" y="2847240"/>
            <a:ext cx="557640" cy="360"/>
          </a:xfrm>
          <a:prstGeom prst="curved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744" name="Google Shape;1356;p 1"/>
          <p:cNvSpPr/>
          <p:nvPr/>
        </p:nvSpPr>
        <p:spPr>
          <a:xfrm>
            <a:off x="2916360" y="1191600"/>
            <a:ext cx="1579320" cy="74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Google Shape;1355;p 1"/>
          <p:cNvSpPr/>
          <p:nvPr/>
        </p:nvSpPr>
        <p:spPr>
          <a:xfrm>
            <a:off x="2916360" y="2473920"/>
            <a:ext cx="1579320" cy="74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Google Shape;1357;p 1"/>
          <p:cNvSpPr/>
          <p:nvPr/>
        </p:nvSpPr>
        <p:spPr>
          <a:xfrm>
            <a:off x="2916360" y="3755160"/>
            <a:ext cx="1579320" cy="74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6" name="Google Shape;1358;p 1"/>
          <p:cNvCxnSpPr>
            <a:endCxn id="744" idx="1"/>
          </p:cNvCxnSpPr>
          <p:nvPr/>
        </p:nvCxnSpPr>
        <p:spPr>
          <a:xfrm flipV="1">
            <a:off x="1550160" y="1564920"/>
            <a:ext cx="1366560" cy="914400"/>
          </a:xfrm>
          <a:prstGeom prst="bentConnector3">
            <a:avLst>
              <a:gd name="adj1" fmla="val 737"/>
            </a:avLst>
          </a:prstGeom>
          <a:ln w="28575" cap="rnd">
            <a:solidFill>
              <a:srgbClr val="3F3533"/>
            </a:solidFill>
            <a:round/>
          </a:ln>
        </p:spPr>
      </p:cxnSp>
      <p:cxnSp>
        <p:nvCxnSpPr>
          <p:cNvPr id="747" name="Google Shape;1359;p 1"/>
          <p:cNvCxnSpPr>
            <a:stCxn id="740" idx="2"/>
            <a:endCxn id="745" idx="1"/>
          </p:cNvCxnSpPr>
          <p:nvPr/>
        </p:nvCxnSpPr>
        <p:spPr>
          <a:xfrm rot="16200000" flipH="1">
            <a:off x="1778400" y="2990160"/>
            <a:ext cx="907920" cy="1369080"/>
          </a:xfrm>
          <a:prstGeom prst="bentConnector2">
            <a:avLst/>
          </a:prstGeom>
          <a:ln w="28575" cap="rnd">
            <a:solidFill>
              <a:srgbClr val="3F3533"/>
            </a:solidFill>
            <a:round/>
          </a:ln>
        </p:spPr>
      </p:cxnSp>
      <p:sp>
        <p:nvSpPr>
          <p:cNvPr id="748" name="Rettangolo 2100"/>
          <p:cNvSpPr/>
          <p:nvPr/>
        </p:nvSpPr>
        <p:spPr>
          <a:xfrm>
            <a:off x="2880000" y="1440000"/>
            <a:ext cx="1714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Programmazione</a:t>
            </a:r>
          </a:p>
        </p:txBody>
      </p:sp>
      <p:sp>
        <p:nvSpPr>
          <p:cNvPr id="749" name="Rettangolo 2102"/>
          <p:cNvSpPr/>
          <p:nvPr/>
        </p:nvSpPr>
        <p:spPr>
          <a:xfrm>
            <a:off x="3060000" y="2700000"/>
            <a:ext cx="125568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  TextMarkup</a:t>
            </a:r>
          </a:p>
        </p:txBody>
      </p:sp>
      <p:sp>
        <p:nvSpPr>
          <p:cNvPr id="750" name="Rettangolo 2103"/>
          <p:cNvSpPr/>
          <p:nvPr/>
        </p:nvSpPr>
        <p:spPr>
          <a:xfrm>
            <a:off x="3412080" y="3973680"/>
            <a:ext cx="90540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Altro</a:t>
            </a:r>
          </a:p>
        </p:txBody>
      </p:sp>
      <p:pic>
        <p:nvPicPr>
          <p:cNvPr id="751" name="Immagine 2105"/>
          <p:cNvPicPr/>
          <p:nvPr/>
        </p:nvPicPr>
        <p:blipFill>
          <a:blip r:embed="rId2"/>
          <a:stretch/>
        </p:blipFill>
        <p:spPr>
          <a:xfrm>
            <a:off x="5220000" y="1080000"/>
            <a:ext cx="3597840" cy="3597840"/>
          </a:xfrm>
          <a:prstGeom prst="rect">
            <a:avLst/>
          </a:prstGeom>
          <a:ln w="0">
            <a:noFill/>
          </a:ln>
        </p:spPr>
      </p:pic>
      <p:sp>
        <p:nvSpPr>
          <p:cNvPr id="752" name="CasellaDiTesto 2104"/>
          <p:cNvSpPr/>
          <p:nvPr/>
        </p:nvSpPr>
        <p:spPr>
          <a:xfrm>
            <a:off x="5220000" y="3781080"/>
            <a:ext cx="896760" cy="356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Arial"/>
              </a:rPr>
              <a:t>78.3%</a:t>
            </a:r>
          </a:p>
        </p:txBody>
      </p:sp>
      <p:sp>
        <p:nvSpPr>
          <p:cNvPr id="753" name="CasellaDiTesto 2105"/>
          <p:cNvSpPr/>
          <p:nvPr/>
        </p:nvSpPr>
        <p:spPr>
          <a:xfrm>
            <a:off x="7740000" y="1441080"/>
            <a:ext cx="896760" cy="356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Arial"/>
              </a:rPr>
              <a:t>19.5%</a:t>
            </a:r>
          </a:p>
        </p:txBody>
      </p:sp>
      <p:sp>
        <p:nvSpPr>
          <p:cNvPr id="754" name="CasellaDiTesto 2106"/>
          <p:cNvSpPr/>
          <p:nvPr/>
        </p:nvSpPr>
        <p:spPr>
          <a:xfrm>
            <a:off x="8281080" y="2340000"/>
            <a:ext cx="896760" cy="3567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it-IT" sz="1300" b="0" strike="noStrike" spc="-1">
                <a:solidFill>
                  <a:srgbClr val="000000"/>
                </a:solidFill>
                <a:latin typeface="Arial"/>
              </a:rPr>
              <a:t>2.2%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74448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Tipologia Software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Google Shape;1083;p 2"/>
          <p:cNvSpPr/>
          <p:nvPr/>
        </p:nvSpPr>
        <p:spPr>
          <a:xfrm>
            <a:off x="6539040" y="2895840"/>
            <a:ext cx="1917000" cy="34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Closed source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Google Shape;1088;p 2"/>
          <p:cNvSpPr/>
          <p:nvPr/>
        </p:nvSpPr>
        <p:spPr>
          <a:xfrm>
            <a:off x="6540120" y="1980000"/>
            <a:ext cx="1917000" cy="84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26.3%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Google Shape;1089;p 2"/>
          <p:cNvSpPr/>
          <p:nvPr/>
        </p:nvSpPr>
        <p:spPr>
          <a:xfrm>
            <a:off x="2564640" y="2895840"/>
            <a:ext cx="1751400" cy="34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Open source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Google Shape;1094;p 2"/>
          <p:cNvSpPr/>
          <p:nvPr/>
        </p:nvSpPr>
        <p:spPr>
          <a:xfrm>
            <a:off x="2594160" y="1980000"/>
            <a:ext cx="1901880" cy="84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73.7%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Ovale 1"/>
          <p:cNvSpPr/>
          <p:nvPr/>
        </p:nvSpPr>
        <p:spPr>
          <a:xfrm>
            <a:off x="4860000" y="1980000"/>
            <a:ext cx="1397520" cy="136260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1" name="Ovale 10"/>
          <p:cNvSpPr/>
          <p:nvPr/>
        </p:nvSpPr>
        <p:spPr>
          <a:xfrm>
            <a:off x="4925880" y="2032200"/>
            <a:ext cx="1265400" cy="125136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2" name="Ovale 2"/>
          <p:cNvSpPr/>
          <p:nvPr/>
        </p:nvSpPr>
        <p:spPr>
          <a:xfrm>
            <a:off x="762120" y="2017080"/>
            <a:ext cx="1397520" cy="136260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3" name="Ovale 3"/>
          <p:cNvSpPr/>
          <p:nvPr/>
        </p:nvSpPr>
        <p:spPr>
          <a:xfrm>
            <a:off x="828000" y="2069280"/>
            <a:ext cx="1265400" cy="125136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64" name="Immagine 763"/>
          <p:cNvPicPr/>
          <p:nvPr/>
        </p:nvPicPr>
        <p:blipFill>
          <a:blip r:embed="rId2"/>
          <a:stretch/>
        </p:blipFill>
        <p:spPr>
          <a:xfrm rot="124200">
            <a:off x="735840" y="2004120"/>
            <a:ext cx="1397880" cy="1398960"/>
          </a:xfrm>
          <a:prstGeom prst="rect">
            <a:avLst/>
          </a:prstGeom>
          <a:ln w="0">
            <a:noFill/>
          </a:ln>
        </p:spPr>
      </p:pic>
      <p:pic>
        <p:nvPicPr>
          <p:cNvPr id="765" name="Immagine 764"/>
          <p:cNvPicPr/>
          <p:nvPr/>
        </p:nvPicPr>
        <p:blipFill>
          <a:blip r:embed="rId3"/>
          <a:stretch/>
        </p:blipFill>
        <p:spPr>
          <a:xfrm>
            <a:off x="4860000" y="1942920"/>
            <a:ext cx="1397880" cy="14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925560" y="36000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Compilati o Interpretati?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Google Shape;763;p 1"/>
          <p:cNvSpPr/>
          <p:nvPr/>
        </p:nvSpPr>
        <p:spPr>
          <a:xfrm rot="16200000" flipH="1">
            <a:off x="5441400" y="297828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Google Shape;767;p 1"/>
          <p:cNvSpPr/>
          <p:nvPr/>
        </p:nvSpPr>
        <p:spPr>
          <a:xfrm rot="16200000" flipH="1">
            <a:off x="4246200" y="297828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Google Shape;769;p 1"/>
          <p:cNvSpPr/>
          <p:nvPr/>
        </p:nvSpPr>
        <p:spPr>
          <a:xfrm>
            <a:off x="5760000" y="1707840"/>
            <a:ext cx="143676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45.8%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Google Shape;770;p 1"/>
          <p:cNvSpPr/>
          <p:nvPr/>
        </p:nvSpPr>
        <p:spPr>
          <a:xfrm>
            <a:off x="4680000" y="1707840"/>
            <a:ext cx="125676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41.7%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Google Shape;771;p 1"/>
          <p:cNvSpPr/>
          <p:nvPr/>
        </p:nvSpPr>
        <p:spPr>
          <a:xfrm>
            <a:off x="7020000" y="1716840"/>
            <a:ext cx="126900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12.5%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Google Shape;791;p 1"/>
          <p:cNvSpPr/>
          <p:nvPr/>
        </p:nvSpPr>
        <p:spPr>
          <a:xfrm flipH="1">
            <a:off x="1173960" y="1132200"/>
            <a:ext cx="27644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5328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Rettangolo 2122"/>
          <p:cNvSpPr/>
          <p:nvPr/>
        </p:nvSpPr>
        <p:spPr>
          <a:xfrm>
            <a:off x="6260400" y="3017160"/>
            <a:ext cx="298440" cy="1076760"/>
          </a:xfrm>
          <a:prstGeom prst="rect">
            <a:avLst/>
          </a:prstGeom>
          <a:solidFill>
            <a:srgbClr val="6DA3CC"/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4" name="Rettangolo 2123"/>
          <p:cNvSpPr/>
          <p:nvPr/>
        </p:nvSpPr>
        <p:spPr>
          <a:xfrm>
            <a:off x="5063760" y="3240000"/>
            <a:ext cx="298440" cy="854280"/>
          </a:xfrm>
          <a:prstGeom prst="rect">
            <a:avLst/>
          </a:prstGeom>
          <a:solidFill>
            <a:srgbClr val="F3A868"/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5" name="Rettangolo 2124"/>
          <p:cNvSpPr/>
          <p:nvPr/>
        </p:nvSpPr>
        <p:spPr>
          <a:xfrm>
            <a:off x="7454160" y="3917520"/>
            <a:ext cx="297000" cy="176760"/>
          </a:xfrm>
          <a:prstGeom prst="rect">
            <a:avLst/>
          </a:prstGeom>
          <a:solidFill>
            <a:srgbClr val="75BC7A"/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6" name="Google Shape;763;p 2"/>
          <p:cNvSpPr/>
          <p:nvPr/>
        </p:nvSpPr>
        <p:spPr>
          <a:xfrm rot="16200000" flipH="1">
            <a:off x="6635160" y="297864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Immagine 2" descr="Immagine che contiene diagramma, schermata, cerchio, design&#10;&#10;Descrizione generata automaticamente"/>
          <p:cNvPicPr/>
          <p:nvPr/>
        </p:nvPicPr>
        <p:blipFill>
          <a:blip r:embed="rId2"/>
          <a:stretch/>
        </p:blipFill>
        <p:spPr>
          <a:xfrm>
            <a:off x="119520" y="960840"/>
            <a:ext cx="3821040" cy="382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5580000" y="971640"/>
            <a:ext cx="2696040" cy="64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GITHUB</a:t>
            </a:r>
            <a:endParaRPr lang="it-IT" sz="5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9" name="Immagine 2127"/>
          <p:cNvPicPr/>
          <p:nvPr/>
        </p:nvPicPr>
        <p:blipFill>
          <a:blip r:embed="rId2"/>
          <a:stretch/>
        </p:blipFill>
        <p:spPr>
          <a:xfrm>
            <a:off x="1423440" y="1440000"/>
            <a:ext cx="3611880" cy="36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4652280" cy="73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Cos’è Github?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ubTitle"/>
          </p:nvPr>
        </p:nvSpPr>
        <p:spPr>
          <a:xfrm>
            <a:off x="1080000" y="1652400"/>
            <a:ext cx="305496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 Servizio di hosting per progetti software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1"/>
          <p:cNvSpPr/>
          <p:nvPr/>
        </p:nvSpPr>
        <p:spPr>
          <a:xfrm>
            <a:off x="4165200" y="2763360"/>
            <a:ext cx="4652280" cy="73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4000" b="0" strike="noStrike" spc="-1">
                <a:solidFill>
                  <a:schemeClr val="accent1"/>
                </a:solidFill>
                <a:latin typeface="Vidaloka"/>
                <a:ea typeface="Vidaloka"/>
              </a:rPr>
              <a:t>E i repository?</a:t>
            </a:r>
            <a:endParaRPr lang="it-IT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5"/>
          <p:cNvSpPr/>
          <p:nvPr/>
        </p:nvSpPr>
        <p:spPr>
          <a:xfrm>
            <a:off x="4345200" y="3540240"/>
            <a:ext cx="3932640" cy="36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22860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Luoghi di archiviazione e gestione del codice sorgente di un progetto.  </a:t>
            </a:r>
            <a:br>
              <a:rPr sz="1300"/>
            </a:br>
            <a:r>
              <a:rPr lang="en" sz="13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Possono essere pubblici o privati</a:t>
            </a:r>
            <a:endParaRPr lang="it-IT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4" name="Immagine 2132"/>
          <p:cNvPicPr/>
          <p:nvPr/>
        </p:nvPicPr>
        <p:blipFill>
          <a:blip r:embed="rId2"/>
          <a:stretch/>
        </p:blipFill>
        <p:spPr>
          <a:xfrm>
            <a:off x="4679640" y="630000"/>
            <a:ext cx="3416400" cy="1706040"/>
          </a:xfrm>
          <a:prstGeom prst="rect">
            <a:avLst/>
          </a:prstGeom>
          <a:ln w="0">
            <a:noFill/>
          </a:ln>
        </p:spPr>
      </p:pic>
      <p:pic>
        <p:nvPicPr>
          <p:cNvPr id="785" name="Immagine 2139"/>
          <p:cNvPicPr/>
          <p:nvPr/>
        </p:nvPicPr>
        <p:blipFill>
          <a:blip r:embed="rId3"/>
          <a:stretch/>
        </p:blipFill>
        <p:spPr>
          <a:xfrm>
            <a:off x="900000" y="2443680"/>
            <a:ext cx="3568680" cy="205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Immagine 784"/>
          <p:cNvPicPr/>
          <p:nvPr/>
        </p:nvPicPr>
        <p:blipFill>
          <a:blip r:embed="rId2"/>
          <a:stretch/>
        </p:blipFill>
        <p:spPr>
          <a:xfrm>
            <a:off x="1260000" y="360000"/>
            <a:ext cx="6561000" cy="449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10520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strike="noStrike" spc="-1">
                <a:solidFill>
                  <a:schemeClr val="dk1"/>
                </a:solidFill>
                <a:latin typeface="Vidaloka"/>
                <a:ea typeface="Vidaloka"/>
              </a:rPr>
              <a:t>Nascita dei Linguaggi di Programmazione</a:t>
            </a:r>
            <a:endParaRPr lang="it-IT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Google Shape;590;p 1"/>
          <p:cNvSpPr/>
          <p:nvPr/>
        </p:nvSpPr>
        <p:spPr>
          <a:xfrm flipH="1">
            <a:off x="386624" y="1554605"/>
            <a:ext cx="2752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55308D"/>
                </a:solidFill>
                <a:latin typeface="Vidaloka"/>
                <a:ea typeface="Vidaloka"/>
              </a:rPr>
              <a:t>Storia dei Linguaggi</a:t>
            </a:r>
            <a:endParaRPr lang="it-IT" sz="1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Google Shape;591;p 1"/>
          <p:cNvSpPr/>
          <p:nvPr/>
        </p:nvSpPr>
        <p:spPr>
          <a:xfrm flipH="1">
            <a:off x="158183" y="2175312"/>
            <a:ext cx="2572920" cy="6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 anchorCtr="1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300" spc="-1" dirty="0">
                <a:solidFill>
                  <a:schemeClr val="dk2"/>
                </a:solidFill>
                <a:latin typeface="Montserrat"/>
                <a:ea typeface="Montserrat"/>
              </a:rPr>
              <a:t>Nascono da una n</a:t>
            </a:r>
            <a:r>
              <a:rPr lang="en" sz="1300" b="0" strike="noStrike" spc="-1" dirty="0">
                <a:solidFill>
                  <a:schemeClr val="dk2"/>
                </a:solidFill>
                <a:latin typeface="Montserrat"/>
                <a:ea typeface="Montserrat"/>
              </a:rPr>
              <a:t>ecessità di una rappresentazione simbolica del linguaggio macchina</a:t>
            </a:r>
            <a:endParaRPr lang="it-I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magine 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AADA3FBA-6FE0-A379-8E3A-F252BE99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985" y="1317108"/>
            <a:ext cx="5594550" cy="35171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1508;p 1"/>
          <p:cNvGrpSpPr/>
          <p:nvPr/>
        </p:nvGrpSpPr>
        <p:grpSpPr>
          <a:xfrm>
            <a:off x="5163120" y="1081440"/>
            <a:ext cx="2934720" cy="3596040"/>
            <a:chOff x="5163120" y="1081440"/>
            <a:chExt cx="2934720" cy="3596040"/>
          </a:xfrm>
        </p:grpSpPr>
        <p:sp>
          <p:nvSpPr>
            <p:cNvPr id="788" name="Google Shape;1509;p 1"/>
            <p:cNvSpPr/>
            <p:nvPr/>
          </p:nvSpPr>
          <p:spPr>
            <a:xfrm>
              <a:off x="5163120" y="1081440"/>
              <a:ext cx="2934720" cy="3596040"/>
            </a:xfrm>
            <a:custGeom>
              <a:avLst/>
              <a:gdLst>
                <a:gd name="textAreaLeft" fmla="*/ 0 w 2934720"/>
                <a:gd name="textAreaRight" fmla="*/ 2940480 w 2934720"/>
                <a:gd name="textAreaTop" fmla="*/ 0 h 3596040"/>
                <a:gd name="textAreaBottom" fmla="*/ 3601440 h 3596040"/>
              </a:gdLst>
              <a:ahLst/>
              <a:cxn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Google Shape;1510;p 1"/>
            <p:cNvSpPr/>
            <p:nvPr/>
          </p:nvSpPr>
          <p:spPr>
            <a:xfrm>
              <a:off x="5163120" y="1390320"/>
              <a:ext cx="2934720" cy="3119760"/>
            </a:xfrm>
            <a:custGeom>
              <a:avLst/>
              <a:gdLst>
                <a:gd name="textAreaLeft" fmla="*/ 0 w 2934720"/>
                <a:gd name="textAreaRight" fmla="*/ 2940480 w 2934720"/>
                <a:gd name="textAreaTop" fmla="*/ 0 h 3119760"/>
                <a:gd name="textAreaBottom" fmla="*/ 3125160 h 3119760"/>
              </a:gdLst>
              <a:ahLst/>
              <a:cxn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Google Shape;1511;p 1"/>
            <p:cNvSpPr/>
            <p:nvPr/>
          </p:nvSpPr>
          <p:spPr>
            <a:xfrm>
              <a:off x="6982920" y="1204920"/>
              <a:ext cx="115920" cy="83160"/>
            </a:xfrm>
            <a:custGeom>
              <a:avLst/>
              <a:gdLst>
                <a:gd name="textAreaLeft" fmla="*/ 0 w 115920"/>
                <a:gd name="textAreaRight" fmla="*/ 121680 w 11592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1" name="Google Shape;1512;p 1"/>
            <p:cNvSpPr/>
            <p:nvPr/>
          </p:nvSpPr>
          <p:spPr>
            <a:xfrm>
              <a:off x="6162120" y="1204920"/>
              <a:ext cx="718560" cy="83160"/>
            </a:xfrm>
            <a:custGeom>
              <a:avLst/>
              <a:gdLst>
                <a:gd name="textAreaLeft" fmla="*/ 0 w 718560"/>
                <a:gd name="textAreaRight" fmla="*/ 724320 w 71856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92" name="Google Shape;1508;p 2"/>
          <p:cNvGrpSpPr/>
          <p:nvPr/>
        </p:nvGrpSpPr>
        <p:grpSpPr>
          <a:xfrm>
            <a:off x="1440000" y="1081440"/>
            <a:ext cx="2877840" cy="3596040"/>
            <a:chOff x="1440000" y="1081440"/>
            <a:chExt cx="2877840" cy="3596040"/>
          </a:xfrm>
        </p:grpSpPr>
        <p:sp>
          <p:nvSpPr>
            <p:cNvPr id="793" name="Google Shape;1509;p 2"/>
            <p:cNvSpPr/>
            <p:nvPr/>
          </p:nvSpPr>
          <p:spPr>
            <a:xfrm>
              <a:off x="1440000" y="1081440"/>
              <a:ext cx="2877840" cy="3596040"/>
            </a:xfrm>
            <a:custGeom>
              <a:avLst/>
              <a:gdLst>
                <a:gd name="textAreaLeft" fmla="*/ 0 w 2877840"/>
                <a:gd name="textAreaRight" fmla="*/ 2883600 w 2877840"/>
                <a:gd name="textAreaTop" fmla="*/ 0 h 3596040"/>
                <a:gd name="textAreaBottom" fmla="*/ 3601440 h 3596040"/>
              </a:gdLst>
              <a:ahLst/>
              <a:cxn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4" name="Google Shape;1510;p 2"/>
            <p:cNvSpPr/>
            <p:nvPr/>
          </p:nvSpPr>
          <p:spPr>
            <a:xfrm>
              <a:off x="1440000" y="1390320"/>
              <a:ext cx="2877840" cy="3119760"/>
            </a:xfrm>
            <a:custGeom>
              <a:avLst/>
              <a:gdLst>
                <a:gd name="textAreaLeft" fmla="*/ 0 w 2877840"/>
                <a:gd name="textAreaRight" fmla="*/ 2883600 w 2877840"/>
                <a:gd name="textAreaTop" fmla="*/ 0 h 3119760"/>
                <a:gd name="textAreaBottom" fmla="*/ 3125160 h 3119760"/>
              </a:gdLst>
              <a:ahLst/>
              <a:cxn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Google Shape;1511;p 2"/>
            <p:cNvSpPr/>
            <p:nvPr/>
          </p:nvSpPr>
          <p:spPr>
            <a:xfrm>
              <a:off x="3224160" y="1204920"/>
              <a:ext cx="114120" cy="83160"/>
            </a:xfrm>
            <a:custGeom>
              <a:avLst/>
              <a:gdLst>
                <a:gd name="textAreaLeft" fmla="*/ 0 w 114120"/>
                <a:gd name="textAreaRight" fmla="*/ 119880 w 11412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6" name="Google Shape;1512;p 2"/>
            <p:cNvSpPr/>
            <p:nvPr/>
          </p:nvSpPr>
          <p:spPr>
            <a:xfrm>
              <a:off x="2419560" y="1204920"/>
              <a:ext cx="704160" cy="83160"/>
            </a:xfrm>
            <a:custGeom>
              <a:avLst/>
              <a:gdLst>
                <a:gd name="textAreaLeft" fmla="*/ 0 w 704160"/>
                <a:gd name="textAreaRight" fmla="*/ 709920 w 704160"/>
                <a:gd name="textAreaTop" fmla="*/ 0 h 83160"/>
                <a:gd name="textAreaBottom" fmla="*/ 88560 h 83160"/>
              </a:gdLst>
              <a:ahLst/>
              <a:cxn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0" rIns="90000" bIns="39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7" name="Rettangolo 2146"/>
          <p:cNvSpPr/>
          <p:nvPr/>
        </p:nvSpPr>
        <p:spPr>
          <a:xfrm>
            <a:off x="1800000" y="361440"/>
            <a:ext cx="6297480" cy="39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</a:rPr>
              <a:t>Linguaggi Nei Progetti Più Popolari su GitHub</a:t>
            </a:r>
          </a:p>
        </p:txBody>
      </p:sp>
      <p:pic>
        <p:nvPicPr>
          <p:cNvPr id="798" name="Immagine 2152"/>
          <p:cNvPicPr/>
          <p:nvPr/>
        </p:nvPicPr>
        <p:blipFill>
          <a:blip r:embed="rId2"/>
          <a:stretch/>
        </p:blipFill>
        <p:spPr>
          <a:xfrm>
            <a:off x="5163120" y="1390320"/>
            <a:ext cx="2934720" cy="3121200"/>
          </a:xfrm>
          <a:prstGeom prst="rect">
            <a:avLst/>
          </a:prstGeom>
          <a:ln w="0">
            <a:noFill/>
          </a:ln>
        </p:spPr>
      </p:pic>
      <p:pic>
        <p:nvPicPr>
          <p:cNvPr id="799" name="Immagine 797"/>
          <p:cNvPicPr/>
          <p:nvPr/>
        </p:nvPicPr>
        <p:blipFill>
          <a:blip r:embed="rId3"/>
          <a:stretch/>
        </p:blipFill>
        <p:spPr>
          <a:xfrm>
            <a:off x="1440000" y="1391760"/>
            <a:ext cx="2877840" cy="310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720000" y="900000"/>
            <a:ext cx="4316760" cy="110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Vidaloka"/>
                <a:ea typeface="Vidaloka"/>
              </a:rPr>
              <a:t>Particolarità</a:t>
            </a:r>
            <a:endParaRPr lang="it-IT" sz="5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1" name="Immagine 2149"/>
          <p:cNvPicPr/>
          <p:nvPr/>
        </p:nvPicPr>
        <p:blipFill>
          <a:blip r:embed="rId2"/>
          <a:stretch/>
        </p:blipFill>
        <p:spPr>
          <a:xfrm>
            <a:off x="5040000" y="1440000"/>
            <a:ext cx="3548160" cy="336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Commenti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Google Shape;588;p 1"/>
          <p:cNvSpPr/>
          <p:nvPr/>
        </p:nvSpPr>
        <p:spPr>
          <a:xfrm>
            <a:off x="1260000" y="2111760"/>
            <a:ext cx="3057480" cy="6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Parti di codice ignorate da interpreti/compilatori che non influenzano l’esecuzione del programma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Google Shape;589;p 1"/>
          <p:cNvSpPr/>
          <p:nvPr/>
        </p:nvSpPr>
        <p:spPr>
          <a:xfrm>
            <a:off x="1260000" y="1620000"/>
            <a:ext cx="1852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1"/>
                </a:solidFill>
                <a:latin typeface="Vidaloka"/>
                <a:ea typeface="Vidaloka"/>
              </a:rPr>
              <a:t>Cosa sono?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Google Shape;588;p 2"/>
          <p:cNvSpPr/>
          <p:nvPr/>
        </p:nvSpPr>
        <p:spPr>
          <a:xfrm>
            <a:off x="1260000" y="3343680"/>
            <a:ext cx="2877480" cy="61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Per un codice ben documentato e comprensibile</a:t>
            </a:r>
            <a:br>
              <a:rPr sz="1000"/>
            </a:br>
            <a:r>
              <a:rPr lang="en" sz="1000" b="0" strike="noStrike" spc="-1">
                <a:solidFill>
                  <a:schemeClr val="dk2"/>
                </a:solidFill>
                <a:latin typeface="Montserrat"/>
                <a:ea typeface="Montserrat"/>
              </a:rPr>
              <a:t>Devono essere sempre aggiornati e coerenti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Google Shape;589;p 2"/>
          <p:cNvSpPr/>
          <p:nvPr/>
        </p:nvSpPr>
        <p:spPr>
          <a:xfrm>
            <a:off x="1260000" y="2851920"/>
            <a:ext cx="18529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1"/>
                </a:solidFill>
                <a:latin typeface="Vidaloka"/>
                <a:ea typeface="Vidaloka"/>
              </a:rPr>
              <a:t>Importanza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Connettore diritto 2156"/>
          <p:cNvSpPr/>
          <p:nvPr/>
        </p:nvSpPr>
        <p:spPr>
          <a:xfrm>
            <a:off x="1260000" y="1800000"/>
            <a:ext cx="360" cy="2340000"/>
          </a:xfrm>
          <a:prstGeom prst="line">
            <a:avLst/>
          </a:prstGeom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8" name="Immagine 2162"/>
          <p:cNvPicPr/>
          <p:nvPr/>
        </p:nvPicPr>
        <p:blipFill>
          <a:blip r:embed="rId2"/>
          <a:stretch/>
        </p:blipFill>
        <p:spPr>
          <a:xfrm>
            <a:off x="4680000" y="1092960"/>
            <a:ext cx="3957840" cy="3584880"/>
          </a:xfrm>
          <a:prstGeom prst="rect">
            <a:avLst/>
          </a:prstGeom>
          <a:ln w="0">
            <a:noFill/>
          </a:ln>
        </p:spPr>
      </p:pic>
      <p:sp>
        <p:nvSpPr>
          <p:cNvPr id="809" name="Rettangolo 2163"/>
          <p:cNvSpPr/>
          <p:nvPr/>
        </p:nvSpPr>
        <p:spPr>
          <a:xfrm>
            <a:off x="6120000" y="1093680"/>
            <a:ext cx="10778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In riga?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440000" y="273240"/>
            <a:ext cx="6058800" cy="6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Token di commento della riga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1" name="Google Shape;1520;p 1"/>
          <p:cNvGrpSpPr/>
          <p:nvPr/>
        </p:nvGrpSpPr>
        <p:grpSpPr>
          <a:xfrm>
            <a:off x="1620000" y="900000"/>
            <a:ext cx="5936760" cy="3886920"/>
            <a:chOff x="1620000" y="900000"/>
            <a:chExt cx="5936760" cy="3886920"/>
          </a:xfrm>
        </p:grpSpPr>
        <p:sp>
          <p:nvSpPr>
            <p:cNvPr id="812" name="Google Shape;1521;p 1"/>
            <p:cNvSpPr/>
            <p:nvPr/>
          </p:nvSpPr>
          <p:spPr>
            <a:xfrm>
              <a:off x="1906560" y="900000"/>
              <a:ext cx="5363640" cy="3515760"/>
            </a:xfrm>
            <a:custGeom>
              <a:avLst/>
              <a:gdLst>
                <a:gd name="textAreaLeft" fmla="*/ 0 w 5363640"/>
                <a:gd name="textAreaRight" fmla="*/ 5370120 w 5363640"/>
                <a:gd name="textAreaTop" fmla="*/ 0 h 3515760"/>
                <a:gd name="textAreaBottom" fmla="*/ 3522240 h 3515760"/>
              </a:gdLst>
              <a:ahLst/>
              <a:cxnLst/>
              <a:rect l="textAreaLeft" t="textAreaTop" r="textAreaRight" b="textAreaBottom"/>
              <a:pathLst>
                <a:path w="12892" h="9447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3" name="Google Shape;1522;p 1"/>
            <p:cNvSpPr/>
            <p:nvPr/>
          </p:nvSpPr>
          <p:spPr>
            <a:xfrm>
              <a:off x="1620000" y="4329360"/>
              <a:ext cx="5936760" cy="457560"/>
            </a:xfrm>
            <a:custGeom>
              <a:avLst/>
              <a:gdLst>
                <a:gd name="textAreaLeft" fmla="*/ 0 w 5936760"/>
                <a:gd name="textAreaRight" fmla="*/ 5943240 w 5936760"/>
                <a:gd name="textAreaTop" fmla="*/ 0 h 457560"/>
                <a:gd name="textAreaBottom" fmla="*/ 464040 h 457560"/>
              </a:gdLst>
              <a:ahLst/>
              <a:cxnLst/>
              <a:rect l="textAreaLeft" t="textAreaTop" r="textAreaRight" b="textAreaBottom"/>
              <a:pathLst>
                <a:path w="14270" h="1149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4" name="Google Shape;1523;p 1"/>
            <p:cNvSpPr/>
            <p:nvPr/>
          </p:nvSpPr>
          <p:spPr>
            <a:xfrm>
              <a:off x="1620000" y="4329360"/>
              <a:ext cx="5936760" cy="178920"/>
            </a:xfrm>
            <a:custGeom>
              <a:avLst/>
              <a:gdLst>
                <a:gd name="textAreaLeft" fmla="*/ 0 w 5936760"/>
                <a:gd name="textAreaRight" fmla="*/ 5943240 w 5936760"/>
                <a:gd name="textAreaTop" fmla="*/ 0 h 178920"/>
                <a:gd name="textAreaBottom" fmla="*/ 185400 h 178920"/>
              </a:gdLst>
              <a:ahLst/>
              <a:cxnLst/>
              <a:rect l="textAreaLeft" t="textAreaTop" r="textAreaRight" b="textAreaBottom"/>
              <a:pathLst>
                <a:path w="14270" h="46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54360" rIns="90000" bIns="54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5" name="Google Shape;1524;p 1"/>
            <p:cNvSpPr/>
            <p:nvPr/>
          </p:nvSpPr>
          <p:spPr>
            <a:xfrm>
              <a:off x="4014720" y="4329360"/>
              <a:ext cx="1145880" cy="271800"/>
            </a:xfrm>
            <a:custGeom>
              <a:avLst/>
              <a:gdLst>
                <a:gd name="textAreaLeft" fmla="*/ 0 w 1145880"/>
                <a:gd name="textAreaRight" fmla="*/ 1152360 w 1145880"/>
                <a:gd name="textAreaTop" fmla="*/ 0 h 271800"/>
                <a:gd name="textAreaBottom" fmla="*/ 278280 h 271800"/>
              </a:gdLst>
              <a:ahLst/>
              <a:cxnLst/>
              <a:rect l="textAreaLeft" t="textAreaTop" r="textAreaRight" b="textAreaBottom"/>
              <a:pathLst>
                <a:path w="2767" h="69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1360" rIns="90000" bIns="81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6" name="Rettangolo 2163"/>
          <p:cNvSpPr/>
          <p:nvPr/>
        </p:nvSpPr>
        <p:spPr>
          <a:xfrm>
            <a:off x="2086560" y="1080000"/>
            <a:ext cx="4979160" cy="3056760"/>
          </a:xfrm>
          <a:prstGeom prst="rect">
            <a:avLst/>
          </a:prstGeom>
          <a:solidFill>
            <a:schemeClr val="accent1">
              <a:lumOff val="0"/>
            </a:schemeClr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7" name="Immagine 815"/>
          <p:cNvPicPr/>
          <p:nvPr/>
        </p:nvPicPr>
        <p:blipFill>
          <a:blip r:embed="rId2"/>
          <a:stretch/>
        </p:blipFill>
        <p:spPr>
          <a:xfrm>
            <a:off x="2160000" y="1140840"/>
            <a:ext cx="4856760" cy="288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80000" y="330120"/>
            <a:ext cx="50374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Rettangolo 4"/>
          <p:cNvSpPr/>
          <p:nvPr/>
        </p:nvSpPr>
        <p:spPr>
          <a:xfrm>
            <a:off x="3420000" y="1080000"/>
            <a:ext cx="5238000" cy="3056760"/>
          </a:xfrm>
          <a:prstGeom prst="rect">
            <a:avLst/>
          </a:prstGeom>
          <a:solidFill>
            <a:schemeClr val="accent1">
              <a:lumOff val="0"/>
            </a:schemeClr>
          </a:solidFill>
          <a:ln w="180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0" name="CasellaDiTesto 1"/>
          <p:cNvSpPr/>
          <p:nvPr/>
        </p:nvSpPr>
        <p:spPr>
          <a:xfrm>
            <a:off x="540000" y="1800000"/>
            <a:ext cx="2517480" cy="19188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500" b="0" strike="noStrike" spc="-1">
                <a:solidFill>
                  <a:srgbClr val="000000"/>
                </a:solidFill>
                <a:latin typeface="Arial"/>
              </a:rPr>
              <a:t>Formattazione del codice sorgente per avere strutture di controllo (blocchi di istruzioni o definizioni di funzioni) ben visibili attraverso l’allineamento di spazi o tabulazioni</a:t>
            </a:r>
          </a:p>
        </p:txBody>
      </p:sp>
      <p:pic>
        <p:nvPicPr>
          <p:cNvPr id="821" name="Immagine 3"/>
          <p:cNvPicPr/>
          <p:nvPr/>
        </p:nvPicPr>
        <p:blipFill>
          <a:blip r:embed="rId2"/>
          <a:stretch/>
        </p:blipFill>
        <p:spPr>
          <a:xfrm>
            <a:off x="3240000" y="1260000"/>
            <a:ext cx="5206680" cy="30366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09;p 1"/>
          <p:cNvSpPr/>
          <p:nvPr/>
        </p:nvSpPr>
        <p:spPr>
          <a:xfrm>
            <a:off x="4599360" y="2478600"/>
            <a:ext cx="1081080" cy="46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2"/>
                </a:solidFill>
                <a:latin typeface="Vidaloka"/>
                <a:ea typeface="Vidaloka"/>
              </a:rPr>
              <a:t>88.8%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Google Shape;825;p 1"/>
          <p:cNvSpPr/>
          <p:nvPr/>
        </p:nvSpPr>
        <p:spPr>
          <a:xfrm>
            <a:off x="4584960" y="3482640"/>
            <a:ext cx="1091160" cy="46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chemeClr val="dk2"/>
                </a:solidFill>
                <a:latin typeface="Vidaloka"/>
                <a:ea typeface="Vidaloka"/>
              </a:rPr>
              <a:t>11.2%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Google Shape;826;p 1"/>
          <p:cNvSpPr/>
          <p:nvPr/>
        </p:nvSpPr>
        <p:spPr>
          <a:xfrm flipH="1">
            <a:off x="5844240" y="346068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Google Shape;827;p 1"/>
          <p:cNvSpPr/>
          <p:nvPr/>
        </p:nvSpPr>
        <p:spPr>
          <a:xfrm flipH="1">
            <a:off x="5845320" y="3459240"/>
            <a:ext cx="133920" cy="298440"/>
          </a:xfrm>
          <a:prstGeom prst="rect">
            <a:avLst/>
          </a:prstGeom>
          <a:solidFill>
            <a:srgbClr val="FFFFE0"/>
          </a:solidFill>
          <a:ln w="19050" cap="rnd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6" name="Google Shape;828;p 1"/>
          <p:cNvSpPr/>
          <p:nvPr/>
        </p:nvSpPr>
        <p:spPr>
          <a:xfrm flipH="1">
            <a:off x="5844600" y="2528640"/>
            <a:ext cx="1934280" cy="297000"/>
          </a:xfrm>
          <a:prstGeom prst="rect">
            <a:avLst/>
          </a:prstGeom>
          <a:noFill/>
          <a:ln w="28575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Google Shape;829;p 1"/>
          <p:cNvSpPr/>
          <p:nvPr/>
        </p:nvSpPr>
        <p:spPr>
          <a:xfrm flipH="1">
            <a:off x="5844600" y="2527200"/>
            <a:ext cx="1754280" cy="298440"/>
          </a:xfrm>
          <a:prstGeom prst="rect">
            <a:avLst/>
          </a:prstGeom>
          <a:solidFill>
            <a:srgbClr val="96B98B"/>
          </a:solidFill>
          <a:ln w="25400" cap="rnd">
            <a:solidFill>
              <a:srgbClr val="3F35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8" name="Google Shape;855;p 1"/>
          <p:cNvSpPr/>
          <p:nvPr/>
        </p:nvSpPr>
        <p:spPr>
          <a:xfrm>
            <a:off x="4500000" y="1440000"/>
            <a:ext cx="3642480" cy="38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Ha valore semantico?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0"/>
          <p:cNvSpPr/>
          <p:nvPr/>
        </p:nvSpPr>
        <p:spPr>
          <a:xfrm>
            <a:off x="-720000" y="360000"/>
            <a:ext cx="6075360" cy="5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0" name="Immagine 828"/>
          <p:cNvPicPr/>
          <p:nvPr/>
        </p:nvPicPr>
        <p:blipFill>
          <a:blip r:embed="rId2"/>
          <a:stretch/>
        </p:blipFill>
        <p:spPr>
          <a:xfrm>
            <a:off x="360000" y="1080000"/>
            <a:ext cx="3957840" cy="374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Immagine 829"/>
          <p:cNvPicPr/>
          <p:nvPr/>
        </p:nvPicPr>
        <p:blipFill>
          <a:blip r:embed="rId2"/>
          <a:stretch/>
        </p:blipFill>
        <p:spPr>
          <a:xfrm>
            <a:off x="0" y="1080"/>
            <a:ext cx="9141480" cy="514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788040" y="408960"/>
            <a:ext cx="7230960" cy="72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chemeClr val="accent1"/>
                </a:solidFill>
                <a:latin typeface="Vidaloka"/>
                <a:ea typeface="Vidaloka"/>
              </a:rPr>
              <a:t>GRAZIE PER L’ATTENZIONE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CasellaDiTesto 3"/>
          <p:cNvSpPr/>
          <p:nvPr/>
        </p:nvSpPr>
        <p:spPr>
          <a:xfrm>
            <a:off x="1679040" y="1848240"/>
            <a:ext cx="447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Kaggle 		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2"/>
              </a:rPr>
              <a:t>https://www.kaggle.com/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4" name="Immagine 2127"/>
          <p:cNvPicPr/>
          <p:nvPr/>
        </p:nvPicPr>
        <p:blipFill>
          <a:blip r:embed="rId3"/>
          <a:stretch/>
        </p:blipFill>
        <p:spPr>
          <a:xfrm>
            <a:off x="750600" y="2351160"/>
            <a:ext cx="563040" cy="554760"/>
          </a:xfrm>
          <a:prstGeom prst="rect">
            <a:avLst/>
          </a:prstGeom>
          <a:ln w="0">
            <a:noFill/>
          </a:ln>
        </p:spPr>
      </p:pic>
      <p:sp>
        <p:nvSpPr>
          <p:cNvPr id="835" name="CasellaDiTesto 5"/>
          <p:cNvSpPr/>
          <p:nvPr/>
        </p:nvSpPr>
        <p:spPr>
          <a:xfrm>
            <a:off x="1675440" y="2409480"/>
            <a:ext cx="3876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GitHub		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4"/>
              </a:rPr>
              <a:t>https://github.com/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CasellaDiTesto 8"/>
          <p:cNvSpPr/>
          <p:nvPr/>
        </p:nvSpPr>
        <p:spPr>
          <a:xfrm flipH="1">
            <a:off x="1703880" y="3163320"/>
            <a:ext cx="6363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Stack Overflow    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5"/>
              </a:rPr>
              <a:t>https://survey.stackoverflow.co/2023/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CasellaDiTesto 11"/>
          <p:cNvSpPr/>
          <p:nvPr/>
        </p:nvSpPr>
        <p:spPr>
          <a:xfrm>
            <a:off x="1678320" y="3917160"/>
            <a:ext cx="438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chemeClr val="dk1"/>
                </a:solidFill>
                <a:latin typeface="Arial"/>
              </a:rPr>
              <a:t>Python		</a:t>
            </a:r>
            <a:r>
              <a:rPr lang="it-IT" sz="1800" b="0" u="sng" strike="noStrike" spc="-1">
                <a:solidFill>
                  <a:schemeClr val="dk1"/>
                </a:solidFill>
                <a:uFillTx/>
                <a:latin typeface="Arial"/>
                <a:hlinkClick r:id="rId6"/>
              </a:rPr>
              <a:t>https://www.python.org/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8" name="Immagine 13"/>
          <p:cNvPicPr/>
          <p:nvPr/>
        </p:nvPicPr>
        <p:blipFill>
          <a:blip r:embed="rId7"/>
          <a:stretch/>
        </p:blipFill>
        <p:spPr>
          <a:xfrm>
            <a:off x="847800" y="1825200"/>
            <a:ext cx="368640" cy="368640"/>
          </a:xfrm>
          <a:prstGeom prst="rect">
            <a:avLst/>
          </a:prstGeom>
          <a:ln w="0">
            <a:noFill/>
          </a:ln>
        </p:spPr>
      </p:pic>
      <p:pic>
        <p:nvPicPr>
          <p:cNvPr id="839" name="Immagine 15"/>
          <p:cNvPicPr/>
          <p:nvPr/>
        </p:nvPicPr>
        <p:blipFill>
          <a:blip r:embed="rId8"/>
          <a:stretch/>
        </p:blipFill>
        <p:spPr>
          <a:xfrm>
            <a:off x="770400" y="3062520"/>
            <a:ext cx="608760" cy="608760"/>
          </a:xfrm>
          <a:prstGeom prst="rect">
            <a:avLst/>
          </a:prstGeom>
          <a:ln w="0">
            <a:noFill/>
          </a:ln>
        </p:spPr>
      </p:pic>
      <p:pic>
        <p:nvPicPr>
          <p:cNvPr id="840" name="Immagine 17"/>
          <p:cNvPicPr/>
          <p:nvPr/>
        </p:nvPicPr>
        <p:blipFill>
          <a:blip r:embed="rId9"/>
          <a:stretch/>
        </p:blipFill>
        <p:spPr>
          <a:xfrm>
            <a:off x="877680" y="3698640"/>
            <a:ext cx="608760" cy="60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832840" y="791280"/>
            <a:ext cx="3472920" cy="91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0" b="0" strike="noStrike" spc="-1">
                <a:solidFill>
                  <a:schemeClr val="dk1"/>
                </a:solidFill>
                <a:latin typeface="Vidaloka"/>
                <a:ea typeface="Vidaloka"/>
              </a:rPr>
              <a:t>Thanks</a:t>
            </a:r>
            <a:endParaRPr lang="it-IT" sz="7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ubTitle"/>
          </p:nvPr>
        </p:nvSpPr>
        <p:spPr>
          <a:xfrm>
            <a:off x="2983320" y="1749600"/>
            <a:ext cx="3171960" cy="91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Do you have any questions?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your email@freepik.com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2"/>
                </a:solidFill>
                <a:latin typeface="Montserrat"/>
                <a:ea typeface="Montserrat"/>
              </a:rPr>
              <a:t>+91 620 421 838 yourcompany.com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3" name="Google Shape;1570;p 1"/>
          <p:cNvGrpSpPr/>
          <p:nvPr/>
        </p:nvGrpSpPr>
        <p:grpSpPr>
          <a:xfrm>
            <a:off x="4961880" y="2876760"/>
            <a:ext cx="453240" cy="453240"/>
            <a:chOff x="4961880" y="2876760"/>
            <a:chExt cx="453240" cy="453240"/>
          </a:xfrm>
        </p:grpSpPr>
        <p:sp>
          <p:nvSpPr>
            <p:cNvPr id="844" name="Google Shape;1571;p 1"/>
            <p:cNvSpPr/>
            <p:nvPr/>
          </p:nvSpPr>
          <p:spPr>
            <a:xfrm>
              <a:off x="5056920" y="2958480"/>
              <a:ext cx="21600" cy="21600"/>
            </a:xfrm>
            <a:custGeom>
              <a:avLst/>
              <a:gdLst>
                <a:gd name="textAreaLeft" fmla="*/ 0 w 21600"/>
                <a:gd name="textAreaRight" fmla="*/ 27000 w 21600"/>
                <a:gd name="textAreaTop" fmla="*/ 0 h 21600"/>
                <a:gd name="textAreaBottom" fmla="*/ 27000 h 2160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3320" rIns="90000" bIns="133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Google Shape;1572;p 1"/>
            <p:cNvSpPr/>
            <p:nvPr/>
          </p:nvSpPr>
          <p:spPr>
            <a:xfrm>
              <a:off x="4961880" y="2876760"/>
              <a:ext cx="453240" cy="453240"/>
            </a:xfrm>
            <a:custGeom>
              <a:avLst/>
              <a:gdLst>
                <a:gd name="textAreaLeft" fmla="*/ 0 w 453240"/>
                <a:gd name="textAreaRight" fmla="*/ 458640 w 453240"/>
                <a:gd name="textAreaTop" fmla="*/ 0 h 453240"/>
                <a:gd name="textAreaBottom" fmla="*/ 458640 h 45324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6" name="Google Shape;1573;p 1"/>
            <p:cNvSpPr/>
            <p:nvPr/>
          </p:nvSpPr>
          <p:spPr>
            <a:xfrm>
              <a:off x="5164200" y="3065400"/>
              <a:ext cx="155880" cy="183240"/>
            </a:xfrm>
            <a:custGeom>
              <a:avLst/>
              <a:gdLst>
                <a:gd name="textAreaLeft" fmla="*/ 0 w 155880"/>
                <a:gd name="textAreaRight" fmla="*/ 161280 w 155880"/>
                <a:gd name="textAreaTop" fmla="*/ 0 h 183240"/>
                <a:gd name="textAreaBottom" fmla="*/ 188640 h 18324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7" name="Google Shape;1574;p 1"/>
            <p:cNvSpPr/>
            <p:nvPr/>
          </p:nvSpPr>
          <p:spPr>
            <a:xfrm>
              <a:off x="5056920" y="3065760"/>
              <a:ext cx="21600" cy="182880"/>
            </a:xfrm>
            <a:custGeom>
              <a:avLst/>
              <a:gdLst>
                <a:gd name="textAreaLeft" fmla="*/ 0 w 21600"/>
                <a:gd name="textAreaRight" fmla="*/ 27000 w 21600"/>
                <a:gd name="textAreaTop" fmla="*/ 0 h 182880"/>
                <a:gd name="textAreaBottom" fmla="*/ 188280 h 18288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48" name="Google Shape;1575;p 1"/>
          <p:cNvGrpSpPr/>
          <p:nvPr/>
        </p:nvGrpSpPr>
        <p:grpSpPr>
          <a:xfrm>
            <a:off x="3721680" y="2876760"/>
            <a:ext cx="453240" cy="453240"/>
            <a:chOff x="3721680" y="2876760"/>
            <a:chExt cx="453240" cy="453240"/>
          </a:xfrm>
        </p:grpSpPr>
        <p:sp>
          <p:nvSpPr>
            <p:cNvPr id="849" name="Google Shape;1576;p 1"/>
            <p:cNvSpPr/>
            <p:nvPr/>
          </p:nvSpPr>
          <p:spPr>
            <a:xfrm>
              <a:off x="3938400" y="2957040"/>
              <a:ext cx="151560" cy="372960"/>
            </a:xfrm>
            <a:custGeom>
              <a:avLst/>
              <a:gdLst>
                <a:gd name="textAreaLeft" fmla="*/ 0 w 151560"/>
                <a:gd name="textAreaRight" fmla="*/ 156960 w 151560"/>
                <a:gd name="textAreaTop" fmla="*/ 0 h 372960"/>
                <a:gd name="textAreaBottom" fmla="*/ 378360 h 37296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0" name="Google Shape;1577;p 1"/>
            <p:cNvSpPr/>
            <p:nvPr/>
          </p:nvSpPr>
          <p:spPr>
            <a:xfrm>
              <a:off x="3721680" y="2876760"/>
              <a:ext cx="453240" cy="453240"/>
            </a:xfrm>
            <a:custGeom>
              <a:avLst/>
              <a:gdLst>
                <a:gd name="textAreaLeft" fmla="*/ 0 w 453240"/>
                <a:gd name="textAreaRight" fmla="*/ 458640 w 453240"/>
                <a:gd name="textAreaTop" fmla="*/ 0 h 453240"/>
                <a:gd name="textAreaBottom" fmla="*/ 458640 h 45324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51" name="Google Shape;1578;p 1"/>
          <p:cNvGrpSpPr/>
          <p:nvPr/>
        </p:nvGrpSpPr>
        <p:grpSpPr>
          <a:xfrm>
            <a:off x="4350240" y="2876760"/>
            <a:ext cx="453240" cy="453240"/>
            <a:chOff x="4350240" y="2876760"/>
            <a:chExt cx="453240" cy="453240"/>
          </a:xfrm>
        </p:grpSpPr>
        <p:sp>
          <p:nvSpPr>
            <p:cNvPr id="852" name="Google Shape;1579;p 1"/>
            <p:cNvSpPr/>
            <p:nvPr/>
          </p:nvSpPr>
          <p:spPr>
            <a:xfrm>
              <a:off x="4431600" y="2958480"/>
              <a:ext cx="290160" cy="290160"/>
            </a:xfrm>
            <a:custGeom>
              <a:avLst/>
              <a:gdLst>
                <a:gd name="textAreaLeft" fmla="*/ 0 w 290160"/>
                <a:gd name="textAreaRight" fmla="*/ 295560 w 290160"/>
                <a:gd name="textAreaTop" fmla="*/ 0 h 290160"/>
                <a:gd name="textAreaBottom" fmla="*/ 295560 h 29016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3" name="Google Shape;1580;p 1"/>
            <p:cNvSpPr/>
            <p:nvPr/>
          </p:nvSpPr>
          <p:spPr>
            <a:xfrm>
              <a:off x="4512240" y="3039120"/>
              <a:ext cx="128880" cy="128880"/>
            </a:xfrm>
            <a:custGeom>
              <a:avLst/>
              <a:gdLst>
                <a:gd name="textAreaLeft" fmla="*/ 0 w 128880"/>
                <a:gd name="textAreaRight" fmla="*/ 134280 w 128880"/>
                <a:gd name="textAreaTop" fmla="*/ 0 h 128880"/>
                <a:gd name="textAreaBottom" fmla="*/ 134280 h 12888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66960" rIns="90000" bIns="6696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4" name="Google Shape;1581;p 1"/>
            <p:cNvSpPr/>
            <p:nvPr/>
          </p:nvSpPr>
          <p:spPr>
            <a:xfrm>
              <a:off x="4350240" y="2876760"/>
              <a:ext cx="453240" cy="453240"/>
            </a:xfrm>
            <a:custGeom>
              <a:avLst/>
              <a:gdLst>
                <a:gd name="textAreaLeft" fmla="*/ 0 w 453240"/>
                <a:gd name="textAreaRight" fmla="*/ 458640 w 453240"/>
                <a:gd name="textAreaTop" fmla="*/ 0 h 453240"/>
                <a:gd name="textAreaBottom" fmla="*/ 458640 h 45324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55" name="PlaceHolder 3"/>
          <p:cNvSpPr>
            <a:spLocks noGrp="1"/>
          </p:cNvSpPr>
          <p:nvPr>
            <p:ph type="subTitle"/>
          </p:nvPr>
        </p:nvSpPr>
        <p:spPr>
          <a:xfrm>
            <a:off x="2684520" y="4088520"/>
            <a:ext cx="3784680" cy="27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100" b="0" strike="noStrike" spc="-1">
                <a:solidFill>
                  <a:schemeClr val="dk2"/>
                </a:solidFill>
                <a:latin typeface="Montserrat"/>
                <a:ea typeface="Montserrat"/>
              </a:rPr>
              <a:t>Please keep this slide for attribution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780000" y="806760"/>
            <a:ext cx="5934960" cy="81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 anchorCtr="1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5000" b="0" strike="noStrike" spc="-1">
                <a:solidFill>
                  <a:srgbClr val="000000"/>
                </a:solidFill>
                <a:latin typeface="Arial"/>
              </a:rPr>
              <a:t>Popolarità</a:t>
            </a:r>
          </a:p>
        </p:txBody>
      </p:sp>
      <p:pic>
        <p:nvPicPr>
          <p:cNvPr id="676" name="Immagine 675"/>
          <p:cNvPicPr/>
          <p:nvPr/>
        </p:nvPicPr>
        <p:blipFill>
          <a:blip r:embed="rId2"/>
          <a:stretch/>
        </p:blipFill>
        <p:spPr>
          <a:xfrm>
            <a:off x="540000" y="1800000"/>
            <a:ext cx="4679640" cy="285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1495;p 1"/>
          <p:cNvGrpSpPr/>
          <p:nvPr/>
        </p:nvGrpSpPr>
        <p:grpSpPr>
          <a:xfrm>
            <a:off x="360000" y="720000"/>
            <a:ext cx="3954960" cy="3954960"/>
            <a:chOff x="360000" y="720000"/>
            <a:chExt cx="3954960" cy="3954960"/>
          </a:xfrm>
        </p:grpSpPr>
        <p:sp>
          <p:nvSpPr>
            <p:cNvPr id="678" name="Google Shape;1496;p 1"/>
            <p:cNvSpPr/>
            <p:nvPr/>
          </p:nvSpPr>
          <p:spPr>
            <a:xfrm>
              <a:off x="4253040" y="1242000"/>
              <a:ext cx="61920" cy="11916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9160"/>
                <a:gd name="textAreaBottom" fmla="*/ 124560 h 119160"/>
              </a:gdLst>
              <a:ahLst/>
              <a:cxn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880" rIns="90000" bIns="47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497;p 1"/>
            <p:cNvSpPr/>
            <p:nvPr/>
          </p:nvSpPr>
          <p:spPr>
            <a:xfrm>
              <a:off x="4253040" y="1420200"/>
              <a:ext cx="61920" cy="11808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8080"/>
                <a:gd name="textAreaBottom" fmla="*/ 123480 h 118080"/>
              </a:gdLst>
              <a:ahLst/>
              <a:cxn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520" rIns="90000" bIns="47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1498;p 1"/>
            <p:cNvSpPr/>
            <p:nvPr/>
          </p:nvSpPr>
          <p:spPr>
            <a:xfrm>
              <a:off x="360000" y="720000"/>
              <a:ext cx="3921120" cy="3954960"/>
            </a:xfrm>
            <a:custGeom>
              <a:avLst/>
              <a:gdLst>
                <a:gd name="textAreaLeft" fmla="*/ 0 w 3921120"/>
                <a:gd name="textAreaRight" fmla="*/ 3926520 w 3921120"/>
                <a:gd name="textAreaTop" fmla="*/ 0 h 3954960"/>
                <a:gd name="textAreaBottom" fmla="*/ 3960360 h 3954960"/>
              </a:gdLst>
              <a:ahLst/>
              <a:cxn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1" name="Google Shape;1499;p 1"/>
            <p:cNvSpPr/>
            <p:nvPr/>
          </p:nvSpPr>
          <p:spPr>
            <a:xfrm>
              <a:off x="592200" y="970920"/>
              <a:ext cx="3456720" cy="3262680"/>
            </a:xfrm>
            <a:custGeom>
              <a:avLst/>
              <a:gdLst>
                <a:gd name="textAreaLeft" fmla="*/ 0 w 3456720"/>
                <a:gd name="textAreaRight" fmla="*/ 3462120 w 3456720"/>
                <a:gd name="textAreaTop" fmla="*/ 0 h 3262680"/>
                <a:gd name="textAreaBottom" fmla="*/ 3268080 h 3262680"/>
              </a:gdLst>
              <a:ahLst/>
              <a:cxn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Google Shape;1500;p 1"/>
            <p:cNvSpPr/>
            <p:nvPr/>
          </p:nvSpPr>
          <p:spPr>
            <a:xfrm>
              <a:off x="2175480" y="4362120"/>
              <a:ext cx="290520" cy="197640"/>
            </a:xfrm>
            <a:custGeom>
              <a:avLst/>
              <a:gdLst>
                <a:gd name="textAreaLeft" fmla="*/ 0 w 290520"/>
                <a:gd name="textAreaRight" fmla="*/ 295920 w 290520"/>
                <a:gd name="textAreaTop" fmla="*/ 0 h 197640"/>
                <a:gd name="textAreaBottom" fmla="*/ 203040 h 197640"/>
              </a:gdLst>
              <a:ahLst/>
              <a:cxn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7760" rIns="90000" bIns="777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3" name="CasellaDiTesto 2082"/>
          <p:cNvSpPr/>
          <p:nvPr/>
        </p:nvSpPr>
        <p:spPr>
          <a:xfrm>
            <a:off x="1198800" y="315720"/>
            <a:ext cx="2397960" cy="3549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Popolarità per utenti</a:t>
            </a:r>
          </a:p>
        </p:txBody>
      </p:sp>
      <p:sp>
        <p:nvSpPr>
          <p:cNvPr id="684" name="CasellaDiTesto 2083"/>
          <p:cNvSpPr/>
          <p:nvPr/>
        </p:nvSpPr>
        <p:spPr>
          <a:xfrm>
            <a:off x="5712480" y="310320"/>
            <a:ext cx="2384280" cy="3549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Popolarità per lavori</a:t>
            </a:r>
          </a:p>
        </p:txBody>
      </p:sp>
      <p:grpSp>
        <p:nvGrpSpPr>
          <p:cNvPr id="685" name="Google Shape;1495;p 2"/>
          <p:cNvGrpSpPr/>
          <p:nvPr/>
        </p:nvGrpSpPr>
        <p:grpSpPr>
          <a:xfrm>
            <a:off x="4860000" y="722880"/>
            <a:ext cx="3954960" cy="3954960"/>
            <a:chOff x="4860000" y="722880"/>
            <a:chExt cx="3954960" cy="3954960"/>
          </a:xfrm>
        </p:grpSpPr>
        <p:sp>
          <p:nvSpPr>
            <p:cNvPr id="686" name="Google Shape;1496;p 2"/>
            <p:cNvSpPr/>
            <p:nvPr/>
          </p:nvSpPr>
          <p:spPr>
            <a:xfrm>
              <a:off x="8753040" y="1244880"/>
              <a:ext cx="61920" cy="11916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9160"/>
                <a:gd name="textAreaBottom" fmla="*/ 124560 h 119160"/>
              </a:gdLst>
              <a:ahLst/>
              <a:cxn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880" rIns="90000" bIns="47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1497;p 2"/>
            <p:cNvSpPr/>
            <p:nvPr/>
          </p:nvSpPr>
          <p:spPr>
            <a:xfrm>
              <a:off x="8753040" y="1423080"/>
              <a:ext cx="61920" cy="118080"/>
            </a:xfrm>
            <a:custGeom>
              <a:avLst/>
              <a:gdLst>
                <a:gd name="textAreaLeft" fmla="*/ 0 w 61920"/>
                <a:gd name="textAreaRight" fmla="*/ 67320 w 61920"/>
                <a:gd name="textAreaTop" fmla="*/ 0 h 118080"/>
                <a:gd name="textAreaBottom" fmla="*/ 123480 h 118080"/>
              </a:gdLst>
              <a:ahLst/>
              <a:cxn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7520" rIns="90000" bIns="47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Google Shape;1498;p 2"/>
            <p:cNvSpPr/>
            <p:nvPr/>
          </p:nvSpPr>
          <p:spPr>
            <a:xfrm>
              <a:off x="4860000" y="722880"/>
              <a:ext cx="3921120" cy="3954960"/>
            </a:xfrm>
            <a:custGeom>
              <a:avLst/>
              <a:gdLst>
                <a:gd name="textAreaLeft" fmla="*/ 0 w 3921120"/>
                <a:gd name="textAreaRight" fmla="*/ 3926520 w 3921120"/>
                <a:gd name="textAreaTop" fmla="*/ 0 h 3954960"/>
                <a:gd name="textAreaBottom" fmla="*/ 3960360 h 3954960"/>
              </a:gdLst>
              <a:ahLst/>
              <a:cxn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Google Shape;1499;p 2"/>
            <p:cNvSpPr/>
            <p:nvPr/>
          </p:nvSpPr>
          <p:spPr>
            <a:xfrm>
              <a:off x="5092200" y="973800"/>
              <a:ext cx="3456720" cy="3262680"/>
            </a:xfrm>
            <a:custGeom>
              <a:avLst/>
              <a:gdLst>
                <a:gd name="textAreaLeft" fmla="*/ 0 w 3456720"/>
                <a:gd name="textAreaRight" fmla="*/ 3462120 w 3456720"/>
                <a:gd name="textAreaTop" fmla="*/ 0 h 3262680"/>
                <a:gd name="textAreaBottom" fmla="*/ 3268080 h 3262680"/>
              </a:gdLst>
              <a:ahLst/>
              <a:cxn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Google Shape;1500;p 2"/>
            <p:cNvSpPr/>
            <p:nvPr/>
          </p:nvSpPr>
          <p:spPr>
            <a:xfrm>
              <a:off x="6675480" y="4365000"/>
              <a:ext cx="290520" cy="197640"/>
            </a:xfrm>
            <a:custGeom>
              <a:avLst/>
              <a:gdLst>
                <a:gd name="textAreaLeft" fmla="*/ 0 w 290520"/>
                <a:gd name="textAreaRight" fmla="*/ 295920 w 290520"/>
                <a:gd name="textAreaTop" fmla="*/ 0 h 197640"/>
                <a:gd name="textAreaBottom" fmla="*/ 203040 h 197640"/>
              </a:gdLst>
              <a:ahLst/>
              <a:cxn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w="285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77760" rIns="90000" bIns="777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691" name="Immagine 689"/>
          <p:cNvPicPr/>
          <p:nvPr/>
        </p:nvPicPr>
        <p:blipFill>
          <a:blip r:embed="rId2"/>
          <a:stretch/>
        </p:blipFill>
        <p:spPr>
          <a:xfrm>
            <a:off x="592200" y="970920"/>
            <a:ext cx="3456720" cy="3268080"/>
          </a:xfrm>
          <a:prstGeom prst="rect">
            <a:avLst/>
          </a:prstGeom>
          <a:ln w="0">
            <a:noFill/>
          </a:ln>
        </p:spPr>
      </p:pic>
      <p:pic>
        <p:nvPicPr>
          <p:cNvPr id="692" name="Immagine 690"/>
          <p:cNvPicPr/>
          <p:nvPr/>
        </p:nvPicPr>
        <p:blipFill>
          <a:blip r:embed="rId3"/>
          <a:stretch/>
        </p:blipFill>
        <p:spPr>
          <a:xfrm>
            <a:off x="5092200" y="973800"/>
            <a:ext cx="3456720" cy="326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1483;p 2"/>
          <p:cNvGrpSpPr/>
          <p:nvPr/>
        </p:nvGrpSpPr>
        <p:grpSpPr>
          <a:xfrm>
            <a:off x="1620000" y="360000"/>
            <a:ext cx="5394960" cy="4494960"/>
            <a:chOff x="1620000" y="360000"/>
            <a:chExt cx="5394960" cy="4494960"/>
          </a:xfrm>
        </p:grpSpPr>
        <p:sp>
          <p:nvSpPr>
            <p:cNvPr id="694" name="Google Shape;1484;p 2"/>
            <p:cNvSpPr/>
            <p:nvPr/>
          </p:nvSpPr>
          <p:spPr>
            <a:xfrm>
              <a:off x="3522240" y="4032000"/>
              <a:ext cx="1592280" cy="689760"/>
            </a:xfrm>
            <a:custGeom>
              <a:avLst/>
              <a:gdLst>
                <a:gd name="textAreaLeft" fmla="*/ 0 w 1592280"/>
                <a:gd name="textAreaRight" fmla="*/ 1597680 w 1592280"/>
                <a:gd name="textAreaTop" fmla="*/ 0 h 689760"/>
                <a:gd name="textAreaBottom" fmla="*/ 695160 h 689760"/>
              </a:gdLst>
              <a:ahLst/>
              <a:cxnLst/>
              <a:rect l="textAreaLeft" t="textAreaTop" r="textAreaRight" b="textAreaBottom"/>
              <a:pathLst>
                <a:path w="73960" h="32402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Google Shape;1485;p 2"/>
            <p:cNvSpPr/>
            <p:nvPr/>
          </p:nvSpPr>
          <p:spPr>
            <a:xfrm>
              <a:off x="3339360" y="4727520"/>
              <a:ext cx="1956240" cy="127440"/>
            </a:xfrm>
            <a:custGeom>
              <a:avLst/>
              <a:gdLst>
                <a:gd name="textAreaLeft" fmla="*/ 0 w 1956240"/>
                <a:gd name="textAreaRight" fmla="*/ 1961640 w 1956240"/>
                <a:gd name="textAreaTop" fmla="*/ 0 h 127440"/>
                <a:gd name="textAreaBottom" fmla="*/ 132840 h 127440"/>
              </a:gdLst>
              <a:ahLst/>
              <a:cxnLst/>
              <a:rect l="textAreaLeft" t="textAreaTop" r="textAreaRight" b="textAreaBottom"/>
              <a:pathLst>
                <a:path w="90794" h="6199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7440" rIns="90000" bIns="37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Google Shape;1486;p 2"/>
            <p:cNvSpPr/>
            <p:nvPr/>
          </p:nvSpPr>
          <p:spPr>
            <a:xfrm>
              <a:off x="1620000" y="360000"/>
              <a:ext cx="5394960" cy="3643920"/>
            </a:xfrm>
            <a:custGeom>
              <a:avLst/>
              <a:gdLst>
                <a:gd name="textAreaLeft" fmla="*/ 0 w 5394960"/>
                <a:gd name="textAreaRight" fmla="*/ 5400360 w 5394960"/>
                <a:gd name="textAreaTop" fmla="*/ 0 h 3643920"/>
                <a:gd name="textAreaBottom" fmla="*/ 3649320 h 3643920"/>
              </a:gdLst>
              <a:ahLst/>
              <a:cxnLst/>
              <a:rect l="textAreaLeft" t="textAreaTop" r="textAreaRight" b="textAreaBottom"/>
              <a:pathLst>
                <a:path w="249981" h="157427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Google Shape;1487;p 2"/>
            <p:cNvSpPr/>
            <p:nvPr/>
          </p:nvSpPr>
          <p:spPr>
            <a:xfrm>
              <a:off x="1841040" y="568440"/>
              <a:ext cx="4953960" cy="2943720"/>
            </a:xfrm>
            <a:custGeom>
              <a:avLst/>
              <a:gdLst>
                <a:gd name="textAreaLeft" fmla="*/ 0 w 4953960"/>
                <a:gd name="textAreaRight" fmla="*/ 4959360 w 4953960"/>
                <a:gd name="textAreaTop" fmla="*/ 0 h 2943720"/>
                <a:gd name="textAreaBottom" fmla="*/ 2949120 h 2943720"/>
              </a:gdLst>
              <a:ahLst/>
              <a:cxnLst/>
              <a:rect l="textAreaLeft" t="textAreaTop" r="textAreaRight" b="textAreaBottom"/>
              <a:pathLst>
                <a:path w="229554" h="137423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F35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it-IT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8" name="CasellaDiTesto 2089"/>
          <p:cNvSpPr/>
          <p:nvPr/>
        </p:nvSpPr>
        <p:spPr>
          <a:xfrm>
            <a:off x="3580920" y="4032000"/>
            <a:ext cx="1454040" cy="68472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Utenti vs Lavori</a:t>
            </a:r>
          </a:p>
        </p:txBody>
      </p:sp>
      <p:pic>
        <p:nvPicPr>
          <p:cNvPr id="699" name="Immagine 698"/>
          <p:cNvPicPr/>
          <p:nvPr/>
        </p:nvPicPr>
        <p:blipFill>
          <a:blip r:embed="rId2"/>
          <a:stretch/>
        </p:blipFill>
        <p:spPr>
          <a:xfrm>
            <a:off x="1844640" y="568440"/>
            <a:ext cx="4950360" cy="294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725040" y="190476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JavaScript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545040" y="230868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(Realizzazione di pagine web dinamiche)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ubTitle"/>
          </p:nvPr>
        </p:nvSpPr>
        <p:spPr>
          <a:xfrm>
            <a:off x="6087600" y="230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(Programmazione a livello di sistema, Creazione di applicazioni per Windows e Unix, ...) 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title"/>
          </p:nvPr>
        </p:nvSpPr>
        <p:spPr>
          <a:xfrm>
            <a:off x="3420000" y="190296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Java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subTitle"/>
          </p:nvPr>
        </p:nvSpPr>
        <p:spPr>
          <a:xfrm>
            <a:off x="3403800" y="230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(Applicazioni desktop, Giochi, sviluppo Android,...)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6"/>
          <p:cNvSpPr>
            <a:spLocks noGrp="1"/>
          </p:cNvSpPr>
          <p:nvPr>
            <p:ph type="title"/>
          </p:nvPr>
        </p:nvSpPr>
        <p:spPr>
          <a:xfrm>
            <a:off x="6087600" y="190368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C++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7"/>
          <p:cNvSpPr>
            <a:spLocks noGrp="1"/>
          </p:cNvSpPr>
          <p:nvPr>
            <p:ph type="title"/>
          </p:nvPr>
        </p:nvSpPr>
        <p:spPr>
          <a:xfrm>
            <a:off x="1980000" y="335520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C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8"/>
          <p:cNvSpPr>
            <a:spLocks noGrp="1"/>
          </p:cNvSpPr>
          <p:nvPr>
            <p:ph type="subTitle"/>
          </p:nvPr>
        </p:nvSpPr>
        <p:spPr>
          <a:xfrm>
            <a:off x="1980000" y="374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(Sviluppo di sistemi operativi, Software di sistema, Compilatori,...)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9"/>
          <p:cNvSpPr>
            <a:spLocks noGrp="1"/>
          </p:cNvSpPr>
          <p:nvPr>
            <p:ph type="title"/>
          </p:nvPr>
        </p:nvSpPr>
        <p:spPr>
          <a:xfrm>
            <a:off x="4865040" y="3376440"/>
            <a:ext cx="23310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chemeClr val="dk1"/>
                </a:solidFill>
                <a:latin typeface="Vidaloka"/>
                <a:ea typeface="Vidaloka"/>
              </a:rPr>
              <a:t>Python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10"/>
          <p:cNvSpPr>
            <a:spLocks noGrp="1"/>
          </p:cNvSpPr>
          <p:nvPr>
            <p:ph type="subTitle"/>
          </p:nvPr>
        </p:nvSpPr>
        <p:spPr>
          <a:xfrm>
            <a:off x="4860000" y="3747600"/>
            <a:ext cx="233100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2"/>
                </a:solidFill>
                <a:latin typeface="Montserrat"/>
                <a:ea typeface="Montserrat"/>
              </a:rPr>
              <a:t>(Applicazioni web, Software, Data science, Machine learning,...)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11"/>
          <p:cNvSpPr>
            <a:spLocks noGrp="1"/>
          </p:cNvSpPr>
          <p:nvPr>
            <p:ph type="title"/>
          </p:nvPr>
        </p:nvSpPr>
        <p:spPr>
          <a:xfrm>
            <a:off x="1080000" y="444960"/>
            <a:ext cx="683496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Top 5 linguaggi per popolarità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1" name="Immagine 2102"/>
          <p:cNvPicPr/>
          <p:nvPr/>
        </p:nvPicPr>
        <p:blipFill>
          <a:blip r:embed="rId2"/>
          <a:stretch/>
        </p:blipFill>
        <p:spPr>
          <a:xfrm>
            <a:off x="1625040" y="1441080"/>
            <a:ext cx="534960" cy="534960"/>
          </a:xfrm>
          <a:prstGeom prst="rect">
            <a:avLst/>
          </a:prstGeom>
          <a:ln w="36000">
            <a:noFill/>
          </a:ln>
        </p:spPr>
      </p:pic>
      <p:pic>
        <p:nvPicPr>
          <p:cNvPr id="712" name="Immagine 2103"/>
          <p:cNvPicPr/>
          <p:nvPr/>
        </p:nvPicPr>
        <p:blipFill>
          <a:blip r:embed="rId3"/>
          <a:stretch/>
        </p:blipFill>
        <p:spPr>
          <a:xfrm>
            <a:off x="4320000" y="1337040"/>
            <a:ext cx="637920" cy="637920"/>
          </a:xfrm>
          <a:prstGeom prst="rect">
            <a:avLst/>
          </a:prstGeom>
          <a:ln w="36000">
            <a:noFill/>
          </a:ln>
        </p:spPr>
      </p:pic>
      <p:pic>
        <p:nvPicPr>
          <p:cNvPr id="713" name="Immagine 2104"/>
          <p:cNvPicPr/>
          <p:nvPr/>
        </p:nvPicPr>
        <p:blipFill>
          <a:blip r:embed="rId4"/>
          <a:stretch/>
        </p:blipFill>
        <p:spPr>
          <a:xfrm>
            <a:off x="2880000" y="2950200"/>
            <a:ext cx="534960" cy="534960"/>
          </a:xfrm>
          <a:prstGeom prst="rect">
            <a:avLst/>
          </a:prstGeom>
          <a:ln w="36000">
            <a:noFill/>
          </a:ln>
        </p:spPr>
      </p:pic>
      <p:pic>
        <p:nvPicPr>
          <p:cNvPr id="714" name="Immagine 2105"/>
          <p:cNvPicPr/>
          <p:nvPr/>
        </p:nvPicPr>
        <p:blipFill>
          <a:blip r:embed="rId5"/>
          <a:stretch/>
        </p:blipFill>
        <p:spPr>
          <a:xfrm>
            <a:off x="7020000" y="1440000"/>
            <a:ext cx="534960" cy="534960"/>
          </a:xfrm>
          <a:prstGeom prst="rect">
            <a:avLst/>
          </a:prstGeom>
          <a:ln w="36000">
            <a:noFill/>
          </a:ln>
        </p:spPr>
      </p:pic>
      <p:pic>
        <p:nvPicPr>
          <p:cNvPr id="715" name="Immagine 2106"/>
          <p:cNvPicPr/>
          <p:nvPr/>
        </p:nvPicPr>
        <p:blipFill>
          <a:blip r:embed="rId6"/>
          <a:stretch/>
        </p:blipFill>
        <p:spPr>
          <a:xfrm>
            <a:off x="5676480" y="2880000"/>
            <a:ext cx="619560" cy="61956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Rettangolo 7"/>
          <p:cNvSpPr/>
          <p:nvPr/>
        </p:nvSpPr>
        <p:spPr>
          <a:xfrm>
            <a:off x="723600" y="377280"/>
            <a:ext cx="8097480" cy="71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Mondo della Programmazione attraverso i Libri </a:t>
            </a:r>
          </a:p>
        </p:txBody>
      </p:sp>
      <p:graphicFrame>
        <p:nvGraphicFramePr>
          <p:cNvPr id="717" name="Tabella 1"/>
          <p:cNvGraphicFramePr/>
          <p:nvPr/>
        </p:nvGraphicFramePr>
        <p:xfrm>
          <a:off x="5752440" y="1458000"/>
          <a:ext cx="3168360" cy="3169920"/>
        </p:xfrm>
        <a:graphic>
          <a:graphicData uri="http://schemas.openxmlformats.org/drawingml/2006/table">
            <a:tbl>
              <a:tblPr/>
              <a:tblGrid>
                <a:gridCol w="94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320048"/>
                          </a:solidFill>
                          <a:latin typeface="Arial"/>
                        </a:rPr>
                        <a:t>Linguaggio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320048"/>
                          </a:solidFill>
                          <a:latin typeface="Arial"/>
                        </a:rPr>
                        <a:t>Libro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320048"/>
                          </a:solidFill>
                          <a:latin typeface="Arial"/>
                        </a:rPr>
                        <a:t>Argomenti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E42217"/>
                          </a:solidFill>
                          <a:latin typeface="Arial"/>
                        </a:rPr>
                        <a:t>JavaScript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Eloquent JavaScript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Progetti variegati: 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Giochi, NodeJS,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lang="it-IT" sz="1200" b="0" strike="noStrike" spc="-1">
                          <a:solidFill>
                            <a:srgbClr val="E42217"/>
                          </a:solidFill>
                          <a:latin typeface="Arial"/>
                        </a:rPr>
                        <a:t>Java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Java: The Complete Reference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Argomenti avanzati: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multithreading, programmazione di rete,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lang="it-IT" sz="1200" b="0" strike="noStrike" spc="-1">
                          <a:solidFill>
                            <a:srgbClr val="6495ED"/>
                          </a:solidFill>
                          <a:latin typeface="Arial"/>
                        </a:rPr>
                        <a:t>C++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Programming: Principles and Practice Using 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C++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Teoria della programmazione, progetti,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6495ED"/>
                          </a:solidFill>
                          <a:latin typeface="Arial"/>
                        </a:rPr>
                        <a:t>C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 C Programming Language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Progetti, Gestione della memoria,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rgbClr val="6495ED"/>
                          </a:solidFill>
                          <a:latin typeface="Arial"/>
                        </a:rPr>
                        <a:t>Python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Python Crash Course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Progetti:</a:t>
                      </a:r>
                      <a:br>
                        <a:rPr sz="1000"/>
                      </a:br>
                      <a:r>
                        <a:rPr lang="it-IT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Giochi, Analisi dei dati, ...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" name="Rettangolo 6"/>
          <p:cNvSpPr/>
          <p:nvPr/>
        </p:nvSpPr>
        <p:spPr>
          <a:xfrm>
            <a:off x="180000" y="1080000"/>
            <a:ext cx="5398560" cy="17856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19" name="Immagine 718"/>
          <p:cNvPicPr/>
          <p:nvPr/>
        </p:nvPicPr>
        <p:blipFill>
          <a:blip r:embed="rId2"/>
          <a:stretch/>
        </p:blipFill>
        <p:spPr>
          <a:xfrm>
            <a:off x="180000" y="1150560"/>
            <a:ext cx="5399640" cy="352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ttangolo 2087"/>
          <p:cNvSpPr/>
          <p:nvPr/>
        </p:nvSpPr>
        <p:spPr>
          <a:xfrm>
            <a:off x="2520000" y="384480"/>
            <a:ext cx="1977480" cy="5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it-IT" sz="3000" b="0" strike="noStrike" spc="-1">
                <a:solidFill>
                  <a:srgbClr val="000000"/>
                </a:solidFill>
                <a:latin typeface="Arial"/>
              </a:rPr>
              <a:t>Stati Uniti</a:t>
            </a:r>
          </a:p>
        </p:txBody>
      </p:sp>
      <p:sp>
        <p:nvSpPr>
          <p:cNvPr id="721" name="Rettangolo 5"/>
          <p:cNvSpPr/>
          <p:nvPr/>
        </p:nvSpPr>
        <p:spPr>
          <a:xfrm>
            <a:off x="6480000" y="1270080"/>
            <a:ext cx="1552320" cy="92736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2" name="Rettangolo 1"/>
          <p:cNvSpPr/>
          <p:nvPr/>
        </p:nvSpPr>
        <p:spPr>
          <a:xfrm>
            <a:off x="6593400" y="1415160"/>
            <a:ext cx="447120" cy="142200"/>
          </a:xfrm>
          <a:prstGeom prst="rect">
            <a:avLst/>
          </a:prstGeom>
          <a:solidFill>
            <a:srgbClr val="E9E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3" name="CasellaDiTesto 2"/>
          <p:cNvSpPr/>
          <p:nvPr/>
        </p:nvSpPr>
        <p:spPr>
          <a:xfrm>
            <a:off x="7043760" y="1323360"/>
            <a:ext cx="8262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chemeClr val="lt2"/>
                </a:solidFill>
                <a:latin typeface="Arial"/>
              </a:rPr>
              <a:t>Python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Rettangolo 3"/>
          <p:cNvSpPr/>
          <p:nvPr/>
        </p:nvSpPr>
        <p:spPr>
          <a:xfrm>
            <a:off x="6593400" y="1685160"/>
            <a:ext cx="447120" cy="142200"/>
          </a:xfrm>
          <a:prstGeom prst="rect">
            <a:avLst/>
          </a:prstGeom>
          <a:solidFill>
            <a:srgbClr val="DFD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5" name="CasellaDiTesto 4"/>
          <p:cNvSpPr/>
          <p:nvPr/>
        </p:nvSpPr>
        <p:spPr>
          <a:xfrm>
            <a:off x="7043400" y="1573560"/>
            <a:ext cx="1014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chemeClr val="lt2"/>
                </a:solidFill>
                <a:latin typeface="Arial"/>
              </a:rPr>
              <a:t>JavaScrip</a:t>
            </a:r>
            <a:r>
              <a:rPr lang="it-IT" sz="1400" b="0" strike="noStrike" spc="-1">
                <a:solidFill>
                  <a:schemeClr val="lt1"/>
                </a:solidFill>
                <a:latin typeface="Arial"/>
              </a:rPr>
              <a:t>t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Rettangolo 5"/>
          <p:cNvSpPr/>
          <p:nvPr/>
        </p:nvSpPr>
        <p:spPr>
          <a:xfrm>
            <a:off x="6593400" y="1948680"/>
            <a:ext cx="447120" cy="142200"/>
          </a:xfrm>
          <a:prstGeom prst="rect">
            <a:avLst/>
          </a:prstGeom>
          <a:solidFill>
            <a:srgbClr val="CDD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7" name="CasellaDiTesto 6"/>
          <p:cNvSpPr/>
          <p:nvPr/>
        </p:nvSpPr>
        <p:spPr>
          <a:xfrm>
            <a:off x="7043040" y="1850040"/>
            <a:ext cx="557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it-IT" sz="1400" b="0" strike="noStrike" spc="-1">
                <a:solidFill>
                  <a:schemeClr val="lt2"/>
                </a:solidFill>
                <a:latin typeface="Arial"/>
              </a:rPr>
              <a:t>Java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magine 2" descr="Immagine che contiene mappa, diagramma, testo&#10;&#10;Descrizione generata automaticamente">
            <a:extLst>
              <a:ext uri="{FF2B5EF4-FFF2-40B4-BE49-F238E27FC236}">
                <a16:creationId xmlns:a16="http://schemas.microsoft.com/office/drawing/2014/main" id="{3EC81B60-F57A-4516-35C7-35038951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9" y="1270080"/>
            <a:ext cx="6195101" cy="3300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620000" y="180720"/>
            <a:ext cx="5912280" cy="56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Vidaloka"/>
                <a:ea typeface="Vidaloka"/>
              </a:rPr>
              <a:t>Google Trends: Data science </a:t>
            </a:r>
            <a:endParaRPr lang="it-I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0" name="Immagine 728"/>
          <p:cNvPicPr/>
          <p:nvPr/>
        </p:nvPicPr>
        <p:blipFill>
          <a:blip r:embed="rId2"/>
          <a:stretch/>
        </p:blipFill>
        <p:spPr>
          <a:xfrm>
            <a:off x="1272240" y="749880"/>
            <a:ext cx="6597360" cy="410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471</Words>
  <Application>Microsoft Office PowerPoint</Application>
  <PresentationFormat>Presentazione su schermo (16:9)</PresentationFormat>
  <Paragraphs>95</Paragraphs>
  <Slides>28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16</vt:i4>
      </vt:variant>
      <vt:variant>
        <vt:lpstr>Titoli diapositive</vt:lpstr>
      </vt:variant>
      <vt:variant>
        <vt:i4>28</vt:i4>
      </vt:variant>
    </vt:vector>
  </HeadingPairs>
  <TitlesOfParts>
    <vt:vector size="51" baseType="lpstr">
      <vt:lpstr>Arial</vt:lpstr>
      <vt:lpstr>Calibri</vt:lpstr>
      <vt:lpstr>Corbel Light</vt:lpstr>
      <vt:lpstr>Montserrat</vt:lpstr>
      <vt:lpstr>Symbol</vt:lpstr>
      <vt:lpstr>Vidaloka</vt:lpstr>
      <vt:lpstr>Wingdings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Minimalist Business Slides XL by Slidesgo</vt:lpstr>
      <vt:lpstr>Linguaggi  di Programmazione</vt:lpstr>
      <vt:lpstr>Nascita dei Linguaggi di Programmazione</vt:lpstr>
      <vt:lpstr>Popolarità</vt:lpstr>
      <vt:lpstr>Presentazione standard di PowerPoint</vt:lpstr>
      <vt:lpstr>Presentazione standard di PowerPoint</vt:lpstr>
      <vt:lpstr>JavaScript</vt:lpstr>
      <vt:lpstr>Presentazione standard di PowerPoint</vt:lpstr>
      <vt:lpstr>Presentazione standard di PowerPoint</vt:lpstr>
      <vt:lpstr>Google Trends: Data science </vt:lpstr>
      <vt:lpstr>Presentazione standard di PowerPoint</vt:lpstr>
      <vt:lpstr>Presentazione standard di PowerPoint</vt:lpstr>
      <vt:lpstr>Python vs Java</vt:lpstr>
      <vt:lpstr>Tipi di Linguaggio</vt:lpstr>
      <vt:lpstr>Tipologie</vt:lpstr>
      <vt:lpstr>Tipologia Software</vt:lpstr>
      <vt:lpstr>Compilati o Interpretati?</vt:lpstr>
      <vt:lpstr>GITHUB</vt:lpstr>
      <vt:lpstr>Cos’è Github?</vt:lpstr>
      <vt:lpstr>Presentazione standard di PowerPoint</vt:lpstr>
      <vt:lpstr>Presentazione standard di PowerPoint</vt:lpstr>
      <vt:lpstr>Particolarità</vt:lpstr>
      <vt:lpstr>Commenti</vt:lpstr>
      <vt:lpstr>Token di commento della riga</vt:lpstr>
      <vt:lpstr>Indentazione</vt:lpstr>
      <vt:lpstr>Presentazione standard di PowerPoint</vt:lpstr>
      <vt:lpstr>Presentazione standard di PowerPoint</vt:lpstr>
      <vt:lpstr>GRAZIE PER L’ATTENZIONE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 di Programmazione</dc:title>
  <dc:subject/>
  <dc:creator>Alessandro Cresta</dc:creator>
  <dc:description/>
  <cp:lastModifiedBy>Saverio Bardelli</cp:lastModifiedBy>
  <cp:revision>110</cp:revision>
  <dcterms:modified xsi:type="dcterms:W3CDTF">2023-12-11T08:58:47Z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28</vt:i4>
  </property>
</Properties>
</file>