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32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slide" Target="slides/slide22.xml"/><Relationship Id="rId40" Type="http://schemas.openxmlformats.org/officeDocument/2006/relationships/slide" Target="slides/slide23.xml"/><Relationship Id="rId41" Type="http://schemas.openxmlformats.org/officeDocument/2006/relationships/slide" Target="slides/slide24.xml"/><Relationship Id="rId42" Type="http://schemas.openxmlformats.org/officeDocument/2006/relationships/slide" Target="slides/slide25.xml"/><Relationship Id="rId43" Type="http://schemas.openxmlformats.org/officeDocument/2006/relationships/slide" Target="slides/slide26.xml"/><Relationship Id="rId44" Type="http://schemas.openxmlformats.org/officeDocument/2006/relationships/slide" Target="slides/slide27.xml"/><Relationship Id="rId45" Type="http://schemas.openxmlformats.org/officeDocument/2006/relationships/slide" Target="slides/slide28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1;p2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1" name="Google Shape;12;p2"/>
          <p:cNvCxnSpPr/>
          <p:nvPr/>
        </p:nvCxnSpPr>
        <p:spPr>
          <a:xfrm flipV="1" rot="10800000">
            <a:off x="-259920" y="-74520"/>
            <a:ext cx="3051360" cy="1350360"/>
          </a:xfrm>
          <a:prstGeom prst="curvedConnector3">
            <a:avLst>
              <a:gd name="adj1" fmla="val 24991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" name="Google Shape;13;p2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" name="Google Shape;14;p2"/>
          <p:cNvCxnSpPr/>
          <p:nvPr/>
        </p:nvCxnSpPr>
        <p:spPr>
          <a:xfrm flipV="1" rot="10800000">
            <a:off x="6465240" y="3933000"/>
            <a:ext cx="3051720" cy="135072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156;p21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75" name="Google Shape;157;p21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76" name="Google Shape;158;p21"/>
          <p:cNvCxnSpPr/>
          <p:nvPr/>
        </p:nvCxnSpPr>
        <p:spPr>
          <a:xfrm>
            <a:off x="7207200" y="-153000"/>
            <a:ext cx="2124720" cy="1277640"/>
          </a:xfrm>
          <a:prstGeom prst="curvedConnector3">
            <a:avLst>
              <a:gd name="adj1" fmla="val 25012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160;p22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6" name="Google Shape;161;p22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7" name="Google Shape;162;p22"/>
          <p:cNvCxnSpPr/>
          <p:nvPr/>
        </p:nvCxnSpPr>
        <p:spPr>
          <a:xfrm>
            <a:off x="-250200" y="4076280"/>
            <a:ext cx="1931040" cy="1165320"/>
          </a:xfrm>
          <a:prstGeom prst="curvedConnector3">
            <a:avLst>
              <a:gd name="adj1" fmla="val 2502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8" name="Google Shape;163;p22"/>
          <p:cNvCxnSpPr/>
          <p:nvPr/>
        </p:nvCxnSpPr>
        <p:spPr>
          <a:xfrm>
            <a:off x="7440840" y="-48240"/>
            <a:ext cx="1931400" cy="116496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9" name="Google Shape;164;p22"/>
          <p:cNvCxnSpPr/>
          <p:nvPr/>
        </p:nvCxnSpPr>
        <p:spPr>
          <a:xfrm flipV="1" rot="10800000">
            <a:off x="7452000" y="4051440"/>
            <a:ext cx="1931040" cy="1165320"/>
          </a:xfrm>
          <a:prstGeom prst="curvedConnector3">
            <a:avLst>
              <a:gd name="adj1" fmla="val 24986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20" name="Google Shape;165;p22"/>
          <p:cNvCxnSpPr/>
          <p:nvPr/>
        </p:nvCxnSpPr>
        <p:spPr>
          <a:xfrm flipV="1" rot="10800000">
            <a:off x="-239040" y="-73080"/>
            <a:ext cx="1930680" cy="116496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196;p26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60" name="Google Shape;197;p26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61" name="Google Shape;198;p26"/>
          <p:cNvCxnSpPr/>
          <p:nvPr/>
        </p:nvCxnSpPr>
        <p:spPr>
          <a:xfrm>
            <a:off x="-209520" y="2402280"/>
            <a:ext cx="3148200" cy="279396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232;p30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01" name="Google Shape;233;p30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7;p9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41" name="Google Shape;58;p9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42" name="Google Shape;59;p9"/>
          <p:cNvCxnSpPr/>
          <p:nvPr/>
        </p:nvCxnSpPr>
        <p:spPr>
          <a:xfrm flipV="1" rot="10800000">
            <a:off x="5923080" y="2795040"/>
            <a:ext cx="3382200" cy="2471400"/>
          </a:xfrm>
          <a:prstGeom prst="curvedConnector3">
            <a:avLst>
              <a:gd name="adj1" fmla="val 25005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358;p40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2" name="Google Shape;359;p40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3" name="Google Shape;360;p40"/>
          <p:cNvCxnSpPr/>
          <p:nvPr/>
        </p:nvCxnSpPr>
        <p:spPr>
          <a:xfrm>
            <a:off x="-250200" y="4076280"/>
            <a:ext cx="1931040" cy="1165320"/>
          </a:xfrm>
          <a:prstGeom prst="curvedConnector3">
            <a:avLst>
              <a:gd name="adj1" fmla="val 2502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4" name="Google Shape;361;p40"/>
          <p:cNvCxnSpPr/>
          <p:nvPr/>
        </p:nvCxnSpPr>
        <p:spPr>
          <a:xfrm>
            <a:off x="7440840" y="-48240"/>
            <a:ext cx="1931400" cy="116496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5" name="Google Shape;362;p40"/>
          <p:cNvCxnSpPr/>
          <p:nvPr/>
        </p:nvCxnSpPr>
        <p:spPr>
          <a:xfrm flipV="1" rot="10800000">
            <a:off x="7452000" y="4051440"/>
            <a:ext cx="1931040" cy="1165320"/>
          </a:xfrm>
          <a:prstGeom prst="curvedConnector3">
            <a:avLst>
              <a:gd name="adj1" fmla="val 24986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6" name="Google Shape;363;p40"/>
          <p:cNvCxnSpPr/>
          <p:nvPr/>
        </p:nvCxnSpPr>
        <p:spPr>
          <a:xfrm flipV="1" rot="10800000">
            <a:off x="-239040" y="-73080"/>
            <a:ext cx="1930680" cy="116496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444;p49"/>
          <p:cNvSpPr/>
          <p:nvPr/>
        </p:nvSpPr>
        <p:spPr>
          <a:xfrm>
            <a:off x="2900520" y="3438360"/>
            <a:ext cx="333900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CREDITS</a:t>
            </a: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: This presentation template was created by </a:t>
            </a:r>
            <a:r>
              <a:rPr b="1" lang="en" sz="1100" spc="-1" strike="noStrike" u="sng">
                <a:solidFill>
                  <a:schemeClr val="dk2"/>
                </a:solidFill>
                <a:uFillTx/>
                <a:latin typeface="Montserrat"/>
                <a:ea typeface="Montserrat"/>
                <a:hlinkClick r:id="rId2"/>
              </a:rPr>
              <a:t>Slidesgo</a:t>
            </a: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, including icons by </a:t>
            </a:r>
            <a:r>
              <a:rPr b="1" lang="en" sz="1100" spc="-1" strike="noStrike" u="sng">
                <a:solidFill>
                  <a:schemeClr val="dk2"/>
                </a:solidFill>
                <a:uFillTx/>
                <a:latin typeface="Montserrat"/>
                <a:ea typeface="Montserrat"/>
                <a:hlinkClick r:id="rId3"/>
              </a:rPr>
              <a:t>Flaticon</a:t>
            </a: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, infographics &amp; images by </a:t>
            </a:r>
            <a:r>
              <a:rPr b="1" lang="en" sz="1100" spc="-1" strike="noStrike" u="sng">
                <a:solidFill>
                  <a:schemeClr val="dk2"/>
                </a:solidFill>
                <a:uFillTx/>
                <a:latin typeface="Montserrat"/>
                <a:ea typeface="Montserrat"/>
                <a:hlinkClick r:id="rId4"/>
              </a:rPr>
              <a:t>Freepik</a:t>
            </a: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6" name="Google Shape;445;p49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627" name="Google Shape;446;p49"/>
          <p:cNvCxnSpPr/>
          <p:nvPr/>
        </p:nvCxnSpPr>
        <p:spPr>
          <a:xfrm>
            <a:off x="-257760" y="3935160"/>
            <a:ext cx="3051360" cy="1350720"/>
          </a:xfrm>
          <a:prstGeom prst="curvedConnector3">
            <a:avLst>
              <a:gd name="adj1" fmla="val 25014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628" name="Google Shape;447;p49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629" name="Google Shape;448;p49"/>
          <p:cNvCxnSpPr/>
          <p:nvPr/>
        </p:nvCxnSpPr>
        <p:spPr>
          <a:xfrm>
            <a:off x="6467400" y="-72360"/>
            <a:ext cx="3051720" cy="135036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0;p6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3" name="Google Shape;41;p6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19;p3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83" name="Google Shape;20;p3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84" name="Google Shape;21;p3"/>
          <p:cNvCxnSpPr/>
          <p:nvPr/>
        </p:nvCxnSpPr>
        <p:spPr>
          <a:xfrm flipV="1" rot="10800000">
            <a:off x="7946640" y="3977280"/>
            <a:ext cx="1382760" cy="124092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85" name="Google Shape;22;p3"/>
          <p:cNvCxnSpPr/>
          <p:nvPr/>
        </p:nvCxnSpPr>
        <p:spPr>
          <a:xfrm flipV="1" rot="10800000">
            <a:off x="-114840" y="-90720"/>
            <a:ext cx="1422720" cy="1068480"/>
          </a:xfrm>
          <a:prstGeom prst="curvedConnector3">
            <a:avLst>
              <a:gd name="adj1" fmla="val 24981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403;p44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125" name="Google Shape;404;p44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398;p43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165" name="Google Shape;399;p43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109;p14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05" name="Google Shape;110;p14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06" name="Google Shape;111;p14"/>
          <p:cNvCxnSpPr/>
          <p:nvPr/>
        </p:nvCxnSpPr>
        <p:spPr>
          <a:xfrm>
            <a:off x="-250200" y="4076280"/>
            <a:ext cx="1931040" cy="1165320"/>
          </a:xfrm>
          <a:prstGeom prst="curvedConnector3">
            <a:avLst>
              <a:gd name="adj1" fmla="val 2502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07" name="Google Shape;112;p14"/>
          <p:cNvCxnSpPr/>
          <p:nvPr/>
        </p:nvCxnSpPr>
        <p:spPr>
          <a:xfrm>
            <a:off x="7440840" y="-48240"/>
            <a:ext cx="1931400" cy="116496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68;p11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47" name="Google Shape;69;p11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48" name="Google Shape;70;p11"/>
          <p:cNvCxnSpPr/>
          <p:nvPr/>
        </p:nvCxnSpPr>
        <p:spPr>
          <a:xfrm>
            <a:off x="-250200" y="4076280"/>
            <a:ext cx="1931040" cy="1165320"/>
          </a:xfrm>
          <a:prstGeom prst="curvedConnector3">
            <a:avLst>
              <a:gd name="adj1" fmla="val 2502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49" name="Google Shape;71;p11"/>
          <p:cNvCxnSpPr/>
          <p:nvPr/>
        </p:nvCxnSpPr>
        <p:spPr>
          <a:xfrm>
            <a:off x="7440840" y="-48240"/>
            <a:ext cx="1931400" cy="116496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03;p27"/>
          <p:cNvCxnSpPr/>
          <p:nvPr/>
        </p:nvCxnSpPr>
        <p:spPr>
          <a:xfrm>
            <a:off x="-7236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89" name="Google Shape;204;p27"/>
          <p:cNvCxnSpPr/>
          <p:nvPr/>
        </p:nvCxnSpPr>
        <p:spPr>
          <a:xfrm>
            <a:off x="-7236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90" name="Google Shape;205;p27"/>
          <p:cNvCxnSpPr/>
          <p:nvPr/>
        </p:nvCxnSpPr>
        <p:spPr>
          <a:xfrm>
            <a:off x="-250200" y="4076280"/>
            <a:ext cx="1931040" cy="1165320"/>
          </a:xfrm>
          <a:prstGeom prst="curvedConnector3">
            <a:avLst>
              <a:gd name="adj1" fmla="val 2502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91" name="Google Shape;206;p27"/>
          <p:cNvCxnSpPr/>
          <p:nvPr/>
        </p:nvCxnSpPr>
        <p:spPr>
          <a:xfrm>
            <a:off x="7440840" y="-48240"/>
            <a:ext cx="1931400" cy="116496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92" name="Google Shape;207;p27"/>
          <p:cNvCxnSpPr/>
          <p:nvPr/>
        </p:nvCxnSpPr>
        <p:spPr>
          <a:xfrm flipV="1" rot="10800000">
            <a:off x="7452000" y="4051440"/>
            <a:ext cx="1931040" cy="1165320"/>
          </a:xfrm>
          <a:prstGeom prst="curvedConnector3">
            <a:avLst>
              <a:gd name="adj1" fmla="val 24986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93" name="Google Shape;208;p27"/>
          <p:cNvCxnSpPr/>
          <p:nvPr/>
        </p:nvCxnSpPr>
        <p:spPr>
          <a:xfrm flipV="1" rot="10800000">
            <a:off x="-239040" y="-73080"/>
            <a:ext cx="1930680" cy="116496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150;p20"/>
          <p:cNvCxnSpPr/>
          <p:nvPr/>
        </p:nvCxnSpPr>
        <p:spPr>
          <a:xfrm flipH="1">
            <a:off x="0" y="27396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3" name="Google Shape;151;p20"/>
          <p:cNvCxnSpPr/>
          <p:nvPr/>
        </p:nvCxnSpPr>
        <p:spPr>
          <a:xfrm flipH="1">
            <a:off x="0" y="4877280"/>
            <a:ext cx="9291240" cy="432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4" name="Google Shape;152;p20"/>
          <p:cNvCxnSpPr/>
          <p:nvPr/>
        </p:nvCxnSpPr>
        <p:spPr>
          <a:xfrm>
            <a:off x="-112680" y="3979440"/>
            <a:ext cx="1382400" cy="1240920"/>
          </a:xfrm>
          <a:prstGeom prst="curvedConnector3">
            <a:avLst>
              <a:gd name="adj1" fmla="val 25032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5" name="Google Shape;153;p20"/>
          <p:cNvCxnSpPr/>
          <p:nvPr/>
        </p:nvCxnSpPr>
        <p:spPr>
          <a:xfrm>
            <a:off x="7908480" y="-88560"/>
            <a:ext cx="1423080" cy="106848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4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6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0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0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0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218960" y="900000"/>
            <a:ext cx="7059960" cy="20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Linguaggi </a:t>
            </a:r>
            <a:br>
              <a:rPr sz="5000"/>
            </a:b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di Programmazione</a:t>
            </a:r>
            <a:endParaRPr b="0" lang="it-IT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subTitle"/>
          </p:nvPr>
        </p:nvSpPr>
        <p:spPr>
          <a:xfrm>
            <a:off x="180000" y="3960000"/>
            <a:ext cx="1861560" cy="71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" sz="1200" spc="-1" strike="noStrike">
                <a:solidFill>
                  <a:schemeClr val="dk1"/>
                </a:solidFill>
                <a:latin typeface="Corbel Light"/>
                <a:ea typeface="Montserrat"/>
              </a:rPr>
              <a:t>Saverio Manfred Bardelli</a:t>
            </a:r>
            <a:br>
              <a:rPr sz="1200"/>
            </a:br>
            <a:r>
              <a:rPr b="0" i="1" lang="en" sz="1200" spc="-1" strike="noStrike">
                <a:solidFill>
                  <a:schemeClr val="dk1"/>
                </a:solidFill>
                <a:latin typeface="Corbel Light"/>
                <a:ea typeface="Montserrat"/>
              </a:rPr>
              <a:t>Alessandro Cresta</a:t>
            </a:r>
            <a:br>
              <a:rPr sz="1200"/>
            </a:br>
            <a:r>
              <a:rPr b="0" i="1" lang="en" sz="1200" spc="-1" strike="noStrike">
                <a:solidFill>
                  <a:schemeClr val="dk1"/>
                </a:solidFill>
                <a:latin typeface="Corbel Light"/>
                <a:ea typeface="Montserrat"/>
              </a:rPr>
              <a:t>Christian Spada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asellaDiTesto 2058"/>
          <p:cNvSpPr/>
          <p:nvPr/>
        </p:nvSpPr>
        <p:spPr>
          <a:xfrm>
            <a:off x="900000" y="2871360"/>
            <a:ext cx="7196040" cy="5464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Popolarità dei linguaggi di programmazione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" descr=""/>
          <p:cNvPicPr/>
          <p:nvPr/>
        </p:nvPicPr>
        <p:blipFill>
          <a:blip r:embed="rId1"/>
          <a:stretch/>
        </p:blipFill>
        <p:spPr>
          <a:xfrm>
            <a:off x="1216800" y="360000"/>
            <a:ext cx="7062840" cy="44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540000" y="900000"/>
            <a:ext cx="5397120" cy="80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Vidaloka"/>
                <a:ea typeface="Vidaloka"/>
              </a:rPr>
              <a:t>Tipi di Linguaggio</a:t>
            </a:r>
            <a:endParaRPr b="0" lang="it-IT" sz="4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3" name="Immagine 2110" descr=""/>
          <p:cNvPicPr/>
          <p:nvPr/>
        </p:nvPicPr>
        <p:blipFill>
          <a:blip r:embed="rId1"/>
          <a:stretch/>
        </p:blipFill>
        <p:spPr>
          <a:xfrm>
            <a:off x="4799880" y="2070000"/>
            <a:ext cx="3476160" cy="260604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336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Tipologie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Google Shape;1329;p 1"/>
          <p:cNvSpPr/>
          <p:nvPr/>
        </p:nvSpPr>
        <p:spPr>
          <a:xfrm>
            <a:off x="736560" y="2473920"/>
            <a:ext cx="1623600" cy="748080"/>
          </a:xfrm>
          <a:prstGeom prst="roundRect">
            <a:avLst>
              <a:gd name="adj" fmla="val 0"/>
            </a:avLst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title"/>
          </p:nvPr>
        </p:nvSpPr>
        <p:spPr>
          <a:xfrm>
            <a:off x="726840" y="2577240"/>
            <a:ext cx="161028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Vidaloka"/>
                <a:ea typeface="Vidaloka"/>
              </a:rPr>
              <a:t>Linguaggi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7" name="Google Shape;1354;p 1"/>
          <p:cNvCxnSpPr>
            <a:stCxn id="735" idx="3"/>
            <a:endCxn id="738" idx="1"/>
          </p:cNvCxnSpPr>
          <p:nvPr/>
        </p:nvCxnSpPr>
        <p:spPr>
          <a:xfrm>
            <a:off x="2360160" y="2847960"/>
            <a:ext cx="556560" cy="360"/>
          </a:xfrm>
          <a:prstGeom prst="curvedConnector2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739" name="Google Shape;1356;p 1"/>
          <p:cNvSpPr/>
          <p:nvPr/>
        </p:nvSpPr>
        <p:spPr>
          <a:xfrm>
            <a:off x="2916360" y="1191600"/>
            <a:ext cx="1580400" cy="74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Google Shape;1355;p 1"/>
          <p:cNvSpPr/>
          <p:nvPr/>
        </p:nvSpPr>
        <p:spPr>
          <a:xfrm>
            <a:off x="2916360" y="2473920"/>
            <a:ext cx="1580400" cy="74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Google Shape;1357;p 1"/>
          <p:cNvSpPr/>
          <p:nvPr/>
        </p:nvSpPr>
        <p:spPr>
          <a:xfrm>
            <a:off x="2916360" y="3755160"/>
            <a:ext cx="1580400" cy="74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1" name="Google Shape;1358;p 1"/>
          <p:cNvCxnSpPr>
            <a:endCxn id="739" idx="1"/>
          </p:cNvCxnSpPr>
          <p:nvPr/>
        </p:nvCxnSpPr>
        <p:spPr>
          <a:xfrm flipV="1">
            <a:off x="1550160" y="1565640"/>
            <a:ext cx="1366560" cy="912600"/>
          </a:xfrm>
          <a:prstGeom prst="bentConnector3">
            <a:avLst>
              <a:gd name="adj1" fmla="val 737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742" name="Google Shape;1359;p 1"/>
          <p:cNvCxnSpPr>
            <a:stCxn id="735" idx="2"/>
            <a:endCxn id="740" idx="1"/>
          </p:cNvCxnSpPr>
          <p:nvPr/>
        </p:nvCxnSpPr>
        <p:spPr>
          <a:xfrm flipH="1" rot="16200000">
            <a:off x="1778760" y="2991600"/>
            <a:ext cx="907560" cy="1368360"/>
          </a:xfrm>
          <a:prstGeom prst="bentConnector2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743" name="Rettangolo 2100"/>
          <p:cNvSpPr/>
          <p:nvPr/>
        </p:nvSpPr>
        <p:spPr>
          <a:xfrm>
            <a:off x="2880000" y="1440000"/>
            <a:ext cx="17157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Programmazione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Rettangolo 2102"/>
          <p:cNvSpPr/>
          <p:nvPr/>
        </p:nvSpPr>
        <p:spPr>
          <a:xfrm>
            <a:off x="3060000" y="2700000"/>
            <a:ext cx="12567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TextMarkup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Rettangolo 2103"/>
          <p:cNvSpPr/>
          <p:nvPr/>
        </p:nvSpPr>
        <p:spPr>
          <a:xfrm>
            <a:off x="3412080" y="3973680"/>
            <a:ext cx="9064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Altro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6" name="Immagine 2105" descr=""/>
          <p:cNvPicPr/>
          <p:nvPr/>
        </p:nvPicPr>
        <p:blipFill>
          <a:blip r:embed="rId1"/>
          <a:stretch/>
        </p:blipFill>
        <p:spPr>
          <a:xfrm>
            <a:off x="5220000" y="1080000"/>
            <a:ext cx="3598920" cy="3598920"/>
          </a:xfrm>
          <a:prstGeom prst="rect">
            <a:avLst/>
          </a:prstGeom>
          <a:ln w="0">
            <a:noFill/>
          </a:ln>
        </p:spPr>
      </p:pic>
      <p:sp>
        <p:nvSpPr>
          <p:cNvPr id="747" name="CasellaDiTesto 2104"/>
          <p:cNvSpPr/>
          <p:nvPr/>
        </p:nvSpPr>
        <p:spPr>
          <a:xfrm>
            <a:off x="5220000" y="3781080"/>
            <a:ext cx="897840" cy="357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78.3%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CasellaDiTesto 2105"/>
          <p:cNvSpPr/>
          <p:nvPr/>
        </p:nvSpPr>
        <p:spPr>
          <a:xfrm>
            <a:off x="7740000" y="1441080"/>
            <a:ext cx="897840" cy="357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19.5%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CasellaDiTesto 2106"/>
          <p:cNvSpPr/>
          <p:nvPr/>
        </p:nvSpPr>
        <p:spPr>
          <a:xfrm>
            <a:off x="8281080" y="2340000"/>
            <a:ext cx="897840" cy="357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2.2%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Ovale 7"/>
          <p:cNvSpPr/>
          <p:nvPr/>
        </p:nvSpPr>
        <p:spPr>
          <a:xfrm>
            <a:off x="739800" y="1980000"/>
            <a:ext cx="1398600" cy="136368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51" name="Ovale 8"/>
          <p:cNvSpPr/>
          <p:nvPr/>
        </p:nvSpPr>
        <p:spPr>
          <a:xfrm>
            <a:off x="805680" y="2032200"/>
            <a:ext cx="1266480" cy="125244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744480" y="444960"/>
            <a:ext cx="771336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Tipologia Software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Google Shape;1083;p 2"/>
          <p:cNvSpPr/>
          <p:nvPr/>
        </p:nvSpPr>
        <p:spPr>
          <a:xfrm>
            <a:off x="6539040" y="2895840"/>
            <a:ext cx="19180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1"/>
                </a:solidFill>
                <a:latin typeface="Vidaloka"/>
                <a:ea typeface="Vidaloka"/>
              </a:rPr>
              <a:t>Closed source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Google Shape;1088;p 2"/>
          <p:cNvSpPr/>
          <p:nvPr/>
        </p:nvSpPr>
        <p:spPr>
          <a:xfrm>
            <a:off x="6540120" y="1980000"/>
            <a:ext cx="1918080" cy="8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26.3%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Google Shape;1089;p 2"/>
          <p:cNvSpPr/>
          <p:nvPr/>
        </p:nvSpPr>
        <p:spPr>
          <a:xfrm>
            <a:off x="2564640" y="2895840"/>
            <a:ext cx="1752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1"/>
                </a:solidFill>
                <a:latin typeface="Vidaloka"/>
                <a:ea typeface="Vidaloka"/>
              </a:rPr>
              <a:t>Open source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Google Shape;1094;p 2"/>
          <p:cNvSpPr/>
          <p:nvPr/>
        </p:nvSpPr>
        <p:spPr>
          <a:xfrm>
            <a:off x="2594160" y="1980000"/>
            <a:ext cx="1902960" cy="8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73.7%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Ovale 1"/>
          <p:cNvSpPr/>
          <p:nvPr/>
        </p:nvSpPr>
        <p:spPr>
          <a:xfrm>
            <a:off x="4860000" y="1980000"/>
            <a:ext cx="1398600" cy="136368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58" name="Ovale 10"/>
          <p:cNvSpPr/>
          <p:nvPr/>
        </p:nvSpPr>
        <p:spPr>
          <a:xfrm>
            <a:off x="4925880" y="2032200"/>
            <a:ext cx="1266480" cy="125244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59" name="Immagine 2118" descr=""/>
          <p:cNvPicPr/>
          <p:nvPr/>
        </p:nvPicPr>
        <p:blipFill>
          <a:blip r:embed="rId1"/>
          <a:stretch/>
        </p:blipFill>
        <p:spPr>
          <a:xfrm rot="1022400">
            <a:off x="731880" y="1932840"/>
            <a:ext cx="1450800" cy="1458720"/>
          </a:xfrm>
          <a:prstGeom prst="rect">
            <a:avLst/>
          </a:prstGeom>
          <a:ln w="0">
            <a:noFill/>
          </a:ln>
        </p:spPr>
      </p:pic>
      <p:pic>
        <p:nvPicPr>
          <p:cNvPr id="760" name="Immagine 2119" descr=""/>
          <p:cNvPicPr/>
          <p:nvPr/>
        </p:nvPicPr>
        <p:blipFill>
          <a:blip r:embed="rId2"/>
          <a:stretch/>
        </p:blipFill>
        <p:spPr>
          <a:xfrm rot="1102200">
            <a:off x="4720320" y="1908000"/>
            <a:ext cx="1651680" cy="17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925560" y="360000"/>
            <a:ext cx="771336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Compilati o Interpretati?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Google Shape;763;p 1"/>
          <p:cNvSpPr/>
          <p:nvPr/>
        </p:nvSpPr>
        <p:spPr>
          <a:xfrm flipH="1" rot="16200000">
            <a:off x="5441760" y="2978280"/>
            <a:ext cx="1935360" cy="29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Google Shape;767;p 1"/>
          <p:cNvSpPr/>
          <p:nvPr/>
        </p:nvSpPr>
        <p:spPr>
          <a:xfrm flipH="1" rot="16200000">
            <a:off x="4246560" y="2978280"/>
            <a:ext cx="1935360" cy="29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Google Shape;769;p 1"/>
          <p:cNvSpPr/>
          <p:nvPr/>
        </p:nvSpPr>
        <p:spPr>
          <a:xfrm>
            <a:off x="5760000" y="1707840"/>
            <a:ext cx="1437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45.8%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Google Shape;770;p 1"/>
          <p:cNvSpPr/>
          <p:nvPr/>
        </p:nvSpPr>
        <p:spPr>
          <a:xfrm>
            <a:off x="4680000" y="1707840"/>
            <a:ext cx="1257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41.7%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Google Shape;771;p 1"/>
          <p:cNvSpPr/>
          <p:nvPr/>
        </p:nvSpPr>
        <p:spPr>
          <a:xfrm>
            <a:off x="7020000" y="1716840"/>
            <a:ext cx="127008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12.5%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Google Shape;791;p 1"/>
          <p:cNvSpPr/>
          <p:nvPr/>
        </p:nvSpPr>
        <p:spPr>
          <a:xfrm flipH="1">
            <a:off x="1175400" y="1132200"/>
            <a:ext cx="276552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5328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Rettangolo 2122"/>
          <p:cNvSpPr/>
          <p:nvPr/>
        </p:nvSpPr>
        <p:spPr>
          <a:xfrm>
            <a:off x="6260400" y="3017160"/>
            <a:ext cx="299520" cy="1077840"/>
          </a:xfrm>
          <a:prstGeom prst="rect">
            <a:avLst/>
          </a:prstGeom>
          <a:solidFill>
            <a:srgbClr val="6da3cc"/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9" name="Rettangolo 2123"/>
          <p:cNvSpPr/>
          <p:nvPr/>
        </p:nvSpPr>
        <p:spPr>
          <a:xfrm>
            <a:off x="5063760" y="3240000"/>
            <a:ext cx="299520" cy="855360"/>
          </a:xfrm>
          <a:prstGeom prst="rect">
            <a:avLst/>
          </a:prstGeom>
          <a:solidFill>
            <a:srgbClr val="f3a868"/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0" name="Rettangolo 2124"/>
          <p:cNvSpPr/>
          <p:nvPr/>
        </p:nvSpPr>
        <p:spPr>
          <a:xfrm>
            <a:off x="7454160" y="3917520"/>
            <a:ext cx="298080" cy="177840"/>
          </a:xfrm>
          <a:prstGeom prst="rect">
            <a:avLst/>
          </a:prstGeom>
          <a:solidFill>
            <a:srgbClr val="75bc7a"/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1" name="Google Shape;763;p 2"/>
          <p:cNvSpPr/>
          <p:nvPr/>
        </p:nvSpPr>
        <p:spPr>
          <a:xfrm flipH="1" rot="16200000">
            <a:off x="6635520" y="2978640"/>
            <a:ext cx="1935360" cy="29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2" name="Immagine 2" descr="Immagine che contiene diagramma, schermata, cerchio, design&#10;&#10;Descrizione generata automaticamente"/>
          <p:cNvPicPr/>
          <p:nvPr/>
        </p:nvPicPr>
        <p:blipFill>
          <a:blip r:embed="rId1"/>
          <a:stretch/>
        </p:blipFill>
        <p:spPr>
          <a:xfrm>
            <a:off x="119520" y="960840"/>
            <a:ext cx="3822120" cy="382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580000" y="971640"/>
            <a:ext cx="2697120" cy="64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GITHUB</a:t>
            </a:r>
            <a:endParaRPr b="0" lang="it-IT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4" name="Immagine 2127" descr=""/>
          <p:cNvPicPr/>
          <p:nvPr/>
        </p:nvPicPr>
        <p:blipFill>
          <a:blip r:embed="rId1"/>
          <a:stretch/>
        </p:blipFill>
        <p:spPr>
          <a:xfrm>
            <a:off x="1423440" y="1440000"/>
            <a:ext cx="3612960" cy="361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4653360" cy="74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Cos’è Github?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subTitle"/>
          </p:nvPr>
        </p:nvSpPr>
        <p:spPr>
          <a:xfrm>
            <a:off x="1080000" y="1652400"/>
            <a:ext cx="3056040" cy="37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 </a:t>
            </a: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Servizio di hosting per progetti software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1"/>
          <p:cNvSpPr/>
          <p:nvPr/>
        </p:nvSpPr>
        <p:spPr>
          <a:xfrm>
            <a:off x="4165200" y="2763360"/>
            <a:ext cx="465336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E i repository?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5"/>
          <p:cNvSpPr/>
          <p:nvPr/>
        </p:nvSpPr>
        <p:spPr>
          <a:xfrm>
            <a:off x="4345200" y="3540240"/>
            <a:ext cx="393372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2860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Luoghi di archiviazione e gestione del codice sorgente di un progetto.  </a:t>
            </a:r>
            <a:br>
              <a:rPr sz="1300"/>
            </a:b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Possono essere pubblici o privati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9" name="Immagine 2132" descr=""/>
          <p:cNvPicPr/>
          <p:nvPr/>
        </p:nvPicPr>
        <p:blipFill>
          <a:blip r:embed="rId1"/>
          <a:stretch/>
        </p:blipFill>
        <p:spPr>
          <a:xfrm>
            <a:off x="4679640" y="630000"/>
            <a:ext cx="3417480" cy="1707120"/>
          </a:xfrm>
          <a:prstGeom prst="rect">
            <a:avLst/>
          </a:prstGeom>
          <a:ln w="0">
            <a:noFill/>
          </a:ln>
        </p:spPr>
      </p:pic>
      <p:pic>
        <p:nvPicPr>
          <p:cNvPr id="780" name="Immagine 2139" descr=""/>
          <p:cNvPicPr/>
          <p:nvPr/>
        </p:nvPicPr>
        <p:blipFill>
          <a:blip r:embed="rId2"/>
          <a:stretch/>
        </p:blipFill>
        <p:spPr>
          <a:xfrm>
            <a:off x="900000" y="2443680"/>
            <a:ext cx="3569760" cy="20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" descr=""/>
          <p:cNvPicPr/>
          <p:nvPr/>
        </p:nvPicPr>
        <p:blipFill>
          <a:blip r:embed="rId1"/>
          <a:stretch/>
        </p:blipFill>
        <p:spPr>
          <a:xfrm>
            <a:off x="1260000" y="360000"/>
            <a:ext cx="6562080" cy="44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1508;p 1"/>
          <p:cNvGrpSpPr/>
          <p:nvPr/>
        </p:nvGrpSpPr>
        <p:grpSpPr>
          <a:xfrm>
            <a:off x="5163120" y="1081440"/>
            <a:ext cx="2935800" cy="3597120"/>
            <a:chOff x="5163120" y="1081440"/>
            <a:chExt cx="2935800" cy="3597120"/>
          </a:xfrm>
        </p:grpSpPr>
        <p:sp>
          <p:nvSpPr>
            <p:cNvPr id="783" name="Google Shape;1509;p 1"/>
            <p:cNvSpPr/>
            <p:nvPr/>
          </p:nvSpPr>
          <p:spPr>
            <a:xfrm>
              <a:off x="5163120" y="1081440"/>
              <a:ext cx="2935800" cy="3597120"/>
            </a:xfrm>
            <a:custGeom>
              <a:avLst/>
              <a:gdLst>
                <a:gd name="textAreaLeft" fmla="*/ 0 w 2935800"/>
                <a:gd name="textAreaRight" fmla="*/ 2940480 w 2935800"/>
                <a:gd name="textAreaTop" fmla="*/ 0 h 3597120"/>
                <a:gd name="textAreaBottom" fmla="*/ 3601440 h 3597120"/>
              </a:gdLst>
              <a:ah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4" name="Google Shape;1510;p 1"/>
            <p:cNvSpPr/>
            <p:nvPr/>
          </p:nvSpPr>
          <p:spPr>
            <a:xfrm>
              <a:off x="5163120" y="1390320"/>
              <a:ext cx="2935800" cy="3120840"/>
            </a:xfrm>
            <a:custGeom>
              <a:avLst/>
              <a:gdLst>
                <a:gd name="textAreaLeft" fmla="*/ 0 w 2935800"/>
                <a:gd name="textAreaRight" fmla="*/ 2940480 w 2935800"/>
                <a:gd name="textAreaTop" fmla="*/ 0 h 3120840"/>
                <a:gd name="textAreaBottom" fmla="*/ 3125160 h 3120840"/>
              </a:gdLst>
              <a:ah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5" name="Google Shape;1511;p 1"/>
            <p:cNvSpPr/>
            <p:nvPr/>
          </p:nvSpPr>
          <p:spPr>
            <a:xfrm>
              <a:off x="6982920" y="1204920"/>
              <a:ext cx="117000" cy="84240"/>
            </a:xfrm>
            <a:custGeom>
              <a:avLst/>
              <a:gdLst>
                <a:gd name="textAreaLeft" fmla="*/ 0 w 117000"/>
                <a:gd name="textAreaRight" fmla="*/ 121680 w 117000"/>
                <a:gd name="textAreaTop" fmla="*/ 0 h 84240"/>
                <a:gd name="textAreaBottom" fmla="*/ 88560 h 84240"/>
              </a:gdLst>
              <a:ah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6" name="Google Shape;1512;p 1"/>
            <p:cNvSpPr/>
            <p:nvPr/>
          </p:nvSpPr>
          <p:spPr>
            <a:xfrm>
              <a:off x="6162120" y="1204920"/>
              <a:ext cx="719640" cy="84240"/>
            </a:xfrm>
            <a:custGeom>
              <a:avLst/>
              <a:gdLst>
                <a:gd name="textAreaLeft" fmla="*/ 0 w 719640"/>
                <a:gd name="textAreaRight" fmla="*/ 724320 w 719640"/>
                <a:gd name="textAreaTop" fmla="*/ 0 h 84240"/>
                <a:gd name="textAreaBottom" fmla="*/ 88560 h 84240"/>
              </a:gdLst>
              <a:ah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87" name="Google Shape;1508;p 2"/>
          <p:cNvGrpSpPr/>
          <p:nvPr/>
        </p:nvGrpSpPr>
        <p:grpSpPr>
          <a:xfrm>
            <a:off x="1440000" y="1081440"/>
            <a:ext cx="2878920" cy="3597120"/>
            <a:chOff x="1440000" y="1081440"/>
            <a:chExt cx="2878920" cy="3597120"/>
          </a:xfrm>
        </p:grpSpPr>
        <p:sp>
          <p:nvSpPr>
            <p:cNvPr id="788" name="Google Shape;1509;p 2"/>
            <p:cNvSpPr/>
            <p:nvPr/>
          </p:nvSpPr>
          <p:spPr>
            <a:xfrm>
              <a:off x="1440000" y="1081440"/>
              <a:ext cx="2878920" cy="3597120"/>
            </a:xfrm>
            <a:custGeom>
              <a:avLst/>
              <a:gdLst>
                <a:gd name="textAreaLeft" fmla="*/ 0 w 2878920"/>
                <a:gd name="textAreaRight" fmla="*/ 2883600 w 2878920"/>
                <a:gd name="textAreaTop" fmla="*/ 0 h 3597120"/>
                <a:gd name="textAreaBottom" fmla="*/ 3601440 h 3597120"/>
              </a:gdLst>
              <a:ah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Google Shape;1510;p 2"/>
            <p:cNvSpPr/>
            <p:nvPr/>
          </p:nvSpPr>
          <p:spPr>
            <a:xfrm>
              <a:off x="1440000" y="1390320"/>
              <a:ext cx="2878920" cy="3120840"/>
            </a:xfrm>
            <a:custGeom>
              <a:avLst/>
              <a:gdLst>
                <a:gd name="textAreaLeft" fmla="*/ 0 w 2878920"/>
                <a:gd name="textAreaRight" fmla="*/ 2883600 w 2878920"/>
                <a:gd name="textAreaTop" fmla="*/ 0 h 3120840"/>
                <a:gd name="textAreaBottom" fmla="*/ 3125160 h 3120840"/>
              </a:gdLst>
              <a:ah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Google Shape;1511;p 2"/>
            <p:cNvSpPr/>
            <p:nvPr/>
          </p:nvSpPr>
          <p:spPr>
            <a:xfrm>
              <a:off x="3224160" y="1204920"/>
              <a:ext cx="115200" cy="84240"/>
            </a:xfrm>
            <a:custGeom>
              <a:avLst/>
              <a:gdLst>
                <a:gd name="textAreaLeft" fmla="*/ 0 w 115200"/>
                <a:gd name="textAreaRight" fmla="*/ 119880 w 115200"/>
                <a:gd name="textAreaTop" fmla="*/ 0 h 84240"/>
                <a:gd name="textAreaBottom" fmla="*/ 88560 h 84240"/>
              </a:gdLst>
              <a:ah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1" name="Google Shape;1512;p 2"/>
            <p:cNvSpPr/>
            <p:nvPr/>
          </p:nvSpPr>
          <p:spPr>
            <a:xfrm>
              <a:off x="2419560" y="1204920"/>
              <a:ext cx="705240" cy="84240"/>
            </a:xfrm>
            <a:custGeom>
              <a:avLst/>
              <a:gdLst>
                <a:gd name="textAreaLeft" fmla="*/ 0 w 705240"/>
                <a:gd name="textAreaRight" fmla="*/ 709920 w 705240"/>
                <a:gd name="textAreaTop" fmla="*/ 0 h 84240"/>
                <a:gd name="textAreaBottom" fmla="*/ 88560 h 84240"/>
              </a:gdLst>
              <a:ah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2" name="Rettangolo 2146"/>
          <p:cNvSpPr/>
          <p:nvPr/>
        </p:nvSpPr>
        <p:spPr>
          <a:xfrm>
            <a:off x="1800000" y="361440"/>
            <a:ext cx="62985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Linguaggi Nei Progetti Più Popolari su GitHub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3" name="Immagine 2152" descr=""/>
          <p:cNvPicPr/>
          <p:nvPr/>
        </p:nvPicPr>
        <p:blipFill>
          <a:blip r:embed="rId1"/>
          <a:stretch/>
        </p:blipFill>
        <p:spPr>
          <a:xfrm>
            <a:off x="5163120" y="1390320"/>
            <a:ext cx="2935800" cy="3122280"/>
          </a:xfrm>
          <a:prstGeom prst="rect">
            <a:avLst/>
          </a:prstGeom>
          <a:ln w="0">
            <a:noFill/>
          </a:ln>
        </p:spPr>
      </p:pic>
      <p:pic>
        <p:nvPicPr>
          <p:cNvPr id="794" name="" descr=""/>
          <p:cNvPicPr/>
          <p:nvPr/>
        </p:nvPicPr>
        <p:blipFill>
          <a:blip r:embed="rId2"/>
          <a:stretch/>
        </p:blipFill>
        <p:spPr>
          <a:xfrm>
            <a:off x="1440000" y="1391760"/>
            <a:ext cx="2878920" cy="31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720000" y="900000"/>
            <a:ext cx="4317840" cy="110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Particolarità</a:t>
            </a:r>
            <a:endParaRPr b="0" lang="it-IT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6" name="Immagine 2149" descr=""/>
          <p:cNvPicPr/>
          <p:nvPr/>
        </p:nvPicPr>
        <p:blipFill>
          <a:blip r:embed="rId1"/>
          <a:stretch/>
        </p:blipFill>
        <p:spPr>
          <a:xfrm>
            <a:off x="5040000" y="1440000"/>
            <a:ext cx="3549240" cy="336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105200" y="444960"/>
            <a:ext cx="771336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chemeClr val="dk1"/>
                </a:solidFill>
                <a:latin typeface="Vidaloka"/>
                <a:ea typeface="Vidaloka"/>
              </a:rPr>
              <a:t>Nascita dei Linguaggi di Programmazione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Google Shape;590;p 1"/>
          <p:cNvSpPr/>
          <p:nvPr/>
        </p:nvSpPr>
        <p:spPr>
          <a:xfrm flipH="1">
            <a:off x="896040" y="2160000"/>
            <a:ext cx="275400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55308d"/>
                </a:solidFill>
                <a:latin typeface="Vidaloka"/>
                <a:ea typeface="Vidaloka"/>
              </a:rPr>
              <a:t>Storia dei Linguaggi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Google Shape;591;p 1"/>
          <p:cNvSpPr/>
          <p:nvPr/>
        </p:nvSpPr>
        <p:spPr>
          <a:xfrm flipH="1">
            <a:off x="896040" y="2621880"/>
            <a:ext cx="257400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Necessità di una rappresentazione simbolica del linguaggio macchina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4" name="" descr=""/>
          <p:cNvPicPr/>
          <p:nvPr/>
        </p:nvPicPr>
        <p:blipFill>
          <a:blip r:embed="rId1"/>
          <a:stretch/>
        </p:blipFill>
        <p:spPr>
          <a:xfrm>
            <a:off x="3960000" y="1260000"/>
            <a:ext cx="4714560" cy="337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336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Commenti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Google Shape;588;p 1"/>
          <p:cNvSpPr/>
          <p:nvPr/>
        </p:nvSpPr>
        <p:spPr>
          <a:xfrm>
            <a:off x="1260000" y="2111760"/>
            <a:ext cx="305856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Parti di codice ignorate da interpreti/compilatori che non influenzano l’esecuzione del programma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Google Shape;589;p 1"/>
          <p:cNvSpPr/>
          <p:nvPr/>
        </p:nvSpPr>
        <p:spPr>
          <a:xfrm>
            <a:off x="1260000" y="1620000"/>
            <a:ext cx="185400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Vidaloka"/>
                <a:ea typeface="Vidaloka"/>
              </a:rPr>
              <a:t>Cosa sono?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Google Shape;588;p 2"/>
          <p:cNvSpPr/>
          <p:nvPr/>
        </p:nvSpPr>
        <p:spPr>
          <a:xfrm>
            <a:off x="1260000" y="3343680"/>
            <a:ext cx="287856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Per un codice ben documentato e comprensibile</a:t>
            </a:r>
            <a:br>
              <a:rPr sz="1000"/>
            </a:br>
            <a:r>
              <a:rPr b="0" lang="en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Devono essere sempre aggiornati e coerenti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Google Shape;589;p 2"/>
          <p:cNvSpPr/>
          <p:nvPr/>
        </p:nvSpPr>
        <p:spPr>
          <a:xfrm>
            <a:off x="1260000" y="2851920"/>
            <a:ext cx="185400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Vidaloka"/>
                <a:ea typeface="Vidaloka"/>
              </a:rPr>
              <a:t>Importanza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Connettore diritto 2156"/>
          <p:cNvSpPr/>
          <p:nvPr/>
        </p:nvSpPr>
        <p:spPr>
          <a:xfrm>
            <a:off x="1260000" y="1800000"/>
            <a:ext cx="360" cy="2340000"/>
          </a:xfrm>
          <a:prstGeom prst="line">
            <a:avLst/>
          </a:prstGeom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3" name="Immagine 2162" descr=""/>
          <p:cNvPicPr/>
          <p:nvPr/>
        </p:nvPicPr>
        <p:blipFill>
          <a:blip r:embed="rId1"/>
          <a:stretch/>
        </p:blipFill>
        <p:spPr>
          <a:xfrm>
            <a:off x="4680000" y="1092960"/>
            <a:ext cx="3958920" cy="3585960"/>
          </a:xfrm>
          <a:prstGeom prst="rect">
            <a:avLst/>
          </a:prstGeom>
          <a:ln w="0">
            <a:noFill/>
          </a:ln>
        </p:spPr>
      </p:pic>
      <p:sp>
        <p:nvSpPr>
          <p:cNvPr id="804" name="Rettangolo 2163"/>
          <p:cNvSpPr/>
          <p:nvPr/>
        </p:nvSpPr>
        <p:spPr>
          <a:xfrm>
            <a:off x="6120000" y="1093680"/>
            <a:ext cx="10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In riga?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1440000" y="273240"/>
            <a:ext cx="6059880" cy="62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Token di commento della riga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6" name="Google Shape;1520;p 1"/>
          <p:cNvGrpSpPr/>
          <p:nvPr/>
        </p:nvGrpSpPr>
        <p:grpSpPr>
          <a:xfrm>
            <a:off x="1620000" y="900000"/>
            <a:ext cx="5937840" cy="3888000"/>
            <a:chOff x="1620000" y="900000"/>
            <a:chExt cx="5937840" cy="3888000"/>
          </a:xfrm>
        </p:grpSpPr>
        <p:sp>
          <p:nvSpPr>
            <p:cNvPr id="807" name="Google Shape;1521;p 1"/>
            <p:cNvSpPr/>
            <p:nvPr/>
          </p:nvSpPr>
          <p:spPr>
            <a:xfrm>
              <a:off x="1906560" y="900000"/>
              <a:ext cx="5364720" cy="3516840"/>
            </a:xfrm>
            <a:custGeom>
              <a:avLst/>
              <a:gdLst>
                <a:gd name="textAreaLeft" fmla="*/ 0 w 5364720"/>
                <a:gd name="textAreaRight" fmla="*/ 5370120 w 5364720"/>
                <a:gd name="textAreaTop" fmla="*/ 0 h 3516840"/>
                <a:gd name="textAreaBottom" fmla="*/ 3522240 h 3516840"/>
              </a:gdLst>
              <a:ahLst/>
              <a:rect l="textAreaLeft" t="textAreaTop" r="textAreaRight" b="textAreaBottom"/>
              <a:pathLst>
                <a:path w="12892" h="9447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8" name="Google Shape;1522;p 1"/>
            <p:cNvSpPr/>
            <p:nvPr/>
          </p:nvSpPr>
          <p:spPr>
            <a:xfrm>
              <a:off x="1620000" y="4329360"/>
              <a:ext cx="5937840" cy="458640"/>
            </a:xfrm>
            <a:custGeom>
              <a:avLst/>
              <a:gdLst>
                <a:gd name="textAreaLeft" fmla="*/ 0 w 5937840"/>
                <a:gd name="textAreaRight" fmla="*/ 5943240 w 5937840"/>
                <a:gd name="textAreaTop" fmla="*/ 0 h 458640"/>
                <a:gd name="textAreaBottom" fmla="*/ 464040 h 458640"/>
              </a:gdLst>
              <a:ahLst/>
              <a:rect l="textAreaLeft" t="textAreaTop" r="textAreaRight" b="textAreaBottom"/>
              <a:pathLst>
                <a:path w="14270" h="1149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9" name="Google Shape;1523;p 1"/>
            <p:cNvSpPr/>
            <p:nvPr/>
          </p:nvSpPr>
          <p:spPr>
            <a:xfrm>
              <a:off x="1620000" y="4329360"/>
              <a:ext cx="5937840" cy="180000"/>
            </a:xfrm>
            <a:custGeom>
              <a:avLst/>
              <a:gdLst>
                <a:gd name="textAreaLeft" fmla="*/ 0 w 5937840"/>
                <a:gd name="textAreaRight" fmla="*/ 5943240 w 5937840"/>
                <a:gd name="textAreaTop" fmla="*/ 0 h 180000"/>
                <a:gd name="textAreaBottom" fmla="*/ 185400 h 180000"/>
              </a:gdLst>
              <a:ahLst/>
              <a:rect l="textAreaLeft" t="textAreaTop" r="textAreaRight" b="textAreaBottom"/>
              <a:pathLst>
                <a:path w="14270" h="46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0" name="Google Shape;1524;p 1"/>
            <p:cNvSpPr/>
            <p:nvPr/>
          </p:nvSpPr>
          <p:spPr>
            <a:xfrm>
              <a:off x="4014720" y="4329360"/>
              <a:ext cx="1146960" cy="272880"/>
            </a:xfrm>
            <a:custGeom>
              <a:avLst/>
              <a:gdLst>
                <a:gd name="textAreaLeft" fmla="*/ 0 w 1146960"/>
                <a:gd name="textAreaRight" fmla="*/ 1152360 w 1146960"/>
                <a:gd name="textAreaTop" fmla="*/ 0 h 272880"/>
                <a:gd name="textAreaBottom" fmla="*/ 278280 h 272880"/>
              </a:gdLst>
              <a:ahLst/>
              <a:rect l="textAreaLeft" t="textAreaTop" r="textAreaRight" b="textAreaBottom"/>
              <a:pathLst>
                <a:path w="2767" h="69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1360" bIns="81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1" name="Rettangolo 2163"/>
          <p:cNvSpPr/>
          <p:nvPr/>
        </p:nvSpPr>
        <p:spPr>
          <a:xfrm>
            <a:off x="2086560" y="1080000"/>
            <a:ext cx="4980240" cy="3057840"/>
          </a:xfrm>
          <a:prstGeom prst="rect">
            <a:avLst/>
          </a:prstGeom>
          <a:solidFill>
            <a:schemeClr val="accent1">
              <a:lumOff val="0"/>
            </a:schemeClr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2" name="" descr=""/>
          <p:cNvPicPr/>
          <p:nvPr/>
        </p:nvPicPr>
        <p:blipFill>
          <a:blip r:embed="rId1"/>
          <a:stretch/>
        </p:blipFill>
        <p:spPr>
          <a:xfrm>
            <a:off x="2160000" y="1140840"/>
            <a:ext cx="4857840" cy="288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180000" y="330120"/>
            <a:ext cx="503856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Rettangolo 4"/>
          <p:cNvSpPr/>
          <p:nvPr/>
        </p:nvSpPr>
        <p:spPr>
          <a:xfrm>
            <a:off x="3420000" y="1080000"/>
            <a:ext cx="5239080" cy="3057840"/>
          </a:xfrm>
          <a:prstGeom prst="rect">
            <a:avLst/>
          </a:prstGeom>
          <a:solidFill>
            <a:schemeClr val="accent1">
              <a:lumOff val="0"/>
            </a:schemeClr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5" name="CasellaDiTesto 1"/>
          <p:cNvSpPr/>
          <p:nvPr/>
        </p:nvSpPr>
        <p:spPr>
          <a:xfrm>
            <a:off x="540000" y="1800000"/>
            <a:ext cx="2518560" cy="19198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Formattazione del codice sorgente per avere strutture di controllo (blocchi di istruzioni o definizioni di funzioni) ben visibili attraverso l’allineamento di spazi o tabulazioni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6" name="Immagine 3" descr=""/>
          <p:cNvPicPr/>
          <p:nvPr/>
        </p:nvPicPr>
        <p:blipFill>
          <a:blip r:embed="rId1"/>
          <a:stretch/>
        </p:blipFill>
        <p:spPr>
          <a:xfrm>
            <a:off x="3240000" y="1260000"/>
            <a:ext cx="5207760" cy="3037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09;p 1"/>
          <p:cNvSpPr/>
          <p:nvPr/>
        </p:nvSpPr>
        <p:spPr>
          <a:xfrm>
            <a:off x="4599360" y="2478600"/>
            <a:ext cx="108216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2"/>
                </a:solidFill>
                <a:latin typeface="Vidaloka"/>
                <a:ea typeface="Vidaloka"/>
              </a:rPr>
              <a:t>88.8%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Google Shape;825;p 1"/>
          <p:cNvSpPr/>
          <p:nvPr/>
        </p:nvSpPr>
        <p:spPr>
          <a:xfrm>
            <a:off x="4584960" y="3482640"/>
            <a:ext cx="109224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2"/>
                </a:solidFill>
                <a:latin typeface="Vidaloka"/>
                <a:ea typeface="Vidaloka"/>
              </a:rPr>
              <a:t>11.2%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Google Shape;826;p 1"/>
          <p:cNvSpPr/>
          <p:nvPr/>
        </p:nvSpPr>
        <p:spPr>
          <a:xfrm flipH="1">
            <a:off x="5845680" y="3460680"/>
            <a:ext cx="1935360" cy="29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Google Shape;827;p 1"/>
          <p:cNvSpPr/>
          <p:nvPr/>
        </p:nvSpPr>
        <p:spPr>
          <a:xfrm flipH="1">
            <a:off x="5846040" y="3459240"/>
            <a:ext cx="135000" cy="299520"/>
          </a:xfrm>
          <a:prstGeom prst="rect">
            <a:avLst/>
          </a:prstGeom>
          <a:solidFill>
            <a:srgbClr val="ffffe0"/>
          </a:solidFill>
          <a:ln cap="rnd"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1" name="Google Shape;828;p 1"/>
          <p:cNvSpPr/>
          <p:nvPr/>
        </p:nvSpPr>
        <p:spPr>
          <a:xfrm flipH="1">
            <a:off x="5846040" y="2528640"/>
            <a:ext cx="1935360" cy="29808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Google Shape;829;p 1"/>
          <p:cNvSpPr/>
          <p:nvPr/>
        </p:nvSpPr>
        <p:spPr>
          <a:xfrm flipH="1">
            <a:off x="5846040" y="2527200"/>
            <a:ext cx="1755360" cy="299520"/>
          </a:xfrm>
          <a:prstGeom prst="rect">
            <a:avLst/>
          </a:prstGeom>
          <a:solidFill>
            <a:srgbClr val="96b98b"/>
          </a:solidFill>
          <a:ln cap="rnd" w="254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3" name="Google Shape;855;p 1"/>
          <p:cNvSpPr/>
          <p:nvPr/>
        </p:nvSpPr>
        <p:spPr>
          <a:xfrm>
            <a:off x="4500000" y="1440000"/>
            <a:ext cx="364356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Ha valore semantico?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20"/>
          <p:cNvSpPr/>
          <p:nvPr/>
        </p:nvSpPr>
        <p:spPr>
          <a:xfrm>
            <a:off x="-720000" y="360000"/>
            <a:ext cx="607644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5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3958920" cy="374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180720"/>
            <a:ext cx="591336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Google Trends: Data science 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7" name="" descr=""/>
          <p:cNvPicPr/>
          <p:nvPr/>
        </p:nvPicPr>
        <p:blipFill>
          <a:blip r:embed="rId1"/>
          <a:stretch/>
        </p:blipFill>
        <p:spPr>
          <a:xfrm>
            <a:off x="1272240" y="749880"/>
            <a:ext cx="6598440" cy="41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asellaDiTesto 2181"/>
          <p:cNvSpPr/>
          <p:nvPr/>
        </p:nvSpPr>
        <p:spPr>
          <a:xfrm>
            <a:off x="2520000" y="187560"/>
            <a:ext cx="4777200" cy="5320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" sz="2500" spc="-1" strike="noStrike">
                <a:solidFill>
                  <a:schemeClr val="dk1"/>
                </a:solidFill>
                <a:latin typeface="Vidaloka"/>
                <a:ea typeface="Vidaloka"/>
              </a:rPr>
              <a:t>Google Trends: Data science</a:t>
            </a: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 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9" name="" descr=""/>
          <p:cNvPicPr/>
          <p:nvPr/>
        </p:nvPicPr>
        <p:blipFill>
          <a:blip r:embed="rId1"/>
          <a:stretch/>
        </p:blipFill>
        <p:spPr>
          <a:xfrm>
            <a:off x="680400" y="816840"/>
            <a:ext cx="7599240" cy="404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" descr=""/>
          <p:cNvPicPr/>
          <p:nvPr/>
        </p:nvPicPr>
        <p:blipFill>
          <a:blip r:embed="rId1"/>
          <a:stretch/>
        </p:blipFill>
        <p:spPr>
          <a:xfrm>
            <a:off x="0" y="1080"/>
            <a:ext cx="914256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713160" y="1345320"/>
            <a:ext cx="7713360" cy="164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0" spc="-1" strike="noStrike">
                <a:solidFill>
                  <a:schemeClr val="accent1"/>
                </a:solidFill>
                <a:latin typeface="Vidaloka"/>
                <a:ea typeface="Vidaloka"/>
              </a:rPr>
              <a:t>FINE</a:t>
            </a:r>
            <a:endParaRPr b="0" lang="it-IT" sz="1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2832840" y="791280"/>
            <a:ext cx="3474000" cy="91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000" spc="-1" strike="noStrike">
                <a:solidFill>
                  <a:schemeClr val="dk1"/>
                </a:solidFill>
                <a:latin typeface="Vidaloka"/>
                <a:ea typeface="Vidaloka"/>
              </a:rPr>
              <a:t>Thanks</a:t>
            </a:r>
            <a:endParaRPr b="0" lang="it-IT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subTitle"/>
          </p:nvPr>
        </p:nvSpPr>
        <p:spPr>
          <a:xfrm>
            <a:off x="2983320" y="1749600"/>
            <a:ext cx="3173040" cy="91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Montserrat"/>
                <a:ea typeface="Montserrat"/>
              </a:rPr>
              <a:t>Do you have any questions?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Montserrat"/>
                <a:ea typeface="Montserrat"/>
              </a:rPr>
              <a:t>your email@freepik.com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Montserrat"/>
                <a:ea typeface="Montserrat"/>
              </a:rPr>
              <a:t>+91 620 421 838 yourcompany.com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4" name="Google Shape;1570;p 1"/>
          <p:cNvGrpSpPr/>
          <p:nvPr/>
        </p:nvGrpSpPr>
        <p:grpSpPr>
          <a:xfrm>
            <a:off x="4961880" y="2876760"/>
            <a:ext cx="454320" cy="454320"/>
            <a:chOff x="4961880" y="2876760"/>
            <a:chExt cx="454320" cy="454320"/>
          </a:xfrm>
        </p:grpSpPr>
        <p:sp>
          <p:nvSpPr>
            <p:cNvPr id="835" name="Google Shape;1571;p 1"/>
            <p:cNvSpPr/>
            <p:nvPr/>
          </p:nvSpPr>
          <p:spPr>
            <a:xfrm>
              <a:off x="5056920" y="2958480"/>
              <a:ext cx="22680" cy="22680"/>
            </a:xfrm>
            <a:custGeom>
              <a:avLst/>
              <a:gdLst>
                <a:gd name="textAreaLeft" fmla="*/ 0 w 22680"/>
                <a:gd name="textAreaRight" fmla="*/ 27000 w 22680"/>
                <a:gd name="textAreaTop" fmla="*/ 0 h 22680"/>
                <a:gd name="textAreaBottom" fmla="*/ 27000 h 22680"/>
              </a:gdLst>
              <a:ah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6" name="Google Shape;1572;p 1"/>
            <p:cNvSpPr/>
            <p:nvPr/>
          </p:nvSpPr>
          <p:spPr>
            <a:xfrm>
              <a:off x="4961880" y="2876760"/>
              <a:ext cx="454320" cy="454320"/>
            </a:xfrm>
            <a:custGeom>
              <a:avLst/>
              <a:gdLst>
                <a:gd name="textAreaLeft" fmla="*/ 0 w 454320"/>
                <a:gd name="textAreaRight" fmla="*/ 458640 w 454320"/>
                <a:gd name="textAreaTop" fmla="*/ 0 h 454320"/>
                <a:gd name="textAreaBottom" fmla="*/ 458640 h 454320"/>
              </a:gdLst>
              <a:ah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7" name="Google Shape;1573;p 1"/>
            <p:cNvSpPr/>
            <p:nvPr/>
          </p:nvSpPr>
          <p:spPr>
            <a:xfrm>
              <a:off x="5164200" y="3065400"/>
              <a:ext cx="156960" cy="184320"/>
            </a:xfrm>
            <a:custGeom>
              <a:avLst/>
              <a:gdLst>
                <a:gd name="textAreaLeft" fmla="*/ 0 w 156960"/>
                <a:gd name="textAreaRight" fmla="*/ 161280 w 156960"/>
                <a:gd name="textAreaTop" fmla="*/ 0 h 184320"/>
                <a:gd name="textAreaBottom" fmla="*/ 188640 h 184320"/>
              </a:gdLst>
              <a:ah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8" name="Google Shape;1574;p 1"/>
            <p:cNvSpPr/>
            <p:nvPr/>
          </p:nvSpPr>
          <p:spPr>
            <a:xfrm>
              <a:off x="5056920" y="3065760"/>
              <a:ext cx="22680" cy="183960"/>
            </a:xfrm>
            <a:custGeom>
              <a:avLst/>
              <a:gdLst>
                <a:gd name="textAreaLeft" fmla="*/ 0 w 22680"/>
                <a:gd name="textAreaRight" fmla="*/ 27000 w 22680"/>
                <a:gd name="textAreaTop" fmla="*/ 0 h 183960"/>
                <a:gd name="textAreaBottom" fmla="*/ 188280 h 183960"/>
              </a:gdLst>
              <a:ah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39" name="Google Shape;1575;p 1"/>
          <p:cNvGrpSpPr/>
          <p:nvPr/>
        </p:nvGrpSpPr>
        <p:grpSpPr>
          <a:xfrm>
            <a:off x="3721680" y="2876760"/>
            <a:ext cx="454320" cy="454320"/>
            <a:chOff x="3721680" y="2876760"/>
            <a:chExt cx="454320" cy="454320"/>
          </a:xfrm>
        </p:grpSpPr>
        <p:sp>
          <p:nvSpPr>
            <p:cNvPr id="840" name="Google Shape;1576;p 1"/>
            <p:cNvSpPr/>
            <p:nvPr/>
          </p:nvSpPr>
          <p:spPr>
            <a:xfrm>
              <a:off x="3938400" y="2957040"/>
              <a:ext cx="152640" cy="374040"/>
            </a:xfrm>
            <a:custGeom>
              <a:avLst/>
              <a:gdLst>
                <a:gd name="textAreaLeft" fmla="*/ 0 w 152640"/>
                <a:gd name="textAreaRight" fmla="*/ 156960 w 152640"/>
                <a:gd name="textAreaTop" fmla="*/ 0 h 374040"/>
                <a:gd name="textAreaBottom" fmla="*/ 378360 h 374040"/>
              </a:gdLst>
              <a:ah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1" name="Google Shape;1577;p 1"/>
            <p:cNvSpPr/>
            <p:nvPr/>
          </p:nvSpPr>
          <p:spPr>
            <a:xfrm>
              <a:off x="3721680" y="2876760"/>
              <a:ext cx="454320" cy="454320"/>
            </a:xfrm>
            <a:custGeom>
              <a:avLst/>
              <a:gdLst>
                <a:gd name="textAreaLeft" fmla="*/ 0 w 454320"/>
                <a:gd name="textAreaRight" fmla="*/ 458640 w 454320"/>
                <a:gd name="textAreaTop" fmla="*/ 0 h 454320"/>
                <a:gd name="textAreaBottom" fmla="*/ 458640 h 454320"/>
              </a:gdLst>
              <a:ah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42" name="Google Shape;1578;p 1"/>
          <p:cNvGrpSpPr/>
          <p:nvPr/>
        </p:nvGrpSpPr>
        <p:grpSpPr>
          <a:xfrm>
            <a:off x="4350240" y="2876760"/>
            <a:ext cx="454320" cy="454320"/>
            <a:chOff x="4350240" y="2876760"/>
            <a:chExt cx="454320" cy="454320"/>
          </a:xfrm>
        </p:grpSpPr>
        <p:sp>
          <p:nvSpPr>
            <p:cNvPr id="843" name="Google Shape;1579;p 1"/>
            <p:cNvSpPr/>
            <p:nvPr/>
          </p:nvSpPr>
          <p:spPr>
            <a:xfrm>
              <a:off x="4431600" y="2958480"/>
              <a:ext cx="291240" cy="291240"/>
            </a:xfrm>
            <a:custGeom>
              <a:avLst/>
              <a:gdLst>
                <a:gd name="textAreaLeft" fmla="*/ 0 w 291240"/>
                <a:gd name="textAreaRight" fmla="*/ 295560 w 291240"/>
                <a:gd name="textAreaTop" fmla="*/ 0 h 291240"/>
                <a:gd name="textAreaBottom" fmla="*/ 295560 h 291240"/>
              </a:gdLst>
              <a:ah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4" name="Google Shape;1580;p 1"/>
            <p:cNvSpPr/>
            <p:nvPr/>
          </p:nvSpPr>
          <p:spPr>
            <a:xfrm>
              <a:off x="4512240" y="3039120"/>
              <a:ext cx="129960" cy="129960"/>
            </a:xfrm>
            <a:custGeom>
              <a:avLst/>
              <a:gdLst>
                <a:gd name="textAreaLeft" fmla="*/ 0 w 129960"/>
                <a:gd name="textAreaRight" fmla="*/ 134280 w 129960"/>
                <a:gd name="textAreaTop" fmla="*/ 0 h 129960"/>
                <a:gd name="textAreaBottom" fmla="*/ 134280 h 129960"/>
              </a:gdLst>
              <a:ah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960" bIns="6696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5" name="Google Shape;1581;p 1"/>
            <p:cNvSpPr/>
            <p:nvPr/>
          </p:nvSpPr>
          <p:spPr>
            <a:xfrm>
              <a:off x="4350240" y="2876760"/>
              <a:ext cx="454320" cy="454320"/>
            </a:xfrm>
            <a:custGeom>
              <a:avLst/>
              <a:gdLst>
                <a:gd name="textAreaLeft" fmla="*/ 0 w 454320"/>
                <a:gd name="textAreaRight" fmla="*/ 458640 w 454320"/>
                <a:gd name="textAreaTop" fmla="*/ 0 h 454320"/>
                <a:gd name="textAreaBottom" fmla="*/ 458640 h 454320"/>
              </a:gdLst>
              <a:ah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46" name="PlaceHolder 3"/>
          <p:cNvSpPr>
            <a:spLocks noGrp="1"/>
          </p:cNvSpPr>
          <p:nvPr>
            <p:ph type="subTitle"/>
          </p:nvPr>
        </p:nvSpPr>
        <p:spPr>
          <a:xfrm>
            <a:off x="2684520" y="4088520"/>
            <a:ext cx="3785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Please keep this slide for attribution</a:t>
            </a: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1440000" y="1980000"/>
            <a:ext cx="593604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Utenti </a:t>
            </a: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vs</a:t>
            </a: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 Lavori</a:t>
            </a:r>
            <a:endParaRPr b="0" lang="it-IT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1495;p 1"/>
          <p:cNvGrpSpPr/>
          <p:nvPr/>
        </p:nvGrpSpPr>
        <p:grpSpPr>
          <a:xfrm>
            <a:off x="360000" y="720000"/>
            <a:ext cx="3956040" cy="3956040"/>
            <a:chOff x="360000" y="720000"/>
            <a:chExt cx="3956040" cy="3956040"/>
          </a:xfrm>
        </p:grpSpPr>
        <p:sp>
          <p:nvSpPr>
            <p:cNvPr id="677" name="Google Shape;1496;p 1"/>
            <p:cNvSpPr/>
            <p:nvPr/>
          </p:nvSpPr>
          <p:spPr>
            <a:xfrm>
              <a:off x="4253040" y="1242000"/>
              <a:ext cx="63000" cy="120240"/>
            </a:xfrm>
            <a:custGeom>
              <a:avLst/>
              <a:gdLst>
                <a:gd name="textAreaLeft" fmla="*/ 0 w 63000"/>
                <a:gd name="textAreaRight" fmla="*/ 67320 w 63000"/>
                <a:gd name="textAreaTop" fmla="*/ 0 h 120240"/>
                <a:gd name="textAreaBottom" fmla="*/ 124560 h 120240"/>
              </a:gdLst>
              <a:ah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880" bIns="47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Google Shape;1497;p 1"/>
            <p:cNvSpPr/>
            <p:nvPr/>
          </p:nvSpPr>
          <p:spPr>
            <a:xfrm>
              <a:off x="4253040" y="1420200"/>
              <a:ext cx="63000" cy="119160"/>
            </a:xfrm>
            <a:custGeom>
              <a:avLst/>
              <a:gdLst>
                <a:gd name="textAreaLeft" fmla="*/ 0 w 63000"/>
                <a:gd name="textAreaRight" fmla="*/ 67320 w 63000"/>
                <a:gd name="textAreaTop" fmla="*/ 0 h 119160"/>
                <a:gd name="textAreaBottom" fmla="*/ 123480 h 119160"/>
              </a:gdLst>
              <a:ah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Google Shape;1498;p 1"/>
            <p:cNvSpPr/>
            <p:nvPr/>
          </p:nvSpPr>
          <p:spPr>
            <a:xfrm>
              <a:off x="360000" y="720000"/>
              <a:ext cx="3922200" cy="3956040"/>
            </a:xfrm>
            <a:custGeom>
              <a:avLst/>
              <a:gdLst>
                <a:gd name="textAreaLeft" fmla="*/ 0 w 3922200"/>
                <a:gd name="textAreaRight" fmla="*/ 3926520 w 3922200"/>
                <a:gd name="textAreaTop" fmla="*/ 0 h 3956040"/>
                <a:gd name="textAreaBottom" fmla="*/ 3960360 h 3956040"/>
              </a:gdLst>
              <a:ah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0" name="Google Shape;1499;p 1"/>
            <p:cNvSpPr/>
            <p:nvPr/>
          </p:nvSpPr>
          <p:spPr>
            <a:xfrm>
              <a:off x="592200" y="970920"/>
              <a:ext cx="3457800" cy="3263760"/>
            </a:xfrm>
            <a:custGeom>
              <a:avLst/>
              <a:gdLst>
                <a:gd name="textAreaLeft" fmla="*/ 0 w 3457800"/>
                <a:gd name="textAreaRight" fmla="*/ 3462120 w 3457800"/>
                <a:gd name="textAreaTop" fmla="*/ 0 h 3263760"/>
                <a:gd name="textAreaBottom" fmla="*/ 3268080 h 3263760"/>
              </a:gdLst>
              <a:ah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1" name="Google Shape;1500;p 1"/>
            <p:cNvSpPr/>
            <p:nvPr/>
          </p:nvSpPr>
          <p:spPr>
            <a:xfrm>
              <a:off x="2175480" y="4362120"/>
              <a:ext cx="291600" cy="198720"/>
            </a:xfrm>
            <a:custGeom>
              <a:avLst/>
              <a:gdLst>
                <a:gd name="textAreaLeft" fmla="*/ 0 w 291600"/>
                <a:gd name="textAreaRight" fmla="*/ 295920 w 291600"/>
                <a:gd name="textAreaTop" fmla="*/ 0 h 198720"/>
                <a:gd name="textAreaBottom" fmla="*/ 203040 h 198720"/>
              </a:gdLst>
              <a:ah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2" name="CasellaDiTesto 2082"/>
          <p:cNvSpPr/>
          <p:nvPr/>
        </p:nvSpPr>
        <p:spPr>
          <a:xfrm>
            <a:off x="1198800" y="315720"/>
            <a:ext cx="2399040" cy="3560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Popolarità per utenti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CasellaDiTesto 2083"/>
          <p:cNvSpPr/>
          <p:nvPr/>
        </p:nvSpPr>
        <p:spPr>
          <a:xfrm>
            <a:off x="5712480" y="310320"/>
            <a:ext cx="2385360" cy="3560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Popolarità per lavori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4" name="Google Shape;1495;p 2"/>
          <p:cNvGrpSpPr/>
          <p:nvPr/>
        </p:nvGrpSpPr>
        <p:grpSpPr>
          <a:xfrm>
            <a:off x="4860000" y="722880"/>
            <a:ext cx="3956040" cy="3956040"/>
            <a:chOff x="4860000" y="722880"/>
            <a:chExt cx="3956040" cy="3956040"/>
          </a:xfrm>
        </p:grpSpPr>
        <p:sp>
          <p:nvSpPr>
            <p:cNvPr id="685" name="Google Shape;1496;p 2"/>
            <p:cNvSpPr/>
            <p:nvPr/>
          </p:nvSpPr>
          <p:spPr>
            <a:xfrm>
              <a:off x="8753040" y="1244880"/>
              <a:ext cx="63000" cy="120240"/>
            </a:xfrm>
            <a:custGeom>
              <a:avLst/>
              <a:gdLst>
                <a:gd name="textAreaLeft" fmla="*/ 0 w 63000"/>
                <a:gd name="textAreaRight" fmla="*/ 67320 w 63000"/>
                <a:gd name="textAreaTop" fmla="*/ 0 h 120240"/>
                <a:gd name="textAreaBottom" fmla="*/ 124560 h 120240"/>
              </a:gdLst>
              <a:ah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880" bIns="47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6" name="Google Shape;1497;p 2"/>
            <p:cNvSpPr/>
            <p:nvPr/>
          </p:nvSpPr>
          <p:spPr>
            <a:xfrm>
              <a:off x="8753040" y="1423080"/>
              <a:ext cx="63000" cy="119160"/>
            </a:xfrm>
            <a:custGeom>
              <a:avLst/>
              <a:gdLst>
                <a:gd name="textAreaLeft" fmla="*/ 0 w 63000"/>
                <a:gd name="textAreaRight" fmla="*/ 67320 w 63000"/>
                <a:gd name="textAreaTop" fmla="*/ 0 h 119160"/>
                <a:gd name="textAreaBottom" fmla="*/ 123480 h 119160"/>
              </a:gdLst>
              <a:ah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1498;p 2"/>
            <p:cNvSpPr/>
            <p:nvPr/>
          </p:nvSpPr>
          <p:spPr>
            <a:xfrm>
              <a:off x="4860000" y="722880"/>
              <a:ext cx="3922200" cy="3956040"/>
            </a:xfrm>
            <a:custGeom>
              <a:avLst/>
              <a:gdLst>
                <a:gd name="textAreaLeft" fmla="*/ 0 w 3922200"/>
                <a:gd name="textAreaRight" fmla="*/ 3926520 w 3922200"/>
                <a:gd name="textAreaTop" fmla="*/ 0 h 3956040"/>
                <a:gd name="textAreaBottom" fmla="*/ 3960360 h 3956040"/>
              </a:gdLst>
              <a:ah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8" name="Google Shape;1499;p 2"/>
            <p:cNvSpPr/>
            <p:nvPr/>
          </p:nvSpPr>
          <p:spPr>
            <a:xfrm>
              <a:off x="5092200" y="973800"/>
              <a:ext cx="3457800" cy="3263760"/>
            </a:xfrm>
            <a:custGeom>
              <a:avLst/>
              <a:gdLst>
                <a:gd name="textAreaLeft" fmla="*/ 0 w 3457800"/>
                <a:gd name="textAreaRight" fmla="*/ 3462120 w 3457800"/>
                <a:gd name="textAreaTop" fmla="*/ 0 h 3263760"/>
                <a:gd name="textAreaBottom" fmla="*/ 3268080 h 3263760"/>
              </a:gdLst>
              <a:ah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9" name="Google Shape;1500;p 2"/>
            <p:cNvSpPr/>
            <p:nvPr/>
          </p:nvSpPr>
          <p:spPr>
            <a:xfrm>
              <a:off x="6675480" y="4365000"/>
              <a:ext cx="291600" cy="198720"/>
            </a:xfrm>
            <a:custGeom>
              <a:avLst/>
              <a:gdLst>
                <a:gd name="textAreaLeft" fmla="*/ 0 w 291600"/>
                <a:gd name="textAreaRight" fmla="*/ 295920 w 291600"/>
                <a:gd name="textAreaTop" fmla="*/ 0 h 198720"/>
                <a:gd name="textAreaBottom" fmla="*/ 203040 h 198720"/>
              </a:gdLst>
              <a:ah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690" name="" descr=""/>
          <p:cNvPicPr/>
          <p:nvPr/>
        </p:nvPicPr>
        <p:blipFill>
          <a:blip r:embed="rId1"/>
          <a:stretch/>
        </p:blipFill>
        <p:spPr>
          <a:xfrm>
            <a:off x="592200" y="970920"/>
            <a:ext cx="3457800" cy="3269160"/>
          </a:xfrm>
          <a:prstGeom prst="rect">
            <a:avLst/>
          </a:prstGeom>
          <a:ln w="0">
            <a:noFill/>
          </a:ln>
        </p:spPr>
      </p:pic>
      <p:pic>
        <p:nvPicPr>
          <p:cNvPr id="691" name="" descr=""/>
          <p:cNvPicPr/>
          <p:nvPr/>
        </p:nvPicPr>
        <p:blipFill>
          <a:blip r:embed="rId2"/>
          <a:stretch/>
        </p:blipFill>
        <p:spPr>
          <a:xfrm>
            <a:off x="5092200" y="973800"/>
            <a:ext cx="3457800" cy="32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1483;p 2"/>
          <p:cNvGrpSpPr/>
          <p:nvPr/>
        </p:nvGrpSpPr>
        <p:grpSpPr>
          <a:xfrm>
            <a:off x="1620000" y="360000"/>
            <a:ext cx="5396040" cy="4496040"/>
            <a:chOff x="1620000" y="360000"/>
            <a:chExt cx="5396040" cy="4496040"/>
          </a:xfrm>
        </p:grpSpPr>
        <p:sp>
          <p:nvSpPr>
            <p:cNvPr id="693" name="Google Shape;1484;p 2"/>
            <p:cNvSpPr/>
            <p:nvPr/>
          </p:nvSpPr>
          <p:spPr>
            <a:xfrm>
              <a:off x="3522240" y="4032000"/>
              <a:ext cx="1593360" cy="690840"/>
            </a:xfrm>
            <a:custGeom>
              <a:avLst/>
              <a:gdLst>
                <a:gd name="textAreaLeft" fmla="*/ 0 w 1593360"/>
                <a:gd name="textAreaRight" fmla="*/ 1597680 w 1593360"/>
                <a:gd name="textAreaTop" fmla="*/ 0 h 690840"/>
                <a:gd name="textAreaBottom" fmla="*/ 695160 h 690840"/>
              </a:gdLst>
              <a:ahLst/>
              <a:rect l="textAreaLeft" t="textAreaTop" r="textAreaRight" b="textAreaBottom"/>
              <a:pathLst>
                <a:path w="73960" h="32402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4" name="Google Shape;1485;p 2"/>
            <p:cNvSpPr/>
            <p:nvPr/>
          </p:nvSpPr>
          <p:spPr>
            <a:xfrm>
              <a:off x="3339360" y="4727520"/>
              <a:ext cx="1957320" cy="128520"/>
            </a:xfrm>
            <a:custGeom>
              <a:avLst/>
              <a:gdLst>
                <a:gd name="textAreaLeft" fmla="*/ 0 w 1957320"/>
                <a:gd name="textAreaRight" fmla="*/ 1961640 w 1957320"/>
                <a:gd name="textAreaTop" fmla="*/ 0 h 128520"/>
                <a:gd name="textAreaBottom" fmla="*/ 132840 h 128520"/>
              </a:gdLst>
              <a:ahLst/>
              <a:rect l="textAreaLeft" t="textAreaTop" r="textAreaRight" b="textAreaBottom"/>
              <a:pathLst>
                <a:path w="90794" h="6199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Google Shape;1486;p 2"/>
            <p:cNvSpPr/>
            <p:nvPr/>
          </p:nvSpPr>
          <p:spPr>
            <a:xfrm>
              <a:off x="1620000" y="360000"/>
              <a:ext cx="5396040" cy="3645000"/>
            </a:xfrm>
            <a:custGeom>
              <a:avLst/>
              <a:gdLst>
                <a:gd name="textAreaLeft" fmla="*/ 0 w 5396040"/>
                <a:gd name="textAreaRight" fmla="*/ 5400360 w 5396040"/>
                <a:gd name="textAreaTop" fmla="*/ 0 h 3645000"/>
                <a:gd name="textAreaBottom" fmla="*/ 3649320 h 3645000"/>
              </a:gdLst>
              <a:ahLst/>
              <a:rect l="textAreaLeft" t="textAreaTop" r="textAreaRight" b="textAreaBottom"/>
              <a:pathLst>
                <a:path w="249981" h="157427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Google Shape;1487;p 2"/>
            <p:cNvSpPr/>
            <p:nvPr/>
          </p:nvSpPr>
          <p:spPr>
            <a:xfrm>
              <a:off x="1841040" y="568440"/>
              <a:ext cx="4955040" cy="2944800"/>
            </a:xfrm>
            <a:custGeom>
              <a:avLst/>
              <a:gdLst>
                <a:gd name="textAreaLeft" fmla="*/ 0 w 4955040"/>
                <a:gd name="textAreaRight" fmla="*/ 4959360 w 4955040"/>
                <a:gd name="textAreaTop" fmla="*/ 0 h 2944800"/>
                <a:gd name="textAreaBottom" fmla="*/ 2949120 h 2944800"/>
              </a:gdLst>
              <a:ahLst/>
              <a:rect l="textAreaLeft" t="textAreaTop" r="textAreaRight" b="textAreaBottom"/>
              <a:pathLst>
                <a:path w="229554" h="137423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7" name="CasellaDiTesto 2089"/>
          <p:cNvSpPr/>
          <p:nvPr/>
        </p:nvSpPr>
        <p:spPr>
          <a:xfrm>
            <a:off x="3580920" y="4032000"/>
            <a:ext cx="1455120" cy="6858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Utenti vs Lavori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8" name="" descr=""/>
          <p:cNvPicPr/>
          <p:nvPr/>
        </p:nvPicPr>
        <p:blipFill>
          <a:blip r:embed="rId1"/>
          <a:stretch/>
        </p:blipFill>
        <p:spPr>
          <a:xfrm>
            <a:off x="1844640" y="568440"/>
            <a:ext cx="4951440" cy="29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725040" y="1904760"/>
            <a:ext cx="2332080" cy="40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JavaScript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subTitle"/>
          </p:nvPr>
        </p:nvSpPr>
        <p:spPr>
          <a:xfrm>
            <a:off x="545040" y="2308680"/>
            <a:ext cx="233208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(Realizzazione di pagine web dinamiche)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ubTitle"/>
          </p:nvPr>
        </p:nvSpPr>
        <p:spPr>
          <a:xfrm>
            <a:off x="6087600" y="2307600"/>
            <a:ext cx="233208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(Programmazione a livello di sistema, Creazione di applicazioni per Windows e Unix, ...) 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title"/>
          </p:nvPr>
        </p:nvSpPr>
        <p:spPr>
          <a:xfrm>
            <a:off x="3420000" y="1902960"/>
            <a:ext cx="2332080" cy="40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Java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 type="subTitle"/>
          </p:nvPr>
        </p:nvSpPr>
        <p:spPr>
          <a:xfrm>
            <a:off x="3403800" y="2307600"/>
            <a:ext cx="233208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(Applicazioni desktop, Giochi, sviluppo Android,...)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6"/>
          <p:cNvSpPr>
            <a:spLocks noGrp="1"/>
          </p:cNvSpPr>
          <p:nvPr>
            <p:ph type="title"/>
          </p:nvPr>
        </p:nvSpPr>
        <p:spPr>
          <a:xfrm>
            <a:off x="6087600" y="1903680"/>
            <a:ext cx="2332080" cy="40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C++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7"/>
          <p:cNvSpPr>
            <a:spLocks noGrp="1"/>
          </p:cNvSpPr>
          <p:nvPr>
            <p:ph type="title"/>
          </p:nvPr>
        </p:nvSpPr>
        <p:spPr>
          <a:xfrm>
            <a:off x="1980000" y="3355200"/>
            <a:ext cx="2332080" cy="40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C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8"/>
          <p:cNvSpPr>
            <a:spLocks noGrp="1"/>
          </p:cNvSpPr>
          <p:nvPr>
            <p:ph type="subTitle"/>
          </p:nvPr>
        </p:nvSpPr>
        <p:spPr>
          <a:xfrm>
            <a:off x="1980000" y="3747600"/>
            <a:ext cx="233208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(Sviluppo di sistemi operativi, Software di sistema, Compilatori,...)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9"/>
          <p:cNvSpPr>
            <a:spLocks noGrp="1"/>
          </p:cNvSpPr>
          <p:nvPr>
            <p:ph type="title"/>
          </p:nvPr>
        </p:nvSpPr>
        <p:spPr>
          <a:xfrm>
            <a:off x="4865040" y="3376440"/>
            <a:ext cx="2332080" cy="40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Python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10"/>
          <p:cNvSpPr>
            <a:spLocks noGrp="1"/>
          </p:cNvSpPr>
          <p:nvPr>
            <p:ph type="subTitle"/>
          </p:nvPr>
        </p:nvSpPr>
        <p:spPr>
          <a:xfrm>
            <a:off x="4860000" y="3747600"/>
            <a:ext cx="233208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(Applicazioni web, Software, Data science, Machine learning,...)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11"/>
          <p:cNvSpPr>
            <a:spLocks noGrp="1"/>
          </p:cNvSpPr>
          <p:nvPr>
            <p:ph type="title"/>
          </p:nvPr>
        </p:nvSpPr>
        <p:spPr>
          <a:xfrm>
            <a:off x="1080000" y="444960"/>
            <a:ext cx="6836040" cy="5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Top 5 linguaggi per popolarità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0" name="Immagine 2102" descr=""/>
          <p:cNvPicPr/>
          <p:nvPr/>
        </p:nvPicPr>
        <p:blipFill>
          <a:blip r:embed="rId1"/>
          <a:stretch/>
        </p:blipFill>
        <p:spPr>
          <a:xfrm>
            <a:off x="1625040" y="1441080"/>
            <a:ext cx="536040" cy="536040"/>
          </a:xfrm>
          <a:prstGeom prst="rect">
            <a:avLst/>
          </a:prstGeom>
          <a:ln w="36000">
            <a:noFill/>
          </a:ln>
        </p:spPr>
      </p:pic>
      <p:pic>
        <p:nvPicPr>
          <p:cNvPr id="711" name="Immagine 2103" descr=""/>
          <p:cNvPicPr/>
          <p:nvPr/>
        </p:nvPicPr>
        <p:blipFill>
          <a:blip r:embed="rId2"/>
          <a:stretch/>
        </p:blipFill>
        <p:spPr>
          <a:xfrm>
            <a:off x="4320000" y="1337040"/>
            <a:ext cx="639000" cy="639000"/>
          </a:xfrm>
          <a:prstGeom prst="rect">
            <a:avLst/>
          </a:prstGeom>
          <a:ln w="36000">
            <a:noFill/>
          </a:ln>
        </p:spPr>
      </p:pic>
      <p:pic>
        <p:nvPicPr>
          <p:cNvPr id="712" name="Immagine 2104" descr=""/>
          <p:cNvPicPr/>
          <p:nvPr/>
        </p:nvPicPr>
        <p:blipFill>
          <a:blip r:embed="rId3"/>
          <a:stretch/>
        </p:blipFill>
        <p:spPr>
          <a:xfrm>
            <a:off x="2880000" y="2950200"/>
            <a:ext cx="536040" cy="536040"/>
          </a:xfrm>
          <a:prstGeom prst="rect">
            <a:avLst/>
          </a:prstGeom>
          <a:ln w="36000">
            <a:noFill/>
          </a:ln>
        </p:spPr>
      </p:pic>
      <p:pic>
        <p:nvPicPr>
          <p:cNvPr id="713" name="Immagine 2105" descr=""/>
          <p:cNvPicPr/>
          <p:nvPr/>
        </p:nvPicPr>
        <p:blipFill>
          <a:blip r:embed="rId4"/>
          <a:stretch/>
        </p:blipFill>
        <p:spPr>
          <a:xfrm>
            <a:off x="7020000" y="1440000"/>
            <a:ext cx="536040" cy="536040"/>
          </a:xfrm>
          <a:prstGeom prst="rect">
            <a:avLst/>
          </a:prstGeom>
          <a:ln w="36000">
            <a:noFill/>
          </a:ln>
        </p:spPr>
      </p:pic>
      <p:pic>
        <p:nvPicPr>
          <p:cNvPr id="714" name="Immagine 2106" descr=""/>
          <p:cNvPicPr/>
          <p:nvPr/>
        </p:nvPicPr>
        <p:blipFill>
          <a:blip r:embed="rId5"/>
          <a:stretch/>
        </p:blipFill>
        <p:spPr>
          <a:xfrm>
            <a:off x="5676480" y="2880000"/>
            <a:ext cx="620640" cy="62064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Rettangolo 7"/>
          <p:cNvSpPr/>
          <p:nvPr/>
        </p:nvSpPr>
        <p:spPr>
          <a:xfrm>
            <a:off x="723600" y="377280"/>
            <a:ext cx="80985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Mondo della Programmazione attraverso i Libri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6" name="Tabella 1"/>
          <p:cNvGraphicFramePr/>
          <p:nvPr/>
        </p:nvGraphicFramePr>
        <p:xfrm>
          <a:off x="5752440" y="1458000"/>
          <a:ext cx="3168000" cy="2990880"/>
        </p:xfrm>
        <a:graphic>
          <a:graphicData uri="http://schemas.openxmlformats.org/drawingml/2006/table">
            <a:tbl>
              <a:tblPr/>
              <a:tblGrid>
                <a:gridCol w="940680"/>
                <a:gridCol w="940680"/>
                <a:gridCol w="1287000"/>
              </a:tblGrid>
              <a:tr h="26244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it-IT" sz="1200" spc="-1" strike="noStrike">
                          <a:solidFill>
                            <a:srgbClr val="320048"/>
                          </a:solidFill>
                          <a:latin typeface="Arial"/>
                        </a:rPr>
                        <a:t>Linguaggio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it-IT" sz="1200" spc="-1" strike="noStrike">
                          <a:solidFill>
                            <a:srgbClr val="320048"/>
                          </a:solidFill>
                          <a:latin typeface="Arial"/>
                        </a:rPr>
                        <a:t>Libro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320048"/>
                          </a:solidFill>
                          <a:latin typeface="Arial"/>
                        </a:rPr>
                        <a:t>Argomenti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548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e42217"/>
                          </a:solidFill>
                          <a:latin typeface="Arial"/>
                        </a:rPr>
                        <a:t>JavaScript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Eloquent JavaScript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Progetti variegati: 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Giochi, NodeJS,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91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b="0" lang="it-IT" sz="1200" spc="-1" strike="noStrike">
                          <a:solidFill>
                            <a:srgbClr val="e42217"/>
                          </a:solidFill>
                          <a:latin typeface="Arial"/>
                        </a:rPr>
                        <a:t>Java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Java: The Complete Reference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Argomenti avanzati: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multithreading, programmazione di rete,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91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b="0" lang="it-IT" sz="1200" spc="-1" strike="noStrike">
                          <a:solidFill>
                            <a:srgbClr val="6495ed"/>
                          </a:solidFill>
                          <a:latin typeface="Arial"/>
                        </a:rPr>
                        <a:t>C++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Programming: Principles and Practice Using 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C++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Teoria della programmazione, progetti,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732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6495ed"/>
                          </a:solidFill>
                          <a:latin typeface="Arial"/>
                        </a:rPr>
                        <a:t>C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C Programming Language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Progetti, Gestione della memoria,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444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6495ed"/>
                          </a:solidFill>
                          <a:latin typeface="Arial"/>
                        </a:rPr>
                        <a:t>Python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Python Crash Course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Progetti: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Giochi, Analisi dei dati,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7" name="Rettangolo 6"/>
          <p:cNvSpPr/>
          <p:nvPr/>
        </p:nvSpPr>
        <p:spPr>
          <a:xfrm>
            <a:off x="180000" y="1080000"/>
            <a:ext cx="5399640" cy="17964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18" name="Immagine 2079" descr=""/>
          <p:cNvPicPr/>
          <p:nvPr/>
        </p:nvPicPr>
        <p:blipFill>
          <a:blip r:embed="rId1"/>
          <a:stretch/>
        </p:blipFill>
        <p:spPr>
          <a:xfrm>
            <a:off x="180000" y="1150560"/>
            <a:ext cx="5400720" cy="35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Rettangolo 2087"/>
          <p:cNvSpPr/>
          <p:nvPr/>
        </p:nvSpPr>
        <p:spPr>
          <a:xfrm>
            <a:off x="2520000" y="384480"/>
            <a:ext cx="197856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Stati Uniti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Rettangolo 5"/>
          <p:cNvSpPr/>
          <p:nvPr/>
        </p:nvSpPr>
        <p:spPr>
          <a:xfrm>
            <a:off x="6480000" y="1270080"/>
            <a:ext cx="1553400" cy="92844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1" name="Rettangolo 1"/>
          <p:cNvSpPr/>
          <p:nvPr/>
        </p:nvSpPr>
        <p:spPr>
          <a:xfrm>
            <a:off x="6593400" y="1415160"/>
            <a:ext cx="448200" cy="143280"/>
          </a:xfrm>
          <a:prstGeom prst="rect">
            <a:avLst/>
          </a:prstGeom>
          <a:solidFill>
            <a:srgbClr val="cdd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2" name="CasellaDiTesto 2"/>
          <p:cNvSpPr/>
          <p:nvPr/>
        </p:nvSpPr>
        <p:spPr>
          <a:xfrm>
            <a:off x="7043760" y="1323360"/>
            <a:ext cx="827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chemeClr val="lt2"/>
                </a:solidFill>
                <a:latin typeface="Arial"/>
              </a:rPr>
              <a:t>Python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Rettangolo 3"/>
          <p:cNvSpPr/>
          <p:nvPr/>
        </p:nvSpPr>
        <p:spPr>
          <a:xfrm>
            <a:off x="6593400" y="1685160"/>
            <a:ext cx="448200" cy="143280"/>
          </a:xfrm>
          <a:prstGeom prst="rect">
            <a:avLst/>
          </a:prstGeom>
          <a:solidFill>
            <a:srgbClr val="dfd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4" name="CasellaDiTesto 4"/>
          <p:cNvSpPr/>
          <p:nvPr/>
        </p:nvSpPr>
        <p:spPr>
          <a:xfrm>
            <a:off x="7043400" y="1573560"/>
            <a:ext cx="1015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chemeClr val="lt2"/>
                </a:solidFill>
                <a:latin typeface="Arial"/>
              </a:rPr>
              <a:t>JavaScrip</a:t>
            </a:r>
            <a:r>
              <a:rPr b="0" lang="it-IT" sz="1400" spc="-1" strike="noStrike">
                <a:solidFill>
                  <a:schemeClr val="lt1"/>
                </a:solidFill>
                <a:latin typeface="Arial"/>
              </a:rPr>
              <a:t>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Rettangolo 5"/>
          <p:cNvSpPr/>
          <p:nvPr/>
        </p:nvSpPr>
        <p:spPr>
          <a:xfrm>
            <a:off x="6593400" y="1948680"/>
            <a:ext cx="448200" cy="143280"/>
          </a:xfrm>
          <a:prstGeom prst="rect">
            <a:avLst/>
          </a:prstGeom>
          <a:solidFill>
            <a:srgbClr val="e9e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6" name="CasellaDiTesto 6"/>
          <p:cNvSpPr/>
          <p:nvPr/>
        </p:nvSpPr>
        <p:spPr>
          <a:xfrm>
            <a:off x="7043040" y="1850040"/>
            <a:ext cx="558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chemeClr val="lt2"/>
                </a:solidFill>
                <a:latin typeface="Arial"/>
              </a:rPr>
              <a:t>Java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7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585612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2880000" y="254160"/>
            <a:ext cx="3598920" cy="64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Vidaloka"/>
                <a:ea typeface="Vidaloka"/>
              </a:rPr>
              <a:t>Python </a:t>
            </a:r>
            <a:r>
              <a:rPr b="0" lang="en" sz="2000" spc="-1" strike="noStrike">
                <a:solidFill>
                  <a:schemeClr val="dk1"/>
                </a:solidFill>
                <a:latin typeface="Vidaloka"/>
                <a:ea typeface="Vidaloka"/>
              </a:rPr>
              <a:t>vs</a:t>
            </a:r>
            <a:r>
              <a:rPr b="0" lang="en" sz="3500" spc="-1" strike="noStrike">
                <a:solidFill>
                  <a:schemeClr val="dk1"/>
                </a:solidFill>
                <a:latin typeface="Vidaloka"/>
                <a:ea typeface="Vidaloka"/>
              </a:rPr>
              <a:t> Java</a:t>
            </a:r>
            <a:endParaRPr b="0" lang="it-I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Rettangolo 8"/>
          <p:cNvSpPr/>
          <p:nvPr/>
        </p:nvSpPr>
        <p:spPr>
          <a:xfrm>
            <a:off x="1800000" y="900000"/>
            <a:ext cx="5758560" cy="378216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30" name="" descr=""/>
          <p:cNvPicPr/>
          <p:nvPr/>
        </p:nvPicPr>
        <p:blipFill>
          <a:blip r:embed="rId1"/>
          <a:stretch/>
        </p:blipFill>
        <p:spPr>
          <a:xfrm>
            <a:off x="1080000" y="983160"/>
            <a:ext cx="6658560" cy="387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Application>LibreOffice/7.6.2.1$Windows_X86_64 LibreOffice_project/56f7684011345957bbf33a7ee678afaf4d2ba333</Application>
  <AppVersion>15.0000</AppVersion>
  <Words>398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Alessandro Cresta</dc:creator>
  <dc:description/>
  <dc:language>it-IT</dc:language>
  <cp:lastModifiedBy/>
  <dcterms:modified xsi:type="dcterms:W3CDTF">2023-12-09T13:54:02Z</dcterms:modified>
  <cp:revision>91</cp:revision>
  <dc:subject/>
  <dc:title>Linguaggi  di Programmazione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27</vt:i4>
  </property>
</Properties>
</file>