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56" r:id="rId4"/>
    <p:sldId id="774" r:id="rId5"/>
    <p:sldId id="775" r:id="rId6"/>
    <p:sldId id="780" r:id="rId7"/>
    <p:sldId id="772" r:id="rId8"/>
    <p:sldId id="776" r:id="rId9"/>
    <p:sldId id="779" r:id="rId10"/>
    <p:sldId id="777" r:id="rId11"/>
    <p:sldId id="778" r:id="rId12"/>
    <p:sldId id="446" r:id="rId13"/>
    <p:sldId id="78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6" autoAdjust="0"/>
    <p:restoredTop sz="94660"/>
  </p:normalViewPr>
  <p:slideViewPr>
    <p:cSldViewPr snapToGrid="0">
      <p:cViewPr varScale="1">
        <p:scale>
          <a:sx n="182" d="100"/>
          <a:sy n="182"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Advanced</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90"/>
            <a:ext cx="9610725" cy="2767330"/>
          </a:xfrm>
        </p:spPr>
        <p:txBody>
          <a:bodyPr>
            <a:normAutofit/>
          </a:bodyPr>
          <a:lstStyle/>
          <a:p>
            <a:r>
              <a:rPr lang="en-US" altLang="zh-CN" sz="3600" dirty="0">
                <a:latin typeface="Franklin Gothic Medium" panose="020B0603020102020204" pitchFamily="34" charset="0"/>
                <a:sym typeface="+mn-ea"/>
              </a:rPr>
              <a:t>Lab 1</a:t>
            </a:r>
            <a:r>
              <a:rPr lang="zh-CN" altLang="en-US" sz="3600" dirty="0">
                <a:latin typeface="Franklin Gothic Medium" panose="020B0603020102020204" pitchFamily="34" charset="0"/>
                <a:sym typeface="+mn-ea"/>
              </a:rPr>
              <a:t> </a:t>
            </a:r>
            <a:r>
              <a:rPr lang="en-US" altLang="zh-CN" sz="3600" dirty="0">
                <a:latin typeface="Franklin Gothic Medium" panose="020B0603020102020204" pitchFamily="34" charset="0"/>
                <a:sym typeface="+mn-ea"/>
              </a:rPr>
              <a:t>of</a:t>
            </a:r>
            <a:r>
              <a:rPr lang="zh-CN" altLang="en-US" sz="3600" dirty="0">
                <a:latin typeface="Franklin Gothic Medium" panose="020B0603020102020204" pitchFamily="34" charset="0"/>
                <a:sym typeface="+mn-ea"/>
              </a:rPr>
              <a:t> </a:t>
            </a:r>
            <a:r>
              <a:rPr lang="en-US" altLang="zh-CN" sz="3600" dirty="0">
                <a:latin typeface="Franklin Gothic Medium" panose="020B0603020102020204" pitchFamily="34" charset="0"/>
                <a:sym typeface="+mn-ea"/>
              </a:rPr>
              <a:t>Rust</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于仕琪</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2944" y="1465118"/>
            <a:ext cx="11054715" cy="2098964"/>
          </a:xfrm>
        </p:spPr>
        <p:txBody>
          <a:bodyPr>
            <a:normAutofit/>
          </a:bodyPr>
          <a:lstStyle/>
          <a:p>
            <a:r>
              <a:rPr kumimoji="1" lang="en-US" altLang="zh-CN" sz="2400" dirty="0"/>
              <a:t>Write a </a:t>
            </a:r>
            <a:r>
              <a:rPr kumimoji="1" lang="en-US" altLang="zh-CN" sz="2400" b="1" dirty="0"/>
              <a:t>Rust</a:t>
            </a:r>
            <a:r>
              <a:rPr kumimoji="1" lang="en-US" altLang="zh-CN" sz="2400" dirty="0"/>
              <a:t> program that reads an integer from the command line and determines whether it is a prime number.</a:t>
            </a:r>
            <a:br>
              <a:rPr kumimoji="1" lang="en-US" altLang="zh-CN" sz="2400" dirty="0"/>
            </a:br>
            <a:br>
              <a:rPr kumimoji="1" lang="en-US" altLang="zh-CN" sz="2400" dirty="0"/>
            </a:br>
            <a:r>
              <a:rPr kumimoji="1" lang="en-US" altLang="zh-CN" sz="2400" dirty="0"/>
              <a:t>Option 1: Use </a:t>
            </a:r>
            <a:r>
              <a:rPr kumimoji="1" lang="en-US" altLang="zh-CN" sz="2400" dirty="0" err="1"/>
              <a:t>rustc</a:t>
            </a:r>
            <a:r>
              <a:rPr kumimoji="1" lang="en-US" altLang="zh-CN" sz="2400" dirty="0"/>
              <a:t> to compile the source code, and then run the generated program.</a:t>
            </a:r>
            <a:br>
              <a:rPr kumimoji="1" lang="en-US" altLang="zh-CN" sz="2400" dirty="0"/>
            </a:br>
            <a:r>
              <a:rPr kumimoji="1" lang="en-US" altLang="zh-CN" sz="2400" dirty="0"/>
              <a:t>Option 2: Use Cargo to manage the source code, compile and run the program.</a:t>
            </a:r>
            <a:endParaRPr kumimoji="1" lang="en-US" altLang="zh-CN" sz="2400" dirty="0"/>
          </a:p>
        </p:txBody>
      </p:sp>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a:t>
            </a:r>
            <a:r>
              <a:rPr lang="en-US" altLang="zh-CN" dirty="0"/>
              <a:t>Exercise1</a:t>
            </a:r>
            <a:endParaRPr kumimoji="0" lang="en-US" altLang="zh-CN" sz="36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095" y="1193800"/>
            <a:ext cx="11054715" cy="1379855"/>
          </a:xfrm>
        </p:spPr>
        <p:txBody>
          <a:bodyPr>
            <a:normAutofit fontScale="90000"/>
          </a:bodyPr>
          <a:lstStyle/>
          <a:p>
            <a:r>
              <a:rPr lang="en-US" altLang="zh-CN" sz="2400">
                <a:sym typeface="+mn-ea"/>
              </a:rPr>
              <a:t>2.1 Answer the question on page 4 and page9. </a:t>
            </a:r>
            <a:br>
              <a:rPr lang="en-US" altLang="zh-CN" sz="2400">
                <a:sym typeface="+mn-ea"/>
              </a:rPr>
            </a:br>
            <a:r>
              <a:rPr lang="en-US" altLang="zh-CN" sz="2400">
                <a:sym typeface="+mn-ea"/>
              </a:rPr>
              <a:t>2.2 </a:t>
            </a:r>
            <a:r>
              <a:rPr kumimoji="1" lang="en-US" altLang="zh-CN" sz="2400" dirty="0"/>
              <a:t>Please use “cargo test to” test the function “gcd” and function “lcm”, identify the issues in the code and solve them. If necessary, please further improve the test cases and conduct testing.</a:t>
            </a:r>
            <a:endParaRPr kumimoji="1" lang="zh-CN" altLang="en-US" sz="2400" dirty="0"/>
          </a:p>
        </p:txBody>
      </p:sp>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a:t>
            </a:r>
            <a:r>
              <a:rPr lang="en-US" altLang="zh-CN" dirty="0"/>
              <a:t>Exercise2</a:t>
            </a:r>
            <a:endParaRPr kumimoji="0" lang="en-US" altLang="zh-CN" sz="36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fld>
            <a:endParaRPr lang="zh-CN" altLang="en-US"/>
          </a:p>
        </p:txBody>
      </p:sp>
      <p:sp>
        <p:nvSpPr>
          <p:cNvPr id="4" name="文本框 3"/>
          <p:cNvSpPr txBox="1"/>
          <p:nvPr/>
        </p:nvSpPr>
        <p:spPr>
          <a:xfrm>
            <a:off x="371475" y="2958465"/>
            <a:ext cx="2895600" cy="2799715"/>
          </a:xfrm>
          <a:prstGeom prst="rect">
            <a:avLst/>
          </a:prstGeom>
          <a:solidFill>
            <a:schemeClr val="tx1"/>
          </a:solidFill>
        </p:spPr>
        <p:txBody>
          <a:bodyPr wrap="square">
            <a:spAutoFit/>
          </a:bodyPr>
          <a:p>
            <a:pPr indent="0" fontAlgn="auto">
              <a:lnSpc>
                <a:spcPct val="100000"/>
              </a:lnSpc>
            </a:pPr>
            <a:r>
              <a:rPr lang="en-US" altLang="zh-CN" sz="1600" b="0">
                <a:solidFill>
                  <a:srgbClr val="569CD6"/>
                </a:solidFill>
                <a:latin typeface="Consolas" panose="020B0609020204030204"/>
                <a:ea typeface="Consolas" panose="020B0609020204030204"/>
              </a:rPr>
              <a:t>fn </a:t>
            </a:r>
            <a:r>
              <a:rPr lang="en-US" altLang="zh-CN" sz="1600" b="0">
                <a:solidFill>
                  <a:srgbClr val="DCDCAA"/>
                </a:solidFill>
                <a:latin typeface="Consolas" panose="020B0609020204030204"/>
                <a:ea typeface="Consolas" panose="020B0609020204030204"/>
              </a:rPr>
              <a:t>gcd</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a</a:t>
            </a:r>
            <a:r>
              <a:rPr lang="en-US" altLang="zh-CN" sz="1600" b="0">
                <a:solidFill>
                  <a:srgbClr val="D4D4D4"/>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u8</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b</a:t>
            </a:r>
            <a:r>
              <a:rPr lang="en-US" altLang="zh-CN" sz="1600" b="0">
                <a:solidFill>
                  <a:srgbClr val="D4D4D4"/>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u8</a:t>
            </a:r>
            <a:r>
              <a:rPr lang="en-US" altLang="zh-CN" sz="1600" b="0">
                <a:solidFill>
                  <a:srgbClr val="CCCCCC"/>
                </a:solidFill>
                <a:latin typeface="Consolas" panose="020B0609020204030204"/>
                <a:ea typeface="Consolas" panose="020B0609020204030204"/>
              </a:rPr>
              <a:t>) </a:t>
            </a:r>
            <a:r>
              <a:rPr lang="en-US" altLang="zh-CN" sz="1600" b="0">
                <a:solidFill>
                  <a:srgbClr val="D4D4D4"/>
                </a:solidFill>
                <a:latin typeface="Consolas" panose="020B0609020204030204"/>
                <a:ea typeface="Consolas" panose="020B0609020204030204"/>
              </a:rPr>
              <a:t>-&gt;</a:t>
            </a:r>
            <a:r>
              <a:rPr lang="en-US" altLang="zh-CN" sz="1600" b="0">
                <a:solidFill>
                  <a:srgbClr val="4EC9B0"/>
                </a:solidFill>
                <a:latin typeface="Consolas" panose="020B0609020204030204"/>
                <a:ea typeface="Consolas" panose="020B0609020204030204"/>
              </a:rPr>
              <a:t>u8</a:t>
            </a: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letmut </a:t>
            </a:r>
            <a:r>
              <a:rPr lang="en-US" altLang="zh-CN" sz="1600" b="0">
                <a:solidFill>
                  <a:srgbClr val="9CDCFE"/>
                </a:solidFill>
                <a:latin typeface="Consolas" panose="020B0609020204030204"/>
                <a:ea typeface="Consolas" panose="020B0609020204030204"/>
              </a:rPr>
              <a:t>a</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a</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letmut </a:t>
            </a:r>
            <a:r>
              <a:rPr lang="en-US" altLang="zh-CN" sz="1600" b="0">
                <a:solidFill>
                  <a:srgbClr val="9CDCFE"/>
                </a:solidFill>
                <a:latin typeface="Consolas" panose="020B0609020204030204"/>
                <a:ea typeface="Consolas" panose="020B0609020204030204"/>
              </a:rPr>
              <a:t>b</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b</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C586C0"/>
                </a:solidFill>
                <a:latin typeface="Consolas" panose="020B0609020204030204"/>
                <a:ea typeface="Consolas" panose="020B0609020204030204"/>
              </a:rPr>
              <a:t>while </a:t>
            </a:r>
            <a:r>
              <a:rPr lang="en-US" altLang="zh-CN" sz="1600" b="0">
                <a:solidFill>
                  <a:srgbClr val="9CDCFE"/>
                </a:solidFill>
                <a:latin typeface="Consolas" panose="020B0609020204030204"/>
                <a:ea typeface="Consolas" panose="020B0609020204030204"/>
              </a:rPr>
              <a:t>b</a:t>
            </a:r>
            <a:r>
              <a:rPr lang="en-US" altLang="zh-CN" sz="1600" b="0">
                <a:solidFill>
                  <a:srgbClr val="D4D4D4"/>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0</a:t>
            </a: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let </a:t>
            </a:r>
            <a:r>
              <a:rPr lang="en-US" altLang="zh-CN" sz="1600" b="0">
                <a:solidFill>
                  <a:srgbClr val="9CDCFE"/>
                </a:solidFill>
                <a:latin typeface="Consolas" panose="020B0609020204030204"/>
                <a:ea typeface="Consolas" panose="020B0609020204030204"/>
              </a:rPr>
              <a:t>temp</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b</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b</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a</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b</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a</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temp</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a</a:t>
            </a:r>
            <a:endParaRPr lang="en-US" altLang="zh-CN" sz="1600" b="0">
              <a:solidFill>
                <a:srgbClr val="9CDCFE"/>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p:txBody>
      </p:sp>
      <p:sp>
        <p:nvSpPr>
          <p:cNvPr id="5" name="文本框 4"/>
          <p:cNvSpPr txBox="1"/>
          <p:nvPr/>
        </p:nvSpPr>
        <p:spPr>
          <a:xfrm>
            <a:off x="3558540" y="2958465"/>
            <a:ext cx="3906520" cy="1814830"/>
          </a:xfrm>
          <a:prstGeom prst="rect">
            <a:avLst/>
          </a:prstGeom>
          <a:solidFill>
            <a:schemeClr val="tx1"/>
          </a:solidFill>
        </p:spPr>
        <p:txBody>
          <a:bodyPr wrap="square">
            <a:spAutoFit/>
          </a:bodyPr>
          <a:p>
            <a:pPr indent="0" fontAlgn="auto">
              <a:lnSpc>
                <a:spcPct val="100000"/>
              </a:lnSpc>
            </a:pPr>
            <a:r>
              <a:rPr lang="en-US" altLang="zh-CN" sz="1600" b="0">
                <a:solidFill>
                  <a:srgbClr val="569CD6"/>
                </a:solidFill>
                <a:latin typeface="Consolas" panose="020B0609020204030204"/>
                <a:ea typeface="Consolas" panose="020B0609020204030204"/>
              </a:rPr>
              <a:t>fn </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a</a:t>
            </a:r>
            <a:r>
              <a:rPr lang="en-US" altLang="zh-CN" sz="1600" b="0">
                <a:solidFill>
                  <a:srgbClr val="D4D4D4"/>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u8</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b</a:t>
            </a:r>
            <a:r>
              <a:rPr lang="en-US" altLang="zh-CN" sz="1600" b="0">
                <a:solidFill>
                  <a:srgbClr val="D4D4D4"/>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u8</a:t>
            </a:r>
            <a:r>
              <a:rPr lang="en-US" altLang="zh-CN" sz="1600" b="0">
                <a:solidFill>
                  <a:srgbClr val="CCCCCC"/>
                </a:solidFill>
                <a:latin typeface="Consolas" panose="020B0609020204030204"/>
                <a:ea typeface="Consolas" panose="020B0609020204030204"/>
              </a:rPr>
              <a:t>) </a:t>
            </a:r>
            <a:r>
              <a:rPr lang="en-US" altLang="zh-CN" sz="1600" b="0">
                <a:solidFill>
                  <a:srgbClr val="D4D4D4"/>
                </a:solidFill>
                <a:latin typeface="Consolas" panose="020B0609020204030204"/>
                <a:ea typeface="Consolas" panose="020B0609020204030204"/>
              </a:rPr>
              <a:t>-&gt;</a:t>
            </a:r>
            <a:r>
              <a:rPr lang="en-US" altLang="zh-CN" sz="1600" b="0">
                <a:solidFill>
                  <a:srgbClr val="4EC9B0"/>
                </a:solidFill>
                <a:latin typeface="Consolas" panose="020B0609020204030204"/>
                <a:ea typeface="Consolas" panose="020B0609020204030204"/>
              </a:rPr>
              <a:t>u8</a:t>
            </a: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let </a:t>
            </a:r>
            <a:r>
              <a:rPr lang="en-US" altLang="zh-CN" sz="1600" b="0">
                <a:solidFill>
                  <a:srgbClr val="9CDCFE"/>
                </a:solidFill>
                <a:latin typeface="Consolas" panose="020B0609020204030204"/>
                <a:ea typeface="Consolas" panose="020B0609020204030204"/>
              </a:rPr>
              <a:t>gcd_val</a:t>
            </a:r>
            <a:r>
              <a:rPr lang="en-US" altLang="zh-CN" sz="1600" b="0">
                <a:solidFill>
                  <a:srgbClr val="D4D4D4"/>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gcd</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a</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b</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let </a:t>
            </a:r>
            <a:r>
              <a:rPr lang="en-US" altLang="zh-CN" sz="1600" b="0">
                <a:solidFill>
                  <a:srgbClr val="9CDCFE"/>
                </a:solidFill>
                <a:latin typeface="Consolas" panose="020B0609020204030204"/>
                <a:ea typeface="Consolas" panose="020B0609020204030204"/>
              </a:rPr>
              <a:t>product</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a</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b</a:t>
            </a: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let </a:t>
            </a:r>
            <a:r>
              <a:rPr lang="en-US" altLang="zh-CN" sz="1600" b="0">
                <a:solidFill>
                  <a:srgbClr val="9CDCFE"/>
                </a:solidFill>
                <a:latin typeface="Consolas" panose="020B0609020204030204"/>
                <a:ea typeface="Consolas" panose="020B0609020204030204"/>
              </a:rPr>
              <a:t>result</a:t>
            </a:r>
            <a:r>
              <a:rPr lang="en-US" altLang="zh-CN" sz="1600" b="0">
                <a:solidFill>
                  <a:srgbClr val="D4D4D4"/>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u8</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product</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gcd_val</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result</a:t>
            </a:r>
            <a:endParaRPr lang="en-US" altLang="zh-CN" sz="1600" b="0">
              <a:solidFill>
                <a:srgbClr val="9CDCFE"/>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p:txBody>
      </p:sp>
      <p:sp>
        <p:nvSpPr>
          <p:cNvPr id="6" name="文本框 5"/>
          <p:cNvSpPr txBox="1"/>
          <p:nvPr/>
        </p:nvSpPr>
        <p:spPr>
          <a:xfrm>
            <a:off x="7841615" y="2958465"/>
            <a:ext cx="3961765" cy="2484120"/>
          </a:xfrm>
          <a:prstGeom prst="rect">
            <a:avLst/>
          </a:prstGeom>
          <a:solidFill>
            <a:schemeClr val="tx1"/>
          </a:solidFill>
        </p:spPr>
        <p:txBody>
          <a:bodyPr wrap="square">
            <a:spAutoFit/>
          </a:bodyPr>
          <a:p>
            <a:pPr>
              <a:lnSpc>
                <a:spcPts val="1140"/>
              </a:lnSpc>
            </a:pPr>
            <a:r>
              <a:rPr lang="en-US" altLang="zh-CN" sz="1600" b="0">
                <a:solidFill>
                  <a:srgbClr val="CCCCCC"/>
                </a:solidFill>
                <a:latin typeface="Consolas" panose="020B0609020204030204"/>
                <a:ea typeface="Consolas" panose="020B0609020204030204"/>
              </a:rPr>
              <a:t>#[test]</a:t>
            </a: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569CD6"/>
                </a:solidFill>
                <a:latin typeface="Consolas" panose="020B0609020204030204"/>
                <a:ea typeface="Consolas" panose="020B0609020204030204"/>
              </a:rPr>
              <a:t>fn </a:t>
            </a:r>
            <a:r>
              <a:rPr lang="en-US" altLang="zh-CN" sz="1600" b="0">
                <a:solidFill>
                  <a:srgbClr val="DCDCAA"/>
                </a:solidFill>
                <a:latin typeface="Consolas" panose="020B0609020204030204"/>
                <a:ea typeface="Consolas" panose="020B0609020204030204"/>
              </a:rPr>
              <a:t>test_lcm</a:t>
            </a:r>
            <a:r>
              <a:rPr lang="en-US" altLang="zh-CN" sz="1600" b="0">
                <a:solidFill>
                  <a:srgbClr val="CCCCCC"/>
                </a:solidFill>
                <a:latin typeface="Consolas" panose="020B0609020204030204"/>
                <a:ea typeface="Consolas" panose="020B0609020204030204"/>
              </a:rPr>
              <a:t>() {</a:t>
            </a:r>
            <a:endParaRPr lang="en-US" altLang="zh-CN" sz="1600" b="0">
              <a:solidFill>
                <a:srgbClr val="CCCCCC"/>
              </a:solidFill>
              <a:latin typeface="Consolas" panose="020B0609020204030204"/>
              <a:ea typeface="Consolas" panose="020B0609020204030204"/>
            </a:endParaRPr>
          </a:p>
          <a:p>
            <a:pPr indent="0" fontAlgn="auto">
              <a:lnSpc>
                <a:spcPct val="100000"/>
              </a:lnSpc>
            </a:pP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assert_eq!</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4</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4</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a:lnSpc>
                <a:spcPts val="1140"/>
              </a:lnSpc>
            </a:pP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assert_eq!</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8</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9</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72</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a:lnSpc>
                <a:spcPts val="1140"/>
              </a:lnSpc>
            </a:pP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assert_eq!</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8</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16</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16</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a:lnSpc>
                <a:spcPts val="1140"/>
              </a:lnSpc>
            </a:pP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assert_eq!</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1024</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1024</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a:lnSpc>
                <a:spcPts val="1140"/>
              </a:lnSpc>
            </a:pP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assert_eq!</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256</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256</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a:lnSpc>
                <a:spcPts val="1140"/>
              </a:lnSpc>
            </a:pP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assert_eq!</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lcm</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256</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0</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0</a:t>
            </a: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a:p>
            <a:pPr>
              <a:lnSpc>
                <a:spcPts val="1140"/>
              </a:lnSpc>
            </a:pPr>
            <a:r>
              <a:rPr lang="en-US" altLang="zh-CN" sz="1600" b="0">
                <a:solidFill>
                  <a:srgbClr val="CCCCCC"/>
                </a:solidFill>
                <a:latin typeface="Consolas" panose="020B0609020204030204"/>
                <a:ea typeface="Consolas" panose="020B0609020204030204"/>
              </a:rPr>
              <a:t>}</a:t>
            </a:r>
            <a:endParaRPr lang="en-US" altLang="zh-CN" sz="1600" b="0">
              <a:solidFill>
                <a:srgbClr val="CCCCCC"/>
              </a:solidFill>
              <a:latin typeface="Consolas" panose="020B0609020204030204"/>
              <a:ea typeface="Consolas" panose="020B0609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a:t>
            </a:r>
            <a:r>
              <a:rPr lang="en-US" altLang="zh-CN" dirty="0"/>
              <a:t>opics</a:t>
            </a:r>
            <a:endParaRPr lang="en-US" altLang="zh-CN" dirty="0"/>
          </a:p>
        </p:txBody>
      </p:sp>
      <p:sp>
        <p:nvSpPr>
          <p:cNvPr id="3" name="内容占位符 2"/>
          <p:cNvSpPr>
            <a:spLocks noGrp="1"/>
          </p:cNvSpPr>
          <p:nvPr>
            <p:ph idx="1"/>
          </p:nvPr>
        </p:nvSpPr>
        <p:spPr>
          <a:xfrm>
            <a:off x="1376680" y="1327150"/>
            <a:ext cx="10515600" cy="4850130"/>
          </a:xfrm>
        </p:spPr>
        <p:txBody>
          <a:bodyPr/>
          <a:lstStyle/>
          <a:p>
            <a:pPr marL="285750" indent="-285750">
              <a:buFont typeface="Arial" panose="020B0604020202020204" pitchFamily="34" charset="0"/>
              <a:buChar char="•"/>
            </a:pPr>
            <a:r>
              <a:rPr lang="en-US" altLang="zh-CN" b="1" dirty="0">
                <a:sym typeface="+mn-ea"/>
              </a:rPr>
              <a:t>1. Tools of Rust </a:t>
            </a:r>
            <a:endParaRPr lang="en-US" altLang="zh-CN" b="1" dirty="0">
              <a:sym typeface="+mn-ea"/>
            </a:endParaRPr>
          </a:p>
          <a:p>
            <a:pPr marL="742950" lvl="1" indent="-285750">
              <a:buFont typeface="Arial" panose="020B0604020202020204" pitchFamily="34" charset="0"/>
              <a:buChar char="•"/>
            </a:pPr>
            <a:r>
              <a:rPr lang="en-US" altLang="zh-CN" b="1" dirty="0">
                <a:sym typeface="+mn-ea"/>
              </a:rPr>
              <a:t>rustc </a:t>
            </a:r>
            <a:endParaRPr lang="en-US" altLang="zh-CN" b="1" dirty="0">
              <a:sym typeface="+mn-ea"/>
            </a:endParaRPr>
          </a:p>
          <a:p>
            <a:pPr marL="742950" lvl="1" indent="-285750">
              <a:buFont typeface="Arial" panose="020B0604020202020204" pitchFamily="34" charset="0"/>
              <a:buChar char="•"/>
            </a:pPr>
            <a:r>
              <a:rPr lang="en-US" altLang="zh-CN" b="1" dirty="0">
                <a:sym typeface="+mn-ea"/>
              </a:rPr>
              <a:t>cargo</a:t>
            </a:r>
            <a:endParaRPr lang="en-US" altLang="zh-CN" b="1" dirty="0">
              <a:sym typeface="+mn-ea"/>
            </a:endParaRPr>
          </a:p>
          <a:p>
            <a:pPr marL="1200150" lvl="2" indent="-285750">
              <a:buFont typeface="Arial" panose="020B0604020202020204" pitchFamily="34" charset="0"/>
              <a:buChar char="•"/>
            </a:pPr>
            <a:r>
              <a:rPr lang="en-US" altLang="zh-CN" sz="2000" b="1" dirty="0">
                <a:sym typeface="+mn-ea"/>
              </a:rPr>
              <a:t>new,  check, build, run, test</a:t>
            </a:r>
            <a:endParaRPr lang="en-US" altLang="zh-CN" sz="2000" b="1" dirty="0">
              <a:sym typeface="+mn-ea"/>
            </a:endParaRPr>
          </a:p>
          <a:p>
            <a:pPr marL="742950" lvl="1"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b="1" dirty="0">
                <a:sym typeface="+mn-ea"/>
              </a:rPr>
              <a:t>2. Practices</a:t>
            </a:r>
            <a:endParaRPr lang="en-US" altLang="zh-C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Installation</a:t>
            </a:r>
            <a:endParaRPr lang="en-US" altLang="zh-CN"/>
          </a:p>
        </p:txBody>
      </p:sp>
      <p:pic>
        <p:nvPicPr>
          <p:cNvPr id="5" name="内容占位符 4"/>
          <p:cNvPicPr>
            <a:picLocks noChangeAspect="1"/>
          </p:cNvPicPr>
          <p:nvPr>
            <p:ph idx="1"/>
          </p:nvPr>
        </p:nvPicPr>
        <p:blipFill>
          <a:blip r:embed="rId1"/>
          <a:stretch>
            <a:fillRect/>
          </a:stretch>
        </p:blipFill>
        <p:spPr>
          <a:xfrm>
            <a:off x="2351405" y="2493645"/>
            <a:ext cx="6259195" cy="1146175"/>
          </a:xfrm>
          <a:prstGeom prst="rect">
            <a:avLst/>
          </a:prstGeom>
        </p:spPr>
      </p:pic>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
        <p:nvSpPr>
          <p:cNvPr id="6" name="文本框 5"/>
          <p:cNvSpPr txBox="1"/>
          <p:nvPr/>
        </p:nvSpPr>
        <p:spPr>
          <a:xfrm>
            <a:off x="859155" y="1143635"/>
            <a:ext cx="10147935" cy="1109345"/>
          </a:xfrm>
          <a:prstGeom prst="rect">
            <a:avLst/>
          </a:prstGeom>
          <a:noFill/>
        </p:spPr>
        <p:txBody>
          <a:bodyPr wrap="square" rtlCol="0">
            <a:noAutofit/>
          </a:bodyPr>
          <a:p>
            <a:r>
              <a:rPr lang="en-US" altLang="zh-CN"/>
              <a:t>Install rust in wsl, run the following commad in terminal of wsl:</a:t>
            </a:r>
            <a:endParaRPr lang="en-US" altLang="zh-CN"/>
          </a:p>
          <a:p>
            <a:r>
              <a:rPr lang="en-US" altLang="zh-CN" b="1"/>
              <a:t>curl --proto '=https' --tlsv1.2 -sSf https://sh.rustup.rs | sh</a:t>
            </a:r>
            <a:endParaRPr lang="en-US" altLang="zh-CN" b="1"/>
          </a:p>
          <a:p>
            <a:endParaRPr lang="en-US" altLang="zh-CN"/>
          </a:p>
          <a:p>
            <a:r>
              <a:rPr lang="en-US" altLang="zh-CN"/>
              <a:t>after installation, using following command to check the installation is ok or not</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pPr marL="285750" indent="-285750">
              <a:buFont typeface="Wingdings" panose="05000000000000000000" charset="0"/>
              <a:buChar char="ü"/>
            </a:pPr>
            <a:r>
              <a:rPr lang="en-US" altLang="zh-CN" b="1"/>
              <a:t>cargo</a:t>
            </a:r>
            <a:r>
              <a:rPr lang="zh-CN" altLang="en-US"/>
              <a:t>：</a:t>
            </a:r>
            <a:r>
              <a:rPr lang="en-US" altLang="zh-CN" b="1"/>
              <a:t>Rust's compilation manager, package manager, and general tool</a:t>
            </a:r>
            <a:r>
              <a:rPr lang="en-US" altLang="zh-CN"/>
              <a:t>. Cargo can be used to create new projects, build and run programs, and manage external libraries that code depends on.</a:t>
            </a:r>
            <a:endParaRPr lang="en-US" altLang="zh-CN"/>
          </a:p>
          <a:p>
            <a:pPr marL="285750" indent="-285750">
              <a:buFont typeface="Wingdings" panose="05000000000000000000" charset="0"/>
              <a:buChar char="ü"/>
            </a:pPr>
            <a:endParaRPr lang="en-US" altLang="zh-CN"/>
          </a:p>
          <a:p>
            <a:pPr marL="285750" indent="-285750">
              <a:buFont typeface="Wingdings" panose="05000000000000000000" charset="0"/>
              <a:buChar char="ü"/>
            </a:pPr>
            <a:r>
              <a:rPr lang="en-US" altLang="zh-CN" b="1"/>
              <a:t>rustc</a:t>
            </a:r>
            <a:r>
              <a:rPr lang="en-US" altLang="zh-CN"/>
              <a:t>: </a:t>
            </a:r>
            <a:r>
              <a:rPr lang="en-US" altLang="zh-CN" b="1"/>
              <a:t>Rust</a:t>
            </a:r>
            <a:r>
              <a:rPr lang="en-US" altLang="zh-CN" b="1"/>
              <a:t> compiler</a:t>
            </a:r>
            <a:r>
              <a:rPr lang="en-US" altLang="zh-CN"/>
              <a:t>, which can be called through cargo or directly used.</a:t>
            </a:r>
            <a:endParaRPr lang="en-US" altLang="zh-CN"/>
          </a:p>
          <a:p>
            <a:pPr marL="285750" indent="-285750">
              <a:buFont typeface="Wingdings" panose="05000000000000000000" charset="0"/>
              <a:buChar char="ü"/>
            </a:pPr>
            <a:endParaRPr lang="en-US" altLang="zh-CN"/>
          </a:p>
          <a:p>
            <a:pPr marL="285750" indent="-285750">
              <a:buFont typeface="Wingdings" panose="05000000000000000000" charset="0"/>
              <a:buChar char="ü"/>
            </a:pPr>
            <a:r>
              <a:rPr lang="en-US" altLang="zh-CN" b="1"/>
              <a:t>rustdoc</a:t>
            </a:r>
            <a:r>
              <a:rPr lang="en-US" altLang="zh-CN"/>
              <a:t>: </a:t>
            </a:r>
            <a:r>
              <a:rPr lang="en-US" altLang="zh-CN" b="1"/>
              <a:t>Rust documentation tool</a:t>
            </a:r>
            <a:r>
              <a:rPr lang="en-US" altLang="zh-CN"/>
              <a:t>. If the documentation is written in an appropriate format in the code comments, Rustdoc can generate formatted HTML based on them, which can be executed separately or by Cargo as well.</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78994" y="-10734"/>
            <a:ext cx="10515600" cy="833631"/>
          </a:xfrm>
        </p:spPr>
        <p:txBody>
          <a:bodyPr/>
          <a:p>
            <a:r>
              <a:rPr lang="en-US" altLang="zh-CN"/>
              <a:t>rustc (rust compiler)</a:t>
            </a:r>
            <a:endParaRPr lang="en-US" altLang="zh-CN"/>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5880" y="3429000"/>
            <a:ext cx="5128895" cy="2934335"/>
          </a:xfrm>
          <a:prstGeom prst="rect">
            <a:avLst/>
          </a:prstGeom>
        </p:spPr>
      </p:pic>
      <p:pic>
        <p:nvPicPr>
          <p:cNvPr id="6" name="图片 5"/>
          <p:cNvPicPr>
            <a:picLocks noChangeAspect="1"/>
          </p:cNvPicPr>
          <p:nvPr/>
        </p:nvPicPr>
        <p:blipFill>
          <a:blip r:embed="rId2"/>
          <a:stretch>
            <a:fillRect/>
          </a:stretch>
        </p:blipFill>
        <p:spPr>
          <a:xfrm>
            <a:off x="5194935" y="710565"/>
            <a:ext cx="6929120" cy="4505960"/>
          </a:xfrm>
          <a:prstGeom prst="rect">
            <a:avLst/>
          </a:prstGeom>
        </p:spPr>
      </p:pic>
      <p:sp>
        <p:nvSpPr>
          <p:cNvPr id="3" name="文本框 2"/>
          <p:cNvSpPr txBox="1"/>
          <p:nvPr/>
        </p:nvSpPr>
        <p:spPr>
          <a:xfrm>
            <a:off x="154305" y="1185545"/>
            <a:ext cx="4786630" cy="1753235"/>
          </a:xfrm>
          <a:prstGeom prst="rect">
            <a:avLst/>
          </a:prstGeom>
          <a:noFill/>
        </p:spPr>
        <p:txBody>
          <a:bodyPr wrap="square" rtlCol="0">
            <a:spAutoFit/>
          </a:bodyPr>
          <a:p>
            <a:r>
              <a:rPr lang="en-US" altLang="zh-CN"/>
              <a:t>“</a:t>
            </a:r>
            <a:r>
              <a:rPr lang="en-US" altLang="zh-CN" b="1"/>
              <a:t>rustc  </a:t>
            </a:r>
            <a:r>
              <a:rPr lang="en-US" altLang="zh-CN"/>
              <a:t>[rust_souce_file]”  is used to compile the source file(here </a:t>
            </a:r>
            <a:r>
              <a:rPr lang="en-US" altLang="zh-CN" b="1"/>
              <a:t>main.rs</a:t>
            </a:r>
            <a:r>
              <a:rPr lang="en-US" altLang="zh-CN"/>
              <a:t> is the </a:t>
            </a:r>
            <a:r>
              <a:rPr lang="en-US" altLang="zh-CN">
                <a:sym typeface="+mn-ea"/>
              </a:rPr>
              <a:t>rust_souce_file</a:t>
            </a:r>
            <a:r>
              <a:rPr lang="en-US" altLang="zh-CN"/>
              <a:t>), If no other parameters are used and there are no errors during compilation, an executable file with the same name but no suffix(here </a:t>
            </a:r>
            <a:r>
              <a:rPr lang="en-US" altLang="zh-CN" b="1"/>
              <a:t>main </a:t>
            </a:r>
            <a:r>
              <a:rPr lang="en-US" altLang="zh-CN"/>
              <a:t>is the execuateable file) will be generated .</a:t>
            </a:r>
            <a:endParaRPr lang="en-US" altLang="zh-CN"/>
          </a:p>
        </p:txBody>
      </p:sp>
      <p:sp>
        <p:nvSpPr>
          <p:cNvPr id="7" name="矩形 6"/>
          <p:cNvSpPr/>
          <p:nvPr/>
        </p:nvSpPr>
        <p:spPr>
          <a:xfrm>
            <a:off x="4326890" y="5351145"/>
            <a:ext cx="802640" cy="30861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154305" y="5767705"/>
            <a:ext cx="802640" cy="21653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4286250" y="5943600"/>
            <a:ext cx="596900" cy="21653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5184775" y="5328920"/>
            <a:ext cx="6856730" cy="1278255"/>
          </a:xfrm>
          <a:prstGeom prst="rect">
            <a:avLst/>
          </a:prstGeom>
          <a:noFill/>
        </p:spPr>
        <p:txBody>
          <a:bodyPr wrap="square" rtlCol="0">
            <a:noAutofit/>
          </a:bodyPr>
          <a:p>
            <a:r>
              <a:rPr lang="en-US" altLang="zh-CN" b="1"/>
              <a:t>Q.</a:t>
            </a:r>
            <a:r>
              <a:rPr lang="en-US" altLang="zh-CN"/>
              <a:t> In the yellow box code in the screenshot above, what is the data type of ‘</a:t>
            </a:r>
            <a:r>
              <a:rPr lang="en-US" altLang="zh-CN" b="1"/>
              <a:t>x’</a:t>
            </a:r>
            <a:r>
              <a:rPr lang="en-US" altLang="zh-CN"/>
              <a:t>, is ‘</a:t>
            </a:r>
            <a:r>
              <a:rPr lang="en-US" altLang="zh-CN" b="1"/>
              <a:t>x’</a:t>
            </a:r>
            <a:r>
              <a:rPr lang="en-US" altLang="zh-CN"/>
              <a:t> a variable that can be changed?  and how to modify the code to perform forced type conversion here?  </a:t>
            </a:r>
            <a:endParaRPr lang="en-US" altLang="zh-CN"/>
          </a:p>
        </p:txBody>
      </p:sp>
      <p:sp>
        <p:nvSpPr>
          <p:cNvPr id="11" name="矩形 10"/>
          <p:cNvSpPr/>
          <p:nvPr/>
        </p:nvSpPr>
        <p:spPr>
          <a:xfrm>
            <a:off x="5321935" y="1195070"/>
            <a:ext cx="3314065" cy="1615440"/>
          </a:xfrm>
          <a:prstGeom prst="rect">
            <a:avLst/>
          </a:prstGeom>
          <a:noFill/>
          <a:ln w="28575" cmpd="sng">
            <a:solidFill>
              <a:srgbClr val="FFC000"/>
            </a:solidFill>
            <a:prstDash val="solid"/>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cargo</a:t>
            </a:r>
            <a:br>
              <a:rPr lang="en-US" altLang="zh-CN" dirty="0"/>
            </a:br>
            <a:r>
              <a:rPr lang="en-US" altLang="zh-CN" sz="3110" dirty="0">
                <a:sym typeface="+mn-ea"/>
              </a:rPr>
              <a:t>Rust's compilation manager, package manager, and general tool</a:t>
            </a:r>
            <a:endParaRPr lang="en-US" altLang="zh-CN" sz="3110" dirty="0"/>
          </a:p>
        </p:txBody>
      </p:sp>
      <p:sp>
        <p:nvSpPr>
          <p:cNvPr id="3" name="内容占位符 2"/>
          <p:cNvSpPr>
            <a:spLocks noGrp="1"/>
          </p:cNvSpPr>
          <p:nvPr>
            <p:ph idx="1"/>
          </p:nvPr>
        </p:nvSpPr>
        <p:spPr>
          <a:xfrm>
            <a:off x="1987550" y="1262380"/>
            <a:ext cx="7049770" cy="5366385"/>
          </a:xfrm>
          <a:ln>
            <a:solidFill>
              <a:schemeClr val="accent1">
                <a:lumMod val="75000"/>
              </a:schemeClr>
            </a:solidFill>
          </a:ln>
        </p:spPr>
        <p:txBody>
          <a:bodyPr>
            <a:noAutofit/>
          </a:bodyPr>
          <a:lstStyle/>
          <a:p>
            <a:pPr marL="0" indent="0">
              <a:buNone/>
            </a:pPr>
            <a:r>
              <a:rPr lang="en-US" altLang="en-GB" sz="1400" dirty="0"/>
              <a:t>Cargo commands:</a:t>
            </a:r>
            <a:endParaRPr lang="en-GB" altLang="zh-CN" sz="1400" dirty="0"/>
          </a:p>
          <a:p>
            <a:r>
              <a:rPr lang="en-GB" altLang="zh-CN" sz="1400" dirty="0"/>
              <a:t>    </a:t>
            </a:r>
            <a:r>
              <a:rPr lang="en-GB" altLang="zh-CN" sz="1400" b="1" dirty="0"/>
              <a:t>build</a:t>
            </a:r>
            <a:r>
              <a:rPr lang="en-GB" altLang="zh-CN" sz="1400" dirty="0"/>
              <a:t>, b    Compile the current package</a:t>
            </a:r>
            <a:endParaRPr lang="en-GB" altLang="zh-CN" sz="1400" dirty="0"/>
          </a:p>
          <a:p>
            <a:r>
              <a:rPr lang="en-GB" altLang="zh-CN" sz="1400" dirty="0"/>
              <a:t>    </a:t>
            </a:r>
            <a:r>
              <a:rPr lang="en-GB" altLang="zh-CN" sz="1400" b="1" dirty="0"/>
              <a:t>check</a:t>
            </a:r>
            <a:r>
              <a:rPr lang="en-GB" altLang="zh-CN" sz="1400" dirty="0"/>
              <a:t>, c    Analyze the current package and report errors, but don't build object files</a:t>
            </a:r>
            <a:endParaRPr lang="en-GB" altLang="zh-CN" sz="1400" dirty="0"/>
          </a:p>
          <a:p>
            <a:r>
              <a:rPr lang="en-GB" altLang="zh-CN" sz="1400" dirty="0"/>
              <a:t>    </a:t>
            </a:r>
            <a:r>
              <a:rPr lang="en-GB" altLang="zh-CN" sz="1400" b="1" dirty="0"/>
              <a:t>clean       </a:t>
            </a:r>
            <a:r>
              <a:rPr lang="en-GB" altLang="zh-CN" sz="1400" dirty="0"/>
              <a:t>Remove the target directory</a:t>
            </a:r>
            <a:endParaRPr lang="en-GB" altLang="zh-CN" sz="1400" dirty="0"/>
          </a:p>
          <a:p>
            <a:r>
              <a:rPr lang="en-GB" altLang="zh-CN" sz="1400" dirty="0"/>
              <a:t>    doc, d      Build this package's and its dependencies' documentation</a:t>
            </a:r>
            <a:endParaRPr lang="en-GB" altLang="zh-CN" sz="1400" dirty="0"/>
          </a:p>
          <a:p>
            <a:r>
              <a:rPr lang="en-GB" altLang="zh-CN" sz="1400" dirty="0"/>
              <a:t>    new         Create a new cargo package</a:t>
            </a:r>
            <a:endParaRPr lang="en-GB" altLang="zh-CN" sz="1400" dirty="0"/>
          </a:p>
          <a:p>
            <a:r>
              <a:rPr lang="en-GB" altLang="zh-CN" sz="1400" dirty="0"/>
              <a:t>    </a:t>
            </a:r>
            <a:r>
              <a:rPr lang="en-GB" altLang="zh-CN" sz="1400" dirty="0" err="1"/>
              <a:t>init</a:t>
            </a:r>
            <a:r>
              <a:rPr lang="en-GB" altLang="zh-CN" sz="1400" dirty="0"/>
              <a:t>        Create a new cargo package in an existing directory</a:t>
            </a:r>
            <a:endParaRPr lang="en-GB" altLang="zh-CN" sz="1400" dirty="0"/>
          </a:p>
          <a:p>
            <a:r>
              <a:rPr lang="en-GB" altLang="zh-CN" sz="1400" dirty="0"/>
              <a:t>    add         Add dependencies to a manifest file</a:t>
            </a:r>
            <a:endParaRPr lang="en-GB" altLang="zh-CN" sz="1400" dirty="0"/>
          </a:p>
          <a:p>
            <a:r>
              <a:rPr lang="en-GB" altLang="zh-CN" sz="1400" dirty="0"/>
              <a:t>    remove      Remove dependencies from a manifest file</a:t>
            </a:r>
            <a:endParaRPr lang="en-GB" altLang="zh-CN" sz="1400" dirty="0"/>
          </a:p>
          <a:p>
            <a:r>
              <a:rPr lang="en-GB" altLang="zh-CN" sz="1400" dirty="0"/>
              <a:t>    </a:t>
            </a:r>
            <a:r>
              <a:rPr lang="en-GB" altLang="zh-CN" sz="1400" b="1" dirty="0"/>
              <a:t>run</a:t>
            </a:r>
            <a:r>
              <a:rPr lang="en-GB" altLang="zh-CN" sz="1400" dirty="0"/>
              <a:t>, r      Run a binary or example of the local package</a:t>
            </a:r>
            <a:endParaRPr lang="en-GB" altLang="zh-CN" sz="1400" dirty="0"/>
          </a:p>
          <a:p>
            <a:r>
              <a:rPr lang="en-GB" altLang="zh-CN" sz="1400" dirty="0"/>
              <a:t>    </a:t>
            </a:r>
            <a:r>
              <a:rPr lang="en-GB" altLang="zh-CN" sz="1400" b="1" dirty="0"/>
              <a:t>test</a:t>
            </a:r>
            <a:r>
              <a:rPr lang="en-GB" altLang="zh-CN" sz="1400" dirty="0"/>
              <a:t>, t     Run the tests</a:t>
            </a:r>
            <a:endParaRPr lang="en-GB" altLang="zh-CN" sz="1400" dirty="0"/>
          </a:p>
          <a:p>
            <a:r>
              <a:rPr lang="en-GB" altLang="zh-CN" sz="1400" dirty="0"/>
              <a:t>    bench       Run the benchmarks</a:t>
            </a:r>
            <a:endParaRPr lang="en-GB" altLang="zh-CN" sz="1400" dirty="0"/>
          </a:p>
          <a:p>
            <a:r>
              <a:rPr lang="en-GB" altLang="zh-CN" sz="1400" dirty="0"/>
              <a:t>    update      Update dependencies listed in </a:t>
            </a:r>
            <a:r>
              <a:rPr lang="en-GB" altLang="zh-CN" sz="1400" dirty="0" err="1"/>
              <a:t>Cargo.lock</a:t>
            </a:r>
            <a:endParaRPr lang="en-GB" altLang="zh-CN" sz="1400" dirty="0"/>
          </a:p>
          <a:p>
            <a:r>
              <a:rPr lang="en-GB" altLang="zh-CN" sz="1400" dirty="0"/>
              <a:t>    search      Search registry for crates</a:t>
            </a:r>
            <a:endParaRPr lang="en-GB" altLang="zh-CN" sz="1400" dirty="0"/>
          </a:p>
          <a:p>
            <a:r>
              <a:rPr lang="en-GB" altLang="zh-CN" sz="1400" dirty="0"/>
              <a:t>    publish     Package and upload this package to the registry</a:t>
            </a:r>
            <a:endParaRPr lang="en-GB" altLang="zh-CN" sz="1400" dirty="0"/>
          </a:p>
          <a:p>
            <a:r>
              <a:rPr lang="en-GB" altLang="zh-CN" sz="1400" dirty="0"/>
              <a:t>    install     Install a Rust binary</a:t>
            </a:r>
            <a:endParaRPr lang="en-GB" altLang="zh-CN" sz="1400" dirty="0"/>
          </a:p>
          <a:p>
            <a:r>
              <a:rPr lang="en-GB" altLang="zh-CN" sz="1400" dirty="0"/>
              <a:t>    uninstall   Uninstall a Rust binary</a:t>
            </a:r>
            <a:endParaRPr lang="en-GB" altLang="zh-CN" sz="1400" dirty="0"/>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50861"/>
            <a:ext cx="10515600" cy="833631"/>
          </a:xfrm>
        </p:spPr>
        <p:txBody>
          <a:bodyPr/>
          <a:p>
            <a:r>
              <a:rPr lang="en-US" altLang="zh-CN"/>
              <a:t>cargo new</a:t>
            </a:r>
            <a:endParaRPr lang="en-US" altLang="zh-CN"/>
          </a:p>
        </p:txBody>
      </p:sp>
      <p:sp>
        <p:nvSpPr>
          <p:cNvPr id="4" name="灯片编号占位符 3"/>
          <p:cNvSpPr>
            <a:spLocks noGrp="1"/>
          </p:cNvSpPr>
          <p:nvPr>
            <p:ph type="sldNum" sz="quarter" idx="12"/>
          </p:nvPr>
        </p:nvSpPr>
        <p:spPr>
          <a:xfrm>
            <a:off x="8610600" y="6142990"/>
            <a:ext cx="2743200" cy="365125"/>
          </a:xfrm>
        </p:spPr>
        <p:txBody>
          <a:bodyPr/>
          <a:p>
            <a:fld id="{506F4176-339E-4C4B-80E4-BBE9C4467EFE}" type="slidenum">
              <a:rPr lang="zh-CN" altLang="en-US" smtClean="0"/>
            </a:fld>
            <a:endParaRPr lang="zh-CN" altLang="en-US"/>
          </a:p>
        </p:txBody>
      </p:sp>
      <p:pic>
        <p:nvPicPr>
          <p:cNvPr id="6" name="内容占位符 5"/>
          <p:cNvPicPr>
            <a:picLocks noChangeAspect="1"/>
          </p:cNvPicPr>
          <p:nvPr>
            <p:ph idx="1"/>
          </p:nvPr>
        </p:nvPicPr>
        <p:blipFill>
          <a:blip r:embed="rId1"/>
          <a:stretch>
            <a:fillRect/>
          </a:stretch>
        </p:blipFill>
        <p:spPr>
          <a:xfrm>
            <a:off x="1376680" y="884555"/>
            <a:ext cx="8511540" cy="5542280"/>
          </a:xfrm>
          <a:prstGeom prst="rect">
            <a:avLst/>
          </a:prstGeom>
        </p:spPr>
      </p:pic>
      <p:sp>
        <p:nvSpPr>
          <p:cNvPr id="3" name="矩形 2"/>
          <p:cNvSpPr/>
          <p:nvPr/>
        </p:nvSpPr>
        <p:spPr>
          <a:xfrm>
            <a:off x="5606415" y="1959610"/>
            <a:ext cx="2160270" cy="28829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844040" y="2796540"/>
            <a:ext cx="2160270" cy="68961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559560" y="4621530"/>
            <a:ext cx="2334895" cy="48387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1559560" y="5259070"/>
            <a:ext cx="2334895" cy="967105"/>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曲线连接符 8"/>
          <p:cNvCxnSpPr/>
          <p:nvPr/>
        </p:nvCxnSpPr>
        <p:spPr>
          <a:xfrm rot="10800000" flipV="1">
            <a:off x="4003675" y="2279015"/>
            <a:ext cx="2364105" cy="811530"/>
          </a:xfrm>
          <a:prstGeom prst="curvedConnector3">
            <a:avLst>
              <a:gd name="adj1" fmla="val 49987"/>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0" name="曲线连接符 9"/>
          <p:cNvCxnSpPr/>
          <p:nvPr/>
        </p:nvCxnSpPr>
        <p:spPr>
          <a:xfrm rot="10800000" flipV="1">
            <a:off x="4043045" y="2299335"/>
            <a:ext cx="2561590" cy="2509520"/>
          </a:xfrm>
          <a:prstGeom prst="curvedConnector3">
            <a:avLst>
              <a:gd name="adj1" fmla="val 49975"/>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1" name="曲线连接符 10"/>
          <p:cNvCxnSpPr>
            <a:stCxn id="3" idx="2"/>
            <a:endCxn id="8" idx="3"/>
          </p:cNvCxnSpPr>
          <p:nvPr/>
        </p:nvCxnSpPr>
        <p:spPr>
          <a:xfrm rot="5400000">
            <a:off x="3542665" y="2599055"/>
            <a:ext cx="3495040" cy="2792095"/>
          </a:xfrm>
          <a:prstGeom prst="curved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6144260" y="1383030"/>
            <a:ext cx="3743960" cy="417830"/>
          </a:xfrm>
          <a:prstGeom prst="rect">
            <a:avLst/>
          </a:prstGeom>
          <a:noFill/>
        </p:spPr>
        <p:txBody>
          <a:bodyPr wrap="square" rtlCol="0">
            <a:noAutofit/>
          </a:bodyPr>
          <a:p>
            <a:r>
              <a:rPr lang="en-US" altLang="zh-CN">
                <a:solidFill>
                  <a:srgbClr val="C00000"/>
                </a:solidFill>
              </a:rPr>
              <a:t>generate  executable project</a:t>
            </a:r>
            <a:endParaRPr lang="en-US" altLang="zh-CN">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86840" y="0"/>
            <a:ext cx="4321810" cy="1105535"/>
          </a:xfrm>
        </p:spPr>
        <p:txBody>
          <a:bodyPr>
            <a:normAutofit fontScale="90000"/>
          </a:bodyPr>
          <a:p>
            <a:r>
              <a:rPr lang="en-US" altLang="zh-CN" sz="3600"/>
              <a:t>cargo check, cargo build</a:t>
            </a:r>
            <a:endParaRPr lang="en-US" altLang="zh-CN" sz="3600"/>
          </a:p>
        </p:txBody>
      </p:sp>
      <p:pic>
        <p:nvPicPr>
          <p:cNvPr id="5" name="内容占位符 4"/>
          <p:cNvPicPr>
            <a:picLocks noChangeAspect="1"/>
          </p:cNvPicPr>
          <p:nvPr>
            <p:ph idx="1"/>
          </p:nvPr>
        </p:nvPicPr>
        <p:blipFill>
          <a:blip r:embed="rId1"/>
          <a:stretch>
            <a:fillRect/>
          </a:stretch>
        </p:blipFill>
        <p:spPr>
          <a:xfrm>
            <a:off x="563880" y="1350645"/>
            <a:ext cx="5511165" cy="4850130"/>
          </a:xfrm>
          <a:prstGeom prst="rect">
            <a:avLst/>
          </a:prstGeom>
        </p:spPr>
      </p:pic>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6464935" y="113665"/>
            <a:ext cx="5556885" cy="6312535"/>
          </a:xfrm>
          <a:prstGeom prst="rect">
            <a:avLst/>
          </a:prstGeom>
        </p:spPr>
      </p:pic>
      <p:sp>
        <p:nvSpPr>
          <p:cNvPr id="3" name="矩形 2"/>
          <p:cNvSpPr/>
          <p:nvPr/>
        </p:nvSpPr>
        <p:spPr>
          <a:xfrm>
            <a:off x="5190490" y="2305050"/>
            <a:ext cx="883920" cy="216535"/>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1061700" y="113665"/>
            <a:ext cx="895985" cy="216535"/>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664210" y="2943225"/>
            <a:ext cx="4896485" cy="3256915"/>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6577965" y="703580"/>
            <a:ext cx="4783455" cy="5723255"/>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0" name="曲线连接符 9"/>
          <p:cNvCxnSpPr/>
          <p:nvPr/>
        </p:nvCxnSpPr>
        <p:spPr>
          <a:xfrm rot="5400000">
            <a:off x="5477510" y="2603500"/>
            <a:ext cx="330200" cy="287655"/>
          </a:xfrm>
          <a:prstGeom prst="curvedConnector3">
            <a:avLst>
              <a:gd name="adj1" fmla="val 50096"/>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1" name="曲线连接符 10"/>
          <p:cNvCxnSpPr/>
          <p:nvPr/>
        </p:nvCxnSpPr>
        <p:spPr>
          <a:xfrm rot="5400000">
            <a:off x="11332210" y="355600"/>
            <a:ext cx="330200" cy="287655"/>
          </a:xfrm>
          <a:prstGeom prst="curvedConnector3">
            <a:avLst>
              <a:gd name="adj1" fmla="val 50096"/>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7397750" y="3001645"/>
            <a:ext cx="883920" cy="13462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7984490" y="1350010"/>
            <a:ext cx="3241675" cy="879475"/>
          </a:xfrm>
          <a:prstGeom prst="rect">
            <a:avLst/>
          </a:prstGeom>
          <a:noFill/>
        </p:spPr>
        <p:txBody>
          <a:bodyPr wrap="square" rtlCol="0">
            <a:noAutofit/>
          </a:bodyPr>
          <a:p>
            <a:r>
              <a:rPr lang="en-US" altLang="zh-CN">
                <a:solidFill>
                  <a:srgbClr val="C00000"/>
                </a:solidFill>
                <a:sym typeface="+mn-ea"/>
              </a:rPr>
              <a:t> cargo build: generate executable file while not execute</a:t>
            </a:r>
            <a:endParaRPr lang="en-US" altLang="zh-CN">
              <a:solidFill>
                <a:srgbClr val="C00000"/>
              </a:solidFill>
            </a:endParaRPr>
          </a:p>
          <a:p>
            <a:endParaRPr lang="en-US" altLang="zh-CN">
              <a:solidFill>
                <a:srgbClr val="C00000"/>
              </a:solidFill>
            </a:endParaRPr>
          </a:p>
        </p:txBody>
      </p:sp>
      <p:sp>
        <p:nvSpPr>
          <p:cNvPr id="15" name="文本框 14"/>
          <p:cNvSpPr txBox="1"/>
          <p:nvPr/>
        </p:nvSpPr>
        <p:spPr>
          <a:xfrm>
            <a:off x="2172335" y="3336290"/>
            <a:ext cx="3241675" cy="879475"/>
          </a:xfrm>
          <a:prstGeom prst="rect">
            <a:avLst/>
          </a:prstGeom>
          <a:noFill/>
        </p:spPr>
        <p:txBody>
          <a:bodyPr wrap="square" rtlCol="0">
            <a:noAutofit/>
          </a:bodyPr>
          <a:p>
            <a:r>
              <a:rPr lang="en-US" altLang="zh-CN">
                <a:solidFill>
                  <a:srgbClr val="C00000"/>
                </a:solidFill>
                <a:sym typeface="+mn-ea"/>
              </a:rPr>
              <a:t> cargo check: check file without executable file generated.</a:t>
            </a:r>
            <a:endParaRPr lang="en-US" altLang="zh-CN">
              <a:solidFill>
                <a:srgbClr val="C00000"/>
              </a:solidFill>
            </a:endParaRPr>
          </a:p>
          <a:p>
            <a:endParaRPr lang="en-US" altLang="zh-CN">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65684" y="5141"/>
            <a:ext cx="10515600" cy="833631"/>
          </a:xfrm>
        </p:spPr>
        <p:txBody>
          <a:bodyPr/>
          <a:p>
            <a:r>
              <a:rPr lang="en-US" altLang="zh-CN"/>
              <a:t>cargo run, cargo clean</a:t>
            </a:r>
            <a:endParaRPr lang="en-US" altLang="zh-CN"/>
          </a:p>
        </p:txBody>
      </p:sp>
      <p:pic>
        <p:nvPicPr>
          <p:cNvPr id="5" name="内容占位符 4"/>
          <p:cNvPicPr>
            <a:picLocks noChangeAspect="1"/>
          </p:cNvPicPr>
          <p:nvPr>
            <p:ph idx="1"/>
          </p:nvPr>
        </p:nvPicPr>
        <p:blipFill>
          <a:blip r:embed="rId1"/>
          <a:stretch>
            <a:fillRect/>
          </a:stretch>
        </p:blipFill>
        <p:spPr>
          <a:xfrm>
            <a:off x="1208405" y="956945"/>
            <a:ext cx="5679440" cy="5801360"/>
          </a:xfrm>
          <a:prstGeom prst="rect">
            <a:avLst/>
          </a:prstGeom>
        </p:spPr>
      </p:pic>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5521325" y="3637915"/>
            <a:ext cx="6529705" cy="1836420"/>
          </a:xfrm>
          <a:prstGeom prst="rect">
            <a:avLst/>
          </a:prstGeom>
          <a:ln>
            <a:solidFill>
              <a:srgbClr val="C00000"/>
            </a:solidFill>
          </a:ln>
        </p:spPr>
      </p:pic>
      <p:sp>
        <p:nvSpPr>
          <p:cNvPr id="8" name="矩形 7"/>
          <p:cNvSpPr/>
          <p:nvPr/>
        </p:nvSpPr>
        <p:spPr>
          <a:xfrm>
            <a:off x="1276985" y="2366645"/>
            <a:ext cx="4150360" cy="424307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2160905" y="4236085"/>
            <a:ext cx="883920" cy="13462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276985" y="2078990"/>
            <a:ext cx="1028065" cy="165100"/>
          </a:xfrm>
          <a:prstGeom prst="rect">
            <a:avLst/>
          </a:prstGeom>
          <a:noFill/>
          <a:ln w="15875">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1629410" y="1256030"/>
            <a:ext cx="1882140" cy="154940"/>
          </a:xfrm>
          <a:prstGeom prst="rect">
            <a:avLst/>
          </a:prstGeom>
          <a:noFill/>
          <a:ln w="15875">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7079615" y="956945"/>
            <a:ext cx="4730750" cy="1287145"/>
          </a:xfrm>
          <a:prstGeom prst="rect">
            <a:avLst/>
          </a:prstGeom>
          <a:noFill/>
        </p:spPr>
        <p:txBody>
          <a:bodyPr wrap="square" rtlCol="0">
            <a:noAutofit/>
          </a:bodyPr>
          <a:p>
            <a:r>
              <a:rPr lang="en-US" altLang="zh-CN" b="1">
                <a:solidFill>
                  <a:schemeClr val="tx1"/>
                </a:solidFill>
                <a:sym typeface="+mn-ea"/>
              </a:rPr>
              <a:t>cargo run</a:t>
            </a:r>
            <a:r>
              <a:rPr lang="en-US" altLang="zh-CN">
                <a:solidFill>
                  <a:schemeClr val="tx1"/>
                </a:solidFill>
                <a:sym typeface="+mn-ea"/>
              </a:rPr>
              <a:t>: </a:t>
            </a:r>
            <a:endParaRPr lang="en-US" altLang="zh-CN">
              <a:solidFill>
                <a:schemeClr val="tx1"/>
              </a:solidFill>
              <a:sym typeface="+mn-ea"/>
            </a:endParaRPr>
          </a:p>
          <a:p>
            <a:r>
              <a:rPr lang="en-US" altLang="zh-CN">
                <a:solidFill>
                  <a:schemeClr val="tx1"/>
                </a:solidFill>
                <a:sym typeface="+mn-ea"/>
              </a:rPr>
              <a:t>generate executable file and run the execuatbale file.</a:t>
            </a:r>
            <a:endParaRPr lang="en-US" altLang="zh-CN">
              <a:solidFill>
                <a:schemeClr val="tx1"/>
              </a:solidFill>
              <a:sym typeface="+mn-ea"/>
            </a:endParaRPr>
          </a:p>
          <a:p>
            <a:endParaRPr lang="en-US" altLang="zh-CN">
              <a:solidFill>
                <a:schemeClr val="tx1"/>
              </a:solidFill>
              <a:sym typeface="+mn-ea"/>
            </a:endParaRPr>
          </a:p>
          <a:p>
            <a:endParaRPr lang="en-US" altLang="zh-CN">
              <a:solidFill>
                <a:schemeClr val="tx1"/>
              </a:solidFill>
              <a:sym typeface="+mn-ea"/>
            </a:endParaRPr>
          </a:p>
          <a:p>
            <a:endParaRPr lang="en-US" altLang="zh-CN">
              <a:solidFill>
                <a:schemeClr val="tx1"/>
              </a:solidFill>
              <a:sym typeface="+mn-ea"/>
            </a:endParaRPr>
          </a:p>
          <a:p>
            <a:r>
              <a:rPr lang="en-US" altLang="zh-CN" b="1">
                <a:solidFill>
                  <a:schemeClr val="tx1"/>
                </a:solidFill>
                <a:sym typeface="+mn-ea"/>
              </a:rPr>
              <a:t>cargo clean</a:t>
            </a:r>
            <a:r>
              <a:rPr lang="en-US" altLang="zh-CN">
                <a:solidFill>
                  <a:schemeClr val="tx1"/>
                </a:solidFill>
                <a:sym typeface="+mn-ea"/>
              </a:rPr>
              <a:t>:</a:t>
            </a:r>
            <a:endParaRPr lang="en-US" altLang="zh-CN">
              <a:solidFill>
                <a:schemeClr val="tx1"/>
              </a:solidFill>
              <a:sym typeface="+mn-ea"/>
            </a:endParaRPr>
          </a:p>
          <a:p>
            <a:r>
              <a:rPr lang="en-US" altLang="zh-CN">
                <a:solidFill>
                  <a:schemeClr val="tx1"/>
                </a:solidFill>
                <a:sym typeface="+mn-ea"/>
              </a:rPr>
              <a:t>remove all the executable file and the </a:t>
            </a:r>
            <a:r>
              <a:rPr lang="en-US" altLang="zh-CN">
                <a:solidFill>
                  <a:schemeClr val="tx1"/>
                </a:solidFill>
              </a:rPr>
              <a:t>intermediate files.</a:t>
            </a:r>
            <a:endParaRPr lang="en-US" altLang="zh-CN">
              <a:solidFill>
                <a:schemeClr val="tx1"/>
              </a:solidFill>
            </a:endParaRPr>
          </a:p>
          <a:p>
            <a:endParaRPr lang="en-US" altLang="zh-CN">
              <a:solidFill>
                <a:schemeClr val="tx1"/>
              </a:solidFill>
            </a:endParaRPr>
          </a:p>
        </p:txBody>
      </p:sp>
      <p:sp>
        <p:nvSpPr>
          <p:cNvPr id="10" name="矩形 9"/>
          <p:cNvSpPr/>
          <p:nvPr/>
        </p:nvSpPr>
        <p:spPr>
          <a:xfrm>
            <a:off x="5661660" y="1492250"/>
            <a:ext cx="883920" cy="20574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305496"/>
            <a:ext cx="10515600" cy="833631"/>
          </a:xfrm>
        </p:spPr>
        <p:txBody>
          <a:bodyPr/>
          <a:p>
            <a:r>
              <a:rPr lang="en-US" altLang="zh-CN"/>
              <a:t>cargo </a:t>
            </a:r>
            <a:r>
              <a:rPr lang="en-US" altLang="zh-CN"/>
              <a:t>test</a:t>
            </a:r>
            <a:endParaRPr lang="en-US" altLang="zh-CN"/>
          </a:p>
        </p:txBody>
      </p:sp>
      <p:pic>
        <p:nvPicPr>
          <p:cNvPr id="5" name="内容占位符 4"/>
          <p:cNvPicPr>
            <a:picLocks noChangeAspect="1"/>
          </p:cNvPicPr>
          <p:nvPr>
            <p:ph idx="1"/>
          </p:nvPr>
        </p:nvPicPr>
        <p:blipFill>
          <a:blip r:embed="rId1"/>
          <a:stretch>
            <a:fillRect/>
          </a:stretch>
        </p:blipFill>
        <p:spPr>
          <a:xfrm>
            <a:off x="4034790" y="109855"/>
            <a:ext cx="7985760" cy="1533525"/>
          </a:xfrm>
          <a:prstGeom prst="rect">
            <a:avLst/>
          </a:prstGeom>
        </p:spPr>
      </p:pic>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1089025" y="1691005"/>
            <a:ext cx="7261860" cy="5149215"/>
          </a:xfrm>
          <a:prstGeom prst="rect">
            <a:avLst/>
          </a:prstGeom>
        </p:spPr>
      </p:pic>
      <p:sp>
        <p:nvSpPr>
          <p:cNvPr id="7" name="矩形 6"/>
          <p:cNvSpPr/>
          <p:nvPr/>
        </p:nvSpPr>
        <p:spPr>
          <a:xfrm>
            <a:off x="1109345" y="1883410"/>
            <a:ext cx="3578860" cy="2325370"/>
          </a:xfrm>
          <a:prstGeom prst="rect">
            <a:avLst/>
          </a:prstGeom>
          <a:noFill/>
          <a:ln w="15875">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5941695" y="4182745"/>
            <a:ext cx="883920" cy="20574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109345" y="4922520"/>
            <a:ext cx="7242175" cy="1798955"/>
          </a:xfrm>
          <a:prstGeom prst="rect">
            <a:avLst/>
          </a:prstGeom>
          <a:noFill/>
          <a:ln w="15875">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7959725" y="109855"/>
            <a:ext cx="1809750" cy="195580"/>
          </a:xfrm>
          <a:prstGeom prst="rect">
            <a:avLst/>
          </a:prstGeom>
          <a:noFill/>
          <a:ln w="15875">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 name="曲线连接符 11"/>
          <p:cNvCxnSpPr/>
          <p:nvPr/>
        </p:nvCxnSpPr>
        <p:spPr>
          <a:xfrm rot="10800000" flipV="1">
            <a:off x="6008370" y="305435"/>
            <a:ext cx="2263140" cy="612140"/>
          </a:xfrm>
          <a:prstGeom prst="curvedConnector3">
            <a:avLst>
              <a:gd name="adj1" fmla="val 4997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3" name="曲线连接符 12"/>
          <p:cNvCxnSpPr/>
          <p:nvPr/>
        </p:nvCxnSpPr>
        <p:spPr>
          <a:xfrm rot="10800000" flipV="1">
            <a:off x="4886325" y="340995"/>
            <a:ext cx="3672205" cy="2871470"/>
          </a:xfrm>
          <a:prstGeom prst="curvedConnector3">
            <a:avLst>
              <a:gd name="adj1" fmla="val 4999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7947660" y="917575"/>
            <a:ext cx="3743960" cy="417830"/>
          </a:xfrm>
          <a:prstGeom prst="rect">
            <a:avLst/>
          </a:prstGeom>
          <a:noFill/>
        </p:spPr>
        <p:txBody>
          <a:bodyPr wrap="square" rtlCol="0">
            <a:noAutofit/>
          </a:bodyPr>
          <a:p>
            <a:r>
              <a:rPr lang="en-US" altLang="zh-CN">
                <a:solidFill>
                  <a:srgbClr val="C00000"/>
                </a:solidFill>
              </a:rPr>
              <a:t>generate  library project</a:t>
            </a:r>
            <a:endParaRPr lang="en-US" altLang="zh-CN">
              <a:solidFill>
                <a:srgbClr val="C00000"/>
              </a:solidFill>
            </a:endParaRPr>
          </a:p>
        </p:txBody>
      </p:sp>
      <p:sp>
        <p:nvSpPr>
          <p:cNvPr id="15" name="文本框 14"/>
          <p:cNvSpPr txBox="1"/>
          <p:nvPr/>
        </p:nvSpPr>
        <p:spPr>
          <a:xfrm>
            <a:off x="8467090" y="1762125"/>
            <a:ext cx="3638550" cy="1753235"/>
          </a:xfrm>
          <a:prstGeom prst="rect">
            <a:avLst/>
          </a:prstGeom>
          <a:noFill/>
        </p:spPr>
        <p:txBody>
          <a:bodyPr wrap="square" rtlCol="0">
            <a:spAutoFit/>
          </a:bodyPr>
          <a:p>
            <a:r>
              <a:rPr lang="en-US" altLang="zh-CN"/>
              <a:t>Q1. What’s the difference between cargo new --lib and cargo new --bin ?</a:t>
            </a:r>
            <a:endParaRPr lang="en-US" altLang="zh-CN"/>
          </a:p>
          <a:p>
            <a:endParaRPr lang="en-US" altLang="zh-CN"/>
          </a:p>
          <a:p>
            <a:r>
              <a:rPr lang="en-US" altLang="zh-CN"/>
              <a:t>Q2. change  “lib.rs”  as following code, what happens ? fix it.</a:t>
            </a:r>
            <a:r>
              <a:rPr lang="en-US" altLang="zh-CN">
                <a:sym typeface="+mn-ea"/>
              </a:rPr>
              <a:t> </a:t>
            </a:r>
            <a:endParaRPr lang="en-US" altLang="zh-CN">
              <a:sym typeface="+mn-ea"/>
            </a:endParaRPr>
          </a:p>
          <a:p>
            <a:endParaRPr lang="en-US" altLang="zh-CN"/>
          </a:p>
        </p:txBody>
      </p:sp>
      <p:sp>
        <p:nvSpPr>
          <p:cNvPr id="16" name="文本框 15"/>
          <p:cNvSpPr txBox="1"/>
          <p:nvPr/>
        </p:nvSpPr>
        <p:spPr>
          <a:xfrm>
            <a:off x="8466455" y="3409950"/>
            <a:ext cx="3634740" cy="2971800"/>
          </a:xfrm>
          <a:prstGeom prst="rect">
            <a:avLst/>
          </a:prstGeom>
          <a:solidFill>
            <a:schemeClr val="tx1"/>
          </a:solidFill>
        </p:spPr>
        <p:txBody>
          <a:bodyPr>
            <a:noAutofit/>
          </a:bodyPr>
          <a:p>
            <a:pPr indent="0" fontAlgn="auto">
              <a:lnSpc>
                <a:spcPct val="100000"/>
              </a:lnSpc>
            </a:pPr>
            <a:r>
              <a:rPr lang="en-US" altLang="zh-CN" sz="1200" b="0">
                <a:solidFill>
                  <a:srgbClr val="569CD6"/>
                </a:solidFill>
                <a:latin typeface="Consolas" panose="020B0609020204030204"/>
                <a:ea typeface="Consolas" panose="020B0609020204030204"/>
              </a:rPr>
              <a:t>pub fn </a:t>
            </a:r>
            <a:r>
              <a:rPr lang="en-US" altLang="zh-CN" sz="1200" b="0">
                <a:solidFill>
                  <a:srgbClr val="DCDCAA"/>
                </a:solidFill>
                <a:latin typeface="Consolas" panose="020B0609020204030204"/>
                <a:ea typeface="Consolas" panose="020B0609020204030204"/>
              </a:rPr>
              <a:t>add</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left</a:t>
            </a:r>
            <a:r>
              <a:rPr lang="en-US" altLang="zh-CN" sz="1200" b="0">
                <a:solidFill>
                  <a:srgbClr val="D4D4D4"/>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u8</a:t>
            </a: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right</a:t>
            </a:r>
            <a:r>
              <a:rPr lang="en-US" altLang="zh-CN" sz="1200" b="0">
                <a:solidFill>
                  <a:srgbClr val="D4D4D4"/>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u8</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-&gt;</a:t>
            </a:r>
            <a:r>
              <a:rPr lang="en-US" altLang="zh-CN" sz="1200" b="0">
                <a:solidFill>
                  <a:srgbClr val="4EC9B0"/>
                </a:solidFill>
                <a:latin typeface="Consolas" panose="020B0609020204030204"/>
                <a:ea typeface="Consolas" panose="020B0609020204030204"/>
              </a:rPr>
              <a:t>u8</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left</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right</a:t>
            </a:r>
            <a:endParaRPr lang="en-US" altLang="zh-CN" sz="1200" b="0">
              <a:solidFill>
                <a:srgbClr val="9CDCFE"/>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#[cfg(test)]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569CD6"/>
                </a:solidFill>
                <a:latin typeface="Consolas" panose="020B0609020204030204"/>
                <a:ea typeface="Consolas" panose="020B0609020204030204"/>
              </a:rPr>
              <a:t>mod</a:t>
            </a:r>
            <a:r>
              <a:rPr lang="en-US" altLang="zh-CN" sz="1200" b="0">
                <a:solidFill>
                  <a:srgbClr val="CCCCCC"/>
                </a:solidFill>
                <a:latin typeface="Consolas" panose="020B0609020204030204"/>
                <a:ea typeface="Consolas" panose="020B0609020204030204"/>
              </a:rPr>
              <a:t> tests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usesuper</a:t>
            </a:r>
            <a:r>
              <a:rPr lang="en-US" altLang="zh-CN" sz="1200" b="0">
                <a:solidFill>
                  <a:srgbClr val="D4D4D4"/>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#[test]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fn </a:t>
            </a:r>
            <a:r>
              <a:rPr lang="en-US" altLang="zh-CN" sz="1200" b="0">
                <a:solidFill>
                  <a:srgbClr val="DCDCAA"/>
                </a:solidFill>
                <a:latin typeface="Consolas" panose="020B0609020204030204"/>
                <a:ea typeface="Consolas" panose="020B0609020204030204"/>
              </a:rPr>
              <a:t>it_works</a:t>
            </a: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let </a:t>
            </a:r>
            <a:r>
              <a:rPr lang="en-US" altLang="zh-CN" sz="1200" b="0">
                <a:solidFill>
                  <a:srgbClr val="9CDCFE"/>
                </a:solidFill>
                <a:latin typeface="Consolas" panose="020B0609020204030204"/>
                <a:ea typeface="Consolas" panose="020B0609020204030204"/>
              </a:rPr>
              <a:t>result</a:t>
            </a:r>
            <a:r>
              <a:rPr lang="en-US" altLang="zh-CN" sz="1200" b="0">
                <a:solidFill>
                  <a:srgbClr val="D4D4D4"/>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add</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2</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assert_eq!</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result</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4</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let </a:t>
            </a:r>
            <a:r>
              <a:rPr lang="en-US" altLang="zh-CN" sz="1200" b="0">
                <a:solidFill>
                  <a:srgbClr val="9CDCFE"/>
                </a:solidFill>
                <a:latin typeface="Consolas" panose="020B0609020204030204"/>
                <a:ea typeface="Consolas" panose="020B0609020204030204"/>
              </a:rPr>
              <a:t>result</a:t>
            </a:r>
            <a:r>
              <a:rPr lang="en-US" altLang="zh-CN" sz="1200" b="0">
                <a:solidFill>
                  <a:srgbClr val="D4D4D4"/>
                </a:solidFill>
                <a:latin typeface="Consolas" panose="020B0609020204030204"/>
                <a:ea typeface="Consolas" panose="020B0609020204030204"/>
              </a:rPr>
              <a:t>:</a:t>
            </a:r>
            <a:r>
              <a:rPr lang="en-US" altLang="zh-CN" sz="1200" b="0">
                <a:solidFill>
                  <a:srgbClr val="4EC9B0"/>
                </a:solidFill>
                <a:latin typeface="Consolas" panose="020B0609020204030204"/>
                <a:ea typeface="Consolas" panose="020B0609020204030204"/>
              </a:rPr>
              <a:t>u16</a:t>
            </a:r>
            <a:r>
              <a:rPr lang="en-US" altLang="zh-CN" sz="1200" b="0">
                <a:solidFill>
                  <a:srgbClr val="D4D4D4"/>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add</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255</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255</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into</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assert_eq!</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result</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510</a:t>
            </a:r>
            <a:r>
              <a:rPr lang="en-US" altLang="zh-CN" sz="1200" b="0">
                <a:solidFill>
                  <a:srgbClr val="569CD6"/>
                </a:solidFill>
                <a:latin typeface="Consolas" panose="020B0609020204030204"/>
                <a:ea typeface="Consolas" panose="020B0609020204030204"/>
              </a:rPr>
              <a:t>as</a:t>
            </a:r>
            <a:r>
              <a:rPr lang="en-US" altLang="zh-CN" sz="1200" b="0">
                <a:solidFill>
                  <a:srgbClr val="4EC9B0"/>
                </a:solidFill>
                <a:latin typeface="Consolas" panose="020B0609020204030204"/>
                <a:ea typeface="Consolas" panose="020B0609020204030204"/>
              </a:rPr>
              <a:t>u16</a:t>
            </a: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a:t>
            </a:r>
            <a:endParaRPr lang="en-US" altLang="zh-CN" sz="1200" b="0">
              <a:solidFill>
                <a:srgbClr val="CCCCCC"/>
              </a:solidFill>
              <a:latin typeface="Consolas" panose="020B0609020204030204"/>
              <a:ea typeface="Consolas" panose="020B0609020204030204"/>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3974</Words>
  <Application>WPS 演示</Application>
  <PresentationFormat>宽屏</PresentationFormat>
  <Paragraphs>171</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11</vt:i4>
      </vt:variant>
    </vt:vector>
  </HeadingPairs>
  <TitlesOfParts>
    <vt:vector size="28" baseType="lpstr">
      <vt:lpstr>Arial</vt:lpstr>
      <vt:lpstr>宋体</vt:lpstr>
      <vt:lpstr>Wingdings</vt:lpstr>
      <vt:lpstr>Calibri</vt:lpstr>
      <vt:lpstr>Franklin Gothic Demi</vt:lpstr>
      <vt:lpstr>Yu Gothic UI Semibold</vt:lpstr>
      <vt:lpstr>Franklin Gothic Medium</vt:lpstr>
      <vt:lpstr>Wingdings</vt:lpstr>
      <vt:lpstr>Calibri</vt:lpstr>
      <vt:lpstr>Consolas</vt:lpstr>
      <vt:lpstr>微软雅黑</vt:lpstr>
      <vt:lpstr>Arial Unicode MS</vt:lpstr>
      <vt:lpstr>等线</vt:lpstr>
      <vt:lpstr>monospace</vt:lpstr>
      <vt:lpstr>elusiveicons</vt:lpstr>
      <vt:lpstr>Office 主题</vt:lpstr>
      <vt:lpstr>1_Office 主题</vt:lpstr>
      <vt:lpstr>Advanced Programming</vt:lpstr>
      <vt:lpstr>Topics</vt:lpstr>
      <vt:lpstr>installation and check</vt:lpstr>
      <vt:lpstr>rustc</vt:lpstr>
      <vt:lpstr>Cargo commands:</vt:lpstr>
      <vt:lpstr>cargo new</vt:lpstr>
      <vt:lpstr>cargo  check  vs build</vt:lpstr>
      <vt:lpstr>cargo run, cargo clean</vt:lpstr>
      <vt:lpstr>cargo test</vt:lpstr>
      <vt:lpstr>Write a Rust program that reads an integer from the command line and determines whether it is a prime number.  Option 1: Use rustc to compile the source code, and then run the generated program. Option 2: Use Cargo to manage the source code, compile and run the program.</vt:lpstr>
      <vt:lpstr>Please use cargo test to test based on the existing code, identify the issues in the code and solve them. If necessary, please further improve the test cases and conduct testing.</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薇</cp:lastModifiedBy>
  <cp:revision>823</cp:revision>
  <dcterms:created xsi:type="dcterms:W3CDTF">2020-09-05T08:11:00Z</dcterms:created>
  <dcterms:modified xsi:type="dcterms:W3CDTF">2025-05-06T13:52:13Z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D8D343B74F8D403D995C2BDF61758B4F_13</vt:lpwstr>
  </property>
  <property fmtid="{D5CDD505-2E9C-101B-9397-08002B2CF9AE}" pid="3" name="KSOProductBuildVer">
    <vt:lpwstr>2052-12.1.0.20784</vt:lpwstr>
  </property>
</Properties>
</file>