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477" r:id="rId4"/>
    <p:sldId id="1115" r:id="rId5"/>
    <p:sldId id="1132" r:id="rId7"/>
    <p:sldId id="464" r:id="rId8"/>
    <p:sldId id="1134" r:id="rId9"/>
    <p:sldId id="416" r:id="rId10"/>
    <p:sldId id="343" r:id="rId11"/>
    <p:sldId id="1135" r:id="rId12"/>
    <p:sldId id="1136" r:id="rId13"/>
    <p:sldId id="1137" r:id="rId14"/>
    <p:sldId id="1138" r:id="rId15"/>
    <p:sldId id="1139" r:id="rId16"/>
    <p:sldId id="1151" r:id="rId17"/>
    <p:sldId id="1141" r:id="rId18"/>
    <p:sldId id="1143" r:id="rId19"/>
    <p:sldId id="1142" r:id="rId20"/>
    <p:sldId id="441" r:id="rId21"/>
    <p:sldId id="1150" r:id="rId22"/>
    <p:sldId id="434" r:id="rId23"/>
    <p:sldId id="114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7" autoAdjust="0"/>
    <p:restoredTop sz="94660"/>
  </p:normalViewPr>
  <p:slideViewPr>
    <p:cSldViewPr snapToGrid="0">
      <p:cViewPr varScale="1">
        <p:scale>
          <a:sx n="138" d="100"/>
          <a:sy n="138" d="100"/>
        </p:scale>
        <p:origin x="192" y="1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fld>
            <a:endParaRPr lang="zh-CN" altLang="en-US"/>
          </a:p>
        </p:txBody>
      </p:sp>
      <p:pic>
        <p:nvPicPr>
          <p:cNvPr id="1026"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13, Composition &amp; Template</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953577" y="663893"/>
            <a:ext cx="8087187" cy="5714048"/>
          </a:xfrm>
          <a:prstGeom prst="rect">
            <a:avLst/>
          </a:prstGeom>
        </p:spPr>
      </p:pic>
      <p:grpSp>
        <p:nvGrpSpPr>
          <p:cNvPr id="7" name="组合 6"/>
          <p:cNvGrpSpPr/>
          <p:nvPr/>
        </p:nvGrpSpPr>
        <p:grpSpPr>
          <a:xfrm>
            <a:off x="2868930" y="803860"/>
            <a:ext cx="3449292" cy="838408"/>
            <a:chOff x="2395978" y="1214698"/>
            <a:chExt cx="3449292" cy="838408"/>
          </a:xfrm>
        </p:grpSpPr>
        <p:sp>
          <p:nvSpPr>
            <p:cNvPr id="8" name="椭圆 7"/>
            <p:cNvSpPr/>
            <p:nvPr/>
          </p:nvSpPr>
          <p:spPr>
            <a:xfrm>
              <a:off x="2395978" y="1725467"/>
              <a:ext cx="241173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a:off x="3755852" y="1511561"/>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755852" y="1214698"/>
              <a:ext cx="2089418" cy="369332"/>
            </a:xfrm>
            <a:prstGeom prst="rect">
              <a:avLst/>
            </a:prstGeom>
            <a:noFill/>
          </p:spPr>
          <p:txBody>
            <a:bodyPr wrap="none" rtlCol="0">
              <a:spAutoFit/>
            </a:bodyPr>
            <a:lstStyle/>
            <a:p>
              <a:r>
                <a:rPr lang="en-US" altLang="zh-CN" dirty="0"/>
                <a:t>multiple parameters</a:t>
              </a:r>
              <a:endParaRPr lang="zh-CN" altLang="en-US" dirty="0"/>
            </a:p>
          </p:txBody>
        </p:sp>
      </p:grpSp>
      <p:sp>
        <p:nvSpPr>
          <p:cNvPr id="11" name="椭圆 10"/>
          <p:cNvSpPr/>
          <p:nvPr/>
        </p:nvSpPr>
        <p:spPr>
          <a:xfrm>
            <a:off x="2289810" y="2289989"/>
            <a:ext cx="876300" cy="52179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442210" y="5356881"/>
            <a:ext cx="262128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354580" y="2973636"/>
            <a:ext cx="146304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8279494" y="4118186"/>
            <a:ext cx="1681220" cy="2286953"/>
          </a:xfrm>
          <a:prstGeom prst="rect">
            <a:avLst/>
          </a:prstGeom>
        </p:spPr>
      </p:pic>
      <p:grpSp>
        <p:nvGrpSpPr>
          <p:cNvPr id="15" name="组合 14"/>
          <p:cNvGrpSpPr/>
          <p:nvPr/>
        </p:nvGrpSpPr>
        <p:grpSpPr>
          <a:xfrm>
            <a:off x="1747587" y="220036"/>
            <a:ext cx="7372517" cy="6417928"/>
            <a:chOff x="1797367" y="255270"/>
            <a:chExt cx="7372517" cy="6417928"/>
          </a:xfrm>
        </p:grpSpPr>
        <p:pic>
          <p:nvPicPr>
            <p:cNvPr id="12" name="图片 11"/>
            <p:cNvPicPr>
              <a:picLocks noChangeAspect="1"/>
            </p:cNvPicPr>
            <p:nvPr/>
          </p:nvPicPr>
          <p:blipFill>
            <a:blip r:embed="rId2"/>
            <a:stretch>
              <a:fillRect/>
            </a:stretch>
          </p:blipFill>
          <p:spPr>
            <a:xfrm>
              <a:off x="1797367" y="255270"/>
              <a:ext cx="7372517" cy="3859530"/>
            </a:xfrm>
            <a:prstGeom prst="rect">
              <a:avLst/>
            </a:prstGeom>
          </p:spPr>
        </p:pic>
        <p:pic>
          <p:nvPicPr>
            <p:cNvPr id="14" name="图片 13"/>
            <p:cNvPicPr>
              <a:picLocks noChangeAspect="1"/>
            </p:cNvPicPr>
            <p:nvPr/>
          </p:nvPicPr>
          <p:blipFill>
            <a:blip r:embed="rId3"/>
            <a:stretch>
              <a:fillRect/>
            </a:stretch>
          </p:blipFill>
          <p:spPr>
            <a:xfrm>
              <a:off x="1797367" y="4114800"/>
              <a:ext cx="4989195" cy="2558398"/>
            </a:xfrm>
            <a:prstGeom prst="rect">
              <a:avLst/>
            </a:prstGeom>
          </p:spPr>
        </p:pic>
      </p:grpSp>
      <p:grpSp>
        <p:nvGrpSpPr>
          <p:cNvPr id="16" name="组合 15"/>
          <p:cNvGrpSpPr/>
          <p:nvPr/>
        </p:nvGrpSpPr>
        <p:grpSpPr>
          <a:xfrm>
            <a:off x="2480310" y="255270"/>
            <a:ext cx="5114675" cy="806162"/>
            <a:chOff x="1854172" y="1214698"/>
            <a:chExt cx="5114675" cy="806162"/>
          </a:xfrm>
        </p:grpSpPr>
        <p:sp>
          <p:nvSpPr>
            <p:cNvPr id="17" name="椭圆 16"/>
            <p:cNvSpPr/>
            <p:nvPr/>
          </p:nvSpPr>
          <p:spPr>
            <a:xfrm>
              <a:off x="1854172" y="1725467"/>
              <a:ext cx="2953536" cy="29539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flipH="1">
              <a:off x="3755852" y="1511561"/>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755852" y="1214698"/>
              <a:ext cx="3212995" cy="369332"/>
            </a:xfrm>
            <a:prstGeom prst="rect">
              <a:avLst/>
            </a:prstGeom>
            <a:noFill/>
          </p:spPr>
          <p:txBody>
            <a:bodyPr wrap="none" rtlCol="0">
              <a:spAutoFit/>
            </a:bodyPr>
            <a:lstStyle/>
            <a:p>
              <a:r>
                <a:rPr lang="en-US" altLang="zh-CN" dirty="0"/>
                <a:t>multiple and</a:t>
              </a:r>
              <a:r>
                <a:rPr lang="zh-CN" altLang="en-US" dirty="0"/>
                <a:t> </a:t>
              </a:r>
              <a:r>
                <a:rPr lang="en-US" altLang="zh-CN" dirty="0"/>
                <a:t>default</a:t>
              </a:r>
              <a:r>
                <a:rPr lang="zh-CN" altLang="en-US" dirty="0"/>
                <a:t> </a:t>
              </a:r>
              <a:r>
                <a:rPr lang="en-US" altLang="zh-CN" dirty="0"/>
                <a:t>parameters</a:t>
              </a:r>
              <a:endParaRPr lang="zh-CN" altLang="en-US" dirty="0"/>
            </a:p>
          </p:txBody>
        </p:sp>
      </p:grpSp>
      <p:sp>
        <p:nvSpPr>
          <p:cNvPr id="20" name="椭圆 19"/>
          <p:cNvSpPr/>
          <p:nvPr/>
        </p:nvSpPr>
        <p:spPr>
          <a:xfrm>
            <a:off x="1901190" y="1558519"/>
            <a:ext cx="1013460" cy="64747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072640" y="2488736"/>
            <a:ext cx="2953536" cy="29539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985818" y="4132359"/>
            <a:ext cx="7813964" cy="993823"/>
            <a:chOff x="2299852" y="4871266"/>
            <a:chExt cx="7813964" cy="993823"/>
          </a:xfrm>
        </p:grpSpPr>
        <p:grpSp>
          <p:nvGrpSpPr>
            <p:cNvPr id="25" name="组合 24"/>
            <p:cNvGrpSpPr/>
            <p:nvPr/>
          </p:nvGrpSpPr>
          <p:grpSpPr>
            <a:xfrm>
              <a:off x="2299852" y="5365406"/>
              <a:ext cx="6347930" cy="196280"/>
              <a:chOff x="2423591" y="3723810"/>
              <a:chExt cx="6978703" cy="223789"/>
            </a:xfrm>
          </p:grpSpPr>
          <p:sp>
            <p:nvSpPr>
              <p:cNvPr id="27" name="矩形 26"/>
              <p:cNvSpPr/>
              <p:nvPr/>
            </p:nvSpPr>
            <p:spPr>
              <a:xfrm>
                <a:off x="2423591" y="3723810"/>
                <a:ext cx="4417055" cy="22378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28" name="直接箭头连接符 27"/>
              <p:cNvCxnSpPr/>
              <p:nvPr/>
            </p:nvCxnSpPr>
            <p:spPr>
              <a:xfrm flipV="1">
                <a:off x="6823992" y="3773350"/>
                <a:ext cx="2578302" cy="11194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8515925" y="4871266"/>
              <a:ext cx="1597891" cy="99382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grpSp>
      <p:sp>
        <p:nvSpPr>
          <p:cNvPr id="29" name="椭圆 28"/>
          <p:cNvSpPr/>
          <p:nvPr/>
        </p:nvSpPr>
        <p:spPr>
          <a:xfrm>
            <a:off x="3420574" y="4614584"/>
            <a:ext cx="1013460" cy="20819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2055094" y="5328462"/>
            <a:ext cx="7795492" cy="993823"/>
            <a:chOff x="2299852" y="5129879"/>
            <a:chExt cx="7795492" cy="993823"/>
          </a:xfrm>
        </p:grpSpPr>
        <p:grpSp>
          <p:nvGrpSpPr>
            <p:cNvPr id="31" name="组合 30"/>
            <p:cNvGrpSpPr/>
            <p:nvPr/>
          </p:nvGrpSpPr>
          <p:grpSpPr>
            <a:xfrm>
              <a:off x="2299852" y="5316519"/>
              <a:ext cx="6200155" cy="245190"/>
              <a:chOff x="2423591" y="3668047"/>
              <a:chExt cx="6816241" cy="279552"/>
            </a:xfrm>
          </p:grpSpPr>
          <p:sp>
            <p:nvSpPr>
              <p:cNvPr id="33" name="矩形 32"/>
              <p:cNvSpPr/>
              <p:nvPr/>
            </p:nvSpPr>
            <p:spPr>
              <a:xfrm>
                <a:off x="2423591" y="3723810"/>
                <a:ext cx="5223052" cy="22378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4" name="直接箭头连接符 33"/>
              <p:cNvCxnSpPr/>
              <p:nvPr/>
            </p:nvCxnSpPr>
            <p:spPr>
              <a:xfrm flipV="1">
                <a:off x="7647903" y="3668047"/>
                <a:ext cx="1591929" cy="17424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8497453" y="5129879"/>
              <a:ext cx="1597891" cy="99382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grpSp>
      <p:sp>
        <p:nvSpPr>
          <p:cNvPr id="36" name="椭圆 35"/>
          <p:cNvSpPr/>
          <p:nvPr/>
        </p:nvSpPr>
        <p:spPr>
          <a:xfrm>
            <a:off x="3480614" y="5542835"/>
            <a:ext cx="1545562" cy="19628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9"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95413" y="358580"/>
            <a:ext cx="6097904" cy="523220"/>
          </a:xfrm>
          <a:prstGeom prst="rect">
            <a:avLst/>
          </a:prstGeom>
          <a:noFill/>
        </p:spPr>
        <p:txBody>
          <a:bodyPr wrap="square">
            <a:spAutoFit/>
          </a:bodyPr>
          <a:lstStyle/>
          <a:p>
            <a:pPr algn="l"/>
            <a:r>
              <a:rPr lang="en-US" altLang="zh-CN" sz="2800" b="1" i="0" dirty="0">
                <a:solidFill>
                  <a:srgbClr val="171717"/>
                </a:solidFill>
                <a:effectLst/>
              </a:rPr>
              <a:t>Template specialization</a:t>
            </a:r>
            <a:endParaRPr lang="en-US" altLang="zh-CN" sz="2800" b="1" i="0" dirty="0">
              <a:solidFill>
                <a:srgbClr val="171717"/>
              </a:solidFill>
              <a:effectLst/>
            </a:endParaRPr>
          </a:p>
        </p:txBody>
      </p:sp>
      <p:sp>
        <p:nvSpPr>
          <p:cNvPr id="9" name="文本框 8"/>
          <p:cNvSpPr txBox="1"/>
          <p:nvPr/>
        </p:nvSpPr>
        <p:spPr>
          <a:xfrm>
            <a:off x="1154545" y="4037208"/>
            <a:ext cx="10823718" cy="1938992"/>
          </a:xfrm>
          <a:prstGeom prst="rect">
            <a:avLst/>
          </a:prstGeom>
          <a:noFill/>
        </p:spPr>
        <p:txBody>
          <a:bodyPr wrap="square">
            <a:spAutoFit/>
          </a:bodyPr>
          <a:lstStyle/>
          <a:p>
            <a:r>
              <a:rPr lang="en-US" altLang="zh-CN" sz="2400" b="0" i="0" dirty="0">
                <a:solidFill>
                  <a:srgbClr val="333333"/>
                </a:solidFill>
                <a:effectLst/>
              </a:rPr>
              <a:t>A template specialization of a class requires a </a:t>
            </a:r>
            <a:r>
              <a:rPr lang="en-US" altLang="zh-CN" sz="2400" b="1" i="1" dirty="0">
                <a:solidFill>
                  <a:srgbClr val="333333"/>
                </a:solidFill>
                <a:effectLst/>
              </a:rPr>
              <a:t>primary</a:t>
            </a:r>
            <a:r>
              <a:rPr lang="en-US" altLang="zh-CN" sz="2400" b="0" i="1" dirty="0">
                <a:solidFill>
                  <a:srgbClr val="333333"/>
                </a:solidFill>
                <a:effectLst/>
              </a:rPr>
              <a:t> class</a:t>
            </a:r>
            <a:r>
              <a:rPr lang="en-US" altLang="zh-CN" sz="2400" b="0" i="0" dirty="0">
                <a:solidFill>
                  <a:srgbClr val="333333"/>
                </a:solidFill>
                <a:effectLst/>
              </a:rPr>
              <a:t> and a type or parameters to specialize. A specialized template class behaves like a new class. There is no inheritance from the primary class. It doesn’t share anything with the primary template class, except the name. Any and all methods and members will have to be implemented.</a:t>
            </a:r>
            <a:endParaRPr lang="zh-CN" altLang="en-US" sz="2400" dirty="0"/>
          </a:p>
        </p:txBody>
      </p:sp>
      <p:sp>
        <p:nvSpPr>
          <p:cNvPr id="11" name="文本框 10"/>
          <p:cNvSpPr txBox="1"/>
          <p:nvPr/>
        </p:nvSpPr>
        <p:spPr>
          <a:xfrm>
            <a:off x="1154545" y="1113411"/>
            <a:ext cx="10668000"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171717"/>
                </a:solidFill>
                <a:effectLst/>
                <a:cs typeface="Segoe UI" panose="020B0502040204020203" pitchFamily="34" charset="0"/>
              </a:rPr>
              <a:t>In some cases, it isn't possible or desirable for a template to define exactly the same code for any type. In such cases you can define a </a:t>
            </a:r>
            <a:r>
              <a:rPr kumimoji="0" lang="zh-CN" altLang="zh-CN" sz="2400" b="0" i="1" u="none" strike="noStrike" cap="none" normalizeH="0" baseline="0" dirty="0">
                <a:ln>
                  <a:noFill/>
                </a:ln>
                <a:solidFill>
                  <a:srgbClr val="171717"/>
                </a:solidFill>
                <a:effectLst/>
                <a:cs typeface="Segoe UI" panose="020B0502040204020203" pitchFamily="34" charset="0"/>
              </a:rPr>
              <a:t>specialization</a:t>
            </a:r>
            <a:r>
              <a:rPr kumimoji="0" lang="zh-CN" altLang="zh-CN" sz="2400" b="0" i="0" u="none" strike="noStrike" cap="none" normalizeH="0" baseline="0" dirty="0">
                <a:ln>
                  <a:noFill/>
                </a:ln>
                <a:solidFill>
                  <a:srgbClr val="171717"/>
                </a:solidFill>
                <a:effectLst/>
                <a:cs typeface="Segoe UI" panose="020B0502040204020203" pitchFamily="34" charset="0"/>
              </a:rPr>
              <a:t> of the template for that particular type. When a user instantiates the template with that type, the compiler uses the specialization to generate the class, and for all other types, the compiler chooses the more general template. Specializations in which all parameters are specialized are </a:t>
            </a:r>
            <a:r>
              <a:rPr kumimoji="0" lang="zh-CN" altLang="zh-CN" sz="2400" b="1" i="1" u="none" strike="noStrike" cap="none" normalizeH="0" baseline="0" dirty="0">
                <a:ln>
                  <a:noFill/>
                </a:ln>
                <a:solidFill>
                  <a:srgbClr val="171717"/>
                </a:solidFill>
                <a:effectLst/>
                <a:cs typeface="Segoe UI" panose="020B0502040204020203" pitchFamily="34" charset="0"/>
              </a:rPr>
              <a:t>complete specializations</a:t>
            </a:r>
            <a:r>
              <a:rPr kumimoji="0" lang="zh-CN" altLang="zh-CN" sz="2400" b="0" i="0" u="none" strike="noStrike" cap="none" normalizeH="0" baseline="0" dirty="0">
                <a:ln>
                  <a:noFill/>
                </a:ln>
                <a:solidFill>
                  <a:srgbClr val="171717"/>
                </a:solidFill>
                <a:effectLst/>
                <a:cs typeface="Segoe UI" panose="020B0502040204020203" pitchFamily="34" charset="0"/>
              </a:rPr>
              <a:t>. If only some of the parameters are specialized, it is called a </a:t>
            </a:r>
            <a:r>
              <a:rPr kumimoji="0" lang="zh-CN" altLang="zh-CN" sz="2400" b="1" i="1" u="none" strike="noStrike" cap="none" normalizeH="0" baseline="0" dirty="0">
                <a:ln>
                  <a:noFill/>
                </a:ln>
                <a:solidFill>
                  <a:srgbClr val="171717"/>
                </a:solidFill>
                <a:effectLst/>
                <a:cs typeface="Segoe UI" panose="020B0502040204020203" pitchFamily="34" charset="0"/>
              </a:rPr>
              <a:t>partial specialization</a:t>
            </a:r>
            <a:r>
              <a:rPr kumimoji="0" lang="zh-CN" altLang="zh-CN" sz="2400" b="0" i="0" u="none" strike="noStrike" cap="none" normalizeH="0" baseline="0" dirty="0">
                <a:ln>
                  <a:noFill/>
                </a:ln>
                <a:solidFill>
                  <a:srgbClr val="171717"/>
                </a:solidFill>
                <a:effectLst/>
                <a:cs typeface="Segoe UI" panose="020B0502040204020203" pitchFamily="34" charset="0"/>
              </a:rPr>
              <a:t>.</a:t>
            </a:r>
            <a:endParaRPr kumimoji="0" lang="zh-CN" altLang="zh-CN" sz="2400" b="0" i="0" u="none" strike="noStrike" cap="none" normalizeH="0" baseline="0" dirty="0">
              <a:ln>
                <a:noFill/>
              </a:ln>
              <a:solidFill>
                <a:srgbClr val="171717"/>
              </a:solidFill>
              <a:effectLst/>
              <a:ea typeface="SFMono-Regular"/>
            </a:endParaRPr>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873970" y="446014"/>
            <a:ext cx="4803920" cy="5892079"/>
            <a:chOff x="1957098" y="231630"/>
            <a:chExt cx="4138902" cy="5106988"/>
          </a:xfrm>
        </p:grpSpPr>
        <p:pic>
          <p:nvPicPr>
            <p:cNvPr id="8" name="图片 7"/>
            <p:cNvPicPr>
              <a:picLocks noChangeAspect="1"/>
            </p:cNvPicPr>
            <p:nvPr/>
          </p:nvPicPr>
          <p:blipFill>
            <a:blip r:embed="rId1"/>
            <a:stretch>
              <a:fillRect/>
            </a:stretch>
          </p:blipFill>
          <p:spPr>
            <a:xfrm>
              <a:off x="1957098" y="231630"/>
              <a:ext cx="4138902" cy="3773167"/>
            </a:xfrm>
            <a:prstGeom prst="rect">
              <a:avLst/>
            </a:prstGeom>
          </p:spPr>
        </p:pic>
        <p:pic>
          <p:nvPicPr>
            <p:cNvPr id="10" name="图片 9"/>
            <p:cNvPicPr>
              <a:picLocks noChangeAspect="1"/>
            </p:cNvPicPr>
            <p:nvPr/>
          </p:nvPicPr>
          <p:blipFill>
            <a:blip r:embed="rId2"/>
            <a:stretch>
              <a:fillRect/>
            </a:stretch>
          </p:blipFill>
          <p:spPr>
            <a:xfrm>
              <a:off x="2044700" y="4143519"/>
              <a:ext cx="1379418" cy="1195099"/>
            </a:xfrm>
            <a:prstGeom prst="rect">
              <a:avLst/>
            </a:prstGeom>
          </p:spPr>
        </p:pic>
      </p:grpSp>
      <p:grpSp>
        <p:nvGrpSpPr>
          <p:cNvPr id="12" name="组合 11"/>
          <p:cNvGrpSpPr/>
          <p:nvPr/>
        </p:nvGrpSpPr>
        <p:grpSpPr>
          <a:xfrm>
            <a:off x="1695220" y="664485"/>
            <a:ext cx="3615430" cy="887224"/>
            <a:chOff x="1854172" y="1396223"/>
            <a:chExt cx="3615430" cy="887224"/>
          </a:xfrm>
        </p:grpSpPr>
        <p:sp>
          <p:nvSpPr>
            <p:cNvPr id="13" name="椭圆 12"/>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H="1">
              <a:off x="3746616"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055882" y="1396223"/>
              <a:ext cx="1413720" cy="369332"/>
            </a:xfrm>
            <a:prstGeom prst="rect">
              <a:avLst/>
            </a:prstGeom>
            <a:noFill/>
          </p:spPr>
          <p:txBody>
            <a:bodyPr wrap="none" rtlCol="0">
              <a:spAutoFit/>
            </a:bodyPr>
            <a:lstStyle/>
            <a:p>
              <a:r>
                <a:rPr lang="en-US" altLang="zh-CN" dirty="0"/>
                <a:t>primary class</a:t>
              </a:r>
              <a:endParaRPr lang="zh-CN" altLang="en-US" dirty="0"/>
            </a:p>
          </p:txBody>
        </p:sp>
      </p:grpSp>
      <p:grpSp>
        <p:nvGrpSpPr>
          <p:cNvPr id="16" name="组合 15"/>
          <p:cNvGrpSpPr/>
          <p:nvPr/>
        </p:nvGrpSpPr>
        <p:grpSpPr>
          <a:xfrm>
            <a:off x="1681367" y="2608744"/>
            <a:ext cx="4143716" cy="887224"/>
            <a:chOff x="1854172" y="1396223"/>
            <a:chExt cx="4143716" cy="887224"/>
          </a:xfrm>
        </p:grpSpPr>
        <p:sp>
          <p:nvSpPr>
            <p:cNvPr id="17" name="椭圆 16"/>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flipH="1">
              <a:off x="3755852"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055882" y="1396223"/>
              <a:ext cx="1942006" cy="369332"/>
            </a:xfrm>
            <a:prstGeom prst="rect">
              <a:avLst/>
            </a:prstGeom>
            <a:noFill/>
          </p:spPr>
          <p:txBody>
            <a:bodyPr wrap="none" rtlCol="0">
              <a:spAutoFit/>
            </a:bodyPr>
            <a:lstStyle/>
            <a:p>
              <a:r>
                <a:rPr lang="en-US" altLang="zh-CN" dirty="0"/>
                <a:t>class specialization</a:t>
              </a:r>
              <a:endParaRPr lang="zh-CN" altLang="en-US" dirty="0"/>
            </a:p>
          </p:txBody>
        </p:sp>
      </p:grpSp>
      <p:pic>
        <p:nvPicPr>
          <p:cNvPr id="6" name="图片 5"/>
          <p:cNvPicPr>
            <a:picLocks noChangeAspect="1"/>
          </p:cNvPicPr>
          <p:nvPr/>
        </p:nvPicPr>
        <p:blipFill>
          <a:blip r:embed="rId3"/>
          <a:stretch>
            <a:fillRect/>
          </a:stretch>
        </p:blipFill>
        <p:spPr>
          <a:xfrm>
            <a:off x="5692775" y="5245891"/>
            <a:ext cx="3448050" cy="676275"/>
          </a:xfrm>
          <a:prstGeom prst="rect">
            <a:avLst/>
          </a:prstGeom>
        </p:spPr>
      </p:pic>
      <p:grpSp>
        <p:nvGrpSpPr>
          <p:cNvPr id="29" name="组合 28"/>
          <p:cNvGrpSpPr/>
          <p:nvPr/>
        </p:nvGrpSpPr>
        <p:grpSpPr>
          <a:xfrm>
            <a:off x="2299852" y="5240715"/>
            <a:ext cx="6840973" cy="339488"/>
            <a:chOff x="2299852" y="5240715"/>
            <a:chExt cx="6840973" cy="339488"/>
          </a:xfrm>
        </p:grpSpPr>
        <p:grpSp>
          <p:nvGrpSpPr>
            <p:cNvPr id="20" name="组合 19"/>
            <p:cNvGrpSpPr/>
            <p:nvPr/>
          </p:nvGrpSpPr>
          <p:grpSpPr>
            <a:xfrm>
              <a:off x="2299852" y="5365402"/>
              <a:ext cx="3400593" cy="214801"/>
              <a:chOff x="2423591" y="3723809"/>
              <a:chExt cx="3738495" cy="244906"/>
            </a:xfrm>
          </p:grpSpPr>
          <p:sp>
            <p:nvSpPr>
              <p:cNvPr id="21" name="矩形 20"/>
              <p:cNvSpPr/>
              <p:nvPr/>
            </p:nvSpPr>
            <p:spPr>
              <a:xfrm>
                <a:off x="2423591" y="3723809"/>
                <a:ext cx="1160192" cy="244906"/>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22" name="直接箭头连接符 21"/>
              <p:cNvCxnSpPr/>
              <p:nvPr/>
            </p:nvCxnSpPr>
            <p:spPr>
              <a:xfrm flipV="1">
                <a:off x="3583783" y="3723809"/>
                <a:ext cx="2578303" cy="11194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5684980" y="5240715"/>
              <a:ext cx="3455845" cy="21867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grpSp>
      <p:grpSp>
        <p:nvGrpSpPr>
          <p:cNvPr id="30" name="组合 29"/>
          <p:cNvGrpSpPr/>
          <p:nvPr/>
        </p:nvGrpSpPr>
        <p:grpSpPr>
          <a:xfrm>
            <a:off x="2313712" y="5485475"/>
            <a:ext cx="6460834" cy="507342"/>
            <a:chOff x="2299852" y="5240715"/>
            <a:chExt cx="6460834" cy="507342"/>
          </a:xfrm>
        </p:grpSpPr>
        <p:grpSp>
          <p:nvGrpSpPr>
            <p:cNvPr id="31" name="组合 30"/>
            <p:cNvGrpSpPr/>
            <p:nvPr/>
          </p:nvGrpSpPr>
          <p:grpSpPr>
            <a:xfrm>
              <a:off x="2299852" y="5365399"/>
              <a:ext cx="3400593" cy="382658"/>
              <a:chOff x="2423591" y="3723809"/>
              <a:chExt cx="3738495" cy="436289"/>
            </a:xfrm>
          </p:grpSpPr>
          <p:sp>
            <p:nvSpPr>
              <p:cNvPr id="33" name="矩形 32"/>
              <p:cNvSpPr/>
              <p:nvPr/>
            </p:nvSpPr>
            <p:spPr>
              <a:xfrm>
                <a:off x="2423591" y="3723809"/>
                <a:ext cx="1388489" cy="436289"/>
              </a:xfrm>
              <a:prstGeom prst="rect">
                <a:avLst/>
              </a:prstGeom>
              <a:noFill/>
              <a:ln w="2222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4" name="直接箭头连接符 33"/>
              <p:cNvCxnSpPr/>
              <p:nvPr/>
            </p:nvCxnSpPr>
            <p:spPr>
              <a:xfrm flipV="1">
                <a:off x="3812080" y="3723809"/>
                <a:ext cx="2350006" cy="249328"/>
              </a:xfrm>
              <a:prstGeom prst="straightConnector1">
                <a:avLst/>
              </a:prstGeom>
              <a:ln w="2222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5686586" y="5240715"/>
              <a:ext cx="3074100" cy="378463"/>
            </a:xfrm>
            <a:prstGeom prst="rect">
              <a:avLst/>
            </a:prstGeom>
            <a:noFill/>
            <a:ln w="2222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grpSp>
      <p:sp>
        <p:nvSpPr>
          <p:cNvPr id="2" name="椭圆 1"/>
          <p:cNvSpPr/>
          <p:nvPr/>
        </p:nvSpPr>
        <p:spPr>
          <a:xfrm>
            <a:off x="1824532" y="3007264"/>
            <a:ext cx="1103396" cy="212436"/>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1308" y="1225332"/>
            <a:ext cx="10665093" cy="3477875"/>
          </a:xfrm>
          <a:prstGeom prst="rect">
            <a:avLst/>
          </a:prstGeom>
          <a:noFill/>
        </p:spPr>
        <p:txBody>
          <a:bodyPr wrap="square">
            <a:spAutoFit/>
          </a:bodyPr>
          <a:lstStyle/>
          <a:p>
            <a:pPr algn="l"/>
            <a:r>
              <a:rPr lang="en-US" altLang="zh-CN" sz="2200" dirty="0">
                <a:solidFill>
                  <a:srgbClr val="171717"/>
                </a:solidFill>
              </a:rPr>
              <a:t>Class templates can be </a:t>
            </a:r>
            <a:r>
              <a:rPr lang="en-US" altLang="zh-CN" sz="2200" b="1" dirty="0">
                <a:solidFill>
                  <a:srgbClr val="171717"/>
                </a:solidFill>
              </a:rPr>
              <a:t>partially specialized</a:t>
            </a:r>
            <a:r>
              <a:rPr lang="en-US" altLang="zh-CN" sz="2200" dirty="0">
                <a:solidFill>
                  <a:srgbClr val="171717"/>
                </a:solidFill>
              </a:rPr>
              <a:t>, and the resulting class is still a template. Partial specialization allows template code to be partially customized for specific types in situations, such as:</a:t>
            </a:r>
            <a:endParaRPr lang="en-US" altLang="zh-CN" sz="2200" dirty="0">
              <a:solidFill>
                <a:srgbClr val="171717"/>
              </a:solidFill>
            </a:endParaRPr>
          </a:p>
          <a:p>
            <a:pPr algn="l"/>
            <a:endParaRPr lang="en-US" altLang="zh-CN" sz="2200" dirty="0">
              <a:solidFill>
                <a:srgbClr val="171717"/>
              </a:solidFill>
            </a:endParaRPr>
          </a:p>
          <a:p>
            <a:pPr algn="l"/>
            <a:r>
              <a:rPr lang="en-US" altLang="zh-CN" sz="2200" dirty="0">
                <a:solidFill>
                  <a:srgbClr val="171717"/>
                </a:solidFill>
              </a:rPr>
              <a:t>(1) A template has multiple types and only some of them need to be specialized. The result is a template parameterized on the remaining types.</a:t>
            </a:r>
            <a:endParaRPr lang="en-US" altLang="zh-CN" sz="2200" dirty="0">
              <a:solidFill>
                <a:srgbClr val="171717"/>
              </a:solidFill>
            </a:endParaRPr>
          </a:p>
          <a:p>
            <a:pPr algn="l"/>
            <a:endParaRPr lang="en-US" altLang="zh-CN" sz="2200" dirty="0">
              <a:solidFill>
                <a:srgbClr val="171717"/>
              </a:solidFill>
            </a:endParaRPr>
          </a:p>
          <a:p>
            <a:pPr algn="l"/>
            <a:r>
              <a:rPr lang="en-US" altLang="zh-CN" sz="2200" dirty="0">
                <a:solidFill>
                  <a:srgbClr val="171717"/>
                </a:solidFill>
              </a:rPr>
              <a:t>(2) A template has only one type, but a specialization is needed for pointer, reference, pointer to member, or function pointer types. The specialization itself is still a template on the type pointed to or referenced.</a:t>
            </a:r>
            <a:endParaRPr lang="en-US" altLang="zh-CN" sz="2200" dirty="0">
              <a:solidFill>
                <a:srgbClr val="171717"/>
              </a:solidFill>
            </a:endParaRPr>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021368" y="951779"/>
            <a:ext cx="3325091" cy="2370426"/>
          </a:xfrm>
          <a:prstGeom prst="rect">
            <a:avLst/>
          </a:prstGeom>
        </p:spPr>
      </p:pic>
      <p:pic>
        <p:nvPicPr>
          <p:cNvPr id="6" name="图片 5"/>
          <p:cNvPicPr>
            <a:picLocks noChangeAspect="1"/>
          </p:cNvPicPr>
          <p:nvPr/>
        </p:nvPicPr>
        <p:blipFill>
          <a:blip r:embed="rId2"/>
          <a:stretch>
            <a:fillRect/>
          </a:stretch>
        </p:blipFill>
        <p:spPr>
          <a:xfrm>
            <a:off x="7390822" y="4377170"/>
            <a:ext cx="3543300" cy="819150"/>
          </a:xfrm>
          <a:prstGeom prst="rect">
            <a:avLst/>
          </a:prstGeom>
        </p:spPr>
      </p:pic>
      <p:grpSp>
        <p:nvGrpSpPr>
          <p:cNvPr id="12" name="组合 11"/>
          <p:cNvGrpSpPr/>
          <p:nvPr/>
        </p:nvGrpSpPr>
        <p:grpSpPr>
          <a:xfrm>
            <a:off x="1714932" y="333521"/>
            <a:ext cx="4756814" cy="6261700"/>
            <a:chOff x="1714932" y="333521"/>
            <a:chExt cx="4756814" cy="6261700"/>
          </a:xfrm>
        </p:grpSpPr>
        <p:pic>
          <p:nvPicPr>
            <p:cNvPr id="8" name="图片 7"/>
            <p:cNvPicPr>
              <a:picLocks noChangeAspect="1"/>
            </p:cNvPicPr>
            <p:nvPr/>
          </p:nvPicPr>
          <p:blipFill>
            <a:blip r:embed="rId3"/>
            <a:stretch>
              <a:fillRect/>
            </a:stretch>
          </p:blipFill>
          <p:spPr>
            <a:xfrm>
              <a:off x="1714932" y="333521"/>
              <a:ext cx="4635443" cy="3231716"/>
            </a:xfrm>
            <a:prstGeom prst="rect">
              <a:avLst/>
            </a:prstGeom>
          </p:spPr>
        </p:pic>
        <p:pic>
          <p:nvPicPr>
            <p:cNvPr id="11" name="图片 10"/>
            <p:cNvPicPr>
              <a:picLocks noChangeAspect="1"/>
            </p:cNvPicPr>
            <p:nvPr/>
          </p:nvPicPr>
          <p:blipFill>
            <a:blip r:embed="rId4"/>
            <a:stretch>
              <a:fillRect/>
            </a:stretch>
          </p:blipFill>
          <p:spPr>
            <a:xfrm>
              <a:off x="1714932" y="3797419"/>
              <a:ext cx="4756814" cy="2797802"/>
            </a:xfrm>
            <a:prstGeom prst="rect">
              <a:avLst/>
            </a:prstGeom>
          </p:spPr>
        </p:pic>
      </p:grpSp>
      <p:grpSp>
        <p:nvGrpSpPr>
          <p:cNvPr id="13" name="组合 12"/>
          <p:cNvGrpSpPr/>
          <p:nvPr/>
        </p:nvGrpSpPr>
        <p:grpSpPr>
          <a:xfrm>
            <a:off x="1602860" y="405870"/>
            <a:ext cx="3615430" cy="887224"/>
            <a:chOff x="1854172" y="1396223"/>
            <a:chExt cx="3615430" cy="887224"/>
          </a:xfrm>
        </p:grpSpPr>
        <p:sp>
          <p:nvSpPr>
            <p:cNvPr id="14" name="椭圆 13"/>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H="1">
              <a:off x="3746616"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055882" y="1396223"/>
              <a:ext cx="1413720" cy="369332"/>
            </a:xfrm>
            <a:prstGeom prst="rect">
              <a:avLst/>
            </a:prstGeom>
            <a:noFill/>
          </p:spPr>
          <p:txBody>
            <a:bodyPr wrap="none" rtlCol="0">
              <a:spAutoFit/>
            </a:bodyPr>
            <a:lstStyle/>
            <a:p>
              <a:r>
                <a:rPr lang="en-US" altLang="zh-CN" dirty="0"/>
                <a:t>primary class</a:t>
              </a:r>
              <a:endParaRPr lang="zh-CN" altLang="en-US" dirty="0"/>
            </a:p>
          </p:txBody>
        </p:sp>
      </p:grpSp>
      <p:grpSp>
        <p:nvGrpSpPr>
          <p:cNvPr id="17" name="组合 16"/>
          <p:cNvGrpSpPr/>
          <p:nvPr/>
        </p:nvGrpSpPr>
        <p:grpSpPr>
          <a:xfrm>
            <a:off x="1496644" y="3329178"/>
            <a:ext cx="4802550" cy="887224"/>
            <a:chOff x="1854172" y="1396223"/>
            <a:chExt cx="4802550" cy="887224"/>
          </a:xfrm>
        </p:grpSpPr>
        <p:sp>
          <p:nvSpPr>
            <p:cNvPr id="18" name="椭圆 17"/>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flipH="1">
              <a:off x="3755852"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055882" y="1396223"/>
              <a:ext cx="2600840" cy="369332"/>
            </a:xfrm>
            <a:prstGeom prst="rect">
              <a:avLst/>
            </a:prstGeom>
            <a:noFill/>
          </p:spPr>
          <p:txBody>
            <a:bodyPr wrap="none" rtlCol="0">
              <a:spAutoFit/>
            </a:bodyPr>
            <a:lstStyle/>
            <a:p>
              <a:r>
                <a:rPr lang="en-US" altLang="zh-CN" dirty="0"/>
                <a:t>class partial specialization</a:t>
              </a:r>
              <a:endParaRPr lang="zh-CN" altLang="en-US" dirty="0"/>
            </a:p>
          </p:txBody>
        </p:sp>
      </p:grpSp>
      <p:sp>
        <p:nvSpPr>
          <p:cNvPr id="21" name="椭圆 20"/>
          <p:cNvSpPr/>
          <p:nvPr/>
        </p:nvSpPr>
        <p:spPr>
          <a:xfrm>
            <a:off x="7190876" y="1810328"/>
            <a:ext cx="2830579" cy="24014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50916" y="2369126"/>
            <a:ext cx="3019920" cy="24014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502142" y="229073"/>
            <a:ext cx="3370446" cy="6329971"/>
            <a:chOff x="6500926" y="165612"/>
            <a:chExt cx="3370446" cy="6329971"/>
          </a:xfrm>
        </p:grpSpPr>
        <p:pic>
          <p:nvPicPr>
            <p:cNvPr id="5" name="图片 4"/>
            <p:cNvPicPr>
              <a:picLocks noChangeAspect="1"/>
            </p:cNvPicPr>
            <p:nvPr/>
          </p:nvPicPr>
          <p:blipFill>
            <a:blip r:embed="rId1"/>
            <a:stretch>
              <a:fillRect/>
            </a:stretch>
          </p:blipFill>
          <p:spPr>
            <a:xfrm>
              <a:off x="6522261" y="165612"/>
              <a:ext cx="3349111" cy="4996873"/>
            </a:xfrm>
            <a:prstGeom prst="rect">
              <a:avLst/>
            </a:prstGeom>
          </p:spPr>
        </p:pic>
        <p:pic>
          <p:nvPicPr>
            <p:cNvPr id="7" name="图片 6"/>
            <p:cNvPicPr>
              <a:picLocks noChangeAspect="1"/>
            </p:cNvPicPr>
            <p:nvPr/>
          </p:nvPicPr>
          <p:blipFill>
            <a:blip r:embed="rId2"/>
            <a:stretch>
              <a:fillRect/>
            </a:stretch>
          </p:blipFill>
          <p:spPr>
            <a:xfrm>
              <a:off x="6500926" y="5183901"/>
              <a:ext cx="2994056" cy="1311682"/>
            </a:xfrm>
            <a:prstGeom prst="rect">
              <a:avLst/>
            </a:prstGeom>
          </p:spPr>
        </p:pic>
      </p:grpSp>
      <p:grpSp>
        <p:nvGrpSpPr>
          <p:cNvPr id="22" name="组合 21"/>
          <p:cNvGrpSpPr/>
          <p:nvPr/>
        </p:nvGrpSpPr>
        <p:grpSpPr>
          <a:xfrm>
            <a:off x="1263249" y="251051"/>
            <a:ext cx="3830159" cy="6142303"/>
            <a:chOff x="1453265" y="257798"/>
            <a:chExt cx="3830159" cy="6142303"/>
          </a:xfrm>
        </p:grpSpPr>
        <p:pic>
          <p:nvPicPr>
            <p:cNvPr id="3" name="图片 2"/>
            <p:cNvPicPr>
              <a:picLocks noChangeAspect="1"/>
            </p:cNvPicPr>
            <p:nvPr/>
          </p:nvPicPr>
          <p:blipFill>
            <a:blip r:embed="rId3"/>
            <a:stretch>
              <a:fillRect/>
            </a:stretch>
          </p:blipFill>
          <p:spPr>
            <a:xfrm>
              <a:off x="1512559" y="457898"/>
              <a:ext cx="3770865" cy="5942203"/>
            </a:xfrm>
            <a:prstGeom prst="rect">
              <a:avLst/>
            </a:prstGeom>
          </p:spPr>
        </p:pic>
        <p:pic>
          <p:nvPicPr>
            <p:cNvPr id="13" name="图片 12"/>
            <p:cNvPicPr>
              <a:picLocks noChangeAspect="1"/>
            </p:cNvPicPr>
            <p:nvPr/>
          </p:nvPicPr>
          <p:blipFill>
            <a:blip r:embed="rId4"/>
            <a:stretch>
              <a:fillRect/>
            </a:stretch>
          </p:blipFill>
          <p:spPr>
            <a:xfrm>
              <a:off x="1453265" y="257798"/>
              <a:ext cx="1687099" cy="179645"/>
            </a:xfrm>
            <a:prstGeom prst="rect">
              <a:avLst/>
            </a:prstGeom>
          </p:spPr>
        </p:pic>
      </p:grpSp>
      <p:grpSp>
        <p:nvGrpSpPr>
          <p:cNvPr id="14" name="组合 13"/>
          <p:cNvGrpSpPr/>
          <p:nvPr/>
        </p:nvGrpSpPr>
        <p:grpSpPr>
          <a:xfrm>
            <a:off x="1202475" y="145052"/>
            <a:ext cx="4540127" cy="795433"/>
            <a:chOff x="1854172" y="1725467"/>
            <a:chExt cx="4540127" cy="795433"/>
          </a:xfrm>
        </p:grpSpPr>
        <p:sp>
          <p:nvSpPr>
            <p:cNvPr id="15" name="椭圆 14"/>
            <p:cNvSpPr/>
            <p:nvPr/>
          </p:nvSpPr>
          <p:spPr>
            <a:xfrm>
              <a:off x="1854172" y="1725467"/>
              <a:ext cx="1749285"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H="1" flipV="1">
              <a:off x="3599413" y="2064597"/>
              <a:ext cx="482371" cy="1819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083153" y="1874569"/>
              <a:ext cx="2311146" cy="646331"/>
            </a:xfrm>
            <a:prstGeom prst="rect">
              <a:avLst/>
            </a:prstGeom>
            <a:noFill/>
          </p:spPr>
          <p:txBody>
            <a:bodyPr wrap="none" rtlCol="0">
              <a:spAutoFit/>
            </a:bodyPr>
            <a:lstStyle/>
            <a:p>
              <a:r>
                <a:rPr lang="en-US" altLang="zh-CN" dirty="0"/>
                <a:t>primary class</a:t>
              </a:r>
              <a:endParaRPr lang="en-US" altLang="zh-CN" dirty="0"/>
            </a:p>
            <a:p>
              <a:r>
                <a:rPr lang="en-US" altLang="zh-CN" dirty="0"/>
                <a:t>Original template class</a:t>
              </a:r>
              <a:endParaRPr lang="zh-CN" altLang="en-US" dirty="0"/>
            </a:p>
          </p:txBody>
        </p:sp>
      </p:grpSp>
      <p:grpSp>
        <p:nvGrpSpPr>
          <p:cNvPr id="18" name="组合 17"/>
          <p:cNvGrpSpPr/>
          <p:nvPr/>
        </p:nvGrpSpPr>
        <p:grpSpPr>
          <a:xfrm>
            <a:off x="6439875" y="103010"/>
            <a:ext cx="4884142" cy="1122193"/>
            <a:chOff x="1991320" y="1820717"/>
            <a:chExt cx="4884142" cy="1122193"/>
          </a:xfrm>
        </p:grpSpPr>
        <p:sp>
          <p:nvSpPr>
            <p:cNvPr id="19" name="椭圆 18"/>
            <p:cNvSpPr/>
            <p:nvPr/>
          </p:nvSpPr>
          <p:spPr>
            <a:xfrm>
              <a:off x="1991320" y="1820717"/>
              <a:ext cx="1497028" cy="52271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flipH="1" flipV="1">
              <a:off x="3497873" y="2100684"/>
              <a:ext cx="348877" cy="9724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815265" y="2019580"/>
              <a:ext cx="3060197" cy="923330"/>
            </a:xfrm>
            <a:prstGeom prst="rect">
              <a:avLst/>
            </a:prstGeom>
            <a:noFill/>
          </p:spPr>
          <p:txBody>
            <a:bodyPr wrap="none" rtlCol="0">
              <a:spAutoFit/>
            </a:bodyPr>
            <a:lstStyle/>
            <a:p>
              <a:r>
                <a:rPr lang="en-US" altLang="zh-CN" dirty="0"/>
                <a:t>class partial specialization</a:t>
              </a:r>
              <a:endParaRPr lang="en-US" altLang="zh-CN" dirty="0"/>
            </a:p>
            <a:p>
              <a:r>
                <a:rPr lang="en-US" altLang="zh-CN" dirty="0"/>
                <a:t>template partial specialization </a:t>
              </a:r>
              <a:endParaRPr lang="en-US" altLang="zh-CN" dirty="0"/>
            </a:p>
            <a:p>
              <a:r>
                <a:rPr lang="en-US" altLang="zh-CN" dirty="0"/>
                <a:t>for pointer types</a:t>
              </a:r>
              <a:endParaRPr lang="zh-CN" altLang="en-US" dirty="0"/>
            </a:p>
          </p:txBody>
        </p:sp>
      </p:grpSp>
      <p:grpSp>
        <p:nvGrpSpPr>
          <p:cNvPr id="42" name="组合 41"/>
          <p:cNvGrpSpPr/>
          <p:nvPr/>
        </p:nvGrpSpPr>
        <p:grpSpPr>
          <a:xfrm>
            <a:off x="1590675" y="1704975"/>
            <a:ext cx="6433866" cy="581025"/>
            <a:chOff x="1590675" y="1704975"/>
            <a:chExt cx="6433866" cy="581025"/>
          </a:xfrm>
        </p:grpSpPr>
        <p:sp>
          <p:nvSpPr>
            <p:cNvPr id="27" name="椭圆 26"/>
            <p:cNvSpPr/>
            <p:nvPr/>
          </p:nvSpPr>
          <p:spPr>
            <a:xfrm>
              <a:off x="1590675" y="1990725"/>
              <a:ext cx="1357041" cy="295275"/>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667500" y="1704975"/>
              <a:ext cx="1357041" cy="295275"/>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7372350" y="3990975"/>
            <a:ext cx="4581758" cy="1511923"/>
            <a:chOff x="7372350" y="3990975"/>
            <a:chExt cx="4581758" cy="1511923"/>
          </a:xfrm>
        </p:grpSpPr>
        <p:sp>
          <p:nvSpPr>
            <p:cNvPr id="29" name="矩形 28"/>
            <p:cNvSpPr/>
            <p:nvPr/>
          </p:nvSpPr>
          <p:spPr>
            <a:xfrm>
              <a:off x="7372350" y="3990975"/>
              <a:ext cx="2583840" cy="21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81875" y="4838700"/>
              <a:ext cx="2583840" cy="21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p:nvPr/>
          </p:nvCxnSpPr>
          <p:spPr>
            <a:xfrm flipH="1" flipV="1">
              <a:off x="8511870" y="4193238"/>
              <a:ext cx="308280" cy="300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8511870" y="4514978"/>
              <a:ext cx="308280" cy="359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8802308" y="4302569"/>
              <a:ext cx="3151800" cy="1200329"/>
            </a:xfrm>
            <a:prstGeom prst="rect">
              <a:avLst/>
            </a:prstGeom>
            <a:noFill/>
          </p:spPr>
          <p:txBody>
            <a:bodyPr wrap="square" rtlCol="0">
              <a:spAutoFit/>
            </a:bodyPr>
            <a:lstStyle/>
            <a:p>
              <a:r>
                <a:rPr lang="en-US" altLang="zh-CN" dirty="0"/>
                <a:t>The values that are pointed to</a:t>
              </a:r>
              <a:endParaRPr lang="en-US" altLang="zh-CN" dirty="0"/>
            </a:p>
            <a:p>
              <a:r>
                <a:rPr lang="en-US" altLang="zh-CN" dirty="0"/>
                <a:t>are added. If there is no partial specialization, only the pointers themselves are added.</a:t>
              </a:r>
              <a:endParaRPr lang="zh-CN" altLang="en-US" dirty="0"/>
            </a:p>
          </p:txBody>
        </p:sp>
      </p:grpSp>
      <p:grpSp>
        <p:nvGrpSpPr>
          <p:cNvPr id="46" name="组合 45"/>
          <p:cNvGrpSpPr/>
          <p:nvPr/>
        </p:nvGrpSpPr>
        <p:grpSpPr>
          <a:xfrm>
            <a:off x="2209800" y="3609975"/>
            <a:ext cx="1695450" cy="1172537"/>
            <a:chOff x="2209800" y="3609975"/>
            <a:chExt cx="1695450" cy="1172537"/>
          </a:xfrm>
        </p:grpSpPr>
        <p:sp>
          <p:nvSpPr>
            <p:cNvPr id="44" name="矩形 43"/>
            <p:cNvSpPr/>
            <p:nvPr/>
          </p:nvSpPr>
          <p:spPr>
            <a:xfrm>
              <a:off x="2209800" y="3609975"/>
              <a:ext cx="1647825" cy="181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257425" y="4600575"/>
              <a:ext cx="1647825" cy="181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p:nvPr/>
        </p:nvSpPr>
        <p:spPr>
          <a:xfrm>
            <a:off x="1819021" y="551758"/>
            <a:ext cx="7498798" cy="66138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3265" dirty="0">
                <a:solidFill>
                  <a:prstClr val="black"/>
                </a:solidFill>
              </a:rPr>
              <a:t> Bringing it All Together</a:t>
            </a:r>
            <a:endParaRPr lang="zh-CN" altLang="zh-CN" sz="3265" dirty="0">
              <a:solidFill>
                <a:prstClr val="black"/>
              </a:solidFill>
            </a:endParaRPr>
          </a:p>
          <a:p>
            <a:pPr marL="128905" lvl="1" indent="0">
              <a:spcBef>
                <a:spcPts val="1415"/>
              </a:spcBef>
              <a:buSzPct val="68000"/>
              <a:buNone/>
            </a:pPr>
            <a:endParaRPr lang="en-US" sz="3265" dirty="0">
              <a:solidFill>
                <a:prstClr val="black"/>
              </a:solidFill>
            </a:endParaRPr>
          </a:p>
          <a:p>
            <a:pPr marL="128905" lvl="1" indent="0">
              <a:spcBef>
                <a:spcPts val="1415"/>
              </a:spcBef>
              <a:buSzPct val="68000"/>
              <a:buNone/>
            </a:pPr>
            <a:r>
              <a:rPr lang="en-US" sz="3265" dirty="0">
                <a:solidFill>
                  <a:prstClr val="black"/>
                </a:solidFill>
              </a:rPr>
              <a:t>  </a:t>
            </a:r>
            <a:endParaRPr lang="en-US" sz="3265" dirty="0">
              <a:solidFill>
                <a:prstClr val="black"/>
              </a:solidFill>
            </a:endParaRPr>
          </a:p>
        </p:txBody>
      </p:sp>
      <p:sp>
        <p:nvSpPr>
          <p:cNvPr id="3" name="Content Placeholder 2"/>
          <p:cNvSpPr txBox="1"/>
          <p:nvPr/>
        </p:nvSpPr>
        <p:spPr>
          <a:xfrm>
            <a:off x="402597" y="1464512"/>
            <a:ext cx="11697972" cy="392897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905" b="1" dirty="0">
                <a:solidFill>
                  <a:prstClr val="black"/>
                </a:solidFill>
              </a:rPr>
              <a:t>Class templates and their member function templates should be declared in .h/.</a:t>
            </a:r>
            <a:r>
              <a:rPr lang="en-US" sz="2905" b="1" dirty="0" err="1">
                <a:solidFill>
                  <a:prstClr val="black"/>
                </a:solidFill>
              </a:rPr>
              <a:t>hpp</a:t>
            </a:r>
            <a:r>
              <a:rPr lang="en-US" sz="2905" b="1" dirty="0">
                <a:solidFill>
                  <a:prstClr val="black"/>
                </a:solidFill>
              </a:rPr>
              <a:t>. </a:t>
            </a:r>
            <a:endParaRPr lang="en-US" sz="2905" dirty="0">
              <a:solidFill>
                <a:prstClr val="black"/>
              </a:solidFill>
            </a:endParaRPr>
          </a:p>
          <a:p>
            <a:pPr marL="128905" lvl="1" indent="0">
              <a:spcBef>
                <a:spcPts val="1415"/>
              </a:spcBef>
              <a:buSzPct val="68000"/>
              <a:buNone/>
            </a:pPr>
            <a:r>
              <a:rPr lang="en-US" sz="2905" dirty="0">
                <a:solidFill>
                  <a:prstClr val="black"/>
                </a:solidFill>
              </a:rPr>
              <a:t>  </a:t>
            </a:r>
            <a:endParaRPr lang="en-US" sz="2905" dirty="0">
              <a:solidFill>
                <a:prstClr val="black"/>
              </a:solidFill>
            </a:endParaRPr>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p:nvPr/>
        </p:nvSpPr>
        <p:spPr>
          <a:xfrm>
            <a:off x="693369" y="1665443"/>
            <a:ext cx="10456288" cy="1419744"/>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400" dirty="0">
                <a:solidFill>
                  <a:prstClr val="black"/>
                </a:solidFill>
              </a:rPr>
              <a:t>Templates are powerful, but they are not magical. When you design or use a template you should be aware of what operations the data types you will use need to support.</a:t>
            </a:r>
            <a:endParaRPr lang="zh-CN" altLang="zh-CN" sz="2400" dirty="0">
              <a:solidFill>
                <a:prstClr val="black"/>
              </a:solidFill>
            </a:endParaRPr>
          </a:p>
          <a:p>
            <a:pPr marL="128905" lvl="1" indent="0">
              <a:spcBef>
                <a:spcPts val="1415"/>
              </a:spcBef>
              <a:buSzPct val="68000"/>
              <a:buNone/>
            </a:pPr>
            <a:endParaRPr lang="en-US" sz="2400" dirty="0">
              <a:solidFill>
                <a:prstClr val="black"/>
              </a:solidFill>
            </a:endParaRPr>
          </a:p>
          <a:p>
            <a:pPr marL="128905" lvl="1" indent="0">
              <a:spcBef>
                <a:spcPts val="1415"/>
              </a:spcBef>
              <a:buSzPct val="68000"/>
              <a:buNone/>
            </a:pPr>
            <a:r>
              <a:rPr lang="en-US" sz="2400" dirty="0">
                <a:solidFill>
                  <a:prstClr val="black"/>
                </a:solidFill>
              </a:rPr>
              <a:t>  </a:t>
            </a:r>
            <a:endParaRPr lang="en-US" sz="2400" dirty="0">
              <a:solidFill>
                <a:prstClr val="black"/>
              </a:solidFill>
            </a:endParaRPr>
          </a:p>
        </p:txBody>
      </p:sp>
      <p:sp>
        <p:nvSpPr>
          <p:cNvPr id="7" name="Content Placeholder 2"/>
          <p:cNvSpPr txBox="1"/>
          <p:nvPr/>
        </p:nvSpPr>
        <p:spPr>
          <a:xfrm>
            <a:off x="1127166" y="746624"/>
            <a:ext cx="5220026" cy="490138"/>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3600" dirty="0">
                <a:solidFill>
                  <a:prstClr val="black"/>
                </a:solidFill>
              </a:rPr>
              <a:t>Template or Inheritance</a:t>
            </a:r>
            <a:endParaRPr lang="en-US" sz="3600" dirty="0">
              <a:solidFill>
                <a:prstClr val="black"/>
              </a:solidFill>
            </a:endParaRPr>
          </a:p>
        </p:txBody>
      </p:sp>
      <p:sp>
        <p:nvSpPr>
          <p:cNvPr id="3" name="文本框 2"/>
          <p:cNvSpPr txBox="1"/>
          <p:nvPr/>
        </p:nvSpPr>
        <p:spPr>
          <a:xfrm>
            <a:off x="788670" y="3357315"/>
            <a:ext cx="10265686" cy="830997"/>
          </a:xfrm>
          <a:prstGeom prst="rect">
            <a:avLst/>
          </a:prstGeom>
          <a:noFill/>
        </p:spPr>
        <p:txBody>
          <a:bodyPr wrap="square">
            <a:spAutoFit/>
          </a:bodyPr>
          <a:lstStyle/>
          <a:p>
            <a:r>
              <a:rPr lang="en-US" altLang="zh-CN" sz="2400" b="1" i="0" dirty="0">
                <a:solidFill>
                  <a:srgbClr val="2A2B2E"/>
                </a:solidFill>
                <a:effectLst/>
              </a:rPr>
              <a:t>Template</a:t>
            </a:r>
            <a:r>
              <a:rPr lang="en-US" altLang="zh-CN" sz="2400" b="0" i="0" dirty="0">
                <a:solidFill>
                  <a:srgbClr val="2A2B2E"/>
                </a:solidFill>
                <a:effectLst/>
              </a:rPr>
              <a:t> should be used to </a:t>
            </a:r>
            <a:r>
              <a:rPr lang="en-US" altLang="zh-CN" sz="2400" b="1" dirty="0">
                <a:solidFill>
                  <a:srgbClr val="2A2B2E"/>
                </a:solidFill>
              </a:rPr>
              <a:t>generate</a:t>
            </a:r>
            <a:r>
              <a:rPr lang="en-US" altLang="zh-CN" sz="2400" b="1" i="0" dirty="0">
                <a:solidFill>
                  <a:srgbClr val="2A2B2E"/>
                </a:solidFill>
                <a:effectLst/>
              </a:rPr>
              <a:t> a set of classes </a:t>
            </a:r>
            <a:r>
              <a:rPr lang="en-US" altLang="zh-CN" sz="2400" b="0" i="0" dirty="0">
                <a:solidFill>
                  <a:srgbClr val="2A2B2E"/>
                </a:solidFill>
                <a:effectLst/>
              </a:rPr>
              <a:t>where the object type </a:t>
            </a:r>
            <a:r>
              <a:rPr lang="en-US" altLang="zh-CN" sz="2400" b="1" i="0" dirty="0">
                <a:solidFill>
                  <a:srgbClr val="2A2B2E"/>
                </a:solidFill>
                <a:effectLst/>
              </a:rPr>
              <a:t>does not affect</a:t>
            </a:r>
            <a:r>
              <a:rPr lang="en-US" altLang="zh-CN" sz="2400" b="0" i="0" dirty="0">
                <a:solidFill>
                  <a:srgbClr val="2A2B2E"/>
                </a:solidFill>
                <a:effectLst/>
              </a:rPr>
              <a:t> the function behavior of the class.</a:t>
            </a:r>
            <a:endParaRPr lang="zh-CN" altLang="en-US" sz="2400" dirty="0"/>
          </a:p>
        </p:txBody>
      </p:sp>
      <p:sp>
        <p:nvSpPr>
          <p:cNvPr id="5" name="文本框 4"/>
          <p:cNvSpPr txBox="1"/>
          <p:nvPr/>
        </p:nvSpPr>
        <p:spPr>
          <a:xfrm>
            <a:off x="867856" y="4526999"/>
            <a:ext cx="10456288" cy="830997"/>
          </a:xfrm>
          <a:prstGeom prst="rect">
            <a:avLst/>
          </a:prstGeom>
          <a:noFill/>
        </p:spPr>
        <p:txBody>
          <a:bodyPr wrap="square">
            <a:spAutoFit/>
          </a:bodyPr>
          <a:lstStyle/>
          <a:p>
            <a:pPr algn="l"/>
            <a:r>
              <a:rPr lang="en-US" altLang="zh-CN" sz="2400" b="1" i="0" dirty="0">
                <a:solidFill>
                  <a:srgbClr val="2A2B2E"/>
                </a:solidFill>
                <a:effectLst/>
              </a:rPr>
              <a:t>Inheritance</a:t>
            </a:r>
            <a:r>
              <a:rPr lang="en-US" altLang="zh-CN" sz="2400" b="0" i="0" dirty="0">
                <a:solidFill>
                  <a:srgbClr val="2A2B2E"/>
                </a:solidFill>
                <a:effectLst/>
              </a:rPr>
              <a:t> should be </a:t>
            </a:r>
            <a:r>
              <a:rPr lang="en-US" altLang="zh-CN" sz="2400" b="1" i="0" dirty="0">
                <a:solidFill>
                  <a:srgbClr val="2A2B2E"/>
                </a:solidFill>
                <a:effectLst/>
              </a:rPr>
              <a:t>used on a set of classes </a:t>
            </a:r>
            <a:r>
              <a:rPr lang="en-US" altLang="zh-CN" sz="2400" b="0" i="0" dirty="0">
                <a:solidFill>
                  <a:srgbClr val="2A2B2E"/>
                </a:solidFill>
                <a:effectLst/>
              </a:rPr>
              <a:t>where the object type </a:t>
            </a:r>
            <a:r>
              <a:rPr lang="en-US" altLang="zh-CN" sz="2400" b="1" i="0" dirty="0">
                <a:solidFill>
                  <a:srgbClr val="2A2B2E"/>
                </a:solidFill>
                <a:effectLst/>
              </a:rPr>
              <a:t>does affect </a:t>
            </a:r>
            <a:r>
              <a:rPr lang="en-US" altLang="zh-CN" sz="2400" b="0" i="0" dirty="0">
                <a:solidFill>
                  <a:srgbClr val="2A2B2E"/>
                </a:solidFill>
                <a:effectLst/>
              </a:rPr>
              <a:t>the function behavior of the class.</a:t>
            </a:r>
            <a:endParaRPr lang="en-US" altLang="zh-CN" sz="2400" b="0" i="0" dirty="0">
              <a:solidFill>
                <a:srgbClr val="2A2B2E"/>
              </a:solidFill>
              <a:effectLst/>
            </a:endParaRPr>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4312" y="205373"/>
            <a:ext cx="10622831" cy="685800"/>
          </a:xfrm>
        </p:spPr>
        <p:txBody>
          <a:bodyPr>
            <a:noAutofit/>
          </a:bodyPr>
          <a:lstStyle/>
          <a:p>
            <a:r>
              <a:rPr lang="en-US" altLang="zh-CN" sz="3600" dirty="0"/>
              <a:t>Exercises</a:t>
            </a:r>
            <a:endParaRPr lang="en-US" altLang="zh-CN" sz="3600" dirty="0"/>
          </a:p>
        </p:txBody>
      </p:sp>
      <p:sp>
        <p:nvSpPr>
          <p:cNvPr id="8" name="Content Placeholder 2"/>
          <p:cNvSpPr>
            <a:spLocks noGrp="1"/>
          </p:cNvSpPr>
          <p:nvPr>
            <p:ph idx="1"/>
          </p:nvPr>
        </p:nvSpPr>
        <p:spPr>
          <a:xfrm>
            <a:off x="1229993" y="956844"/>
            <a:ext cx="8385061" cy="436270"/>
          </a:xfrm>
        </p:spPr>
        <p:txBody>
          <a:bodyPr>
            <a:noAutofit/>
          </a:bodyPr>
          <a:lstStyle/>
          <a:p>
            <a:pPr marL="127000" indent="0">
              <a:buNone/>
            </a:pPr>
            <a:r>
              <a:rPr lang="en-US" altLang="zh-CN" sz="2180" dirty="0"/>
              <a:t>1. The declarations of Point class and Line class are as follows:</a:t>
            </a:r>
            <a:endParaRPr lang="en-US" altLang="zh-CN" sz="2180" dirty="0"/>
          </a:p>
        </p:txBody>
      </p:sp>
      <p:sp>
        <p:nvSpPr>
          <p:cNvPr id="3" name="文本框 2"/>
          <p:cNvSpPr txBox="1"/>
          <p:nvPr/>
        </p:nvSpPr>
        <p:spPr>
          <a:xfrm>
            <a:off x="524567" y="1665654"/>
            <a:ext cx="3136886" cy="2997295"/>
          </a:xfrm>
          <a:prstGeom prst="rect">
            <a:avLst/>
          </a:prstGeom>
          <a:solidFill>
            <a:schemeClr val="bg1">
              <a:lumMod val="95000"/>
            </a:schemeClr>
          </a:solidFill>
        </p:spPr>
        <p:txBody>
          <a:bodyPr wrap="square">
            <a:spAutoFit/>
          </a:bodyPr>
          <a:lstStyle/>
          <a:p>
            <a:r>
              <a:rPr lang="en-US" altLang="zh-CN" sz="1450" dirty="0"/>
              <a:t>class Point {</a:t>
            </a:r>
            <a:endParaRPr lang="en-US" altLang="zh-CN" sz="1450" dirty="0"/>
          </a:p>
          <a:p>
            <a:r>
              <a:rPr lang="en-US" altLang="zh-CN" sz="1450" dirty="0"/>
              <a:t>private:</a:t>
            </a:r>
            <a:endParaRPr lang="en-US" altLang="zh-CN" sz="1450" dirty="0"/>
          </a:p>
          <a:p>
            <a:r>
              <a:rPr lang="en-US" altLang="zh-CN" sz="1450" dirty="0"/>
              <a:t>     double x, y;</a:t>
            </a:r>
            <a:endParaRPr lang="en-US" altLang="zh-CN" sz="1450" dirty="0"/>
          </a:p>
          <a:p>
            <a:endParaRPr lang="en-US" altLang="zh-CN" sz="1450" dirty="0"/>
          </a:p>
          <a:p>
            <a:r>
              <a:rPr lang="en-US" altLang="zh-CN" sz="1450" dirty="0"/>
              <a:t> public:</a:t>
            </a:r>
            <a:endParaRPr lang="en-US" altLang="zh-CN" sz="1450" dirty="0"/>
          </a:p>
          <a:p>
            <a:r>
              <a:rPr lang="en-US" altLang="zh-CN" sz="1450" dirty="0"/>
              <a:t>     Point(double </a:t>
            </a:r>
            <a:r>
              <a:rPr lang="en-US" altLang="zh-CN" sz="1450" dirty="0" err="1"/>
              <a:t>newX</a:t>
            </a:r>
            <a:r>
              <a:rPr lang="en-US" altLang="zh-CN" sz="1450" dirty="0"/>
              <a:t>, double </a:t>
            </a:r>
            <a:r>
              <a:rPr lang="en-US" altLang="zh-CN" sz="1450" dirty="0" err="1"/>
              <a:t>newY</a:t>
            </a:r>
            <a:r>
              <a:rPr lang="en-US" altLang="zh-CN" sz="1450" dirty="0"/>
              <a:t>) ;</a:t>
            </a:r>
            <a:endParaRPr lang="en-US" altLang="zh-CN" sz="1450" dirty="0"/>
          </a:p>
          <a:p>
            <a:r>
              <a:rPr lang="en-US" altLang="zh-CN" sz="1450" dirty="0"/>
              <a:t>	</a:t>
            </a:r>
            <a:endParaRPr lang="en-US" altLang="zh-CN" sz="1450" dirty="0"/>
          </a:p>
          <a:p>
            <a:r>
              <a:rPr lang="en-US" altLang="zh-CN" sz="1450" dirty="0"/>
              <a:t>     Point(const Point&amp; p);</a:t>
            </a:r>
            <a:endParaRPr lang="en-US" altLang="zh-CN" sz="1450" dirty="0"/>
          </a:p>
          <a:p>
            <a:endParaRPr lang="en-US" altLang="zh-CN" sz="1450" dirty="0"/>
          </a:p>
          <a:p>
            <a:r>
              <a:rPr lang="en-US" altLang="zh-CN" sz="1450" dirty="0"/>
              <a:t>     double </a:t>
            </a:r>
            <a:r>
              <a:rPr lang="en-US" altLang="zh-CN" sz="1450" dirty="0" err="1"/>
              <a:t>getX</a:t>
            </a:r>
            <a:r>
              <a:rPr lang="en-US" altLang="zh-CN" sz="1450" dirty="0"/>
              <a:t>() const; 	</a:t>
            </a:r>
            <a:endParaRPr lang="en-US" altLang="zh-CN" sz="1450" dirty="0"/>
          </a:p>
          <a:p>
            <a:r>
              <a:rPr lang="en-US" altLang="zh-CN" sz="1450" dirty="0"/>
              <a:t>     double </a:t>
            </a:r>
            <a:r>
              <a:rPr lang="en-US" altLang="zh-CN" sz="1450" dirty="0" err="1"/>
              <a:t>getY</a:t>
            </a:r>
            <a:r>
              <a:rPr lang="en-US" altLang="zh-CN" sz="1450" dirty="0"/>
              <a:t>() const; 	</a:t>
            </a:r>
            <a:endParaRPr lang="en-US" altLang="zh-CN" sz="1450" dirty="0"/>
          </a:p>
          <a:p>
            <a:endParaRPr lang="en-US" altLang="zh-CN" sz="1450" dirty="0"/>
          </a:p>
          <a:p>
            <a:r>
              <a:rPr lang="en-US" altLang="zh-CN" sz="1450" dirty="0"/>
              <a:t>};</a:t>
            </a:r>
            <a:endParaRPr lang="zh-CN" altLang="en-US" sz="1450" dirty="0"/>
          </a:p>
        </p:txBody>
      </p:sp>
      <p:sp>
        <p:nvSpPr>
          <p:cNvPr id="5" name="文本框 4"/>
          <p:cNvSpPr txBox="1"/>
          <p:nvPr/>
        </p:nvSpPr>
        <p:spPr>
          <a:xfrm>
            <a:off x="3808688" y="1889113"/>
            <a:ext cx="2511360" cy="2550378"/>
          </a:xfrm>
          <a:prstGeom prst="rect">
            <a:avLst/>
          </a:prstGeom>
          <a:solidFill>
            <a:schemeClr val="bg1">
              <a:lumMod val="95000"/>
            </a:schemeClr>
          </a:solidFill>
        </p:spPr>
        <p:txBody>
          <a:bodyPr wrap="square">
            <a:spAutoFit/>
          </a:bodyPr>
          <a:lstStyle/>
          <a:p>
            <a:r>
              <a:rPr lang="en-US" altLang="zh-CN" sz="1450" dirty="0"/>
              <a:t>class Line</a:t>
            </a:r>
            <a:endParaRPr lang="en-US" altLang="zh-CN" sz="1450" dirty="0"/>
          </a:p>
          <a:p>
            <a:r>
              <a:rPr lang="en-US" altLang="zh-CN" sz="1450" dirty="0"/>
              <a:t>{</a:t>
            </a:r>
            <a:endParaRPr lang="en-US" altLang="zh-CN" sz="1450" dirty="0"/>
          </a:p>
          <a:p>
            <a:r>
              <a:rPr lang="en-US" altLang="zh-CN" sz="1450" dirty="0"/>
              <a:t>private:</a:t>
            </a:r>
            <a:endParaRPr lang="en-US" altLang="zh-CN" sz="1450" dirty="0"/>
          </a:p>
          <a:p>
            <a:r>
              <a:rPr lang="en-US" altLang="zh-CN" sz="1450" dirty="0"/>
              <a:t>     Point p1, p2;</a:t>
            </a:r>
            <a:endParaRPr lang="en-US" altLang="zh-CN" sz="1450" dirty="0"/>
          </a:p>
          <a:p>
            <a:r>
              <a:rPr lang="en-US" altLang="zh-CN" sz="1450" dirty="0"/>
              <a:t>     double distance;</a:t>
            </a:r>
            <a:endParaRPr lang="en-US" altLang="zh-CN" sz="1450" dirty="0"/>
          </a:p>
          <a:p>
            <a:endParaRPr lang="en-US" altLang="zh-CN" sz="1450" dirty="0"/>
          </a:p>
          <a:p>
            <a:r>
              <a:rPr lang="en-US" altLang="zh-CN" sz="1450" dirty="0"/>
              <a:t>public:</a:t>
            </a:r>
            <a:endParaRPr lang="en-US" altLang="zh-CN" sz="1450" dirty="0"/>
          </a:p>
          <a:p>
            <a:r>
              <a:rPr lang="en-US" altLang="zh-CN" sz="1450" dirty="0"/>
              <a:t>      Line(Point xp1, Point xp2);</a:t>
            </a:r>
            <a:endParaRPr lang="en-US" altLang="zh-CN" sz="1450" dirty="0"/>
          </a:p>
          <a:p>
            <a:r>
              <a:rPr lang="en-US" altLang="zh-CN" sz="1450" dirty="0"/>
              <a:t>      Line(const Line&amp; q);</a:t>
            </a:r>
            <a:endParaRPr lang="en-US" altLang="zh-CN" sz="1450" dirty="0"/>
          </a:p>
          <a:p>
            <a:r>
              <a:rPr lang="en-US" altLang="zh-CN" sz="1450" dirty="0"/>
              <a:t>     double </a:t>
            </a:r>
            <a:r>
              <a:rPr lang="en-US" altLang="zh-CN" sz="1450" dirty="0" err="1"/>
              <a:t>getDistance</a:t>
            </a:r>
            <a:r>
              <a:rPr lang="en-US" altLang="zh-CN" sz="1450" dirty="0"/>
              <a:t>() const;</a:t>
            </a:r>
            <a:endParaRPr lang="en-US" altLang="zh-CN" sz="1450" dirty="0"/>
          </a:p>
          <a:p>
            <a:r>
              <a:rPr lang="en-US" altLang="zh-CN" sz="1450" dirty="0"/>
              <a:t>};</a:t>
            </a:r>
            <a:endParaRPr lang="zh-CN" altLang="en-US" sz="1450" dirty="0"/>
          </a:p>
        </p:txBody>
      </p:sp>
      <p:sp>
        <p:nvSpPr>
          <p:cNvPr id="6" name="Content Placeholder 2"/>
          <p:cNvSpPr txBox="1"/>
          <p:nvPr/>
        </p:nvSpPr>
        <p:spPr bwMode="auto">
          <a:xfrm>
            <a:off x="418234" y="5585610"/>
            <a:ext cx="11352144" cy="436270"/>
          </a:xfrm>
          <a:prstGeom prst="rect">
            <a:avLst/>
          </a:prstGeom>
          <a:noFill/>
          <a:ln w="9525">
            <a:noFill/>
            <a:miter lim="800000"/>
          </a:ln>
        </p:spPr>
        <p:txBody>
          <a:bodyPr vert="horz" wrap="square" lIns="107710" tIns="53855" rIns="107710" bIns="53855" numCol="1" anchor="t" anchorCtr="0" compatLnSpc="1">
            <a:noAutofit/>
          </a:bodyPr>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127000" indent="0" defTabSz="829945">
              <a:buNone/>
            </a:pPr>
            <a:r>
              <a:rPr lang="en-US" altLang="zh-CN" sz="2180" dirty="0"/>
              <a:t>Implement the member functions of the two classes and then run the program to test the classes.</a:t>
            </a:r>
            <a:endParaRPr lang="en-US" altLang="zh-CN" sz="2180" dirty="0"/>
          </a:p>
        </p:txBody>
      </p:sp>
      <p:sp>
        <p:nvSpPr>
          <p:cNvPr id="4" name="文本框 3"/>
          <p:cNvSpPr txBox="1"/>
          <p:nvPr/>
        </p:nvSpPr>
        <p:spPr>
          <a:xfrm>
            <a:off x="6553463" y="1347786"/>
            <a:ext cx="5216915" cy="3891130"/>
          </a:xfrm>
          <a:prstGeom prst="rect">
            <a:avLst/>
          </a:prstGeom>
          <a:solidFill>
            <a:schemeClr val="bg1">
              <a:lumMod val="95000"/>
            </a:schemeClr>
          </a:solidFill>
        </p:spPr>
        <p:txBody>
          <a:bodyPr wrap="square">
            <a:spAutoFit/>
          </a:bodyPr>
          <a:lstStyle/>
          <a:p>
            <a:r>
              <a:rPr lang="zh-CN" altLang="en-US" sz="1450" dirty="0"/>
              <a:t>int main()</a:t>
            </a:r>
            <a:endParaRPr lang="zh-CN" altLang="en-US" sz="1450" dirty="0"/>
          </a:p>
          <a:p>
            <a:r>
              <a:rPr lang="zh-CN" altLang="en-US" sz="1450" dirty="0"/>
              <a:t>{</a:t>
            </a:r>
            <a:endParaRPr lang="zh-CN" altLang="en-US" sz="1450" dirty="0"/>
          </a:p>
          <a:p>
            <a:r>
              <a:rPr lang="zh-CN" altLang="en-US" sz="1450" dirty="0"/>
              <a:t>      Point a(8, 9),b(1,2);</a:t>
            </a:r>
            <a:endParaRPr lang="zh-CN" altLang="en-US" sz="1450" dirty="0"/>
          </a:p>
          <a:p>
            <a:r>
              <a:rPr lang="zh-CN" altLang="en-US" sz="1450" dirty="0"/>
              <a:t>      Point c = a;</a:t>
            </a:r>
            <a:endParaRPr lang="zh-CN" altLang="en-US" sz="1450" dirty="0"/>
          </a:p>
          <a:p>
            <a:r>
              <a:rPr lang="zh-CN" altLang="en-US" sz="1450" dirty="0"/>
              <a:t>      cout &lt;&lt; "point a: x = " &lt;&lt; a.getX() &lt;&lt; ", y = " &lt;&lt; a.getY() &lt;&lt; endl;</a:t>
            </a:r>
            <a:endParaRPr lang="zh-CN" altLang="en-US" sz="1450" dirty="0"/>
          </a:p>
          <a:p>
            <a:r>
              <a:rPr lang="zh-CN" altLang="en-US" sz="1450" dirty="0"/>
              <a:t>      cout &lt;&lt; "point b: x = " &lt;&lt; b.getX() &lt;&lt; ", y = " &lt;&lt; b.getY() &lt;&lt; endl;</a:t>
            </a:r>
            <a:endParaRPr lang="zh-CN" altLang="en-US" sz="1450" dirty="0"/>
          </a:p>
          <a:p>
            <a:r>
              <a:rPr lang="zh-CN" altLang="en-US" sz="1450" dirty="0"/>
              <a:t>      cout &lt;&lt; "point c: x = " &lt;&lt; c.getX() &lt;&lt; ", y = " &lt;&lt; c.getY() &lt;&lt; endl;</a:t>
            </a:r>
            <a:endParaRPr lang="zh-CN" altLang="en-US" sz="1450" dirty="0"/>
          </a:p>
          <a:p>
            <a:endParaRPr lang="zh-CN" altLang="en-US" sz="1450" dirty="0"/>
          </a:p>
          <a:p>
            <a:r>
              <a:rPr lang="zh-CN" altLang="en-US" sz="1450" dirty="0"/>
              <a:t>      cout &lt;&lt; "------------------------------------------" &lt;&lt; endl;</a:t>
            </a:r>
            <a:endParaRPr lang="zh-CN" altLang="en-US" sz="1450" dirty="0"/>
          </a:p>
          <a:p>
            <a:r>
              <a:rPr lang="zh-CN" altLang="en-US" sz="1450" dirty="0"/>
              <a:t>      Line line1(a, b);</a:t>
            </a:r>
            <a:endParaRPr lang="zh-CN" altLang="en-US" sz="1450" dirty="0"/>
          </a:p>
          <a:p>
            <a:r>
              <a:rPr lang="zh-CN" altLang="en-US" sz="1450" dirty="0"/>
              <a:t>      cout &lt;&lt; "line1's distance:" &lt;&lt; line1.getDistance() &lt;&lt; endl;</a:t>
            </a:r>
            <a:endParaRPr lang="zh-CN" altLang="en-US" sz="1450" dirty="0"/>
          </a:p>
          <a:p>
            <a:endParaRPr lang="zh-CN" altLang="en-US" sz="1450" dirty="0"/>
          </a:p>
          <a:p>
            <a:r>
              <a:rPr lang="zh-CN" altLang="en-US" sz="1450" dirty="0"/>
              <a:t>      Line line2(line1);</a:t>
            </a:r>
            <a:endParaRPr lang="zh-CN" altLang="en-US" sz="1450" dirty="0"/>
          </a:p>
          <a:p>
            <a:r>
              <a:rPr lang="zh-CN" altLang="en-US" sz="1450" dirty="0"/>
              <a:t>     cout &lt;&lt; "line2's distance:" &lt;&lt; line2.getDistance() &lt;&lt; endl;</a:t>
            </a:r>
            <a:endParaRPr lang="zh-CN" altLang="en-US" sz="1450" dirty="0"/>
          </a:p>
          <a:p>
            <a:endParaRPr lang="zh-CN" altLang="en-US" sz="1450" dirty="0"/>
          </a:p>
          <a:p>
            <a:r>
              <a:rPr lang="zh-CN" altLang="en-US" sz="1450" dirty="0"/>
              <a:t>     return 0;</a:t>
            </a:r>
            <a:endParaRPr lang="zh-CN" altLang="en-US" sz="1450" dirty="0"/>
          </a:p>
          <a:p>
            <a:r>
              <a:rPr lang="zh-CN" altLang="en-US" sz="1450" dirty="0"/>
              <a:t>}</a:t>
            </a:r>
            <a:endParaRPr lang="zh-CN" altLang="en-US" sz="1450" dirty="0"/>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a:sym typeface="+mn-ea"/>
              </a:rPr>
              <a:t>Topic</a:t>
            </a:r>
            <a:endParaRPr lang="en-US" altLang="zh-CN" sz="4000" b="1" i="0" dirty="0">
              <a:solidFill>
                <a:srgbClr val="24292F"/>
              </a:solidFill>
              <a:effectLst/>
              <a:cs typeface="+mj-lt"/>
            </a:endParaRPr>
          </a:p>
        </p:txBody>
      </p:sp>
      <p:sp>
        <p:nvSpPr>
          <p:cNvPr id="3" name="内容占位符 2"/>
          <p:cNvSpPr>
            <a:spLocks noGrp="1"/>
          </p:cNvSpPr>
          <p:nvPr>
            <p:ph idx="1"/>
          </p:nvPr>
        </p:nvSpPr>
        <p:spPr>
          <a:xfrm>
            <a:off x="838200" y="1676618"/>
            <a:ext cx="11053879" cy="3361546"/>
          </a:xfrm>
        </p:spPr>
        <p:txBody>
          <a:bodyPr>
            <a:normAutofit lnSpcReduction="10000"/>
          </a:bodyPr>
          <a:lstStyle/>
          <a:p>
            <a:pPr marL="285750" indent="-285750">
              <a:buFont typeface="Arial" panose="020B0604020202020204" pitchFamily="34" charset="0"/>
              <a:buChar char="•"/>
            </a:pPr>
            <a:r>
              <a:rPr lang="en-US" altLang="zh-CN" sz="2800" dirty="0"/>
              <a:t>Class Objects as members</a:t>
            </a:r>
            <a:endParaRPr lang="en-US" altLang="zh-CN" sz="2800" dirty="0"/>
          </a:p>
          <a:p>
            <a:pPr marL="285750" indent="-285750">
              <a:buFont typeface="Arial" panose="020B0604020202020204" pitchFamily="34" charset="0"/>
              <a:buChar char="•"/>
            </a:pPr>
            <a:endParaRPr lang="en-US" altLang="zh-CN" dirty="0">
              <a:sym typeface="+mn-ea"/>
            </a:endParaRPr>
          </a:p>
          <a:p>
            <a:pPr marL="285750" indent="-285750">
              <a:buFont typeface="Arial" panose="020B0604020202020204" pitchFamily="34" charset="0"/>
              <a:buChar char="•"/>
            </a:pPr>
            <a:r>
              <a:rPr lang="en-US" altLang="zh-CN" dirty="0">
                <a:sym typeface="+mn-ea"/>
              </a:rPr>
              <a:t> </a:t>
            </a:r>
            <a:r>
              <a:rPr lang="en-US" altLang="zh-CN" sz="2800" dirty="0"/>
              <a:t>Class templates </a:t>
            </a:r>
            <a:endParaRPr lang="en-US" altLang="zh-CN" sz="2800" dirty="0"/>
          </a:p>
          <a:p>
            <a:pPr marL="742950" lvl="1"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800" dirty="0"/>
              <a:t>Practices</a:t>
            </a:r>
            <a:endParaRPr lang="en-US" altLang="zh-CN" dirty="0">
              <a:sym typeface="+mn-ea"/>
            </a:endParaRPr>
          </a:p>
          <a:p>
            <a:pPr marL="0" indent="0">
              <a:buNone/>
            </a:pPr>
            <a:endParaRPr lang="en-US" altLang="zh-CN" dirty="0">
              <a:sym typeface="+mn-ea"/>
            </a:endParaRPr>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4353" y="928250"/>
            <a:ext cx="10773043" cy="1243618"/>
          </a:xfrm>
        </p:spPr>
        <p:txBody>
          <a:bodyPr>
            <a:normAutofit/>
          </a:bodyPr>
          <a:lstStyle/>
          <a:p>
            <a:pPr marL="128905" indent="0">
              <a:buNone/>
            </a:pPr>
            <a:r>
              <a:rPr lang="en-US" altLang="zh-CN" sz="2000" dirty="0"/>
              <a:t>2. A template class named </a:t>
            </a:r>
            <a:r>
              <a:rPr lang="en-US" altLang="zh-CN" sz="2000" b="1" dirty="0"/>
              <a:t>Pair</a:t>
            </a:r>
            <a:r>
              <a:rPr lang="en-US" altLang="zh-CN" sz="2000" dirty="0"/>
              <a:t> is defined as follows. Please implement the overloading </a:t>
            </a:r>
            <a:r>
              <a:rPr lang="en-US" altLang="zh-CN" sz="2000" b="1" dirty="0"/>
              <a:t>operator&lt;</a:t>
            </a:r>
            <a:r>
              <a:rPr lang="en-US" altLang="zh-CN" sz="2000" dirty="0"/>
              <a:t> which compares the value of the key, if  this-&gt;key is smaller than that of </a:t>
            </a:r>
            <a:r>
              <a:rPr lang="en-US" altLang="zh-CN" sz="2000" dirty="0" err="1"/>
              <a:t>p.key</a:t>
            </a:r>
            <a:r>
              <a:rPr lang="en-US" altLang="zh-CN" sz="2000" dirty="0"/>
              <a:t>, return true. Then define a friend function to overload </a:t>
            </a:r>
            <a:r>
              <a:rPr lang="en-US" altLang="zh-CN" sz="2000" b="1" dirty="0"/>
              <a:t>&lt;&lt; operator </a:t>
            </a:r>
            <a:r>
              <a:rPr lang="en-US" altLang="zh-CN" sz="2000" dirty="0"/>
              <a:t>which displays the Pair’s data members. At last, run the program. The output sample is as follows:</a:t>
            </a:r>
            <a:endParaRPr lang="en-US" altLang="zh-CN" sz="2000" dirty="0"/>
          </a:p>
        </p:txBody>
      </p:sp>
      <p:sp>
        <p:nvSpPr>
          <p:cNvPr id="4" name="文本框 3"/>
          <p:cNvSpPr txBox="1"/>
          <p:nvPr/>
        </p:nvSpPr>
        <p:spPr>
          <a:xfrm>
            <a:off x="905163" y="2599374"/>
            <a:ext cx="4765964" cy="3693319"/>
          </a:xfrm>
          <a:prstGeom prst="rect">
            <a:avLst/>
          </a:prstGeom>
          <a:solidFill>
            <a:schemeClr val="bg2"/>
          </a:solidFill>
          <a:ln>
            <a:solidFill>
              <a:schemeClr val="tx1"/>
            </a:solidFill>
          </a:ln>
        </p:spPr>
        <p:txBody>
          <a:bodyPr wrap="square">
            <a:spAutoFit/>
          </a:bodyPr>
          <a:lstStyle/>
          <a:p>
            <a:r>
              <a:rPr lang="en-US" altLang="zh-CN" b="0" dirty="0">
                <a:effectLst/>
              </a:rPr>
              <a:t>#include &lt;iostream&gt;</a:t>
            </a:r>
            <a:endParaRPr lang="en-US" altLang="zh-CN" b="0" dirty="0">
              <a:effectLst/>
            </a:endParaRPr>
          </a:p>
          <a:p>
            <a:r>
              <a:rPr lang="en-US" altLang="zh-CN" b="0" dirty="0">
                <a:effectLst/>
              </a:rPr>
              <a:t>#include &lt;string&gt;</a:t>
            </a:r>
            <a:endParaRPr lang="en-US" altLang="zh-CN" b="0" dirty="0">
              <a:effectLst/>
            </a:endParaRPr>
          </a:p>
          <a:p>
            <a:r>
              <a:rPr lang="en-US" altLang="zh-CN" b="0" dirty="0">
                <a:effectLst/>
              </a:rPr>
              <a:t>using namespace std;</a:t>
            </a:r>
            <a:endParaRPr lang="en-US" altLang="zh-CN" b="0" dirty="0">
              <a:effectLst/>
            </a:endParaRPr>
          </a:p>
          <a:p>
            <a:r>
              <a:rPr lang="en-US" altLang="zh-CN" b="0" dirty="0">
                <a:effectLst/>
              </a:rPr>
              <a:t>template &lt;class T1,class T2&gt;</a:t>
            </a:r>
            <a:endParaRPr lang="en-US" altLang="zh-CN" b="0" dirty="0">
              <a:effectLst/>
            </a:endParaRPr>
          </a:p>
          <a:p>
            <a:r>
              <a:rPr lang="en-US" altLang="zh-CN" b="0" dirty="0">
                <a:effectLst/>
              </a:rPr>
              <a:t>class Pair</a:t>
            </a:r>
            <a:endParaRPr lang="en-US" altLang="zh-CN" b="0" dirty="0">
              <a:effectLst/>
            </a:endParaRPr>
          </a:p>
          <a:p>
            <a:r>
              <a:rPr lang="en-US" altLang="zh-CN" b="0" dirty="0">
                <a:effectLst/>
              </a:rPr>
              <a:t>{</a:t>
            </a:r>
            <a:endParaRPr lang="en-US" altLang="zh-CN" b="0" dirty="0">
              <a:effectLst/>
            </a:endParaRPr>
          </a:p>
          <a:p>
            <a:r>
              <a:rPr lang="en-US" altLang="zh-CN" b="0" dirty="0">
                <a:effectLst/>
              </a:rPr>
              <a:t>public:</a:t>
            </a:r>
            <a:endParaRPr lang="en-US" altLang="zh-CN" b="0" dirty="0">
              <a:effectLst/>
            </a:endParaRPr>
          </a:p>
          <a:p>
            <a:r>
              <a:rPr lang="en-US" altLang="zh-CN" b="0" dirty="0">
                <a:effectLst/>
              </a:rPr>
              <a:t>    T1 key;  </a:t>
            </a:r>
            <a:endParaRPr lang="zh-CN" altLang="en-US" b="0" dirty="0">
              <a:effectLst/>
            </a:endParaRPr>
          </a:p>
          <a:p>
            <a:r>
              <a:rPr lang="zh-CN" altLang="en-US" b="0" dirty="0">
                <a:effectLst/>
              </a:rPr>
              <a:t>    </a:t>
            </a:r>
            <a:r>
              <a:rPr lang="en-US" altLang="zh-CN" b="0" dirty="0">
                <a:effectLst/>
              </a:rPr>
              <a:t>T2 value;  </a:t>
            </a:r>
            <a:endParaRPr lang="zh-CN" altLang="en-US" b="0" dirty="0">
              <a:effectLst/>
            </a:endParaRPr>
          </a:p>
          <a:p>
            <a:r>
              <a:rPr lang="zh-CN" altLang="en-US" b="0" dirty="0">
                <a:effectLst/>
              </a:rPr>
              <a:t>    </a:t>
            </a:r>
            <a:r>
              <a:rPr lang="en-US" altLang="zh-CN" b="0" dirty="0">
                <a:effectLst/>
              </a:rPr>
              <a:t>Pair(T1 k,T2 v):key(k),value(v) { };</a:t>
            </a:r>
            <a:endParaRPr lang="en-US" altLang="zh-CN" b="0" dirty="0">
              <a:effectLst/>
            </a:endParaRPr>
          </a:p>
          <a:p>
            <a:r>
              <a:rPr lang="en-US" altLang="zh-CN" b="0" dirty="0">
                <a:effectLst/>
              </a:rPr>
              <a:t>    bool operator &lt; (const Pair&lt;T1,T2&gt; &amp; p) const;</a:t>
            </a:r>
            <a:endParaRPr lang="en-US" altLang="zh-CN" b="0" dirty="0">
              <a:effectLst/>
            </a:endParaRPr>
          </a:p>
          <a:p>
            <a:br>
              <a:rPr lang="en-US" altLang="zh-CN" b="0" dirty="0">
                <a:effectLst/>
              </a:rPr>
            </a:br>
            <a:r>
              <a:rPr lang="en-US" altLang="zh-CN" b="0" dirty="0">
                <a:effectLst/>
              </a:rPr>
              <a:t>};</a:t>
            </a:r>
            <a:endParaRPr lang="en-US" altLang="zh-CN" b="0" dirty="0">
              <a:effectLst/>
            </a:endParaRPr>
          </a:p>
        </p:txBody>
      </p:sp>
      <p:sp>
        <p:nvSpPr>
          <p:cNvPr id="6" name="文本框 5"/>
          <p:cNvSpPr txBox="1"/>
          <p:nvPr/>
        </p:nvSpPr>
        <p:spPr>
          <a:xfrm>
            <a:off x="6520875" y="2673173"/>
            <a:ext cx="3925455" cy="3416320"/>
          </a:xfrm>
          <a:prstGeom prst="rect">
            <a:avLst/>
          </a:prstGeom>
          <a:solidFill>
            <a:schemeClr val="bg2"/>
          </a:solidFill>
          <a:ln>
            <a:solidFill>
              <a:schemeClr val="tx1"/>
            </a:solidFill>
          </a:ln>
        </p:spPr>
        <p:txBody>
          <a:bodyPr wrap="square">
            <a:spAutoFit/>
          </a:bodyPr>
          <a:lstStyle/>
          <a:p>
            <a:r>
              <a:rPr lang="en-US" altLang="zh-CN" b="0" dirty="0">
                <a:effectLst/>
              </a:rPr>
              <a:t>int main()</a:t>
            </a:r>
            <a:endParaRPr lang="en-US" altLang="zh-CN" b="0" dirty="0">
              <a:effectLst/>
            </a:endParaRPr>
          </a:p>
          <a:p>
            <a:r>
              <a:rPr lang="en-US" altLang="zh-CN" b="0" dirty="0">
                <a:effectLst/>
              </a:rPr>
              <a:t>{</a:t>
            </a:r>
            <a:endParaRPr lang="en-US" altLang="zh-CN" b="0" dirty="0">
              <a:effectLst/>
            </a:endParaRPr>
          </a:p>
          <a:p>
            <a:r>
              <a:rPr lang="en-US" altLang="zh-CN" b="0" dirty="0">
                <a:effectLst/>
              </a:rPr>
              <a:t>    Pair&lt;</a:t>
            </a:r>
            <a:r>
              <a:rPr lang="en-US" altLang="zh-CN" b="0" dirty="0" err="1">
                <a:effectLst/>
              </a:rPr>
              <a:t>string,int</a:t>
            </a:r>
            <a:r>
              <a:rPr lang="en-US" altLang="zh-CN" b="0" dirty="0">
                <a:effectLst/>
              </a:rPr>
              <a:t>&gt; one("Tom",19); </a:t>
            </a:r>
            <a:endParaRPr lang="en-US" altLang="zh-CN" b="0" dirty="0">
              <a:effectLst/>
            </a:endParaRPr>
          </a:p>
          <a:p>
            <a:r>
              <a:rPr lang="en-US" altLang="zh-CN" b="0" dirty="0">
                <a:effectLst/>
              </a:rPr>
              <a:t>    Pair&lt;</a:t>
            </a:r>
            <a:r>
              <a:rPr lang="en-US" altLang="zh-CN" b="0" dirty="0" err="1">
                <a:effectLst/>
              </a:rPr>
              <a:t>string,int</a:t>
            </a:r>
            <a:r>
              <a:rPr lang="en-US" altLang="zh-CN" b="0" dirty="0">
                <a:effectLst/>
              </a:rPr>
              <a:t>&gt; two("Alice",20);</a:t>
            </a:r>
            <a:endParaRPr lang="en-US" altLang="zh-CN" b="0" dirty="0">
              <a:effectLst/>
            </a:endParaRPr>
          </a:p>
          <a:p>
            <a:r>
              <a:rPr lang="en-US" altLang="zh-CN" b="0" dirty="0">
                <a:effectLst/>
              </a:rPr>
              <a:t>    </a:t>
            </a:r>
            <a:endParaRPr lang="en-US" altLang="zh-CN" b="0" dirty="0">
              <a:effectLst/>
            </a:endParaRPr>
          </a:p>
          <a:p>
            <a:r>
              <a:rPr lang="en-US" altLang="zh-CN" b="0" dirty="0">
                <a:effectLst/>
              </a:rPr>
              <a:t>    if(one &lt; two)</a:t>
            </a:r>
            <a:endParaRPr lang="en-US" altLang="zh-CN" b="0" dirty="0">
              <a:effectLst/>
            </a:endParaRPr>
          </a:p>
          <a:p>
            <a:r>
              <a:rPr lang="en-US" altLang="zh-CN" b="0" dirty="0">
                <a:effectLst/>
              </a:rPr>
              <a:t>        </a:t>
            </a:r>
            <a:r>
              <a:rPr lang="en-US" altLang="zh-CN" b="0" dirty="0" err="1">
                <a:effectLst/>
              </a:rPr>
              <a:t>cout</a:t>
            </a:r>
            <a:r>
              <a:rPr lang="en-US" altLang="zh-CN" b="0" dirty="0">
                <a:effectLst/>
              </a:rPr>
              <a:t> &lt;&lt; one;</a:t>
            </a:r>
            <a:endParaRPr lang="en-US" altLang="zh-CN" b="0" dirty="0">
              <a:effectLst/>
            </a:endParaRPr>
          </a:p>
          <a:p>
            <a:r>
              <a:rPr lang="en-US" altLang="zh-CN" b="0" dirty="0">
                <a:effectLst/>
              </a:rPr>
              <a:t>    else</a:t>
            </a:r>
            <a:endParaRPr lang="en-US" altLang="zh-CN" b="0" dirty="0">
              <a:effectLst/>
            </a:endParaRPr>
          </a:p>
          <a:p>
            <a:r>
              <a:rPr lang="en-US" altLang="zh-CN" b="0" dirty="0">
                <a:effectLst/>
              </a:rPr>
              <a:t>        </a:t>
            </a:r>
            <a:r>
              <a:rPr lang="en-US" altLang="zh-CN" b="0" dirty="0" err="1">
                <a:effectLst/>
              </a:rPr>
              <a:t>cout</a:t>
            </a:r>
            <a:r>
              <a:rPr lang="en-US" altLang="zh-CN" b="0" dirty="0">
                <a:effectLst/>
              </a:rPr>
              <a:t> &lt;&lt; two;</a:t>
            </a:r>
            <a:endParaRPr lang="en-US" altLang="zh-CN" b="0" dirty="0">
              <a:effectLst/>
            </a:endParaRPr>
          </a:p>
          <a:p>
            <a:r>
              <a:rPr lang="en-US" altLang="zh-CN" b="0" dirty="0">
                <a:effectLst/>
              </a:rPr>
              <a:t>    </a:t>
            </a:r>
            <a:endParaRPr lang="en-US" altLang="zh-CN" b="0" dirty="0">
              <a:effectLst/>
            </a:endParaRPr>
          </a:p>
          <a:p>
            <a:r>
              <a:rPr lang="en-US" altLang="zh-CN" dirty="0"/>
              <a:t>    </a:t>
            </a:r>
            <a:r>
              <a:rPr lang="en-US" altLang="zh-CN" b="0" dirty="0">
                <a:effectLst/>
              </a:rPr>
              <a:t>return 0;</a:t>
            </a:r>
            <a:endParaRPr lang="en-US" altLang="zh-CN" b="0" dirty="0">
              <a:effectLst/>
            </a:endParaRPr>
          </a:p>
          <a:p>
            <a:r>
              <a:rPr lang="en-US" altLang="zh-CN" b="0" dirty="0">
                <a:effectLst/>
              </a:rPr>
              <a:t>}</a:t>
            </a:r>
            <a:endParaRPr lang="en-US" altLang="zh-CN" b="0" dirty="0">
              <a:effectLst/>
            </a:endParaRPr>
          </a:p>
        </p:txBody>
      </p:sp>
      <p:pic>
        <p:nvPicPr>
          <p:cNvPr id="8" name="图片 7"/>
          <p:cNvPicPr>
            <a:picLocks noChangeAspect="1"/>
          </p:cNvPicPr>
          <p:nvPr/>
        </p:nvPicPr>
        <p:blipFill>
          <a:blip r:embed="rId1"/>
          <a:stretch>
            <a:fillRect/>
          </a:stretch>
        </p:blipFill>
        <p:spPr>
          <a:xfrm>
            <a:off x="7737907" y="6379660"/>
            <a:ext cx="1057275" cy="219075"/>
          </a:xfrm>
          <a:prstGeom prst="rect">
            <a:avLst/>
          </a:prstGeom>
        </p:spPr>
      </p:pic>
      <p:sp>
        <p:nvSpPr>
          <p:cNvPr id="10" name="文本框 9"/>
          <p:cNvSpPr txBox="1"/>
          <p:nvPr/>
        </p:nvSpPr>
        <p:spPr>
          <a:xfrm>
            <a:off x="6751781" y="6288726"/>
            <a:ext cx="918841" cy="369332"/>
          </a:xfrm>
          <a:prstGeom prst="rect">
            <a:avLst/>
          </a:prstGeom>
          <a:noFill/>
        </p:spPr>
        <p:txBody>
          <a:bodyPr wrap="none" rtlCol="0">
            <a:spAutoFit/>
          </a:bodyPr>
          <a:lstStyle/>
          <a:p>
            <a:r>
              <a:rPr lang="en-US" altLang="zh-CN" dirty="0"/>
              <a:t>Output:</a:t>
            </a:r>
            <a:endParaRPr lang="zh-CN" altLang="en-US" dirty="0"/>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82543" y="1360022"/>
            <a:ext cx="3478550" cy="3623437"/>
          </a:xfrm>
        </p:spPr>
        <p:txBody>
          <a:bodyPr>
            <a:normAutofit/>
          </a:bodyPr>
          <a:lstStyle/>
          <a:p>
            <a:pPr marL="127000" indent="0">
              <a:buNone/>
            </a:pPr>
            <a:r>
              <a:rPr lang="en-US" altLang="zh-CN" sz="1965" dirty="0"/>
              <a:t>3. There is a definition of a template class </a:t>
            </a:r>
            <a:r>
              <a:rPr lang="en-US" altLang="zh-CN" sz="1965" b="1" dirty="0"/>
              <a:t>Dictionary</a:t>
            </a:r>
            <a:r>
              <a:rPr lang="en-US" altLang="zh-CN" sz="1965" dirty="0"/>
              <a:t>. Please write a template partial specialization for Dictionary class whose </a:t>
            </a:r>
            <a:r>
              <a:rPr lang="en-US" altLang="zh-CN" sz="1965" b="1" dirty="0"/>
              <a:t>Key </a:t>
            </a:r>
            <a:r>
              <a:rPr lang="en-US" altLang="zh-CN" sz="1965" dirty="0"/>
              <a:t>is specified to be </a:t>
            </a:r>
            <a:r>
              <a:rPr lang="en-US" altLang="zh-CN" sz="1965" b="1" dirty="0"/>
              <a:t>int,</a:t>
            </a:r>
            <a:r>
              <a:rPr lang="en-US" altLang="zh-CN" sz="1965" dirty="0"/>
              <a:t> and add a member function named sort() which sorts the elements in dictionary in ascending order. At last, run the program. The output sample is as follows:</a:t>
            </a:r>
            <a:endParaRPr lang="en-US" altLang="zh-CN" sz="1965" dirty="0"/>
          </a:p>
          <a:p>
            <a:pPr marL="127000" indent="0">
              <a:buNone/>
            </a:pPr>
            <a:endParaRPr lang="en-US" altLang="zh-CN" sz="1965" dirty="0"/>
          </a:p>
        </p:txBody>
      </p:sp>
      <p:sp>
        <p:nvSpPr>
          <p:cNvPr id="5" name="文本框 4"/>
          <p:cNvSpPr txBox="1"/>
          <p:nvPr/>
        </p:nvSpPr>
        <p:spPr>
          <a:xfrm>
            <a:off x="4233699" y="275450"/>
            <a:ext cx="2964921" cy="6269601"/>
          </a:xfrm>
          <a:prstGeom prst="rect">
            <a:avLst/>
          </a:prstGeom>
          <a:solidFill>
            <a:schemeClr val="bg2"/>
          </a:solidFill>
          <a:ln>
            <a:solidFill>
              <a:schemeClr val="tx1"/>
            </a:solidFill>
          </a:ln>
        </p:spPr>
        <p:txBody>
          <a:bodyPr wrap="square">
            <a:spAutoFit/>
          </a:bodyPr>
          <a:lstStyle/>
          <a:p>
            <a:r>
              <a:rPr lang="en-US" altLang="zh-CN" sz="785" dirty="0"/>
              <a:t>template &lt;class Key, class Value&gt; </a:t>
            </a:r>
            <a:endParaRPr lang="en-US" altLang="zh-CN" sz="785" dirty="0"/>
          </a:p>
          <a:p>
            <a:r>
              <a:rPr lang="en-US" altLang="zh-CN" sz="785" dirty="0"/>
              <a:t>class Dictionary {</a:t>
            </a:r>
            <a:endParaRPr lang="en-US" altLang="zh-CN" sz="785" dirty="0"/>
          </a:p>
          <a:p>
            <a:r>
              <a:rPr lang="en-US" altLang="zh-CN" sz="785" dirty="0"/>
              <a:t>   Key* keys;</a:t>
            </a:r>
            <a:endParaRPr lang="en-US" altLang="zh-CN" sz="785" dirty="0"/>
          </a:p>
          <a:p>
            <a:r>
              <a:rPr lang="en-US" altLang="zh-CN" sz="785" dirty="0"/>
              <a:t>   Value* values;</a:t>
            </a:r>
            <a:endParaRPr lang="en-US" altLang="zh-CN" sz="785" dirty="0"/>
          </a:p>
          <a:p>
            <a:r>
              <a:rPr lang="en-US" altLang="zh-CN" sz="785" dirty="0"/>
              <a:t>   int size;</a:t>
            </a:r>
            <a:endParaRPr lang="en-US" altLang="zh-CN" sz="785" dirty="0"/>
          </a:p>
          <a:p>
            <a:r>
              <a:rPr lang="en-US" altLang="zh-CN" sz="785" dirty="0"/>
              <a:t>   int </a:t>
            </a:r>
            <a:r>
              <a:rPr lang="en-US" altLang="zh-CN" sz="785" dirty="0" err="1"/>
              <a:t>max_size</a:t>
            </a:r>
            <a:r>
              <a:rPr lang="en-US" altLang="zh-CN" sz="785" dirty="0"/>
              <a:t>;</a:t>
            </a:r>
            <a:endParaRPr lang="en-US" altLang="zh-CN" sz="785" dirty="0"/>
          </a:p>
          <a:p>
            <a:r>
              <a:rPr lang="en-US" altLang="zh-CN" sz="785" dirty="0"/>
              <a:t>public:</a:t>
            </a:r>
            <a:endParaRPr lang="en-US" altLang="zh-CN" sz="785" dirty="0"/>
          </a:p>
          <a:p>
            <a:r>
              <a:rPr lang="en-US" altLang="zh-CN" sz="785" dirty="0"/>
              <a:t>   Dictionary(int </a:t>
            </a:r>
            <a:r>
              <a:rPr lang="en-US" altLang="zh-CN" sz="785" dirty="0" err="1"/>
              <a:t>initial_size</a:t>
            </a:r>
            <a:r>
              <a:rPr lang="en-US" altLang="zh-CN" sz="785" dirty="0"/>
              <a:t>) :  size(0) {</a:t>
            </a:r>
            <a:endParaRPr lang="en-US" altLang="zh-CN" sz="785" dirty="0"/>
          </a:p>
          <a:p>
            <a:r>
              <a:rPr lang="en-US" altLang="zh-CN" sz="785" dirty="0"/>
              <a:t>      </a:t>
            </a:r>
            <a:r>
              <a:rPr lang="en-US" altLang="zh-CN" sz="785" dirty="0" err="1"/>
              <a:t>max_size</a:t>
            </a:r>
            <a:r>
              <a:rPr lang="en-US" altLang="zh-CN" sz="785" dirty="0"/>
              <a:t> = 1;</a:t>
            </a:r>
            <a:endParaRPr lang="en-US" altLang="zh-CN" sz="785" dirty="0"/>
          </a:p>
          <a:p>
            <a:r>
              <a:rPr lang="en-US" altLang="zh-CN" sz="785" dirty="0"/>
              <a:t>      while (</a:t>
            </a:r>
            <a:r>
              <a:rPr lang="en-US" altLang="zh-CN" sz="785" dirty="0" err="1"/>
              <a:t>initial_size</a:t>
            </a:r>
            <a:r>
              <a:rPr lang="en-US" altLang="zh-CN" sz="785" dirty="0"/>
              <a:t> &gt;= </a:t>
            </a:r>
            <a:r>
              <a:rPr lang="en-US" altLang="zh-CN" sz="785" dirty="0" err="1"/>
              <a:t>max_size</a:t>
            </a:r>
            <a:r>
              <a:rPr lang="en-US" altLang="zh-CN" sz="785" dirty="0"/>
              <a:t>)</a:t>
            </a:r>
            <a:endParaRPr lang="en-US" altLang="zh-CN" sz="785" dirty="0"/>
          </a:p>
          <a:p>
            <a:r>
              <a:rPr lang="en-US" altLang="zh-CN" sz="785" dirty="0"/>
              <a:t>         </a:t>
            </a:r>
            <a:r>
              <a:rPr lang="en-US" altLang="zh-CN" sz="785" dirty="0" err="1"/>
              <a:t>max_size</a:t>
            </a:r>
            <a:r>
              <a:rPr lang="en-US" altLang="zh-CN" sz="785" dirty="0"/>
              <a:t> *= 2;</a:t>
            </a:r>
            <a:endParaRPr lang="en-US" altLang="zh-CN" sz="785" dirty="0"/>
          </a:p>
          <a:p>
            <a:r>
              <a:rPr lang="en-US" altLang="zh-CN" sz="785" dirty="0"/>
              <a:t>      keys = new Key[</a:t>
            </a:r>
            <a:r>
              <a:rPr lang="en-US" altLang="zh-CN" sz="785" dirty="0" err="1"/>
              <a:t>max_size</a:t>
            </a:r>
            <a:r>
              <a:rPr lang="en-US" altLang="zh-CN" sz="785" dirty="0"/>
              <a:t>];</a:t>
            </a:r>
            <a:endParaRPr lang="en-US" altLang="zh-CN" sz="785" dirty="0"/>
          </a:p>
          <a:p>
            <a:r>
              <a:rPr lang="en-US" altLang="zh-CN" sz="785" dirty="0"/>
              <a:t>      values = new Value[</a:t>
            </a:r>
            <a:r>
              <a:rPr lang="en-US" altLang="zh-CN" sz="785" dirty="0" err="1"/>
              <a:t>max_size</a:t>
            </a:r>
            <a:r>
              <a:rPr lang="en-US" altLang="zh-CN" sz="785" dirty="0"/>
              <a:t>];</a:t>
            </a:r>
            <a:endParaRPr lang="en-US" altLang="zh-CN" sz="785" dirty="0"/>
          </a:p>
          <a:p>
            <a:r>
              <a:rPr lang="en-US" altLang="zh-CN" sz="785" dirty="0"/>
              <a:t>   }</a:t>
            </a:r>
            <a:endParaRPr lang="en-US" altLang="zh-CN" sz="785" dirty="0"/>
          </a:p>
          <a:p>
            <a:r>
              <a:rPr lang="en-US" altLang="zh-CN" sz="785" dirty="0"/>
              <a:t>   void add(Key </a:t>
            </a:r>
            <a:r>
              <a:rPr lang="en-US" altLang="zh-CN" sz="785" dirty="0" err="1"/>
              <a:t>key</a:t>
            </a:r>
            <a:r>
              <a:rPr lang="en-US" altLang="zh-CN" sz="785" dirty="0"/>
              <a:t>, Value value) {</a:t>
            </a:r>
            <a:endParaRPr lang="en-US" altLang="zh-CN" sz="785" dirty="0"/>
          </a:p>
          <a:p>
            <a:r>
              <a:rPr lang="en-US" altLang="zh-CN" sz="785" dirty="0"/>
              <a:t>      Key* </a:t>
            </a:r>
            <a:r>
              <a:rPr lang="en-US" altLang="zh-CN" sz="785" dirty="0" err="1"/>
              <a:t>tmpKey</a:t>
            </a:r>
            <a:r>
              <a:rPr lang="en-US" altLang="zh-CN" sz="785" dirty="0"/>
              <a:t>;</a:t>
            </a:r>
            <a:endParaRPr lang="en-US" altLang="zh-CN" sz="785" dirty="0"/>
          </a:p>
          <a:p>
            <a:r>
              <a:rPr lang="en-US" altLang="zh-CN" sz="785" dirty="0"/>
              <a:t>      Value* </a:t>
            </a:r>
            <a:r>
              <a:rPr lang="en-US" altLang="zh-CN" sz="785" dirty="0" err="1"/>
              <a:t>tmpVal</a:t>
            </a:r>
            <a:r>
              <a:rPr lang="en-US" altLang="zh-CN" sz="785" dirty="0"/>
              <a:t>;</a:t>
            </a:r>
            <a:endParaRPr lang="en-US" altLang="zh-CN" sz="785" dirty="0"/>
          </a:p>
          <a:p>
            <a:r>
              <a:rPr lang="en-US" altLang="zh-CN" sz="785" dirty="0"/>
              <a:t>      if (size + 1 &gt;= </a:t>
            </a:r>
            <a:r>
              <a:rPr lang="en-US" altLang="zh-CN" sz="785" dirty="0" err="1"/>
              <a:t>max_size</a:t>
            </a:r>
            <a:r>
              <a:rPr lang="en-US" altLang="zh-CN" sz="785" dirty="0"/>
              <a:t>) {</a:t>
            </a:r>
            <a:endParaRPr lang="en-US" altLang="zh-CN" sz="785" dirty="0"/>
          </a:p>
          <a:p>
            <a:r>
              <a:rPr lang="en-US" altLang="zh-CN" sz="785" dirty="0"/>
              <a:t>         </a:t>
            </a:r>
            <a:r>
              <a:rPr lang="en-US" altLang="zh-CN" sz="785" dirty="0" err="1"/>
              <a:t>max_size</a:t>
            </a:r>
            <a:r>
              <a:rPr lang="en-US" altLang="zh-CN" sz="785" dirty="0"/>
              <a:t> *= 2;</a:t>
            </a:r>
            <a:endParaRPr lang="en-US" altLang="zh-CN" sz="785" dirty="0"/>
          </a:p>
          <a:p>
            <a:r>
              <a:rPr lang="en-US" altLang="zh-CN" sz="785" dirty="0"/>
              <a:t>         </a:t>
            </a:r>
            <a:r>
              <a:rPr lang="en-US" altLang="zh-CN" sz="785" dirty="0" err="1"/>
              <a:t>tmpKey</a:t>
            </a:r>
            <a:r>
              <a:rPr lang="en-US" altLang="zh-CN" sz="785" dirty="0"/>
              <a:t> = new Key [</a:t>
            </a:r>
            <a:r>
              <a:rPr lang="en-US" altLang="zh-CN" sz="785" dirty="0" err="1"/>
              <a:t>max_size</a:t>
            </a:r>
            <a:r>
              <a:rPr lang="en-US" altLang="zh-CN" sz="785" dirty="0"/>
              <a:t>];</a:t>
            </a:r>
            <a:endParaRPr lang="en-US" altLang="zh-CN" sz="785" dirty="0"/>
          </a:p>
          <a:p>
            <a:r>
              <a:rPr lang="en-US" altLang="zh-CN" sz="785" dirty="0"/>
              <a:t>         </a:t>
            </a:r>
            <a:r>
              <a:rPr lang="en-US" altLang="zh-CN" sz="785" dirty="0" err="1"/>
              <a:t>tmpVal</a:t>
            </a:r>
            <a:r>
              <a:rPr lang="en-US" altLang="zh-CN" sz="785" dirty="0"/>
              <a:t> = new Value [</a:t>
            </a:r>
            <a:r>
              <a:rPr lang="en-US" altLang="zh-CN" sz="785" dirty="0" err="1"/>
              <a:t>max_size</a:t>
            </a:r>
            <a:r>
              <a:rPr lang="en-US" altLang="zh-CN" sz="785" dirty="0"/>
              <a:t>];</a:t>
            </a:r>
            <a:endParaRPr lang="en-US" altLang="zh-CN" sz="785" dirty="0"/>
          </a:p>
          <a:p>
            <a:r>
              <a:rPr lang="en-US" altLang="zh-CN" sz="785" dirty="0"/>
              <a:t>         for (int </a:t>
            </a:r>
            <a:r>
              <a:rPr lang="en-US" altLang="zh-CN" sz="785" dirty="0" err="1"/>
              <a:t>i</a:t>
            </a:r>
            <a:r>
              <a:rPr lang="en-US" altLang="zh-CN" sz="785" dirty="0"/>
              <a:t> = 0; </a:t>
            </a:r>
            <a:r>
              <a:rPr lang="en-US" altLang="zh-CN" sz="785" dirty="0" err="1"/>
              <a:t>i</a:t>
            </a:r>
            <a:r>
              <a:rPr lang="en-US" altLang="zh-CN" sz="785" dirty="0"/>
              <a:t> &lt; size; </a:t>
            </a:r>
            <a:r>
              <a:rPr lang="en-US" altLang="zh-CN" sz="785" dirty="0" err="1"/>
              <a:t>i</a:t>
            </a:r>
            <a:r>
              <a:rPr lang="en-US" altLang="zh-CN" sz="785" dirty="0"/>
              <a:t>++) {</a:t>
            </a:r>
            <a:endParaRPr lang="en-US" altLang="zh-CN" sz="785" dirty="0"/>
          </a:p>
          <a:p>
            <a:r>
              <a:rPr lang="en-US" altLang="zh-CN" sz="785" dirty="0"/>
              <a:t>            </a:t>
            </a:r>
            <a:r>
              <a:rPr lang="en-US" altLang="zh-CN" sz="785" dirty="0" err="1"/>
              <a:t>tmpKey</a:t>
            </a:r>
            <a:r>
              <a:rPr lang="en-US" altLang="zh-CN" sz="785" dirty="0"/>
              <a:t>[</a:t>
            </a:r>
            <a:r>
              <a:rPr lang="en-US" altLang="zh-CN" sz="785" dirty="0" err="1"/>
              <a:t>i</a:t>
            </a:r>
            <a:r>
              <a:rPr lang="en-US" altLang="zh-CN" sz="785" dirty="0"/>
              <a:t>] = keys[</a:t>
            </a:r>
            <a:r>
              <a:rPr lang="en-US" altLang="zh-CN" sz="785" dirty="0" err="1"/>
              <a:t>i</a:t>
            </a:r>
            <a:r>
              <a:rPr lang="en-US" altLang="zh-CN" sz="785" dirty="0"/>
              <a:t>];</a:t>
            </a:r>
            <a:endParaRPr lang="en-US" altLang="zh-CN" sz="785" dirty="0"/>
          </a:p>
          <a:p>
            <a:r>
              <a:rPr lang="en-US" altLang="zh-CN" sz="785" dirty="0"/>
              <a:t>            </a:t>
            </a:r>
            <a:r>
              <a:rPr lang="en-US" altLang="zh-CN" sz="785" dirty="0" err="1"/>
              <a:t>tmpVal</a:t>
            </a:r>
            <a:r>
              <a:rPr lang="en-US" altLang="zh-CN" sz="785" dirty="0"/>
              <a:t>[</a:t>
            </a:r>
            <a:r>
              <a:rPr lang="en-US" altLang="zh-CN" sz="785" dirty="0" err="1"/>
              <a:t>i</a:t>
            </a:r>
            <a:r>
              <a:rPr lang="en-US" altLang="zh-CN" sz="785" dirty="0"/>
              <a:t>] = values[</a:t>
            </a:r>
            <a:r>
              <a:rPr lang="en-US" altLang="zh-CN" sz="785" dirty="0" err="1"/>
              <a:t>i</a:t>
            </a:r>
            <a:r>
              <a:rPr lang="en-US" altLang="zh-CN" sz="785" dirty="0"/>
              <a:t>];</a:t>
            </a:r>
            <a:endParaRPr lang="en-US" altLang="zh-CN" sz="785" dirty="0"/>
          </a:p>
          <a:p>
            <a:r>
              <a:rPr lang="en-US" altLang="zh-CN" sz="785" dirty="0"/>
              <a:t>         }</a:t>
            </a:r>
            <a:endParaRPr lang="en-US" altLang="zh-CN" sz="785" dirty="0"/>
          </a:p>
          <a:p>
            <a:r>
              <a:rPr lang="en-US" altLang="zh-CN" sz="785" dirty="0"/>
              <a:t>         </a:t>
            </a:r>
            <a:r>
              <a:rPr lang="en-US" altLang="zh-CN" sz="785" dirty="0" err="1"/>
              <a:t>tmpKey</a:t>
            </a:r>
            <a:r>
              <a:rPr lang="en-US" altLang="zh-CN" sz="785" dirty="0"/>
              <a:t>[size] = key;</a:t>
            </a:r>
            <a:endParaRPr lang="en-US" altLang="zh-CN" sz="785" dirty="0"/>
          </a:p>
          <a:p>
            <a:r>
              <a:rPr lang="en-US" altLang="zh-CN" sz="785" dirty="0"/>
              <a:t>         </a:t>
            </a:r>
            <a:r>
              <a:rPr lang="en-US" altLang="zh-CN" sz="785" dirty="0" err="1"/>
              <a:t>tmpVal</a:t>
            </a:r>
            <a:r>
              <a:rPr lang="en-US" altLang="zh-CN" sz="785" dirty="0"/>
              <a:t>[size] = value;</a:t>
            </a:r>
            <a:endParaRPr lang="en-US" altLang="zh-CN" sz="785" dirty="0"/>
          </a:p>
          <a:p>
            <a:r>
              <a:rPr lang="en-US" altLang="zh-CN" sz="785" dirty="0"/>
              <a:t>         delete[] keys;</a:t>
            </a:r>
            <a:endParaRPr lang="en-US" altLang="zh-CN" sz="785" dirty="0"/>
          </a:p>
          <a:p>
            <a:r>
              <a:rPr lang="en-US" altLang="zh-CN" sz="785" dirty="0"/>
              <a:t>         delete[] values;</a:t>
            </a:r>
            <a:endParaRPr lang="en-US" altLang="zh-CN" sz="785" dirty="0"/>
          </a:p>
          <a:p>
            <a:r>
              <a:rPr lang="en-US" altLang="zh-CN" sz="785" dirty="0"/>
              <a:t>         keys = </a:t>
            </a:r>
            <a:r>
              <a:rPr lang="en-US" altLang="zh-CN" sz="785" dirty="0" err="1"/>
              <a:t>tmpKey</a:t>
            </a:r>
            <a:r>
              <a:rPr lang="en-US" altLang="zh-CN" sz="785" dirty="0"/>
              <a:t>;</a:t>
            </a:r>
            <a:endParaRPr lang="en-US" altLang="zh-CN" sz="785" dirty="0"/>
          </a:p>
          <a:p>
            <a:r>
              <a:rPr lang="en-US" altLang="zh-CN" sz="785" dirty="0"/>
              <a:t>         values = </a:t>
            </a:r>
            <a:r>
              <a:rPr lang="en-US" altLang="zh-CN" sz="785" dirty="0" err="1"/>
              <a:t>tmpVal</a:t>
            </a:r>
            <a:r>
              <a:rPr lang="en-US" altLang="zh-CN" sz="785" dirty="0"/>
              <a:t>;</a:t>
            </a:r>
            <a:endParaRPr lang="en-US" altLang="zh-CN" sz="785" dirty="0"/>
          </a:p>
          <a:p>
            <a:r>
              <a:rPr lang="en-US" altLang="zh-CN" sz="785" dirty="0"/>
              <a:t>      }</a:t>
            </a:r>
            <a:endParaRPr lang="en-US" altLang="zh-CN" sz="785" dirty="0"/>
          </a:p>
          <a:p>
            <a:r>
              <a:rPr lang="en-US" altLang="zh-CN" sz="785" dirty="0"/>
              <a:t>      else {</a:t>
            </a:r>
            <a:endParaRPr lang="en-US" altLang="zh-CN" sz="785" dirty="0"/>
          </a:p>
          <a:p>
            <a:r>
              <a:rPr lang="en-US" altLang="zh-CN" sz="785" dirty="0"/>
              <a:t>         keys[size] = key;</a:t>
            </a:r>
            <a:endParaRPr lang="en-US" altLang="zh-CN" sz="785" dirty="0"/>
          </a:p>
          <a:p>
            <a:r>
              <a:rPr lang="en-US" altLang="zh-CN" sz="785" dirty="0"/>
              <a:t>         values[size] = value;</a:t>
            </a:r>
            <a:endParaRPr lang="en-US" altLang="zh-CN" sz="785" dirty="0"/>
          </a:p>
          <a:p>
            <a:r>
              <a:rPr lang="en-US" altLang="zh-CN" sz="785" dirty="0"/>
              <a:t>      }</a:t>
            </a:r>
            <a:endParaRPr lang="en-US" altLang="zh-CN" sz="785" dirty="0"/>
          </a:p>
          <a:p>
            <a:r>
              <a:rPr lang="en-US" altLang="zh-CN" sz="785" dirty="0"/>
              <a:t>      size++;</a:t>
            </a:r>
            <a:endParaRPr lang="en-US" altLang="zh-CN" sz="785" dirty="0"/>
          </a:p>
          <a:p>
            <a:r>
              <a:rPr lang="en-US" altLang="zh-CN" sz="785" dirty="0"/>
              <a:t>   }</a:t>
            </a:r>
            <a:endParaRPr lang="en-US" altLang="zh-CN" sz="785" dirty="0"/>
          </a:p>
          <a:p>
            <a:br>
              <a:rPr lang="en-US" altLang="zh-CN" sz="785" dirty="0"/>
            </a:br>
            <a:r>
              <a:rPr lang="en-US" altLang="zh-CN" sz="785" dirty="0"/>
              <a:t>   void print() {</a:t>
            </a:r>
            <a:endParaRPr lang="en-US" altLang="zh-CN" sz="785" dirty="0"/>
          </a:p>
          <a:p>
            <a:r>
              <a:rPr lang="en-US" altLang="zh-CN" sz="785" dirty="0"/>
              <a:t>      for (int </a:t>
            </a:r>
            <a:r>
              <a:rPr lang="en-US" altLang="zh-CN" sz="785" dirty="0" err="1"/>
              <a:t>i</a:t>
            </a:r>
            <a:r>
              <a:rPr lang="en-US" altLang="zh-CN" sz="785" dirty="0"/>
              <a:t> = 0; </a:t>
            </a:r>
            <a:r>
              <a:rPr lang="en-US" altLang="zh-CN" sz="785" dirty="0" err="1"/>
              <a:t>i</a:t>
            </a:r>
            <a:r>
              <a:rPr lang="en-US" altLang="zh-CN" sz="785" dirty="0"/>
              <a:t> &lt; size; </a:t>
            </a:r>
            <a:r>
              <a:rPr lang="en-US" altLang="zh-CN" sz="785" dirty="0" err="1"/>
              <a:t>i</a:t>
            </a:r>
            <a:r>
              <a:rPr lang="en-US" altLang="zh-CN" sz="785" dirty="0"/>
              <a:t>++)</a:t>
            </a:r>
            <a:endParaRPr lang="en-US" altLang="zh-CN" sz="785" dirty="0"/>
          </a:p>
          <a:p>
            <a:r>
              <a:rPr lang="en-US" altLang="zh-CN" sz="785" dirty="0"/>
              <a:t>         </a:t>
            </a:r>
            <a:r>
              <a:rPr lang="en-US" altLang="zh-CN" sz="785" dirty="0" err="1"/>
              <a:t>cout</a:t>
            </a:r>
            <a:r>
              <a:rPr lang="en-US" altLang="zh-CN" sz="785" dirty="0"/>
              <a:t> &lt;&lt; "{" &lt;&lt; keys[</a:t>
            </a:r>
            <a:r>
              <a:rPr lang="en-US" altLang="zh-CN" sz="785" dirty="0" err="1"/>
              <a:t>i</a:t>
            </a:r>
            <a:r>
              <a:rPr lang="en-US" altLang="zh-CN" sz="785" dirty="0"/>
              <a:t>] &lt;&lt; ", " &lt;&lt; values[</a:t>
            </a:r>
            <a:r>
              <a:rPr lang="en-US" altLang="zh-CN" sz="785" dirty="0" err="1"/>
              <a:t>i</a:t>
            </a:r>
            <a:r>
              <a:rPr lang="en-US" altLang="zh-CN" sz="785" dirty="0"/>
              <a:t>] &lt;&lt; "}" &lt;&lt; </a:t>
            </a:r>
            <a:r>
              <a:rPr lang="en-US" altLang="zh-CN" sz="785" dirty="0" err="1"/>
              <a:t>endl</a:t>
            </a:r>
            <a:r>
              <a:rPr lang="en-US" altLang="zh-CN" sz="785" dirty="0"/>
              <a:t>;</a:t>
            </a:r>
            <a:endParaRPr lang="en-US" altLang="zh-CN" sz="785" dirty="0"/>
          </a:p>
          <a:p>
            <a:r>
              <a:rPr lang="en-US" altLang="zh-CN" sz="785" dirty="0"/>
              <a:t>   }</a:t>
            </a:r>
            <a:endParaRPr lang="en-US" altLang="zh-CN" sz="785" dirty="0"/>
          </a:p>
          <a:p>
            <a:endParaRPr lang="en-US" altLang="zh-CN" sz="785" dirty="0"/>
          </a:p>
          <a:p>
            <a:r>
              <a:rPr lang="en-US" altLang="zh-CN" sz="785" dirty="0">
                <a:latin typeface="Consolas" panose="020B0609020204030204" pitchFamily="49" charset="0"/>
              </a:rPr>
              <a:t>~</a:t>
            </a:r>
            <a:r>
              <a:rPr lang="en-US" altLang="zh-CN" sz="785" dirty="0"/>
              <a:t>Dictionary()</a:t>
            </a:r>
            <a:endParaRPr lang="en-US" altLang="zh-CN" sz="785" dirty="0"/>
          </a:p>
          <a:p>
            <a:r>
              <a:rPr lang="en-US" altLang="zh-CN" sz="785" dirty="0"/>
              <a:t>   {</a:t>
            </a:r>
            <a:endParaRPr lang="en-US" altLang="zh-CN" sz="785" dirty="0"/>
          </a:p>
          <a:p>
            <a:r>
              <a:rPr lang="en-US" altLang="zh-CN" sz="785" dirty="0"/>
              <a:t>        delete[] keys;</a:t>
            </a:r>
            <a:endParaRPr lang="en-US" altLang="zh-CN" sz="785" dirty="0"/>
          </a:p>
          <a:p>
            <a:r>
              <a:rPr lang="en-US" altLang="zh-CN" sz="785" dirty="0"/>
              <a:t>        delete[] values;</a:t>
            </a:r>
            <a:endParaRPr lang="en-US" altLang="zh-CN" sz="785" dirty="0"/>
          </a:p>
          <a:p>
            <a:r>
              <a:rPr lang="en-US" altLang="zh-CN" sz="785" dirty="0"/>
              <a:t>   }</a:t>
            </a:r>
            <a:endParaRPr lang="en-US" altLang="zh-CN" sz="785" dirty="0"/>
          </a:p>
          <a:p>
            <a:endParaRPr lang="en-US" altLang="zh-CN" sz="785" dirty="0"/>
          </a:p>
          <a:p>
            <a:r>
              <a:rPr lang="en-US" altLang="zh-CN" sz="785" dirty="0"/>
              <a:t>};</a:t>
            </a:r>
            <a:endParaRPr lang="en-US" altLang="zh-CN" sz="785" dirty="0"/>
          </a:p>
        </p:txBody>
      </p:sp>
      <p:sp>
        <p:nvSpPr>
          <p:cNvPr id="7" name="文本框 6"/>
          <p:cNvSpPr txBox="1"/>
          <p:nvPr/>
        </p:nvSpPr>
        <p:spPr>
          <a:xfrm>
            <a:off x="7499632" y="275450"/>
            <a:ext cx="3455890" cy="3470822"/>
          </a:xfrm>
          <a:prstGeom prst="rect">
            <a:avLst/>
          </a:prstGeom>
          <a:solidFill>
            <a:schemeClr val="bg2"/>
          </a:solidFill>
          <a:ln>
            <a:solidFill>
              <a:schemeClr val="tx1"/>
            </a:solidFill>
          </a:ln>
        </p:spPr>
        <p:txBody>
          <a:bodyPr wrap="square">
            <a:spAutoFit/>
          </a:bodyPr>
          <a:lstStyle/>
          <a:p>
            <a:r>
              <a:rPr lang="en-US" altLang="zh-CN" sz="1000" dirty="0"/>
              <a:t>int main() </a:t>
            </a:r>
            <a:endParaRPr lang="en-US" altLang="zh-CN" sz="1000" dirty="0"/>
          </a:p>
          <a:p>
            <a:r>
              <a:rPr lang="en-US" altLang="zh-CN" sz="1000" dirty="0"/>
              <a:t>{</a:t>
            </a:r>
            <a:endParaRPr lang="en-US" altLang="zh-CN" sz="1000" dirty="0"/>
          </a:p>
          <a:p>
            <a:r>
              <a:rPr lang="en-US" altLang="zh-CN" sz="1000" dirty="0"/>
              <a:t>    Dictionary&lt;const char*, const char*&gt; </a:t>
            </a:r>
            <a:r>
              <a:rPr lang="en-US" altLang="zh-CN" sz="1000" dirty="0" err="1"/>
              <a:t>dict</a:t>
            </a:r>
            <a:r>
              <a:rPr lang="en-US" altLang="zh-CN" sz="1000" dirty="0"/>
              <a:t>(10);</a:t>
            </a:r>
            <a:endParaRPr lang="en-US" altLang="zh-CN" sz="1000" dirty="0"/>
          </a:p>
          <a:p>
            <a:r>
              <a:rPr lang="en-US" altLang="zh-CN" sz="1000" dirty="0"/>
              <a:t>    </a:t>
            </a:r>
            <a:r>
              <a:rPr lang="en-US" altLang="zh-CN" sz="1000" dirty="0" err="1"/>
              <a:t>dict.print</a:t>
            </a:r>
            <a:r>
              <a:rPr lang="en-US" altLang="zh-CN" sz="1000" dirty="0"/>
              <a:t>();</a:t>
            </a:r>
            <a:endParaRPr lang="en-US" altLang="zh-CN" sz="1000" dirty="0"/>
          </a:p>
          <a:p>
            <a:r>
              <a:rPr lang="en-US" altLang="zh-CN" sz="1000" dirty="0"/>
              <a:t>    </a:t>
            </a:r>
            <a:r>
              <a:rPr lang="en-US" altLang="zh-CN" sz="1000" dirty="0" err="1"/>
              <a:t>dict.add</a:t>
            </a:r>
            <a:r>
              <a:rPr lang="en-US" altLang="zh-CN" sz="1000" dirty="0"/>
              <a:t>("apple", "fruit");</a:t>
            </a:r>
            <a:endParaRPr lang="en-US" altLang="zh-CN" sz="1000" dirty="0"/>
          </a:p>
          <a:p>
            <a:r>
              <a:rPr lang="en-US" altLang="zh-CN" sz="1000" dirty="0"/>
              <a:t>    </a:t>
            </a:r>
            <a:r>
              <a:rPr lang="en-US" altLang="zh-CN" sz="1000" dirty="0" err="1"/>
              <a:t>dict.add</a:t>
            </a:r>
            <a:r>
              <a:rPr lang="en-US" altLang="zh-CN" sz="1000" dirty="0"/>
              <a:t>("banana", "fruit");</a:t>
            </a:r>
            <a:endParaRPr lang="en-US" altLang="zh-CN" sz="1000" dirty="0"/>
          </a:p>
          <a:p>
            <a:r>
              <a:rPr lang="en-US" altLang="zh-CN" sz="1000" dirty="0"/>
              <a:t>    </a:t>
            </a:r>
            <a:r>
              <a:rPr lang="en-US" altLang="zh-CN" sz="1000" dirty="0" err="1"/>
              <a:t>dict.add</a:t>
            </a:r>
            <a:r>
              <a:rPr lang="en-US" altLang="zh-CN" sz="1000" dirty="0"/>
              <a:t>("dog", "animal");</a:t>
            </a:r>
            <a:endParaRPr lang="en-US" altLang="zh-CN" sz="1000" dirty="0"/>
          </a:p>
          <a:p>
            <a:r>
              <a:rPr lang="en-US" altLang="zh-CN" sz="1000" dirty="0"/>
              <a:t>    </a:t>
            </a:r>
            <a:r>
              <a:rPr lang="en-US" altLang="zh-CN" sz="1000" dirty="0" err="1"/>
              <a:t>dict.print</a:t>
            </a:r>
            <a:r>
              <a:rPr lang="en-US" altLang="zh-CN" sz="1000" dirty="0"/>
              <a:t>();</a:t>
            </a:r>
            <a:endParaRPr lang="en-US" altLang="zh-CN" sz="1000" dirty="0"/>
          </a:p>
          <a:p>
            <a:br>
              <a:rPr lang="en-US" altLang="zh-CN" sz="1000" dirty="0"/>
            </a:br>
            <a:r>
              <a:rPr lang="en-US" altLang="zh-CN" sz="1000" dirty="0"/>
              <a:t>    Dictionary&lt;int, const char*&gt; </a:t>
            </a:r>
            <a:r>
              <a:rPr lang="en-US" altLang="zh-CN" sz="1000" dirty="0" err="1"/>
              <a:t>dict_specialized</a:t>
            </a:r>
            <a:r>
              <a:rPr lang="en-US" altLang="zh-CN" sz="1000" dirty="0"/>
              <a:t>(10);</a:t>
            </a:r>
            <a:endParaRPr lang="en-US" altLang="zh-CN" sz="1000" dirty="0"/>
          </a:p>
          <a:p>
            <a:r>
              <a:rPr lang="en-US" altLang="zh-CN" sz="1000" dirty="0"/>
              <a:t>    </a:t>
            </a:r>
            <a:r>
              <a:rPr lang="en-US" altLang="zh-CN" sz="1000" dirty="0" err="1"/>
              <a:t>dict_specialized.print</a:t>
            </a:r>
            <a:r>
              <a:rPr lang="en-US" altLang="zh-CN" sz="1000" dirty="0"/>
              <a:t>();</a:t>
            </a:r>
            <a:endParaRPr lang="en-US" altLang="zh-CN" sz="1000" dirty="0"/>
          </a:p>
          <a:p>
            <a:r>
              <a:rPr lang="en-US" altLang="zh-CN" sz="1000" dirty="0"/>
              <a:t>    </a:t>
            </a:r>
            <a:r>
              <a:rPr lang="en-US" altLang="zh-CN" sz="1000" dirty="0" err="1"/>
              <a:t>dict_specialized.add</a:t>
            </a:r>
            <a:r>
              <a:rPr lang="en-US" altLang="zh-CN" sz="1000" dirty="0"/>
              <a:t>(100, "apple");</a:t>
            </a:r>
            <a:endParaRPr lang="en-US" altLang="zh-CN" sz="1000" dirty="0"/>
          </a:p>
          <a:p>
            <a:r>
              <a:rPr lang="en-US" altLang="zh-CN" sz="1000" dirty="0"/>
              <a:t>    </a:t>
            </a:r>
            <a:r>
              <a:rPr lang="en-US" altLang="zh-CN" sz="1000" dirty="0" err="1"/>
              <a:t>dict_specialized.add</a:t>
            </a:r>
            <a:r>
              <a:rPr lang="en-US" altLang="zh-CN" sz="1000" dirty="0"/>
              <a:t>(101, "banana");</a:t>
            </a:r>
            <a:endParaRPr lang="en-US" altLang="zh-CN" sz="1000" dirty="0"/>
          </a:p>
          <a:p>
            <a:r>
              <a:rPr lang="en-US" altLang="zh-CN" sz="1000" dirty="0"/>
              <a:t>    </a:t>
            </a:r>
            <a:r>
              <a:rPr lang="en-US" altLang="zh-CN" sz="1000" dirty="0" err="1"/>
              <a:t>dict_specialized.add</a:t>
            </a:r>
            <a:r>
              <a:rPr lang="en-US" altLang="zh-CN" sz="1000" dirty="0"/>
              <a:t>(103, "dog");</a:t>
            </a:r>
            <a:endParaRPr lang="en-US" altLang="zh-CN" sz="1000" dirty="0"/>
          </a:p>
          <a:p>
            <a:r>
              <a:rPr lang="en-US" altLang="zh-CN" sz="1000" dirty="0"/>
              <a:t>    </a:t>
            </a:r>
            <a:r>
              <a:rPr lang="en-US" altLang="zh-CN" sz="1000" dirty="0" err="1"/>
              <a:t>dict_specialized.add</a:t>
            </a:r>
            <a:r>
              <a:rPr lang="en-US" altLang="zh-CN" sz="1000" dirty="0"/>
              <a:t>(89, "cat");</a:t>
            </a:r>
            <a:endParaRPr lang="en-US" altLang="zh-CN" sz="1000" dirty="0"/>
          </a:p>
          <a:p>
            <a:r>
              <a:rPr lang="en-US" altLang="zh-CN" sz="1000" dirty="0"/>
              <a:t>    </a:t>
            </a:r>
            <a:r>
              <a:rPr lang="en-US" altLang="zh-CN" sz="1000" dirty="0" err="1"/>
              <a:t>dict_specialized.print</a:t>
            </a:r>
            <a:r>
              <a:rPr lang="en-US" altLang="zh-CN" sz="1000" dirty="0"/>
              <a:t>();</a:t>
            </a:r>
            <a:endParaRPr lang="en-US" altLang="zh-CN" sz="1000" dirty="0"/>
          </a:p>
          <a:p>
            <a:r>
              <a:rPr lang="en-US" altLang="zh-CN" sz="1000" dirty="0"/>
              <a:t>    </a:t>
            </a:r>
            <a:r>
              <a:rPr lang="en-US" altLang="zh-CN" sz="1000" dirty="0" err="1"/>
              <a:t>dict_specialized.sort</a:t>
            </a:r>
            <a:r>
              <a:rPr lang="en-US" altLang="zh-CN" sz="1000" dirty="0"/>
              <a:t>();</a:t>
            </a:r>
            <a:endParaRPr lang="en-US" altLang="zh-CN" sz="1000" dirty="0"/>
          </a:p>
          <a:p>
            <a:r>
              <a:rPr lang="en-US" altLang="zh-CN" sz="1000" dirty="0"/>
              <a:t>    </a:t>
            </a:r>
            <a:r>
              <a:rPr lang="en-US" altLang="zh-CN" sz="1000" dirty="0" err="1"/>
              <a:t>cout</a:t>
            </a:r>
            <a:r>
              <a:rPr lang="en-US" altLang="zh-CN" sz="1000" dirty="0"/>
              <a:t> &lt;&lt; </a:t>
            </a:r>
            <a:r>
              <a:rPr lang="en-US" altLang="zh-CN" sz="1000" dirty="0" err="1"/>
              <a:t>endl</a:t>
            </a:r>
            <a:r>
              <a:rPr lang="en-US" altLang="zh-CN" sz="1000" dirty="0"/>
              <a:t> &lt;&lt; "Sorted list:" &lt;&lt; </a:t>
            </a:r>
            <a:r>
              <a:rPr lang="en-US" altLang="zh-CN" sz="1000" dirty="0" err="1"/>
              <a:t>endl</a:t>
            </a:r>
            <a:r>
              <a:rPr lang="en-US" altLang="zh-CN" sz="1000" dirty="0"/>
              <a:t>;</a:t>
            </a:r>
            <a:endParaRPr lang="en-US" altLang="zh-CN" sz="1000" dirty="0"/>
          </a:p>
          <a:p>
            <a:r>
              <a:rPr lang="en-US" altLang="zh-CN" sz="1000" dirty="0"/>
              <a:t>    </a:t>
            </a:r>
            <a:r>
              <a:rPr lang="en-US" altLang="zh-CN" sz="1000" dirty="0" err="1"/>
              <a:t>dict_specialized.print</a:t>
            </a:r>
            <a:r>
              <a:rPr lang="en-US" altLang="zh-CN" sz="1000" dirty="0"/>
              <a:t>();</a:t>
            </a:r>
            <a:endParaRPr lang="en-US" altLang="zh-CN" sz="1000" dirty="0"/>
          </a:p>
          <a:p>
            <a:br>
              <a:rPr lang="en-US" altLang="zh-CN" sz="1000" dirty="0"/>
            </a:br>
            <a:r>
              <a:rPr lang="en-US" altLang="zh-CN" sz="1000" dirty="0"/>
              <a:t>   return 0;</a:t>
            </a:r>
            <a:endParaRPr lang="en-US" altLang="zh-CN" sz="1000" dirty="0"/>
          </a:p>
          <a:p>
            <a:r>
              <a:rPr lang="en-US" altLang="zh-CN" sz="1000" dirty="0"/>
              <a:t>}</a:t>
            </a:r>
            <a:endParaRPr lang="en-US" altLang="zh-CN" sz="1000" dirty="0"/>
          </a:p>
        </p:txBody>
      </p:sp>
      <p:sp>
        <p:nvSpPr>
          <p:cNvPr id="10" name="文本框 9"/>
          <p:cNvSpPr txBox="1"/>
          <p:nvPr/>
        </p:nvSpPr>
        <p:spPr>
          <a:xfrm>
            <a:off x="7892624" y="5207272"/>
            <a:ext cx="1106393" cy="440570"/>
          </a:xfrm>
          <a:prstGeom prst="rect">
            <a:avLst/>
          </a:prstGeom>
          <a:noFill/>
        </p:spPr>
        <p:txBody>
          <a:bodyPr wrap="none" rtlCol="0">
            <a:spAutoFit/>
          </a:bodyPr>
          <a:lstStyle/>
          <a:p>
            <a:r>
              <a:rPr lang="en-US" altLang="zh-CN" sz="2265" dirty="0"/>
              <a:t>Output:</a:t>
            </a:r>
            <a:endParaRPr lang="zh-CN" altLang="en-US" sz="2265" dirty="0"/>
          </a:p>
        </p:txBody>
      </p:sp>
      <p:pic>
        <p:nvPicPr>
          <p:cNvPr id="4" name="图片 3"/>
          <p:cNvPicPr>
            <a:picLocks noChangeAspect="1"/>
          </p:cNvPicPr>
          <p:nvPr/>
        </p:nvPicPr>
        <p:blipFill>
          <a:blip r:embed="rId1"/>
          <a:stretch>
            <a:fillRect/>
          </a:stretch>
        </p:blipFill>
        <p:spPr>
          <a:xfrm>
            <a:off x="9428942" y="4309037"/>
            <a:ext cx="1279392" cy="2273513"/>
          </a:xfrm>
          <a:prstGeom prst="rect">
            <a:avLst/>
          </a:prstGeom>
        </p:spPr>
      </p:pic>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86098" y="280412"/>
            <a:ext cx="7748345" cy="953047"/>
          </a:xfrm>
        </p:spPr>
        <p:txBody>
          <a:bodyPr>
            <a:noAutofit/>
          </a:bodyPr>
          <a:lstStyle/>
          <a:p>
            <a:r>
              <a:rPr lang="en-US" altLang="zh-CN" sz="4000" dirty="0"/>
              <a:t>  Class Containment(Composition)</a:t>
            </a:r>
            <a:endParaRPr lang="en-US" altLang="zh-CN" sz="4000" dirty="0"/>
          </a:p>
        </p:txBody>
      </p:sp>
      <p:sp>
        <p:nvSpPr>
          <p:cNvPr id="4" name="Content Placeholder 2"/>
          <p:cNvSpPr>
            <a:spLocks noGrp="1"/>
          </p:cNvSpPr>
          <p:nvPr>
            <p:ph idx="1"/>
          </p:nvPr>
        </p:nvSpPr>
        <p:spPr>
          <a:xfrm>
            <a:off x="475746" y="1403094"/>
            <a:ext cx="11223851" cy="1895202"/>
          </a:xfrm>
        </p:spPr>
        <p:txBody>
          <a:bodyPr/>
          <a:lstStyle/>
          <a:p>
            <a:pPr marL="128905" lvl="1" indent="0">
              <a:spcBef>
                <a:spcPts val="1415"/>
              </a:spcBef>
              <a:buSzPct val="68000"/>
              <a:buNone/>
            </a:pPr>
            <a:r>
              <a:rPr lang="en-US" sz="2540" dirty="0"/>
              <a:t> Using class members that are themselves objects of another class is referred to as </a:t>
            </a:r>
            <a:r>
              <a:rPr lang="en-US" sz="2540" b="1" i="1" dirty="0"/>
              <a:t>containment</a:t>
            </a:r>
            <a:r>
              <a:rPr lang="en-US" sz="2540" dirty="0"/>
              <a:t> or </a:t>
            </a:r>
            <a:r>
              <a:rPr lang="en-US" sz="2540" b="1" i="1" dirty="0"/>
              <a:t>composition</a:t>
            </a:r>
            <a:r>
              <a:rPr lang="en-US" sz="2540" dirty="0"/>
              <a:t> or </a:t>
            </a:r>
            <a:r>
              <a:rPr lang="en-US" sz="2540" b="1" i="1" dirty="0"/>
              <a:t>layering</a:t>
            </a:r>
            <a:r>
              <a:rPr lang="en-US" sz="2540" dirty="0"/>
              <a:t>.</a:t>
            </a:r>
            <a:endParaRPr lang="zh-CN" altLang="zh-CN" sz="2540" dirty="0"/>
          </a:p>
          <a:p>
            <a:pPr marL="128905" lvl="1" indent="0">
              <a:spcBef>
                <a:spcPts val="1415"/>
              </a:spcBef>
              <a:buSzPct val="68000"/>
              <a:buNone/>
            </a:pPr>
            <a:endParaRPr lang="en-US" sz="2540" dirty="0"/>
          </a:p>
          <a:p>
            <a:pPr marL="128905" lvl="1" indent="0">
              <a:spcBef>
                <a:spcPts val="1415"/>
              </a:spcBef>
              <a:buSzPct val="68000"/>
              <a:buNone/>
            </a:pPr>
            <a:r>
              <a:rPr lang="en-US" sz="2540" dirty="0"/>
              <a:t>  </a:t>
            </a:r>
            <a:endParaRPr lang="en-US" sz="2540" dirty="0"/>
          </a:p>
        </p:txBody>
      </p:sp>
      <p:sp>
        <p:nvSpPr>
          <p:cNvPr id="5" name="Content Placeholder 2"/>
          <p:cNvSpPr txBox="1"/>
          <p:nvPr/>
        </p:nvSpPr>
        <p:spPr bwMode="auto">
          <a:xfrm>
            <a:off x="475745" y="2612103"/>
            <a:ext cx="11223851" cy="1895202"/>
          </a:xfrm>
          <a:prstGeom prst="rect">
            <a:avLst/>
          </a:prstGeom>
          <a:noFill/>
          <a:ln w="9525">
            <a:noFill/>
            <a:miter lim="800000"/>
          </a:ln>
        </p:spPr>
        <p:txBody>
          <a:bodyPr vert="horz" wrap="square" lIns="107710" tIns="53855" rIns="107710" bIns="53855"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128905" lvl="1" indent="0">
              <a:spcBef>
                <a:spcPts val="1415"/>
              </a:spcBef>
              <a:buClr>
                <a:srgbClr val="2DA2BF"/>
              </a:buClr>
              <a:buSzPct val="68000"/>
              <a:buNone/>
            </a:pPr>
            <a:r>
              <a:rPr lang="en-US" sz="2540" b="1" dirty="0">
                <a:solidFill>
                  <a:prstClr val="black"/>
                </a:solidFill>
              </a:rPr>
              <a:t>Containment</a:t>
            </a:r>
            <a:r>
              <a:rPr lang="en-US" sz="2540" dirty="0">
                <a:solidFill>
                  <a:prstClr val="black"/>
                </a:solidFill>
              </a:rPr>
              <a:t> is typically used to implement </a:t>
            </a:r>
            <a:r>
              <a:rPr lang="en-US" sz="2540" b="1" i="1" dirty="0">
                <a:solidFill>
                  <a:srgbClr val="00B0F0"/>
                </a:solidFill>
              </a:rPr>
              <a:t>has-a</a:t>
            </a:r>
            <a:r>
              <a:rPr lang="en-US" sz="2540" dirty="0">
                <a:solidFill>
                  <a:prstClr val="black"/>
                </a:solidFill>
              </a:rPr>
              <a:t> relationship, that is, relationship for which the new class has an object of another class.</a:t>
            </a:r>
            <a:endParaRPr lang="zh-CN" altLang="zh-CN" sz="2540" dirty="0">
              <a:solidFill>
                <a:prstClr val="black"/>
              </a:solidFill>
            </a:endParaRPr>
          </a:p>
          <a:p>
            <a:pPr marL="128905" lvl="1" indent="0">
              <a:spcBef>
                <a:spcPts val="1415"/>
              </a:spcBef>
              <a:buClr>
                <a:srgbClr val="2DA2BF"/>
              </a:buClr>
              <a:buSzPct val="68000"/>
              <a:buNone/>
            </a:pPr>
            <a:endParaRPr lang="en-US" sz="2540" dirty="0">
              <a:solidFill>
                <a:prstClr val="black"/>
              </a:solidFill>
            </a:endParaRPr>
          </a:p>
          <a:p>
            <a:pPr marL="128905" lvl="1" indent="0">
              <a:spcBef>
                <a:spcPts val="1415"/>
              </a:spcBef>
              <a:buClr>
                <a:srgbClr val="2DA2BF"/>
              </a:buClr>
              <a:buSzPct val="68000"/>
              <a:buNone/>
            </a:pPr>
            <a:r>
              <a:rPr lang="en-US" sz="2540" dirty="0">
                <a:solidFill>
                  <a:prstClr val="black"/>
                </a:solidFill>
              </a:rPr>
              <a:t>  </a:t>
            </a:r>
            <a:endParaRPr lang="en-US" sz="2540" dirty="0">
              <a:solidFill>
                <a:prstClr val="black"/>
              </a:solidFill>
            </a:endParaRPr>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55469" y="178810"/>
            <a:ext cx="6783343" cy="5929295"/>
            <a:chOff x="501650" y="197283"/>
            <a:chExt cx="6783343" cy="5929295"/>
          </a:xfrm>
        </p:grpSpPr>
        <p:pic>
          <p:nvPicPr>
            <p:cNvPr id="5" name="图片 4"/>
            <p:cNvPicPr>
              <a:picLocks noChangeAspect="1"/>
            </p:cNvPicPr>
            <p:nvPr/>
          </p:nvPicPr>
          <p:blipFill>
            <a:blip r:embed="rId1"/>
            <a:stretch>
              <a:fillRect/>
            </a:stretch>
          </p:blipFill>
          <p:spPr>
            <a:xfrm>
              <a:off x="501650" y="197283"/>
              <a:ext cx="5881273" cy="3081626"/>
            </a:xfrm>
            <a:prstGeom prst="rect">
              <a:avLst/>
            </a:prstGeom>
          </p:spPr>
        </p:pic>
        <p:pic>
          <p:nvPicPr>
            <p:cNvPr id="7" name="图片 6"/>
            <p:cNvPicPr>
              <a:picLocks noChangeAspect="1"/>
            </p:cNvPicPr>
            <p:nvPr/>
          </p:nvPicPr>
          <p:blipFill>
            <a:blip r:embed="rId2"/>
            <a:stretch>
              <a:fillRect/>
            </a:stretch>
          </p:blipFill>
          <p:spPr>
            <a:xfrm>
              <a:off x="520122" y="3325961"/>
              <a:ext cx="6764871" cy="2800617"/>
            </a:xfrm>
            <a:prstGeom prst="rect">
              <a:avLst/>
            </a:prstGeom>
          </p:spPr>
        </p:pic>
      </p:grpSp>
      <p:grpSp>
        <p:nvGrpSpPr>
          <p:cNvPr id="11" name="组合 10"/>
          <p:cNvGrpSpPr/>
          <p:nvPr/>
        </p:nvGrpSpPr>
        <p:grpSpPr>
          <a:xfrm>
            <a:off x="770013" y="3184811"/>
            <a:ext cx="4631529" cy="924758"/>
            <a:chOff x="340916" y="1261784"/>
            <a:chExt cx="5103262" cy="1018951"/>
          </a:xfrm>
        </p:grpSpPr>
        <p:sp>
          <p:nvSpPr>
            <p:cNvPr id="12" name="矩形 11"/>
            <p:cNvSpPr/>
            <p:nvPr/>
          </p:nvSpPr>
          <p:spPr>
            <a:xfrm>
              <a:off x="340916" y="2029654"/>
              <a:ext cx="1136091" cy="25108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grpSp>
          <p:nvGrpSpPr>
            <p:cNvPr id="13" name="组合 12"/>
            <p:cNvGrpSpPr/>
            <p:nvPr/>
          </p:nvGrpSpPr>
          <p:grpSpPr>
            <a:xfrm>
              <a:off x="1116027" y="1261784"/>
              <a:ext cx="4328151" cy="778301"/>
              <a:chOff x="1116027" y="1261784"/>
              <a:chExt cx="4328151" cy="778301"/>
            </a:xfrm>
          </p:grpSpPr>
          <p:cxnSp>
            <p:nvCxnSpPr>
              <p:cNvPr id="14" name="直接箭头连接符 13"/>
              <p:cNvCxnSpPr/>
              <p:nvPr/>
            </p:nvCxnSpPr>
            <p:spPr>
              <a:xfrm flipH="1">
                <a:off x="1137101" y="1530842"/>
                <a:ext cx="665578" cy="50924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38"/>
              <p:cNvSpPr txBox="1"/>
              <p:nvPr/>
            </p:nvSpPr>
            <p:spPr>
              <a:xfrm>
                <a:off x="1116027" y="1261784"/>
                <a:ext cx="4328151" cy="378831"/>
              </a:xfrm>
              <a:prstGeom prst="rect">
                <a:avLst/>
              </a:prstGeom>
              <a:noFill/>
            </p:spPr>
            <p:txBody>
              <a:bodyPr wrap="none" rtlCol="0">
                <a:spAutoFit/>
              </a:bodyPr>
              <a:lstStyle/>
              <a:p>
                <a:r>
                  <a:rPr lang="en-US" altLang="zh-CN" sz="1635" dirty="0">
                    <a:solidFill>
                      <a:prstClr val="black"/>
                    </a:solidFill>
                  </a:rPr>
                  <a:t>Define an object of Engine as Car’s attribute</a:t>
                </a:r>
                <a:endParaRPr lang="zh-CN" altLang="en-US" sz="1635" dirty="0">
                  <a:solidFill>
                    <a:prstClr val="black"/>
                  </a:solidFill>
                </a:endParaRPr>
              </a:p>
            </p:txBody>
          </p:sp>
        </p:grpSp>
      </p:grpSp>
      <p:pic>
        <p:nvPicPr>
          <p:cNvPr id="17" name="图片 16"/>
          <p:cNvPicPr>
            <a:picLocks noChangeAspect="1"/>
          </p:cNvPicPr>
          <p:nvPr/>
        </p:nvPicPr>
        <p:blipFill>
          <a:blip r:embed="rId3"/>
          <a:stretch>
            <a:fillRect/>
          </a:stretch>
        </p:blipFill>
        <p:spPr>
          <a:xfrm>
            <a:off x="7834312" y="295275"/>
            <a:ext cx="1409543" cy="1976870"/>
          </a:xfrm>
          <a:prstGeom prst="rect">
            <a:avLst/>
          </a:prstGeom>
        </p:spPr>
      </p:pic>
      <p:pic>
        <p:nvPicPr>
          <p:cNvPr id="19" name="图片 18"/>
          <p:cNvPicPr>
            <a:picLocks noChangeAspect="1"/>
          </p:cNvPicPr>
          <p:nvPr/>
        </p:nvPicPr>
        <p:blipFill>
          <a:blip r:embed="rId4"/>
          <a:stretch>
            <a:fillRect/>
          </a:stretch>
        </p:blipFill>
        <p:spPr>
          <a:xfrm>
            <a:off x="7976572" y="2586617"/>
            <a:ext cx="3488142" cy="2456438"/>
          </a:xfrm>
          <a:prstGeom prst="rect">
            <a:avLst/>
          </a:prstGeom>
        </p:spPr>
      </p:pic>
      <p:grpSp>
        <p:nvGrpSpPr>
          <p:cNvPr id="20" name="组合 19"/>
          <p:cNvGrpSpPr/>
          <p:nvPr/>
        </p:nvGrpSpPr>
        <p:grpSpPr>
          <a:xfrm>
            <a:off x="2261685" y="3524956"/>
            <a:ext cx="4915041" cy="930986"/>
            <a:chOff x="351093" y="1254926"/>
            <a:chExt cx="5415658" cy="1025809"/>
          </a:xfrm>
        </p:grpSpPr>
        <p:sp>
          <p:nvSpPr>
            <p:cNvPr id="21" name="矩形 20"/>
            <p:cNvSpPr/>
            <p:nvPr/>
          </p:nvSpPr>
          <p:spPr>
            <a:xfrm>
              <a:off x="351093" y="2029655"/>
              <a:ext cx="601796" cy="251080"/>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grpSp>
          <p:nvGrpSpPr>
            <p:cNvPr id="22" name="组合 21"/>
            <p:cNvGrpSpPr/>
            <p:nvPr/>
          </p:nvGrpSpPr>
          <p:grpSpPr>
            <a:xfrm>
              <a:off x="861297" y="1254926"/>
              <a:ext cx="4905454" cy="774729"/>
              <a:chOff x="861297" y="1254926"/>
              <a:chExt cx="4905454" cy="774729"/>
            </a:xfrm>
          </p:grpSpPr>
          <p:cxnSp>
            <p:nvCxnSpPr>
              <p:cNvPr id="23" name="直接箭头连接符 22"/>
              <p:cNvCxnSpPr/>
              <p:nvPr/>
            </p:nvCxnSpPr>
            <p:spPr>
              <a:xfrm flipH="1">
                <a:off x="861297" y="1553736"/>
                <a:ext cx="885411" cy="47591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38"/>
              <p:cNvSpPr txBox="1"/>
              <p:nvPr/>
            </p:nvSpPr>
            <p:spPr>
              <a:xfrm>
                <a:off x="1571355" y="1254926"/>
                <a:ext cx="4195396" cy="655920"/>
              </a:xfrm>
              <a:prstGeom prst="rect">
                <a:avLst/>
              </a:prstGeom>
              <a:noFill/>
            </p:spPr>
            <p:txBody>
              <a:bodyPr wrap="none" rtlCol="0">
                <a:spAutoFit/>
              </a:bodyPr>
              <a:lstStyle/>
              <a:p>
                <a:r>
                  <a:rPr lang="en-US" altLang="zh-CN" sz="1635" dirty="0">
                    <a:solidFill>
                      <a:prstClr val="black"/>
                    </a:solidFill>
                  </a:rPr>
                  <a:t>Initialize the object by its own constructor </a:t>
                </a:r>
                <a:endParaRPr lang="en-US" altLang="zh-CN" sz="1635" dirty="0">
                  <a:solidFill>
                    <a:prstClr val="black"/>
                  </a:solidFill>
                </a:endParaRPr>
              </a:p>
              <a:p>
                <a:r>
                  <a:rPr lang="en-US" altLang="zh-CN" sz="1635" dirty="0">
                    <a:solidFill>
                      <a:prstClr val="black"/>
                    </a:solidFill>
                  </a:rPr>
                  <a:t>via initialization list in Car’s constructor</a:t>
                </a:r>
                <a:endParaRPr lang="zh-CN" altLang="en-US" sz="1635" dirty="0">
                  <a:solidFill>
                    <a:prstClr val="black"/>
                  </a:solidFill>
                </a:endParaRPr>
              </a:p>
            </p:txBody>
          </p:sp>
        </p:grpSp>
      </p:grpSp>
      <p:grpSp>
        <p:nvGrpSpPr>
          <p:cNvPr id="28" name="组合 27"/>
          <p:cNvGrpSpPr/>
          <p:nvPr/>
        </p:nvGrpSpPr>
        <p:grpSpPr>
          <a:xfrm>
            <a:off x="8073971" y="379790"/>
            <a:ext cx="4178961" cy="846770"/>
            <a:chOff x="340917" y="1452211"/>
            <a:chExt cx="4604613" cy="933013"/>
          </a:xfrm>
        </p:grpSpPr>
        <p:sp>
          <p:nvSpPr>
            <p:cNvPr id="29" name="矩形 28"/>
            <p:cNvSpPr/>
            <p:nvPr/>
          </p:nvSpPr>
          <p:spPr>
            <a:xfrm>
              <a:off x="340917" y="2071634"/>
              <a:ext cx="887056" cy="19153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grpSp>
          <p:nvGrpSpPr>
            <p:cNvPr id="30" name="组合 29"/>
            <p:cNvGrpSpPr/>
            <p:nvPr/>
          </p:nvGrpSpPr>
          <p:grpSpPr>
            <a:xfrm>
              <a:off x="853403" y="1452211"/>
              <a:ext cx="4092127" cy="933013"/>
              <a:chOff x="853403" y="1452211"/>
              <a:chExt cx="4092127" cy="933013"/>
            </a:xfrm>
          </p:grpSpPr>
          <p:cxnSp>
            <p:nvCxnSpPr>
              <p:cNvPr id="31" name="直接箭头连接符 30"/>
              <p:cNvCxnSpPr/>
              <p:nvPr/>
            </p:nvCxnSpPr>
            <p:spPr>
              <a:xfrm flipH="1">
                <a:off x="853403" y="1786470"/>
                <a:ext cx="366246" cy="2510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8"/>
              <p:cNvSpPr txBox="1"/>
              <p:nvPr/>
            </p:nvSpPr>
            <p:spPr>
              <a:xfrm>
                <a:off x="1157009" y="1452211"/>
                <a:ext cx="3788521" cy="933013"/>
              </a:xfrm>
              <a:prstGeom prst="rect">
                <a:avLst/>
              </a:prstGeom>
              <a:noFill/>
            </p:spPr>
            <p:txBody>
              <a:bodyPr wrap="none" rtlCol="0">
                <a:spAutoFit/>
              </a:bodyPr>
              <a:lstStyle/>
              <a:p>
                <a:r>
                  <a:rPr lang="en-US" altLang="zh-CN" sz="1635" dirty="0">
                    <a:solidFill>
                      <a:prstClr val="black"/>
                    </a:solidFill>
                  </a:rPr>
                  <a:t>Call the Car’s default constructor</a:t>
                </a:r>
                <a:endParaRPr lang="en-US" altLang="zh-CN" sz="1635" dirty="0">
                  <a:solidFill>
                    <a:prstClr val="black"/>
                  </a:solidFill>
                </a:endParaRPr>
              </a:p>
              <a:p>
                <a:r>
                  <a:rPr lang="en-US" altLang="zh-CN" sz="1635" dirty="0">
                    <a:solidFill>
                      <a:prstClr val="black"/>
                    </a:solidFill>
                  </a:rPr>
                  <a:t>First, constructs the object in Car class</a:t>
                </a:r>
                <a:endParaRPr lang="en-US" altLang="zh-CN" sz="1635" dirty="0">
                  <a:solidFill>
                    <a:prstClr val="black"/>
                  </a:solidFill>
                </a:endParaRPr>
              </a:p>
              <a:p>
                <a:r>
                  <a:rPr lang="en-US" altLang="zh-CN" sz="1635" dirty="0">
                    <a:solidFill>
                      <a:prstClr val="black"/>
                    </a:solidFill>
                  </a:rPr>
                  <a:t> then, constructs the Car object</a:t>
                </a:r>
                <a:endParaRPr lang="zh-CN" altLang="en-US" sz="1635" dirty="0">
                  <a:solidFill>
                    <a:prstClr val="black"/>
                  </a:solidFill>
                </a:endParaRPr>
              </a:p>
            </p:txBody>
          </p:sp>
        </p:grpSp>
      </p:grpSp>
      <p:grpSp>
        <p:nvGrpSpPr>
          <p:cNvPr id="36" name="组合 35"/>
          <p:cNvGrpSpPr/>
          <p:nvPr/>
        </p:nvGrpSpPr>
        <p:grpSpPr>
          <a:xfrm>
            <a:off x="7950145" y="1115784"/>
            <a:ext cx="2327329" cy="1892355"/>
            <a:chOff x="7950145" y="1115784"/>
            <a:chExt cx="2327329" cy="1892355"/>
          </a:xfrm>
        </p:grpSpPr>
        <p:cxnSp>
          <p:nvCxnSpPr>
            <p:cNvPr id="34" name="直接箭头连接符 33"/>
            <p:cNvCxnSpPr/>
            <p:nvPr/>
          </p:nvCxnSpPr>
          <p:spPr>
            <a:xfrm>
              <a:off x="8705278" y="1115784"/>
              <a:ext cx="638747" cy="14708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950145" y="2589782"/>
              <a:ext cx="2327329" cy="41835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grpSp>
      <p:grpSp>
        <p:nvGrpSpPr>
          <p:cNvPr id="43" name="组合 42"/>
          <p:cNvGrpSpPr/>
          <p:nvPr/>
        </p:nvGrpSpPr>
        <p:grpSpPr>
          <a:xfrm>
            <a:off x="7766874" y="4542407"/>
            <a:ext cx="4295278" cy="1837178"/>
            <a:chOff x="7766874" y="4542407"/>
            <a:chExt cx="4295278" cy="1837178"/>
          </a:xfrm>
        </p:grpSpPr>
        <p:grpSp>
          <p:nvGrpSpPr>
            <p:cNvPr id="37" name="组合 36"/>
            <p:cNvGrpSpPr/>
            <p:nvPr/>
          </p:nvGrpSpPr>
          <p:grpSpPr>
            <a:xfrm>
              <a:off x="7950145" y="4542407"/>
              <a:ext cx="2327329" cy="1020193"/>
              <a:chOff x="7950145" y="2589782"/>
              <a:chExt cx="2327329" cy="1020193"/>
            </a:xfrm>
          </p:grpSpPr>
          <p:cxnSp>
            <p:nvCxnSpPr>
              <p:cNvPr id="38" name="直接箭头连接符 37"/>
              <p:cNvCxnSpPr/>
              <p:nvPr/>
            </p:nvCxnSpPr>
            <p:spPr>
              <a:xfrm flipV="1">
                <a:off x="8646993" y="3008139"/>
                <a:ext cx="373182" cy="6018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7950145" y="2589782"/>
                <a:ext cx="2327329" cy="41835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grpSp>
        <p:sp>
          <p:nvSpPr>
            <p:cNvPr id="42" name="TextBox 38"/>
            <p:cNvSpPr txBox="1"/>
            <p:nvPr/>
          </p:nvSpPr>
          <p:spPr>
            <a:xfrm>
              <a:off x="7766874" y="5532815"/>
              <a:ext cx="4295278" cy="846770"/>
            </a:xfrm>
            <a:prstGeom prst="rect">
              <a:avLst/>
            </a:prstGeom>
            <a:noFill/>
          </p:spPr>
          <p:txBody>
            <a:bodyPr wrap="none" rtlCol="0">
              <a:spAutoFit/>
            </a:bodyPr>
            <a:lstStyle/>
            <a:p>
              <a:r>
                <a:rPr lang="en-US" altLang="zh-CN" sz="1635" dirty="0">
                  <a:solidFill>
                    <a:prstClr val="black"/>
                  </a:solidFill>
                </a:rPr>
                <a:t>When</a:t>
              </a:r>
              <a:r>
                <a:rPr lang="zh-CN" altLang="en-US" sz="1635" dirty="0">
                  <a:solidFill>
                    <a:prstClr val="black"/>
                  </a:solidFill>
                </a:rPr>
                <a:t> </a:t>
              </a:r>
              <a:r>
                <a:rPr lang="en-US" altLang="zh-CN" sz="1635" dirty="0">
                  <a:solidFill>
                    <a:prstClr val="black"/>
                  </a:solidFill>
                </a:rPr>
                <a:t>an object</a:t>
              </a:r>
              <a:r>
                <a:rPr lang="zh-CN" altLang="en-US" sz="1635" dirty="0">
                  <a:solidFill>
                    <a:prstClr val="black"/>
                  </a:solidFill>
                </a:rPr>
                <a:t> </a:t>
              </a:r>
              <a:r>
                <a:rPr lang="en-US" altLang="zh-CN" sz="1635" dirty="0">
                  <a:solidFill>
                    <a:prstClr val="black"/>
                  </a:solidFill>
                </a:rPr>
                <a:t>is destructed, the complier first </a:t>
              </a:r>
              <a:endParaRPr lang="en-US" altLang="zh-CN" sz="1635" dirty="0">
                <a:solidFill>
                  <a:prstClr val="black"/>
                </a:solidFill>
              </a:endParaRPr>
            </a:p>
            <a:p>
              <a:r>
                <a:rPr lang="en-US" altLang="zh-CN" sz="1635" dirty="0">
                  <a:solidFill>
                    <a:prstClr val="black"/>
                  </a:solidFill>
                </a:rPr>
                <a:t>destructs Car’s object, and then destructs the </a:t>
              </a:r>
              <a:endParaRPr lang="en-US" altLang="zh-CN" sz="1635" dirty="0">
                <a:solidFill>
                  <a:prstClr val="black"/>
                </a:solidFill>
              </a:endParaRPr>
            </a:p>
            <a:p>
              <a:r>
                <a:rPr lang="en-US" altLang="zh-CN" sz="1635" dirty="0">
                  <a:solidFill>
                    <a:prstClr val="black"/>
                  </a:solidFill>
                </a:rPr>
                <a:t>composition object in Car class.</a:t>
              </a:r>
              <a:endParaRPr lang="zh-CN" altLang="en-US" sz="1635" dirty="0">
                <a:solidFill>
                  <a:prstClr val="black"/>
                </a:solidFill>
              </a:endParaRPr>
            </a:p>
          </p:txBody>
        </p: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94178" y="174568"/>
            <a:ext cx="4052831" cy="1045627"/>
          </a:xfrm>
        </p:spPr>
        <p:txBody>
          <a:bodyPr>
            <a:noAutofit/>
          </a:bodyPr>
          <a:lstStyle/>
          <a:p>
            <a:r>
              <a:rPr lang="en-US" altLang="zh-CN" sz="4720" dirty="0"/>
              <a:t>Template</a:t>
            </a:r>
            <a:endParaRPr lang="en-US" altLang="zh-CN" sz="4720" dirty="0"/>
          </a:p>
        </p:txBody>
      </p:sp>
      <p:sp>
        <p:nvSpPr>
          <p:cNvPr id="4" name="Content Placeholder 2"/>
          <p:cNvSpPr>
            <a:spLocks noGrp="1"/>
          </p:cNvSpPr>
          <p:nvPr>
            <p:ph idx="1"/>
          </p:nvPr>
        </p:nvSpPr>
        <p:spPr>
          <a:xfrm>
            <a:off x="475746" y="1403093"/>
            <a:ext cx="11223851" cy="3738749"/>
          </a:xfrm>
        </p:spPr>
        <p:txBody>
          <a:bodyPr>
            <a:noAutofit/>
          </a:bodyPr>
          <a:lstStyle/>
          <a:p>
            <a:pPr marL="128905" lvl="1" indent="0">
              <a:lnSpc>
                <a:spcPct val="100000"/>
              </a:lnSpc>
              <a:spcBef>
                <a:spcPts val="0"/>
              </a:spcBef>
              <a:buSzPct val="68000"/>
              <a:buNone/>
            </a:pPr>
            <a:r>
              <a:rPr lang="en-US" dirty="0"/>
              <a:t>The C++ programming language offers a powerful feature known as </a:t>
            </a:r>
            <a:r>
              <a:rPr lang="en-US" b="1" dirty="0"/>
              <a:t>templates</a:t>
            </a:r>
            <a:r>
              <a:rPr lang="en-US" dirty="0"/>
              <a:t>, which enable </a:t>
            </a:r>
            <a:r>
              <a:rPr lang="en-US" b="1" dirty="0"/>
              <a:t>functions </a:t>
            </a:r>
            <a:r>
              <a:rPr lang="en-US" dirty="0"/>
              <a:t>and </a:t>
            </a:r>
            <a:r>
              <a:rPr lang="en-US" b="1" dirty="0"/>
              <a:t>classes </a:t>
            </a:r>
            <a:r>
              <a:rPr lang="en-US" dirty="0"/>
              <a:t>to operate on</a:t>
            </a:r>
            <a:r>
              <a:rPr lang="en-US" b="1" dirty="0"/>
              <a:t> generic types. </a:t>
            </a:r>
            <a:endParaRPr lang="en-US" b="1" dirty="0"/>
          </a:p>
          <a:p>
            <a:pPr marL="128905" lvl="1" indent="0">
              <a:lnSpc>
                <a:spcPct val="100000"/>
              </a:lnSpc>
              <a:spcBef>
                <a:spcPts val="0"/>
              </a:spcBef>
              <a:buSzPct val="68000"/>
              <a:buNone/>
            </a:pPr>
            <a:endParaRPr lang="en-US" dirty="0"/>
          </a:p>
          <a:p>
            <a:pPr marL="128905" lvl="1" indent="0">
              <a:lnSpc>
                <a:spcPct val="100000"/>
              </a:lnSpc>
              <a:spcBef>
                <a:spcPts val="0"/>
              </a:spcBef>
              <a:buSzPct val="68000"/>
              <a:buNone/>
            </a:pPr>
            <a:r>
              <a:rPr lang="en-US" dirty="0"/>
              <a:t>This allows a function or class to be designed to work seamlessly with a diverse range of data types, without the need for tedious and repetitive rewrites for each type. </a:t>
            </a:r>
            <a:endParaRPr lang="en-US" dirty="0"/>
          </a:p>
          <a:p>
            <a:pPr marL="128905" lvl="1" indent="0">
              <a:lnSpc>
                <a:spcPct val="100000"/>
              </a:lnSpc>
              <a:spcBef>
                <a:spcPts val="0"/>
              </a:spcBef>
              <a:buSzPct val="68000"/>
              <a:buNone/>
            </a:pPr>
            <a:endParaRPr lang="en-US" dirty="0"/>
          </a:p>
          <a:p>
            <a:pPr marL="128905" lvl="1" indent="0">
              <a:lnSpc>
                <a:spcPct val="100000"/>
              </a:lnSpc>
              <a:spcBef>
                <a:spcPts val="0"/>
              </a:spcBef>
              <a:buSzPct val="68000"/>
              <a:buNone/>
            </a:pPr>
            <a:r>
              <a:rPr lang="en-US" dirty="0"/>
              <a:t>By leveraging templates, C++ code can be made more concise, modular, and easier to maintain, while also boosting its flexibility and versatility.</a:t>
            </a:r>
            <a:endParaRPr lang="en-US" dirty="0"/>
          </a:p>
          <a:p>
            <a:pPr marL="128905" lvl="1" indent="0">
              <a:lnSpc>
                <a:spcPct val="100000"/>
              </a:lnSpc>
              <a:spcBef>
                <a:spcPts val="0"/>
              </a:spcBef>
              <a:buSzPct val="68000"/>
              <a:buNone/>
            </a:pPr>
            <a:r>
              <a:rPr lang="en-US" dirty="0"/>
              <a:t>  </a:t>
            </a:r>
            <a:endParaRPr lang="en-US" dirty="0"/>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37308" y="1242398"/>
            <a:ext cx="11176001" cy="830997"/>
          </a:xfrm>
          <a:prstGeom prst="rect">
            <a:avLst/>
          </a:prstGeom>
          <a:noFill/>
        </p:spPr>
        <p:txBody>
          <a:bodyPr wrap="square">
            <a:spAutoFit/>
          </a:bodyPr>
          <a:lstStyle/>
          <a:p>
            <a:r>
              <a:rPr lang="en-US" altLang="zh-CN" sz="2400" b="0" i="0" dirty="0">
                <a:effectLst/>
              </a:rPr>
              <a:t>Much like function templates, class templates offer the ability to define a single class that can be utilized with a variety of data types. </a:t>
            </a:r>
            <a:endParaRPr lang="zh-CN" altLang="en-US" sz="2400" dirty="0"/>
          </a:p>
        </p:txBody>
      </p:sp>
      <p:sp>
        <p:nvSpPr>
          <p:cNvPr id="6" name="Title 1"/>
          <p:cNvSpPr txBox="1"/>
          <p:nvPr/>
        </p:nvSpPr>
        <p:spPr>
          <a:xfrm>
            <a:off x="1470354" y="272548"/>
            <a:ext cx="4060578" cy="7548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30" dirty="0"/>
              <a:t> Class Templates</a:t>
            </a:r>
            <a:endParaRPr lang="en-US" altLang="zh-CN" sz="3630" dirty="0"/>
          </a:p>
        </p:txBody>
      </p:sp>
      <p:pic>
        <p:nvPicPr>
          <p:cNvPr id="9" name="图片 8"/>
          <p:cNvPicPr>
            <a:picLocks noChangeAspect="1"/>
          </p:cNvPicPr>
          <p:nvPr/>
        </p:nvPicPr>
        <p:blipFill>
          <a:blip r:embed="rId1"/>
          <a:stretch>
            <a:fillRect/>
          </a:stretch>
        </p:blipFill>
        <p:spPr>
          <a:xfrm>
            <a:off x="976518" y="3032569"/>
            <a:ext cx="2524125" cy="1304925"/>
          </a:xfrm>
          <a:prstGeom prst="rect">
            <a:avLst/>
          </a:prstGeom>
        </p:spPr>
      </p:pic>
      <p:grpSp>
        <p:nvGrpSpPr>
          <p:cNvPr id="10" name="组合 9"/>
          <p:cNvGrpSpPr/>
          <p:nvPr/>
        </p:nvGrpSpPr>
        <p:grpSpPr>
          <a:xfrm>
            <a:off x="1802149" y="2547231"/>
            <a:ext cx="2144676" cy="771438"/>
            <a:chOff x="2327417" y="1293099"/>
            <a:chExt cx="2144676" cy="771438"/>
          </a:xfrm>
        </p:grpSpPr>
        <p:sp>
          <p:nvSpPr>
            <p:cNvPr id="11" name="椭圆 10"/>
            <p:cNvSpPr/>
            <p:nvPr/>
          </p:nvSpPr>
          <p:spPr>
            <a:xfrm>
              <a:off x="2327417" y="1759758"/>
              <a:ext cx="1489691" cy="304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195782" y="1293099"/>
              <a:ext cx="1276311" cy="369332"/>
            </a:xfrm>
            <a:prstGeom prst="rect">
              <a:avLst/>
            </a:prstGeom>
            <a:noFill/>
          </p:spPr>
          <p:txBody>
            <a:bodyPr wrap="none" rtlCol="0">
              <a:spAutoFit/>
            </a:bodyPr>
            <a:lstStyle/>
            <a:p>
              <a:r>
                <a:rPr lang="en-US" altLang="zh-CN" dirty="0"/>
                <a:t>or &lt;class T&gt;</a:t>
              </a:r>
              <a:endParaRPr lang="zh-CN" altLang="en-US" dirty="0"/>
            </a:p>
          </p:txBody>
        </p:sp>
      </p:grpSp>
      <p:pic>
        <p:nvPicPr>
          <p:cNvPr id="23" name="图片 22"/>
          <p:cNvPicPr>
            <a:picLocks noChangeAspect="1"/>
          </p:cNvPicPr>
          <p:nvPr/>
        </p:nvPicPr>
        <p:blipFill>
          <a:blip r:embed="rId2"/>
          <a:stretch>
            <a:fillRect/>
          </a:stretch>
        </p:blipFill>
        <p:spPr>
          <a:xfrm>
            <a:off x="5394833" y="2852901"/>
            <a:ext cx="5612257" cy="1259545"/>
          </a:xfrm>
          <a:prstGeom prst="rect">
            <a:avLst/>
          </a:prstGeom>
        </p:spPr>
      </p:pic>
      <p:grpSp>
        <p:nvGrpSpPr>
          <p:cNvPr id="24" name="组合 23"/>
          <p:cNvGrpSpPr/>
          <p:nvPr/>
        </p:nvGrpSpPr>
        <p:grpSpPr>
          <a:xfrm>
            <a:off x="6263640" y="2413881"/>
            <a:ext cx="4846320" cy="785661"/>
            <a:chOff x="2453128" y="1293099"/>
            <a:chExt cx="4846320" cy="785661"/>
          </a:xfrm>
        </p:grpSpPr>
        <p:sp>
          <p:nvSpPr>
            <p:cNvPr id="25" name="椭圆 24"/>
            <p:cNvSpPr/>
            <p:nvPr/>
          </p:nvSpPr>
          <p:spPr>
            <a:xfrm>
              <a:off x="2453128" y="1681482"/>
              <a:ext cx="4846320" cy="39727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195782" y="1293099"/>
              <a:ext cx="2089418" cy="369332"/>
            </a:xfrm>
            <a:prstGeom prst="rect">
              <a:avLst/>
            </a:prstGeom>
            <a:noFill/>
          </p:spPr>
          <p:txBody>
            <a:bodyPr wrap="none" rtlCol="0">
              <a:spAutoFit/>
            </a:bodyPr>
            <a:lstStyle/>
            <a:p>
              <a:r>
                <a:rPr lang="en-US" altLang="zh-CN" dirty="0"/>
                <a:t>multiple parameters</a:t>
              </a:r>
              <a:endParaRPr lang="zh-CN" altLang="en-US" dirty="0"/>
            </a:p>
          </p:txBody>
        </p:sp>
      </p:grpSp>
      <p:pic>
        <p:nvPicPr>
          <p:cNvPr id="29" name="图片 28"/>
          <p:cNvPicPr>
            <a:picLocks noChangeAspect="1"/>
          </p:cNvPicPr>
          <p:nvPr/>
        </p:nvPicPr>
        <p:blipFill>
          <a:blip r:embed="rId3"/>
          <a:stretch>
            <a:fillRect/>
          </a:stretch>
        </p:blipFill>
        <p:spPr>
          <a:xfrm>
            <a:off x="842953" y="4970878"/>
            <a:ext cx="3461150" cy="1289448"/>
          </a:xfrm>
          <a:prstGeom prst="rect">
            <a:avLst/>
          </a:prstGeom>
        </p:spPr>
      </p:pic>
      <p:grpSp>
        <p:nvGrpSpPr>
          <p:cNvPr id="30" name="组合 29"/>
          <p:cNvGrpSpPr/>
          <p:nvPr/>
        </p:nvGrpSpPr>
        <p:grpSpPr>
          <a:xfrm>
            <a:off x="2079964" y="4471281"/>
            <a:ext cx="2906501" cy="782868"/>
            <a:chOff x="1412702" y="1281669"/>
            <a:chExt cx="2906501" cy="782868"/>
          </a:xfrm>
        </p:grpSpPr>
        <p:sp>
          <p:nvSpPr>
            <p:cNvPr id="31" name="椭圆 30"/>
            <p:cNvSpPr/>
            <p:nvPr/>
          </p:nvSpPr>
          <p:spPr>
            <a:xfrm>
              <a:off x="2327417" y="1759758"/>
              <a:ext cx="1309424" cy="304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412702" y="1281669"/>
              <a:ext cx="2906501" cy="369332"/>
            </a:xfrm>
            <a:prstGeom prst="rect">
              <a:avLst/>
            </a:prstGeom>
            <a:noFill/>
          </p:spPr>
          <p:txBody>
            <a:bodyPr wrap="none" rtlCol="0">
              <a:spAutoFit/>
            </a:bodyPr>
            <a:lstStyle/>
            <a:p>
              <a:r>
                <a:rPr lang="en-US" altLang="zh-CN" dirty="0" err="1"/>
                <a:t>nontype</a:t>
              </a:r>
              <a:r>
                <a:rPr lang="en-US" altLang="zh-CN" dirty="0"/>
                <a:t> template parameter</a:t>
              </a:r>
              <a:endParaRPr lang="zh-CN" altLang="en-US" dirty="0"/>
            </a:p>
          </p:txBody>
        </p:sp>
      </p:grpSp>
      <p:pic>
        <p:nvPicPr>
          <p:cNvPr id="35" name="图片 34"/>
          <p:cNvPicPr>
            <a:picLocks noChangeAspect="1"/>
          </p:cNvPicPr>
          <p:nvPr/>
        </p:nvPicPr>
        <p:blipFill>
          <a:blip r:embed="rId4"/>
          <a:stretch>
            <a:fillRect/>
          </a:stretch>
        </p:blipFill>
        <p:spPr>
          <a:xfrm>
            <a:off x="5394833" y="4774855"/>
            <a:ext cx="5828156" cy="1111595"/>
          </a:xfrm>
          <a:prstGeom prst="rect">
            <a:avLst/>
          </a:prstGeom>
        </p:spPr>
      </p:pic>
      <p:grpSp>
        <p:nvGrpSpPr>
          <p:cNvPr id="36" name="组合 35"/>
          <p:cNvGrpSpPr/>
          <p:nvPr/>
        </p:nvGrpSpPr>
        <p:grpSpPr>
          <a:xfrm>
            <a:off x="6244589" y="4315071"/>
            <a:ext cx="4978399" cy="785661"/>
            <a:chOff x="2453127" y="1293099"/>
            <a:chExt cx="4978399" cy="785661"/>
          </a:xfrm>
        </p:grpSpPr>
        <p:sp>
          <p:nvSpPr>
            <p:cNvPr id="37" name="椭圆 36"/>
            <p:cNvSpPr/>
            <p:nvPr/>
          </p:nvSpPr>
          <p:spPr>
            <a:xfrm>
              <a:off x="2453127" y="1681482"/>
              <a:ext cx="4978399" cy="39727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195782" y="1293099"/>
              <a:ext cx="3265894" cy="369332"/>
            </a:xfrm>
            <a:prstGeom prst="rect">
              <a:avLst/>
            </a:prstGeom>
            <a:noFill/>
          </p:spPr>
          <p:txBody>
            <a:bodyPr wrap="none" rtlCol="0">
              <a:spAutoFit/>
            </a:bodyPr>
            <a:lstStyle/>
            <a:p>
              <a:r>
                <a:rPr lang="en-US" altLang="zh-CN" dirty="0"/>
                <a:t>multiple and default parameters </a:t>
              </a:r>
              <a:endParaRPr lang="zh-CN" altLang="en-US" dirty="0"/>
            </a:p>
          </p:txBody>
        </p: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830572" y="60111"/>
            <a:ext cx="4060578" cy="754818"/>
          </a:xfrm>
        </p:spPr>
        <p:txBody>
          <a:bodyPr>
            <a:noAutofit/>
          </a:bodyPr>
          <a:lstStyle/>
          <a:p>
            <a:r>
              <a:rPr lang="en-US" altLang="zh-CN" sz="3630" dirty="0"/>
              <a:t> Class Templates</a:t>
            </a:r>
            <a:endParaRPr lang="en-US" altLang="zh-CN" sz="3630" dirty="0"/>
          </a:p>
        </p:txBody>
      </p:sp>
      <p:sp>
        <p:nvSpPr>
          <p:cNvPr id="4" name="Content Placeholder 2"/>
          <p:cNvSpPr txBox="1"/>
          <p:nvPr/>
        </p:nvSpPr>
        <p:spPr>
          <a:xfrm>
            <a:off x="1129030" y="663575"/>
            <a:ext cx="10478135" cy="359410"/>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400" b="1" dirty="0"/>
              <a:t> 1. Template Definition                            </a:t>
            </a:r>
            <a:endParaRPr lang="zh-CN" altLang="zh-CN" sz="2400" b="1" dirty="0"/>
          </a:p>
          <a:p>
            <a:pPr marL="0" lvl="1" indent="0">
              <a:spcBef>
                <a:spcPts val="1415"/>
              </a:spcBef>
              <a:buSzPct val="68000"/>
              <a:buNone/>
            </a:pPr>
            <a:endParaRPr lang="en-US" sz="2400" b="1" dirty="0"/>
          </a:p>
          <a:p>
            <a:pPr marL="128905" lvl="1" indent="0">
              <a:spcBef>
                <a:spcPts val="1415"/>
              </a:spcBef>
              <a:buSzPct val="68000"/>
              <a:buNone/>
            </a:pPr>
            <a:r>
              <a:rPr lang="en-US" sz="2400" b="1" dirty="0"/>
              <a:t>  </a:t>
            </a:r>
            <a:endParaRPr lang="en-US" sz="2400" b="1" dirty="0"/>
          </a:p>
        </p:txBody>
      </p:sp>
      <p:sp>
        <p:nvSpPr>
          <p:cNvPr id="3" name="椭圆 2"/>
          <p:cNvSpPr/>
          <p:nvPr/>
        </p:nvSpPr>
        <p:spPr>
          <a:xfrm>
            <a:off x="922360" y="3551239"/>
            <a:ext cx="261407" cy="182903"/>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5" name="矩形 4"/>
          <p:cNvSpPr/>
          <p:nvPr/>
        </p:nvSpPr>
        <p:spPr>
          <a:xfrm>
            <a:off x="663928" y="2998105"/>
            <a:ext cx="1444289" cy="19605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2" name="灯片编号占位符 11"/>
          <p:cNvSpPr>
            <a:spLocks noGrp="1"/>
          </p:cNvSpPr>
          <p:nvPr>
            <p:ph type="sldNum" sz="quarter" idx="12"/>
          </p:nvPr>
        </p:nvSpPr>
        <p:spPr/>
        <p:txBody>
          <a:bodyPr/>
          <a:p>
            <a:fld id="{506F4176-339E-4C4B-80E4-BBE9C4467EFE}" type="slidenum">
              <a:rPr lang="zh-CN" altLang="en-US" smtClean="0"/>
            </a:fld>
            <a:endParaRPr lang="zh-CN" altLang="en-US"/>
          </a:p>
        </p:txBody>
      </p:sp>
      <p:sp>
        <p:nvSpPr>
          <p:cNvPr id="13" name="文本框 12"/>
          <p:cNvSpPr txBox="1"/>
          <p:nvPr/>
        </p:nvSpPr>
        <p:spPr>
          <a:xfrm>
            <a:off x="602615" y="1482090"/>
            <a:ext cx="5193030" cy="4763135"/>
          </a:xfrm>
          <a:prstGeom prst="rect">
            <a:avLst/>
          </a:prstGeom>
          <a:solidFill>
            <a:schemeClr val="tx1"/>
          </a:solidFill>
        </p:spPr>
        <p:txBody>
          <a:bodyPr>
            <a:noAutofit/>
          </a:bodyPr>
          <a:p>
            <a:pPr indent="0" fontAlgn="auto">
              <a:lnSpc>
                <a:spcPct val="100000"/>
              </a:lnSpc>
            </a:pPr>
            <a:r>
              <a:rPr lang="en-US" altLang="zh-CN" sz="1200" b="0">
                <a:solidFill>
                  <a:srgbClr val="C586C0"/>
                </a:solidFill>
                <a:latin typeface="Consolas" panose="020B0609020204030204"/>
                <a:ea typeface="Consolas" panose="020B0609020204030204"/>
              </a:rPr>
              <a:t>#ifndef</a:t>
            </a:r>
            <a:r>
              <a:rPr lang="en-US" altLang="zh-CN" sz="1200" b="0">
                <a:solidFill>
                  <a:srgbClr val="569CD6"/>
                </a:solidFill>
                <a:latin typeface="Consolas" panose="020B0609020204030204"/>
                <a:ea typeface="Consolas" panose="020B0609020204030204"/>
              </a:rPr>
              <a:t> MATRIX_H</a:t>
            </a:r>
            <a:endParaRPr lang="en-US" altLang="zh-CN" sz="1200" b="0">
              <a:solidFill>
                <a:srgbClr val="569CD6"/>
              </a:solidFill>
              <a:latin typeface="Consolas" panose="020B0609020204030204"/>
              <a:ea typeface="Consolas" panose="020B0609020204030204"/>
            </a:endParaRPr>
          </a:p>
          <a:p>
            <a:pPr indent="0" fontAlgn="auto">
              <a:lnSpc>
                <a:spcPct val="100000"/>
              </a:lnSpc>
            </a:pPr>
            <a:r>
              <a:rPr lang="en-US" altLang="zh-CN" sz="1200" b="0">
                <a:solidFill>
                  <a:srgbClr val="C586C0"/>
                </a:solidFill>
                <a:latin typeface="Consolas" panose="020B0609020204030204"/>
                <a:ea typeface="Consolas" panose="020B0609020204030204"/>
              </a:rPr>
              <a:t>#define</a:t>
            </a:r>
            <a:r>
              <a:rPr lang="en-US" altLang="zh-CN" sz="1200" b="0">
                <a:solidFill>
                  <a:srgbClr val="569CD6"/>
                </a:solidFill>
                <a:latin typeface="Consolas" panose="020B0609020204030204"/>
                <a:ea typeface="Consolas" panose="020B0609020204030204"/>
              </a:rPr>
              <a:t> MATRIX_H</a:t>
            </a:r>
            <a:endParaRPr lang="en-US" altLang="zh-CN" sz="1200" b="0">
              <a:solidFill>
                <a:srgbClr val="569CD6"/>
              </a:solidFill>
              <a:latin typeface="Consolas" panose="020B0609020204030204"/>
              <a:ea typeface="Consolas" panose="020B0609020204030204"/>
            </a:endParaRPr>
          </a:p>
          <a:p>
            <a:pPr indent="0" fontAlgn="auto">
              <a:lnSpc>
                <a:spcPct val="100000"/>
              </a:lnSpc>
            </a:pPr>
            <a:endParaRPr lang="en-US" altLang="zh-CN" sz="1200" b="0">
              <a:solidFill>
                <a:srgbClr val="569CD6"/>
              </a:solidFill>
              <a:latin typeface="Consolas" panose="020B0609020204030204"/>
              <a:ea typeface="Consolas" panose="020B0609020204030204"/>
            </a:endParaRPr>
          </a:p>
          <a:p>
            <a:pPr indent="0" fontAlgn="auto">
              <a:lnSpc>
                <a:spcPct val="100000"/>
              </a:lnSpc>
            </a:pPr>
            <a:r>
              <a:rPr lang="en-US" altLang="zh-CN" sz="1200" b="0">
                <a:solidFill>
                  <a:srgbClr val="C586C0"/>
                </a:solidFill>
                <a:latin typeface="Consolas" panose="020B0609020204030204"/>
                <a:ea typeface="Consolas" panose="020B0609020204030204"/>
              </a:rPr>
              <a:t>#pragma </a:t>
            </a:r>
            <a:r>
              <a:rPr lang="en-US" altLang="zh-CN" sz="1200" b="0">
                <a:solidFill>
                  <a:srgbClr val="9CDCFE"/>
                </a:solidFill>
                <a:latin typeface="Consolas" panose="020B0609020204030204"/>
                <a:ea typeface="Consolas" panose="020B0609020204030204"/>
              </a:rPr>
              <a:t>once</a:t>
            </a:r>
            <a:endParaRPr lang="en-US" altLang="zh-CN" sz="1200" b="0">
              <a:solidFill>
                <a:srgbClr val="9CDCFE"/>
              </a:solidFill>
              <a:latin typeface="Consolas" panose="020B0609020204030204"/>
              <a:ea typeface="Consolas" panose="020B0609020204030204"/>
            </a:endParaRPr>
          </a:p>
          <a:p>
            <a:pPr indent="0" fontAlgn="auto">
              <a:lnSpc>
                <a:spcPct val="100000"/>
              </a:lnSpc>
            </a:pPr>
            <a:r>
              <a:rPr lang="en-US" altLang="zh-CN" sz="1200" b="0">
                <a:solidFill>
                  <a:srgbClr val="C586C0"/>
                </a:solidFill>
                <a:latin typeface="Consolas" panose="020B0609020204030204"/>
                <a:ea typeface="Consolas" panose="020B0609020204030204"/>
              </a:rPr>
              <a:t>#include </a:t>
            </a:r>
            <a:r>
              <a:rPr lang="en-US" altLang="zh-CN" sz="1200" b="0">
                <a:solidFill>
                  <a:srgbClr val="CE9178"/>
                </a:solidFill>
                <a:latin typeface="Consolas" panose="020B0609020204030204"/>
                <a:ea typeface="Consolas" panose="020B0609020204030204"/>
              </a:rPr>
              <a:t>&lt;iostream&gt;</a:t>
            </a:r>
            <a:endParaRPr lang="en-US" altLang="zh-CN" sz="1200" b="0">
              <a:solidFill>
                <a:srgbClr val="CE9178"/>
              </a:solidFill>
              <a:latin typeface="Consolas" panose="020B0609020204030204"/>
              <a:ea typeface="Consolas" panose="020B0609020204030204"/>
            </a:endParaRPr>
          </a:p>
          <a:p>
            <a:pPr indent="0" fontAlgn="auto">
              <a:lnSpc>
                <a:spcPct val="100000"/>
              </a:lnSpc>
            </a:pPr>
            <a:endParaRPr lang="en-US" altLang="zh-CN" sz="1200" b="0">
              <a:solidFill>
                <a:srgbClr val="CE9178"/>
              </a:solidFill>
              <a:latin typeface="Consolas" panose="020B0609020204030204"/>
              <a:ea typeface="Consolas" panose="020B0609020204030204"/>
            </a:endParaRPr>
          </a:p>
          <a:p>
            <a:pPr indent="0" fontAlgn="auto">
              <a:lnSpc>
                <a:spcPct val="100000"/>
              </a:lnSpc>
            </a:pPr>
            <a:r>
              <a:rPr lang="en-US" altLang="zh-CN" sz="1200" b="0">
                <a:solidFill>
                  <a:srgbClr val="C586C0"/>
                </a:solidFill>
                <a:latin typeface="Consolas" panose="020B0609020204030204"/>
                <a:ea typeface="Consolas" panose="020B0609020204030204"/>
              </a:rPr>
              <a:t>#define</a:t>
            </a:r>
            <a:r>
              <a:rPr lang="en-US" altLang="zh-CN" sz="1200" b="0">
                <a:solidFill>
                  <a:srgbClr val="569CD6"/>
                </a:solidFill>
                <a:latin typeface="Consolas" panose="020B0609020204030204"/>
                <a:ea typeface="Consolas" panose="020B0609020204030204"/>
              </a:rPr>
              <a:t> MAXSIZE </a:t>
            </a:r>
            <a:r>
              <a:rPr lang="en-US" altLang="zh-CN" sz="1200" b="0">
                <a:solidFill>
                  <a:srgbClr val="B5CEA8"/>
                </a:solidFill>
                <a:latin typeface="Consolas" panose="020B0609020204030204"/>
                <a:ea typeface="Consolas" panose="020B0609020204030204"/>
              </a:rPr>
              <a:t>5</a:t>
            </a:r>
            <a:endParaRPr lang="en-US" altLang="zh-CN" sz="1200" b="0">
              <a:solidFill>
                <a:srgbClr val="B5CEA8"/>
              </a:solidFill>
              <a:latin typeface="Consolas" panose="020B0609020204030204"/>
              <a:ea typeface="Consolas" panose="020B0609020204030204"/>
            </a:endParaRPr>
          </a:p>
          <a:p>
            <a:pPr indent="0" fontAlgn="auto">
              <a:lnSpc>
                <a:spcPct val="100000"/>
              </a:lnSpc>
            </a:pPr>
            <a:endParaRPr lang="en-US" altLang="zh-CN" sz="1200" b="0">
              <a:solidFill>
                <a:srgbClr val="B5CEA8"/>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template</a:t>
            </a:r>
            <a:r>
              <a:rPr lang="en-US" altLang="zh-CN" sz="1200" b="0">
                <a:solidFill>
                  <a:srgbClr val="CCCCCC"/>
                </a:solidFill>
                <a:latin typeface="Consolas" panose="020B0609020204030204"/>
                <a:ea typeface="Consolas" panose="020B0609020204030204"/>
              </a:rPr>
              <a:t>&lt;</a:t>
            </a:r>
            <a:r>
              <a:rPr lang="en-US" altLang="zh-CN" sz="1200" b="0">
                <a:solidFill>
                  <a:srgbClr val="569CD6"/>
                </a:solidFill>
                <a:latin typeface="Consolas" panose="020B0609020204030204"/>
                <a:ea typeface="Consolas" panose="020B0609020204030204"/>
              </a:rPr>
              <a:t>class</a:t>
            </a:r>
            <a:r>
              <a:rPr lang="en-US" altLang="zh-CN" sz="1200" b="0">
                <a:solidFill>
                  <a:srgbClr val="4EC9B0"/>
                </a:solidFill>
                <a:latin typeface="Consolas" panose="020B0609020204030204"/>
                <a:ea typeface="Consolas" panose="020B0609020204030204"/>
              </a:rPr>
              <a:t>T</a:t>
            </a:r>
            <a:r>
              <a:rPr lang="en-US" altLang="zh-CN" sz="1200" b="0">
                <a:solidFill>
                  <a:srgbClr val="CCCCCC"/>
                </a:solidFill>
                <a:latin typeface="Consolas" panose="020B0609020204030204"/>
                <a:ea typeface="Consolas" panose="020B0609020204030204"/>
              </a:rPr>
              <a:t>&gt;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class </a:t>
            </a:r>
            <a:r>
              <a:rPr lang="en-US" altLang="zh-CN" sz="1200" b="0">
                <a:solidFill>
                  <a:srgbClr val="4EC9B0"/>
                </a:solidFill>
                <a:latin typeface="Consolas" panose="020B0609020204030204"/>
                <a:ea typeface="Consolas" panose="020B0609020204030204"/>
              </a:rPr>
              <a:t>Matrix</a:t>
            </a:r>
            <a:r>
              <a:rPr lang="en-US" altLang="zh-CN" sz="1200" b="0">
                <a:solidFill>
                  <a:srgbClr val="CCCCCC"/>
                </a:solidFill>
                <a:latin typeface="Consolas" panose="020B0609020204030204"/>
                <a:ea typeface="Consolas" panose="020B0609020204030204"/>
              </a:rPr>
              <a:t>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private:</a:t>
            </a:r>
            <a:endParaRPr lang="en-US" altLang="zh-CN" sz="1200" b="0">
              <a:solidFill>
                <a:srgbClr val="569CD6"/>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T </a:t>
            </a:r>
            <a:r>
              <a:rPr lang="en-US" altLang="zh-CN" sz="1200" b="0">
                <a:solidFill>
                  <a:srgbClr val="9CDCFE"/>
                </a:solidFill>
                <a:latin typeface="Consolas" panose="020B0609020204030204"/>
                <a:ea typeface="Consolas" panose="020B0609020204030204"/>
              </a:rPr>
              <a:t>matrix</a:t>
            </a:r>
            <a:r>
              <a:rPr lang="en-US" altLang="zh-CN" sz="1200" b="0">
                <a:solidFill>
                  <a:srgbClr val="CCCCCC"/>
                </a:solidFill>
                <a:latin typeface="Consolas" panose="020B0609020204030204"/>
                <a:ea typeface="Consolas" panose="020B0609020204030204"/>
              </a:rPr>
              <a:t>[MAXSIZE];</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size_t</a:t>
            </a:r>
            <a:r>
              <a:rPr lang="en-US" altLang="zh-CN" sz="1200" b="0">
                <a:solidFill>
                  <a:srgbClr val="CCCCCC"/>
                </a:solidFill>
                <a:latin typeface="Consolas" panose="020B0609020204030204"/>
                <a:ea typeface="Consolas" panose="020B0609020204030204"/>
              </a:rPr>
              <a:t> size;</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public:</a:t>
            </a:r>
            <a:endParaRPr lang="en-US" altLang="zh-CN" sz="1200" b="0">
              <a:solidFill>
                <a:srgbClr val="569CD6"/>
              </a:solidFill>
              <a:latin typeface="Consolas" panose="020B0609020204030204"/>
              <a:ea typeface="Consolas" panose="020B0609020204030204"/>
            </a:endParaRPr>
          </a:p>
          <a:p>
            <a:pPr indent="0" fontAlgn="auto">
              <a:lnSpc>
                <a:spcPct val="100000"/>
              </a:lnSpc>
            </a:pPr>
            <a:r>
              <a:rPr lang="en-US" altLang="zh-CN" sz="1200" b="0">
                <a:solidFill>
                  <a:srgbClr val="6A9955"/>
                </a:solidFill>
                <a:latin typeface="Consolas" panose="020B0609020204030204"/>
                <a:ea typeface="Consolas" panose="020B0609020204030204"/>
              </a:rPr>
              <a:t>//constructor initialize all the values of matrix to zero</a:t>
            </a:r>
            <a:endParaRPr lang="en-US" altLang="zh-CN" sz="1200" b="0">
              <a:solidFill>
                <a:srgbClr val="6A9955"/>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Matrix</a:t>
            </a:r>
            <a:r>
              <a:rPr lang="en-US" altLang="zh-CN" sz="1200" b="0">
                <a:solidFill>
                  <a:srgbClr val="CCCCCC"/>
                </a:solidFill>
                <a:latin typeface="Consolas" panose="020B0609020204030204"/>
                <a:ea typeface="Consolas" panose="020B0609020204030204"/>
              </a:rPr>
              <a:t>();</a:t>
            </a:r>
            <a:r>
              <a:rPr lang="en-US" altLang="zh-CN" sz="1200" b="0">
                <a:solidFill>
                  <a:srgbClr val="6A9955"/>
                </a:solidFill>
                <a:latin typeface="Consolas" panose="020B0609020204030204"/>
                <a:ea typeface="Consolas" panose="020B0609020204030204"/>
              </a:rPr>
              <a:t> //set size to MAXSIZE</a:t>
            </a:r>
            <a:endParaRPr lang="en-US" altLang="zh-CN" sz="1200" b="0">
              <a:solidFill>
                <a:srgbClr val="6A9955"/>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6A9955"/>
                </a:solidFill>
                <a:latin typeface="Consolas" panose="020B0609020204030204"/>
                <a:ea typeface="Consolas" panose="020B0609020204030204"/>
              </a:rPr>
              <a:t>    //print function</a:t>
            </a:r>
            <a:endParaRPr lang="en-US" altLang="zh-CN" sz="1200" b="0">
              <a:solidFill>
                <a:srgbClr val="6A9955"/>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void </a:t>
            </a:r>
            <a:r>
              <a:rPr lang="en-US" altLang="zh-CN" sz="1200" b="0">
                <a:solidFill>
                  <a:srgbClr val="DCDCAA"/>
                </a:solidFill>
                <a:latin typeface="Consolas" panose="020B0609020204030204"/>
                <a:ea typeface="Consolas" panose="020B0609020204030204"/>
              </a:rPr>
              <a:t>printMatrix</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6A9955"/>
                </a:solidFill>
                <a:latin typeface="Consolas" panose="020B0609020204030204"/>
                <a:ea typeface="Consolas" panose="020B0609020204030204"/>
              </a:rPr>
              <a:t>    //set function</a:t>
            </a:r>
            <a:endParaRPr lang="en-US" altLang="zh-CN" sz="1200" b="0">
              <a:solidFill>
                <a:srgbClr val="6A9955"/>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void </a:t>
            </a:r>
            <a:r>
              <a:rPr lang="en-US" altLang="zh-CN" sz="1200" b="0">
                <a:solidFill>
                  <a:srgbClr val="DCDCAA"/>
                </a:solidFill>
                <a:latin typeface="Consolas" panose="020B0609020204030204"/>
                <a:ea typeface="Consolas" panose="020B0609020204030204"/>
              </a:rPr>
              <a:t>setMatrix</a:t>
            </a: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T</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void </a:t>
            </a:r>
            <a:r>
              <a:rPr lang="en-US" altLang="zh-CN" sz="1200" b="0">
                <a:solidFill>
                  <a:srgbClr val="DCDCAA"/>
                </a:solidFill>
                <a:latin typeface="Consolas" panose="020B0609020204030204"/>
                <a:ea typeface="Consolas" panose="020B0609020204030204"/>
              </a:rPr>
              <a:t>addMatrix</a:t>
            </a: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T</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p:txBody>
      </p:sp>
      <p:grpSp>
        <p:nvGrpSpPr>
          <p:cNvPr id="15" name="组合 14"/>
          <p:cNvGrpSpPr/>
          <p:nvPr/>
        </p:nvGrpSpPr>
        <p:grpSpPr>
          <a:xfrm>
            <a:off x="687070" y="3175000"/>
            <a:ext cx="5108575" cy="736095"/>
            <a:chOff x="694509" y="3151853"/>
            <a:chExt cx="5629220" cy="688827"/>
          </a:xfrm>
        </p:grpSpPr>
        <p:sp>
          <p:nvSpPr>
            <p:cNvPr id="16" name="矩形 15"/>
            <p:cNvSpPr/>
            <p:nvPr/>
          </p:nvSpPr>
          <p:spPr>
            <a:xfrm>
              <a:off x="694509" y="3151853"/>
              <a:ext cx="2228653" cy="68882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solidFill>
                  <a:prstClr val="white"/>
                </a:solidFill>
              </a:endParaRPr>
            </a:p>
          </p:txBody>
        </p:sp>
        <p:cxnSp>
          <p:nvCxnSpPr>
            <p:cNvPr id="17" name="直接箭头连接符 16"/>
            <p:cNvCxnSpPr/>
            <p:nvPr/>
          </p:nvCxnSpPr>
          <p:spPr>
            <a:xfrm flipH="1" flipV="1">
              <a:off x="2874562" y="3425282"/>
              <a:ext cx="739478" cy="24490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8"/>
            <p:cNvSpPr txBox="1"/>
            <p:nvPr/>
          </p:nvSpPr>
          <p:spPr>
            <a:xfrm>
              <a:off x="3482291" y="3475990"/>
              <a:ext cx="2841438" cy="320881"/>
            </a:xfrm>
            <a:prstGeom prst="rect">
              <a:avLst/>
            </a:prstGeom>
            <a:noFill/>
          </p:spPr>
          <p:txBody>
            <a:bodyPr wrap="square" rtlCol="0">
              <a:spAutoFit/>
            </a:bodyPr>
            <a:p>
              <a:r>
                <a:rPr lang="en-US" altLang="zh-CN" sz="1635" dirty="0">
                  <a:solidFill>
                    <a:srgbClr val="FF0000"/>
                  </a:solidFill>
                </a:rPr>
                <a:t>data in matrix class</a:t>
              </a:r>
              <a:endParaRPr lang="en-US" altLang="zh-CN" sz="1635" dirty="0">
                <a:solidFill>
                  <a:srgbClr val="FF0000"/>
                </a:solidFill>
              </a:endParaRPr>
            </a:p>
          </p:txBody>
        </p:sp>
      </p:grpSp>
      <p:sp>
        <p:nvSpPr>
          <p:cNvPr id="19" name="椭圆 18"/>
          <p:cNvSpPr/>
          <p:nvPr/>
        </p:nvSpPr>
        <p:spPr>
          <a:xfrm>
            <a:off x="921725" y="3529014"/>
            <a:ext cx="261407" cy="182903"/>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sp>
        <p:nvSpPr>
          <p:cNvPr id="21" name="矩形 20"/>
          <p:cNvSpPr/>
          <p:nvPr/>
        </p:nvSpPr>
        <p:spPr>
          <a:xfrm>
            <a:off x="2273935" y="5345430"/>
            <a:ext cx="293370" cy="45339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sp>
        <p:nvSpPr>
          <p:cNvPr id="22" name="文本框 21"/>
          <p:cNvSpPr txBox="1"/>
          <p:nvPr/>
        </p:nvSpPr>
        <p:spPr>
          <a:xfrm>
            <a:off x="6798310" y="2002155"/>
            <a:ext cx="3908425" cy="4338320"/>
          </a:xfrm>
          <a:prstGeom prst="rect">
            <a:avLst/>
          </a:prstGeom>
          <a:solidFill>
            <a:schemeClr val="tx1"/>
          </a:solidFill>
        </p:spPr>
        <p:txBody>
          <a:bodyPr wrap="square">
            <a:spAutoFit/>
          </a:bodyPr>
          <a:p>
            <a:pPr indent="0" fontAlgn="auto">
              <a:lnSpc>
                <a:spcPct val="100000"/>
              </a:lnSpc>
            </a:pPr>
            <a:r>
              <a:rPr lang="en-US" altLang="zh-CN" sz="1200" b="0">
                <a:solidFill>
                  <a:srgbClr val="569CD6"/>
                </a:solidFill>
                <a:latin typeface="Consolas" panose="020B0609020204030204"/>
                <a:ea typeface="Consolas" panose="020B0609020204030204"/>
              </a:rPr>
              <a:t>template</a:t>
            </a:r>
            <a:r>
              <a:rPr lang="en-US" altLang="zh-CN" sz="1200" b="0">
                <a:solidFill>
                  <a:srgbClr val="CCCCCC"/>
                </a:solidFill>
                <a:latin typeface="Consolas" panose="020B0609020204030204"/>
                <a:ea typeface="Consolas" panose="020B0609020204030204"/>
              </a:rPr>
              <a:t>&lt;</a:t>
            </a:r>
            <a:r>
              <a:rPr lang="en-US" altLang="zh-CN" sz="1200" b="0">
                <a:solidFill>
                  <a:srgbClr val="569CD6"/>
                </a:solidFill>
                <a:latin typeface="Consolas" panose="020B0609020204030204"/>
                <a:ea typeface="Consolas" panose="020B0609020204030204"/>
              </a:rPr>
              <a:t>class </a:t>
            </a:r>
            <a:r>
              <a:rPr lang="en-US" altLang="zh-CN" sz="1200" b="0">
                <a:solidFill>
                  <a:srgbClr val="4EC9B0"/>
                </a:solidFill>
                <a:latin typeface="Consolas" panose="020B0609020204030204"/>
                <a:ea typeface="Consolas" panose="020B0609020204030204"/>
              </a:rPr>
              <a:t>T</a:t>
            </a:r>
            <a:r>
              <a:rPr lang="en-US" altLang="zh-CN" sz="1200" b="0">
                <a:solidFill>
                  <a:srgbClr val="CCCCCC"/>
                </a:solidFill>
                <a:latin typeface="Consolas" panose="020B0609020204030204"/>
                <a:ea typeface="Consolas" panose="020B0609020204030204"/>
              </a:rPr>
              <a:t>&gt;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4EC9B0"/>
                </a:solidFill>
                <a:latin typeface="Consolas" panose="020B0609020204030204"/>
                <a:ea typeface="Consolas" panose="020B0609020204030204"/>
              </a:rPr>
              <a:t>Matrix</a:t>
            </a:r>
            <a:r>
              <a:rPr lang="en-US" altLang="zh-CN" sz="1200" b="0">
                <a:solidFill>
                  <a:srgbClr val="CCCCCC"/>
                </a:solidFill>
                <a:latin typeface="Consolas" panose="020B0609020204030204"/>
                <a:ea typeface="Consolas" panose="020B0609020204030204"/>
              </a:rPr>
              <a:t>&lt;</a:t>
            </a:r>
            <a:r>
              <a:rPr lang="en-US" altLang="zh-CN" sz="1200" b="0">
                <a:solidFill>
                  <a:srgbClr val="4EC9B0"/>
                </a:solidFill>
                <a:latin typeface="Consolas" panose="020B0609020204030204"/>
                <a:ea typeface="Consolas" panose="020B0609020204030204"/>
              </a:rPr>
              <a:t>T</a:t>
            </a:r>
            <a:r>
              <a:rPr lang="en-US" altLang="zh-CN" sz="1200" b="0">
                <a:solidFill>
                  <a:srgbClr val="CCCCCC"/>
                </a:solidFill>
                <a:latin typeface="Consolas" panose="020B0609020204030204"/>
                <a:ea typeface="Consolas" panose="020B0609020204030204"/>
              </a:rPr>
              <a:t>&gt;::</a:t>
            </a:r>
            <a:r>
              <a:rPr lang="en-US" altLang="zh-CN" sz="1200" b="0">
                <a:solidFill>
                  <a:srgbClr val="DCDCAA"/>
                </a:solidFill>
                <a:latin typeface="Consolas" panose="020B0609020204030204"/>
                <a:ea typeface="Consolas" panose="020B0609020204030204"/>
              </a:rPr>
              <a:t>Matrix</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size</a:t>
            </a:r>
            <a:r>
              <a:rPr lang="en-US" altLang="zh-CN" sz="1200" b="0">
                <a:solidFill>
                  <a:srgbClr val="CCCCCC"/>
                </a:solidFill>
                <a:latin typeface="Consolas" panose="020B0609020204030204"/>
                <a:ea typeface="Consolas" panose="020B0609020204030204"/>
              </a:rPr>
              <a:t>(MAXSIZE){ }</a:t>
            </a:r>
            <a:endParaRPr lang="en-US" altLang="zh-CN" sz="1200" b="0">
              <a:solidFill>
                <a:srgbClr val="CCCCCC"/>
              </a:solidFill>
              <a:latin typeface="Consolas" panose="020B0609020204030204"/>
              <a:ea typeface="Consolas" panose="020B0609020204030204"/>
            </a:endParaRPr>
          </a:p>
          <a:p>
            <a:pPr indent="0" fontAlgn="auto">
              <a:lnSpc>
                <a:spcPct val="100000"/>
              </a:lnSpc>
            </a:pP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template</a:t>
            </a:r>
            <a:r>
              <a:rPr lang="en-US" altLang="zh-CN" sz="1200" b="0">
                <a:solidFill>
                  <a:srgbClr val="CCCCCC"/>
                </a:solidFill>
                <a:latin typeface="Consolas" panose="020B0609020204030204"/>
                <a:ea typeface="Consolas" panose="020B0609020204030204"/>
              </a:rPr>
              <a:t>&lt;</a:t>
            </a:r>
            <a:r>
              <a:rPr lang="en-US" altLang="zh-CN" sz="1200" b="0">
                <a:solidFill>
                  <a:srgbClr val="569CD6"/>
                </a:solidFill>
                <a:latin typeface="Consolas" panose="020B0609020204030204"/>
                <a:ea typeface="Consolas" panose="020B0609020204030204"/>
              </a:rPr>
              <a:t>class </a:t>
            </a:r>
            <a:r>
              <a:rPr lang="en-US" altLang="zh-CN" sz="1200" b="0">
                <a:solidFill>
                  <a:srgbClr val="4EC9B0"/>
                </a:solidFill>
                <a:latin typeface="Consolas" panose="020B0609020204030204"/>
                <a:ea typeface="Consolas" panose="020B0609020204030204"/>
              </a:rPr>
              <a:t>T</a:t>
            </a:r>
            <a:r>
              <a:rPr lang="en-US" altLang="zh-CN" sz="1200" b="0">
                <a:solidFill>
                  <a:srgbClr val="CCCCCC"/>
                </a:solidFill>
                <a:latin typeface="Consolas" panose="020B0609020204030204"/>
                <a:ea typeface="Consolas" panose="020B0609020204030204"/>
              </a:rPr>
              <a:t>&gt;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void </a:t>
            </a:r>
            <a:r>
              <a:rPr lang="en-US" altLang="zh-CN" sz="1200" b="0">
                <a:solidFill>
                  <a:srgbClr val="4EC9B0"/>
                </a:solidFill>
                <a:latin typeface="Consolas" panose="020B0609020204030204"/>
                <a:ea typeface="Consolas" panose="020B0609020204030204"/>
              </a:rPr>
              <a:t>Matrix</a:t>
            </a:r>
            <a:r>
              <a:rPr lang="en-US" altLang="zh-CN" sz="1200" b="0">
                <a:solidFill>
                  <a:srgbClr val="CCCCCC"/>
                </a:solidFill>
                <a:latin typeface="Consolas" panose="020B0609020204030204"/>
                <a:ea typeface="Consolas" panose="020B0609020204030204"/>
              </a:rPr>
              <a:t>&lt;</a:t>
            </a:r>
            <a:r>
              <a:rPr lang="en-US" altLang="zh-CN" sz="1200" b="0">
                <a:solidFill>
                  <a:srgbClr val="4EC9B0"/>
                </a:solidFill>
                <a:latin typeface="Consolas" panose="020B0609020204030204"/>
                <a:ea typeface="Consolas" panose="020B0609020204030204"/>
              </a:rPr>
              <a:t>T</a:t>
            </a:r>
            <a:r>
              <a:rPr lang="en-US" altLang="zh-CN" sz="1200" b="0">
                <a:solidFill>
                  <a:srgbClr val="CCCCCC"/>
                </a:solidFill>
                <a:latin typeface="Consolas" panose="020B0609020204030204"/>
                <a:ea typeface="Consolas" panose="020B0609020204030204"/>
              </a:rPr>
              <a:t>&gt;::</a:t>
            </a:r>
            <a:r>
              <a:rPr lang="en-US" altLang="zh-CN" sz="1200" b="0">
                <a:solidFill>
                  <a:srgbClr val="DCDCAA"/>
                </a:solidFill>
                <a:latin typeface="Consolas" panose="020B0609020204030204"/>
                <a:ea typeface="Consolas" panose="020B0609020204030204"/>
              </a:rPr>
              <a:t>printMatrix</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for</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size_t</a:t>
            </a:r>
            <a:r>
              <a:rPr lang="en-US" altLang="zh-CN" sz="1200" b="0">
                <a:solidFill>
                  <a:srgbClr val="CCCCCC"/>
                </a:solidFill>
                <a:latin typeface="Consolas" panose="020B0609020204030204"/>
                <a:ea typeface="Consolas" panose="020B0609020204030204"/>
              </a:rPr>
              <a:t> i</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 i</a:t>
            </a:r>
            <a:r>
              <a:rPr lang="en-US" altLang="zh-CN" sz="1200" b="0">
                <a:solidFill>
                  <a:srgbClr val="D4D4D4"/>
                </a:solidFill>
                <a:latin typeface="Consolas" panose="020B0609020204030204"/>
                <a:ea typeface="Consolas" panose="020B0609020204030204"/>
              </a:rPr>
              <a:t>&lt;</a:t>
            </a:r>
            <a:r>
              <a:rPr lang="en-US" altLang="zh-CN" sz="1200" b="0">
                <a:solidFill>
                  <a:srgbClr val="CCCCCC"/>
                </a:solidFill>
                <a:latin typeface="Consolas" panose="020B0609020204030204"/>
                <a:ea typeface="Consolas" panose="020B0609020204030204"/>
              </a:rPr>
              <a:t>size; i</a:t>
            </a:r>
            <a:r>
              <a:rPr lang="en-US" altLang="zh-CN" sz="1200" b="0">
                <a:solidFill>
                  <a:srgbClr val="D4D4D4"/>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::cout</a:t>
            </a:r>
            <a:r>
              <a:rPr lang="en-US" altLang="zh-CN" sz="1200" b="0">
                <a:solidFill>
                  <a:srgbClr val="D4D4D4"/>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matrix</a:t>
            </a:r>
            <a:r>
              <a:rPr lang="en-US" altLang="zh-CN" sz="1200" b="0">
                <a:solidFill>
                  <a:srgbClr val="CCCCCC"/>
                </a:solidFill>
                <a:latin typeface="Consolas" panose="020B0609020204030204"/>
                <a:ea typeface="Consolas" panose="020B0609020204030204"/>
              </a:rPr>
              <a:t>[i]</a:t>
            </a:r>
            <a:r>
              <a:rPr lang="en-US" altLang="zh-CN" sz="1200" b="0">
                <a:solidFill>
                  <a:srgbClr val="D4D4D4"/>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 "</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::cout</a:t>
            </a:r>
            <a:r>
              <a:rPr lang="en-US" altLang="zh-CN" sz="1200" b="0">
                <a:solidFill>
                  <a:srgbClr val="D4D4D4"/>
                </a:solidFill>
                <a:latin typeface="Consolas" panose="020B0609020204030204"/>
                <a:ea typeface="Consolas" panose="020B0609020204030204"/>
              </a:rPr>
              <a:t>&lt;&lt;</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::endl;</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template</a:t>
            </a:r>
            <a:r>
              <a:rPr lang="en-US" altLang="zh-CN" sz="1200" b="0">
                <a:solidFill>
                  <a:srgbClr val="CCCCCC"/>
                </a:solidFill>
                <a:latin typeface="Consolas" panose="020B0609020204030204"/>
                <a:ea typeface="Consolas" panose="020B0609020204030204"/>
              </a:rPr>
              <a:t>&lt;</a:t>
            </a:r>
            <a:r>
              <a:rPr lang="en-US" altLang="zh-CN" sz="1200" b="0">
                <a:solidFill>
                  <a:srgbClr val="569CD6"/>
                </a:solidFill>
                <a:latin typeface="Consolas" panose="020B0609020204030204"/>
                <a:ea typeface="Consolas" panose="020B0609020204030204"/>
              </a:rPr>
              <a:t>class </a:t>
            </a:r>
            <a:r>
              <a:rPr lang="en-US" altLang="zh-CN" sz="1200" b="0">
                <a:solidFill>
                  <a:srgbClr val="4EC9B0"/>
                </a:solidFill>
                <a:latin typeface="Consolas" panose="020B0609020204030204"/>
                <a:ea typeface="Consolas" panose="020B0609020204030204"/>
              </a:rPr>
              <a:t>T</a:t>
            </a:r>
            <a:r>
              <a:rPr lang="en-US" altLang="zh-CN" sz="1200" b="0">
                <a:solidFill>
                  <a:srgbClr val="CCCCCC"/>
                </a:solidFill>
                <a:latin typeface="Consolas" panose="020B0609020204030204"/>
                <a:ea typeface="Consolas" panose="020B0609020204030204"/>
              </a:rPr>
              <a:t>&gt;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void </a:t>
            </a:r>
            <a:r>
              <a:rPr lang="en-US" altLang="zh-CN" sz="1200" b="0">
                <a:solidFill>
                  <a:srgbClr val="4EC9B0"/>
                </a:solidFill>
                <a:latin typeface="Consolas" panose="020B0609020204030204"/>
                <a:ea typeface="Consolas" panose="020B0609020204030204"/>
              </a:rPr>
              <a:t>Matrix</a:t>
            </a:r>
            <a:r>
              <a:rPr lang="en-US" altLang="zh-CN" sz="1200" b="0">
                <a:solidFill>
                  <a:srgbClr val="CCCCCC"/>
                </a:solidFill>
                <a:latin typeface="Consolas" panose="020B0609020204030204"/>
                <a:ea typeface="Consolas" panose="020B0609020204030204"/>
              </a:rPr>
              <a:t>&lt;</a:t>
            </a:r>
            <a:r>
              <a:rPr lang="en-US" altLang="zh-CN" sz="1200" b="0">
                <a:solidFill>
                  <a:srgbClr val="4EC9B0"/>
                </a:solidFill>
                <a:latin typeface="Consolas" panose="020B0609020204030204"/>
                <a:ea typeface="Consolas" panose="020B0609020204030204"/>
              </a:rPr>
              <a:t>T</a:t>
            </a:r>
            <a:r>
              <a:rPr lang="en-US" altLang="zh-CN" sz="1200" b="0">
                <a:solidFill>
                  <a:srgbClr val="CCCCCC"/>
                </a:solidFill>
                <a:latin typeface="Consolas" panose="020B0609020204030204"/>
                <a:ea typeface="Consolas" panose="020B0609020204030204"/>
              </a:rPr>
              <a:t>&gt;::</a:t>
            </a:r>
            <a:r>
              <a:rPr lang="en-US" altLang="zh-CN" sz="1200" b="0">
                <a:solidFill>
                  <a:srgbClr val="DCDCAA"/>
                </a:solidFill>
                <a:latin typeface="Consolas" panose="020B0609020204030204"/>
                <a:ea typeface="Consolas" panose="020B0609020204030204"/>
              </a:rPr>
              <a:t>setMatrix</a:t>
            </a: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T </a:t>
            </a:r>
            <a:r>
              <a:rPr lang="en-US" altLang="zh-CN" sz="1200" b="0">
                <a:solidFill>
                  <a:srgbClr val="9CDCFE"/>
                </a:solidFill>
                <a:latin typeface="Consolas" panose="020B0609020204030204"/>
                <a:ea typeface="Consolas" panose="020B0609020204030204"/>
              </a:rPr>
              <a:t>array</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for</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size_t</a:t>
            </a:r>
            <a:r>
              <a:rPr lang="en-US" altLang="zh-CN" sz="1200" b="0">
                <a:solidFill>
                  <a:srgbClr val="CCCCCC"/>
                </a:solidFill>
                <a:latin typeface="Consolas" panose="020B0609020204030204"/>
                <a:ea typeface="Consolas" panose="020B0609020204030204"/>
              </a:rPr>
              <a:t> i</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 i</a:t>
            </a:r>
            <a:r>
              <a:rPr lang="en-US" altLang="zh-CN" sz="1200" b="0">
                <a:solidFill>
                  <a:srgbClr val="D4D4D4"/>
                </a:solidFill>
                <a:latin typeface="Consolas" panose="020B0609020204030204"/>
                <a:ea typeface="Consolas" panose="020B0609020204030204"/>
              </a:rPr>
              <a:t>&lt;</a:t>
            </a:r>
            <a:r>
              <a:rPr lang="en-US" altLang="zh-CN" sz="1200" b="0">
                <a:solidFill>
                  <a:srgbClr val="CCCCCC"/>
                </a:solidFill>
                <a:latin typeface="Consolas" panose="020B0609020204030204"/>
                <a:ea typeface="Consolas" panose="020B0609020204030204"/>
              </a:rPr>
              <a:t>size; i</a:t>
            </a:r>
            <a:r>
              <a:rPr lang="en-US" altLang="zh-CN" sz="1200" b="0">
                <a:solidFill>
                  <a:srgbClr val="D4D4D4"/>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matrix</a:t>
            </a:r>
            <a:r>
              <a:rPr lang="en-US" altLang="zh-CN" sz="1200" b="0">
                <a:solidFill>
                  <a:srgbClr val="CCCCCC"/>
                </a:solidFill>
                <a:latin typeface="Consolas" panose="020B0609020204030204"/>
                <a:ea typeface="Consolas" panose="020B0609020204030204"/>
              </a:rPr>
              <a:t>[i] </a:t>
            </a:r>
            <a:r>
              <a:rPr lang="en-US" altLang="zh-CN" sz="1200" b="0">
                <a:solidFill>
                  <a:srgbClr val="D4D4D4"/>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array</a:t>
            </a:r>
            <a:r>
              <a:rPr lang="en-US" altLang="zh-CN" sz="1200" b="0">
                <a:solidFill>
                  <a:srgbClr val="CCCCCC"/>
                </a:solidFill>
                <a:latin typeface="Consolas" panose="020B0609020204030204"/>
                <a:ea typeface="Consolas" panose="020B0609020204030204"/>
              </a:rPr>
              <a:t>[i];</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template</a:t>
            </a:r>
            <a:r>
              <a:rPr lang="en-US" altLang="zh-CN" sz="1200" b="0">
                <a:solidFill>
                  <a:srgbClr val="CCCCCC"/>
                </a:solidFill>
                <a:latin typeface="Consolas" panose="020B0609020204030204"/>
                <a:ea typeface="Consolas" panose="020B0609020204030204"/>
              </a:rPr>
              <a:t>&lt;</a:t>
            </a:r>
            <a:r>
              <a:rPr lang="en-US" altLang="zh-CN" sz="1200" b="0">
                <a:solidFill>
                  <a:srgbClr val="569CD6"/>
                </a:solidFill>
                <a:latin typeface="Consolas" panose="020B0609020204030204"/>
                <a:ea typeface="Consolas" panose="020B0609020204030204"/>
              </a:rPr>
              <a:t>class </a:t>
            </a:r>
            <a:r>
              <a:rPr lang="en-US" altLang="zh-CN" sz="1200" b="0">
                <a:solidFill>
                  <a:srgbClr val="4EC9B0"/>
                </a:solidFill>
                <a:latin typeface="Consolas" panose="020B0609020204030204"/>
                <a:ea typeface="Consolas" panose="020B0609020204030204"/>
              </a:rPr>
              <a:t>T</a:t>
            </a:r>
            <a:r>
              <a:rPr lang="en-US" altLang="zh-CN" sz="1200" b="0">
                <a:solidFill>
                  <a:srgbClr val="CCCCCC"/>
                </a:solidFill>
                <a:latin typeface="Consolas" panose="020B0609020204030204"/>
                <a:ea typeface="Consolas" panose="020B0609020204030204"/>
              </a:rPr>
              <a:t>&gt;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void </a:t>
            </a:r>
            <a:r>
              <a:rPr lang="en-US" altLang="zh-CN" sz="1200" b="0">
                <a:solidFill>
                  <a:srgbClr val="4EC9B0"/>
                </a:solidFill>
                <a:latin typeface="Consolas" panose="020B0609020204030204"/>
                <a:ea typeface="Consolas" panose="020B0609020204030204"/>
              </a:rPr>
              <a:t>Matrix</a:t>
            </a:r>
            <a:r>
              <a:rPr lang="en-US" altLang="zh-CN" sz="1200" b="0">
                <a:solidFill>
                  <a:srgbClr val="CCCCCC"/>
                </a:solidFill>
                <a:latin typeface="Consolas" panose="020B0609020204030204"/>
                <a:ea typeface="Consolas" panose="020B0609020204030204"/>
              </a:rPr>
              <a:t>&lt;</a:t>
            </a:r>
            <a:r>
              <a:rPr lang="en-US" altLang="zh-CN" sz="1200" b="0">
                <a:solidFill>
                  <a:srgbClr val="4EC9B0"/>
                </a:solidFill>
                <a:latin typeface="Consolas" panose="020B0609020204030204"/>
                <a:ea typeface="Consolas" panose="020B0609020204030204"/>
              </a:rPr>
              <a:t>T</a:t>
            </a:r>
            <a:r>
              <a:rPr lang="en-US" altLang="zh-CN" sz="1200" b="0">
                <a:solidFill>
                  <a:srgbClr val="CCCCCC"/>
                </a:solidFill>
                <a:latin typeface="Consolas" panose="020B0609020204030204"/>
                <a:ea typeface="Consolas" panose="020B0609020204030204"/>
              </a:rPr>
              <a:t>&gt;::</a:t>
            </a:r>
            <a:r>
              <a:rPr lang="en-US" altLang="zh-CN" sz="1200" b="0">
                <a:solidFill>
                  <a:srgbClr val="DCDCAA"/>
                </a:solidFill>
                <a:latin typeface="Consolas" panose="020B0609020204030204"/>
                <a:ea typeface="Consolas" panose="020B0609020204030204"/>
              </a:rPr>
              <a:t>addMatrix</a:t>
            </a: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T </a:t>
            </a:r>
            <a:r>
              <a:rPr lang="en-US" altLang="zh-CN" sz="1200" b="0">
                <a:solidFill>
                  <a:srgbClr val="9CDCFE"/>
                </a:solidFill>
                <a:latin typeface="Consolas" panose="020B0609020204030204"/>
                <a:ea typeface="Consolas" panose="020B0609020204030204"/>
              </a:rPr>
              <a:t>otherArray</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for</a:t>
            </a: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size_t</a:t>
            </a:r>
            <a:r>
              <a:rPr lang="en-US" altLang="zh-CN" sz="1200" b="0">
                <a:solidFill>
                  <a:srgbClr val="CCCCCC"/>
                </a:solidFill>
                <a:latin typeface="Consolas" panose="020B0609020204030204"/>
                <a:ea typeface="Consolas" panose="020B0609020204030204"/>
              </a:rPr>
              <a:t> i</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 i</a:t>
            </a:r>
            <a:r>
              <a:rPr lang="en-US" altLang="zh-CN" sz="1200" b="0">
                <a:solidFill>
                  <a:srgbClr val="D4D4D4"/>
                </a:solidFill>
                <a:latin typeface="Consolas" panose="020B0609020204030204"/>
                <a:ea typeface="Consolas" panose="020B0609020204030204"/>
              </a:rPr>
              <a:t>&lt;</a:t>
            </a:r>
            <a:r>
              <a:rPr lang="en-US" altLang="zh-CN" sz="1200" b="0">
                <a:solidFill>
                  <a:srgbClr val="CCCCCC"/>
                </a:solidFill>
                <a:latin typeface="Consolas" panose="020B0609020204030204"/>
                <a:ea typeface="Consolas" panose="020B0609020204030204"/>
              </a:rPr>
              <a:t>size; i</a:t>
            </a:r>
            <a:r>
              <a:rPr lang="en-US" altLang="zh-CN" sz="1200" b="0">
                <a:solidFill>
                  <a:srgbClr val="D4D4D4"/>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matrix</a:t>
            </a:r>
            <a:r>
              <a:rPr lang="en-US" altLang="zh-CN" sz="1200" b="0">
                <a:solidFill>
                  <a:srgbClr val="CCCCCC"/>
                </a:solidFill>
                <a:latin typeface="Consolas" panose="020B0609020204030204"/>
                <a:ea typeface="Consolas" panose="020B0609020204030204"/>
              </a:rPr>
              <a:t>[i]</a:t>
            </a:r>
            <a:r>
              <a:rPr lang="en-US" altLang="zh-CN" sz="1200" b="0">
                <a:solidFill>
                  <a:srgbClr val="D4D4D4"/>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otherArray</a:t>
            </a:r>
            <a:r>
              <a:rPr lang="en-US" altLang="zh-CN" sz="1200" b="0">
                <a:solidFill>
                  <a:srgbClr val="CCCCCC"/>
                </a:solidFill>
                <a:latin typeface="Consolas" panose="020B0609020204030204"/>
                <a:ea typeface="Consolas" panose="020B0609020204030204"/>
              </a:rPr>
              <a:t>[i];</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586C0"/>
                </a:solidFill>
                <a:latin typeface="Consolas" panose="020B0609020204030204"/>
                <a:ea typeface="Consolas" panose="020B0609020204030204"/>
              </a:rPr>
              <a:t>#endif  //</a:t>
            </a:r>
            <a:r>
              <a:rPr lang="en-US" altLang="zh-CN" sz="1200">
                <a:solidFill>
                  <a:srgbClr val="569CD6"/>
                </a:solidFill>
                <a:latin typeface="Consolas" panose="020B0609020204030204"/>
                <a:ea typeface="Consolas" panose="020B0609020204030204"/>
                <a:sym typeface="+mn-ea"/>
              </a:rPr>
              <a:t>MATRIX_H</a:t>
            </a:r>
            <a:endParaRPr lang="en-US" altLang="zh-CN" sz="1200" b="0">
              <a:solidFill>
                <a:srgbClr val="C586C0"/>
              </a:solidFill>
              <a:latin typeface="Consolas" panose="020B0609020204030204"/>
              <a:ea typeface="Consolas" panose="020B0609020204030204"/>
            </a:endParaRPr>
          </a:p>
        </p:txBody>
      </p:sp>
      <p:grpSp>
        <p:nvGrpSpPr>
          <p:cNvPr id="23" name="组合 22"/>
          <p:cNvGrpSpPr/>
          <p:nvPr/>
        </p:nvGrpSpPr>
        <p:grpSpPr>
          <a:xfrm>
            <a:off x="6898640" y="2002155"/>
            <a:ext cx="1426210" cy="3178810"/>
            <a:chOff x="7818663" y="445437"/>
            <a:chExt cx="2042040" cy="3502754"/>
          </a:xfrm>
        </p:grpSpPr>
        <p:sp>
          <p:nvSpPr>
            <p:cNvPr id="24" name="矩形 23"/>
            <p:cNvSpPr/>
            <p:nvPr/>
          </p:nvSpPr>
          <p:spPr>
            <a:xfrm>
              <a:off x="7830516" y="445437"/>
              <a:ext cx="1974689" cy="249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sp>
          <p:nvSpPr>
            <p:cNvPr id="25" name="矩形 24"/>
            <p:cNvSpPr/>
            <p:nvPr/>
          </p:nvSpPr>
          <p:spPr>
            <a:xfrm>
              <a:off x="7830517" y="1038535"/>
              <a:ext cx="2005593" cy="2816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dirty="0"/>
            </a:p>
          </p:txBody>
        </p:sp>
        <p:sp>
          <p:nvSpPr>
            <p:cNvPr id="26" name="矩形 25"/>
            <p:cNvSpPr/>
            <p:nvPr/>
          </p:nvSpPr>
          <p:spPr>
            <a:xfrm>
              <a:off x="7818663" y="2487685"/>
              <a:ext cx="2005593" cy="257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dirty="0"/>
            </a:p>
          </p:txBody>
        </p:sp>
        <p:sp>
          <p:nvSpPr>
            <p:cNvPr id="27" name="矩形 26"/>
            <p:cNvSpPr/>
            <p:nvPr/>
          </p:nvSpPr>
          <p:spPr>
            <a:xfrm>
              <a:off x="7855110" y="3690721"/>
              <a:ext cx="2005593" cy="257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grpSp>
      <p:sp>
        <p:nvSpPr>
          <p:cNvPr id="30" name="椭圆 29"/>
          <p:cNvSpPr/>
          <p:nvPr/>
        </p:nvSpPr>
        <p:spPr>
          <a:xfrm>
            <a:off x="9055735" y="4062095"/>
            <a:ext cx="121285" cy="211455"/>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sp>
        <p:nvSpPr>
          <p:cNvPr id="34" name="椭圆 33"/>
          <p:cNvSpPr/>
          <p:nvPr/>
        </p:nvSpPr>
        <p:spPr>
          <a:xfrm>
            <a:off x="9067165" y="5158105"/>
            <a:ext cx="121285" cy="211455"/>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sp>
        <p:nvSpPr>
          <p:cNvPr id="35" name="矩形 34"/>
          <p:cNvSpPr/>
          <p:nvPr/>
        </p:nvSpPr>
        <p:spPr>
          <a:xfrm>
            <a:off x="6819265" y="2256155"/>
            <a:ext cx="761365" cy="160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dirty="0"/>
          </a:p>
        </p:txBody>
      </p:sp>
      <p:sp>
        <p:nvSpPr>
          <p:cNvPr id="36" name="矩形 35"/>
          <p:cNvSpPr/>
          <p:nvPr/>
        </p:nvSpPr>
        <p:spPr>
          <a:xfrm>
            <a:off x="7244715" y="2807335"/>
            <a:ext cx="761365" cy="160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dirty="0"/>
          </a:p>
        </p:txBody>
      </p:sp>
      <p:sp>
        <p:nvSpPr>
          <p:cNvPr id="37" name="矩形 36"/>
          <p:cNvSpPr/>
          <p:nvPr/>
        </p:nvSpPr>
        <p:spPr>
          <a:xfrm>
            <a:off x="7244715" y="4088765"/>
            <a:ext cx="761365" cy="160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dirty="0"/>
          </a:p>
        </p:txBody>
      </p:sp>
      <p:sp>
        <p:nvSpPr>
          <p:cNvPr id="38" name="矩形 37"/>
          <p:cNvSpPr/>
          <p:nvPr/>
        </p:nvSpPr>
        <p:spPr>
          <a:xfrm>
            <a:off x="7244715" y="5179060"/>
            <a:ext cx="761365" cy="160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dirty="0"/>
          </a:p>
        </p:txBody>
      </p:sp>
      <p:sp>
        <p:nvSpPr>
          <p:cNvPr id="40" name="Content Placeholder 2"/>
          <p:cNvSpPr txBox="1"/>
          <p:nvPr/>
        </p:nvSpPr>
        <p:spPr>
          <a:xfrm>
            <a:off x="5956300" y="229870"/>
            <a:ext cx="5755005" cy="169735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400" b="1" dirty="0">
                <a:sym typeface="+mn-ea"/>
              </a:rPr>
              <a:t>2. </a:t>
            </a:r>
            <a:r>
              <a:rPr lang="en-US" sz="2400" b="1" dirty="0">
                <a:solidFill>
                  <a:prstClr val="black"/>
                </a:solidFill>
                <a:sym typeface="+mn-ea"/>
              </a:rPr>
              <a:t>Member Function Definition</a:t>
            </a:r>
            <a:r>
              <a:rPr lang="en-US" sz="2400" b="1" dirty="0">
                <a:sym typeface="+mn-ea"/>
              </a:rPr>
              <a:t> </a:t>
            </a:r>
            <a:endParaRPr lang="en-US" sz="1400" dirty="0">
              <a:solidFill>
                <a:prstClr val="black"/>
              </a:solidFill>
            </a:endParaRPr>
          </a:p>
          <a:p>
            <a:pPr marL="128905" lvl="1" indent="0">
              <a:spcBef>
                <a:spcPts val="1415"/>
              </a:spcBef>
              <a:buSzPct val="68000"/>
              <a:buNone/>
            </a:pPr>
            <a:r>
              <a:rPr lang="en-US" sz="1400" dirty="0">
                <a:solidFill>
                  <a:prstClr val="black"/>
                </a:solidFill>
              </a:rPr>
              <a:t>To refer to the class in a generic way you must include the placeholder in the class name like this:</a:t>
            </a:r>
            <a:endParaRPr lang="en-US" sz="1400" dirty="0">
              <a:solidFill>
                <a:prstClr val="black"/>
              </a:solidFill>
            </a:endParaRPr>
          </a:p>
          <a:p>
            <a:pPr marL="0" lvl="1" indent="0">
              <a:spcBef>
                <a:spcPts val="0"/>
              </a:spcBef>
              <a:buSzPct val="68000"/>
              <a:buNone/>
            </a:pPr>
            <a:r>
              <a:rPr lang="en-US" sz="1400" b="1" dirty="0">
                <a:solidFill>
                  <a:prstClr val="black"/>
                </a:solidFill>
                <a:sym typeface="+mn-ea"/>
              </a:rPr>
              <a:t> 	</a:t>
            </a:r>
            <a:r>
              <a:rPr lang="en-US" sz="1400" b="1" dirty="0">
                <a:solidFill>
                  <a:srgbClr val="7030A0"/>
                </a:solidFill>
                <a:sym typeface="+mn-ea"/>
              </a:rPr>
              <a:t>template &lt;class </a:t>
            </a:r>
            <a:r>
              <a:rPr lang="en-US" sz="1400" b="1" dirty="0">
                <a:solidFill>
                  <a:prstClr val="black"/>
                </a:solidFill>
                <a:sym typeface="+mn-ea"/>
              </a:rPr>
              <a:t>T</a:t>
            </a:r>
            <a:r>
              <a:rPr lang="en-US" sz="1400" b="1" dirty="0">
                <a:solidFill>
                  <a:srgbClr val="7030A0"/>
                </a:solidFill>
                <a:sym typeface="+mn-ea"/>
              </a:rPr>
              <a:t>&gt;</a:t>
            </a:r>
            <a:endParaRPr lang="en-US" sz="1400" b="1" dirty="0">
              <a:solidFill>
                <a:srgbClr val="7030A0"/>
              </a:solidFill>
            </a:endParaRPr>
          </a:p>
          <a:p>
            <a:pPr marL="0" lvl="1" indent="457200">
              <a:spcBef>
                <a:spcPts val="0"/>
              </a:spcBef>
              <a:buSzPct val="68000"/>
              <a:buNone/>
            </a:pPr>
            <a:r>
              <a:rPr lang="en-US" altLang="zh-CN" sz="1400" b="1" dirty="0" err="1">
                <a:solidFill>
                  <a:prstClr val="black"/>
                </a:solidFill>
                <a:sym typeface="+mn-ea"/>
              </a:rPr>
              <a:t>return_type</a:t>
            </a:r>
            <a:r>
              <a:rPr lang="en-US" altLang="zh-CN" sz="1400" b="1" dirty="0">
                <a:solidFill>
                  <a:prstClr val="black"/>
                </a:solidFill>
                <a:sym typeface="+mn-ea"/>
              </a:rPr>
              <a:t> </a:t>
            </a:r>
            <a:r>
              <a:rPr lang="en-US" altLang="zh-CN" sz="1400" b="1" dirty="0" err="1">
                <a:solidFill>
                  <a:prstClr val="black"/>
                </a:solidFill>
                <a:sym typeface="+mn-ea"/>
              </a:rPr>
              <a:t>class_name</a:t>
            </a:r>
            <a:r>
              <a:rPr lang="en-US" altLang="zh-CN" sz="1400" b="1" dirty="0">
                <a:solidFill>
                  <a:prstClr val="black"/>
                </a:solidFill>
                <a:sym typeface="+mn-ea"/>
              </a:rPr>
              <a:t> </a:t>
            </a:r>
            <a:r>
              <a:rPr lang="en-US" altLang="zh-CN" sz="1400" b="1" dirty="0">
                <a:solidFill>
                  <a:srgbClr val="7030A0"/>
                </a:solidFill>
                <a:sym typeface="+mn-ea"/>
              </a:rPr>
              <a:t>&lt;T&gt;</a:t>
            </a:r>
            <a:r>
              <a:rPr lang="en-US" altLang="zh-CN" sz="1400" b="1" dirty="0">
                <a:solidFill>
                  <a:prstClr val="black"/>
                </a:solidFill>
                <a:sym typeface="+mn-ea"/>
              </a:rPr>
              <a:t>:: </a:t>
            </a:r>
            <a:endParaRPr lang="en-US" altLang="zh-CN" sz="1400" b="1" dirty="0">
              <a:solidFill>
                <a:prstClr val="black"/>
              </a:solidFill>
            </a:endParaRPr>
          </a:p>
          <a:p>
            <a:pPr marL="0" lvl="1" indent="457200">
              <a:spcBef>
                <a:spcPts val="0"/>
              </a:spcBef>
              <a:buSzPct val="68000"/>
              <a:buNone/>
            </a:pPr>
            <a:r>
              <a:rPr lang="en-US" altLang="zh-CN" sz="1400" b="1" dirty="0" err="1">
                <a:solidFill>
                  <a:prstClr val="black"/>
                </a:solidFill>
                <a:sym typeface="+mn-ea"/>
              </a:rPr>
              <a:t>function_name</a:t>
            </a:r>
            <a:r>
              <a:rPr lang="en-US" altLang="zh-CN" sz="1400" b="1" dirty="0">
                <a:solidFill>
                  <a:prstClr val="black"/>
                </a:solidFill>
                <a:sym typeface="+mn-ea"/>
              </a:rPr>
              <a:t>(</a:t>
            </a:r>
            <a:r>
              <a:rPr lang="en-US" altLang="zh-CN" sz="1400" b="1" dirty="0" err="1">
                <a:solidFill>
                  <a:prstClr val="black"/>
                </a:solidFill>
                <a:sym typeface="+mn-ea"/>
              </a:rPr>
              <a:t>parameter_list</a:t>
            </a:r>
            <a:r>
              <a:rPr lang="en-US" altLang="zh-CN" sz="1400" b="1" dirty="0">
                <a:solidFill>
                  <a:prstClr val="black"/>
                </a:solidFill>
                <a:sym typeface="+mn-ea"/>
              </a:rPr>
              <a:t>,…)</a:t>
            </a:r>
            <a:endParaRPr lang="zh-CN" altLang="zh-CN" sz="1400" b="1" dirty="0">
              <a:solidFill>
                <a:prstClr val="black"/>
              </a:solidFill>
            </a:endParaRPr>
          </a:p>
          <a:p>
            <a:pPr marL="128905" lvl="1" indent="0">
              <a:spcBef>
                <a:spcPts val="1415"/>
              </a:spcBef>
              <a:buSzPct val="68000"/>
              <a:buNone/>
            </a:pPr>
            <a:endParaRPr lang="en-US" sz="14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P spid="19" grpId="0" bldLvl="0" animBg="1"/>
      <p:bldP spid="21" grpId="0" bldLvl="0" animBg="1"/>
      <p:bldP spid="30" grpId="0" bldLvl="0" animBg="1"/>
      <p:bldP spid="3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p:nvPr/>
        </p:nvSpPr>
        <p:spPr>
          <a:xfrm>
            <a:off x="1213763" y="299341"/>
            <a:ext cx="3506014" cy="66138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b="1" dirty="0"/>
              <a:t> 3. Class Instantiation</a:t>
            </a:r>
            <a:endParaRPr lang="zh-CN" altLang="zh-CN" sz="2540" b="1" dirty="0"/>
          </a:p>
          <a:p>
            <a:pPr marL="128905" lvl="1" indent="0">
              <a:spcBef>
                <a:spcPts val="1415"/>
              </a:spcBef>
              <a:buSzPct val="68000"/>
              <a:buNone/>
            </a:pPr>
            <a:endParaRPr lang="en-US" sz="2540" b="1" dirty="0"/>
          </a:p>
          <a:p>
            <a:pPr marL="128905" lvl="1" indent="0">
              <a:spcBef>
                <a:spcPts val="1415"/>
              </a:spcBef>
              <a:buSzPct val="68000"/>
              <a:buNone/>
            </a:pPr>
            <a:r>
              <a:rPr lang="en-US" sz="2540" b="1" dirty="0"/>
              <a:t>  </a:t>
            </a:r>
            <a:endParaRPr lang="en-US" sz="2540" b="1" dirty="0"/>
          </a:p>
        </p:txBody>
      </p:sp>
      <p:sp>
        <p:nvSpPr>
          <p:cNvPr id="3" name="Content Placeholder 2"/>
          <p:cNvSpPr txBox="1"/>
          <p:nvPr/>
        </p:nvSpPr>
        <p:spPr>
          <a:xfrm>
            <a:off x="626715" y="1292289"/>
            <a:ext cx="6861939" cy="66138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t> To make an instance of a class you use this form:</a:t>
            </a:r>
            <a:endParaRPr lang="zh-CN" altLang="zh-CN" sz="2540" dirty="0"/>
          </a:p>
          <a:p>
            <a:pPr marL="128905" lvl="1" indent="0">
              <a:spcBef>
                <a:spcPts val="1415"/>
              </a:spcBef>
              <a:buSzPct val="68000"/>
              <a:buNone/>
            </a:pPr>
            <a:endParaRPr lang="en-US" sz="2540" dirty="0"/>
          </a:p>
          <a:p>
            <a:pPr marL="128905" lvl="1" indent="0">
              <a:spcBef>
                <a:spcPts val="1415"/>
              </a:spcBef>
              <a:buSzPct val="68000"/>
              <a:buNone/>
            </a:pPr>
            <a:r>
              <a:rPr lang="en-US" sz="2540" dirty="0"/>
              <a:t>  </a:t>
            </a:r>
            <a:endParaRPr lang="en-US" sz="2540" dirty="0"/>
          </a:p>
        </p:txBody>
      </p:sp>
      <p:sp>
        <p:nvSpPr>
          <p:cNvPr id="4" name="Content Placeholder 2"/>
          <p:cNvSpPr txBox="1"/>
          <p:nvPr/>
        </p:nvSpPr>
        <p:spPr>
          <a:xfrm>
            <a:off x="1129264" y="1953674"/>
            <a:ext cx="6012365" cy="66138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b="1" dirty="0"/>
              <a:t> </a:t>
            </a:r>
            <a:r>
              <a:rPr lang="en-US" sz="2540" b="1" dirty="0" err="1"/>
              <a:t>class_name</a:t>
            </a:r>
            <a:r>
              <a:rPr lang="en-US" sz="2540" b="1" dirty="0"/>
              <a:t> </a:t>
            </a:r>
            <a:r>
              <a:rPr lang="en-US" sz="2540" b="1" dirty="0">
                <a:solidFill>
                  <a:srgbClr val="7030A0"/>
                </a:solidFill>
              </a:rPr>
              <a:t>&lt;</a:t>
            </a:r>
            <a:r>
              <a:rPr lang="en-US" sz="2540" b="1" dirty="0">
                <a:solidFill>
                  <a:srgbClr val="0070C0"/>
                </a:solidFill>
              </a:rPr>
              <a:t>type</a:t>
            </a:r>
            <a:r>
              <a:rPr lang="en-US" sz="2540" b="1" dirty="0">
                <a:solidFill>
                  <a:srgbClr val="7030A0"/>
                </a:solidFill>
              </a:rPr>
              <a:t>&gt;</a:t>
            </a:r>
            <a:r>
              <a:rPr lang="en-US" sz="2540" b="1" dirty="0"/>
              <a:t> </a:t>
            </a:r>
            <a:r>
              <a:rPr lang="en-US" sz="2540" b="1" dirty="0" err="1"/>
              <a:t>variablename</a:t>
            </a:r>
            <a:r>
              <a:rPr lang="en-US" sz="2540" b="1" dirty="0"/>
              <a:t>;</a:t>
            </a:r>
            <a:endParaRPr lang="zh-CN" altLang="zh-CN" sz="2540" b="1" dirty="0"/>
          </a:p>
          <a:p>
            <a:pPr marL="128905" lvl="1" indent="0">
              <a:spcBef>
                <a:spcPts val="1415"/>
              </a:spcBef>
              <a:buSzPct val="68000"/>
              <a:buNone/>
            </a:pPr>
            <a:endParaRPr lang="en-US" sz="2540" dirty="0"/>
          </a:p>
          <a:p>
            <a:pPr marL="128905" lvl="1" indent="0">
              <a:spcBef>
                <a:spcPts val="1415"/>
              </a:spcBef>
              <a:buSzPct val="68000"/>
              <a:buNone/>
            </a:pPr>
            <a:r>
              <a:rPr lang="en-US" sz="2540" dirty="0"/>
              <a:t>  </a:t>
            </a:r>
            <a:endParaRPr lang="en-US" sz="2540" dirty="0"/>
          </a:p>
        </p:txBody>
      </p:sp>
      <p:sp>
        <p:nvSpPr>
          <p:cNvPr id="5" name="Content Placeholder 2"/>
          <p:cNvSpPr txBox="1"/>
          <p:nvPr/>
        </p:nvSpPr>
        <p:spPr>
          <a:xfrm>
            <a:off x="810114" y="2549707"/>
            <a:ext cx="6723626" cy="66138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t> For example, to create a Matrix with </a:t>
            </a:r>
            <a:r>
              <a:rPr lang="en-US" sz="2540" b="1" dirty="0"/>
              <a:t>int</a:t>
            </a:r>
            <a:r>
              <a:rPr lang="en-US" sz="2540" dirty="0"/>
              <a:t> you would type:</a:t>
            </a:r>
            <a:endParaRPr lang="zh-CN" altLang="zh-CN" sz="2540" dirty="0"/>
          </a:p>
          <a:p>
            <a:pPr marL="128905" lvl="1" indent="0">
              <a:spcBef>
                <a:spcPts val="1415"/>
              </a:spcBef>
              <a:buSzPct val="68000"/>
              <a:buNone/>
            </a:pPr>
            <a:endParaRPr lang="en-US" sz="2540" dirty="0"/>
          </a:p>
          <a:p>
            <a:pPr marL="128905" lvl="1" indent="0">
              <a:spcBef>
                <a:spcPts val="1415"/>
              </a:spcBef>
              <a:buSzPct val="68000"/>
              <a:buNone/>
            </a:pPr>
            <a:r>
              <a:rPr lang="en-US" sz="2540" dirty="0"/>
              <a:t>  </a:t>
            </a:r>
            <a:endParaRPr lang="en-US" sz="2540" dirty="0"/>
          </a:p>
        </p:txBody>
      </p:sp>
      <p:sp>
        <p:nvSpPr>
          <p:cNvPr id="6" name="Content Placeholder 2"/>
          <p:cNvSpPr txBox="1"/>
          <p:nvPr/>
        </p:nvSpPr>
        <p:spPr>
          <a:xfrm>
            <a:off x="2240244" y="3362557"/>
            <a:ext cx="3267590" cy="66138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t> </a:t>
            </a:r>
            <a:r>
              <a:rPr lang="en-US" sz="2540" b="1" dirty="0"/>
              <a:t>Matrix</a:t>
            </a:r>
            <a:r>
              <a:rPr lang="en-US" sz="2540" b="1" dirty="0">
                <a:solidFill>
                  <a:srgbClr val="7030A0"/>
                </a:solidFill>
              </a:rPr>
              <a:t>&lt;</a:t>
            </a:r>
            <a:r>
              <a:rPr lang="en-US" sz="2540" b="1" dirty="0">
                <a:solidFill>
                  <a:srgbClr val="0070C0"/>
                </a:solidFill>
              </a:rPr>
              <a:t>int</a:t>
            </a:r>
            <a:r>
              <a:rPr lang="en-US" sz="2540" b="1" dirty="0">
                <a:solidFill>
                  <a:srgbClr val="7030A0"/>
                </a:solidFill>
              </a:rPr>
              <a:t>&gt;</a:t>
            </a:r>
            <a:r>
              <a:rPr lang="en-US" sz="2540" b="1" dirty="0"/>
              <a:t> m;</a:t>
            </a:r>
            <a:endParaRPr lang="zh-CN" altLang="zh-CN" sz="2540" b="1" dirty="0"/>
          </a:p>
          <a:p>
            <a:pPr marL="128905" lvl="1" indent="0">
              <a:spcBef>
                <a:spcPts val="1415"/>
              </a:spcBef>
              <a:buSzPct val="68000"/>
              <a:buNone/>
            </a:pPr>
            <a:endParaRPr lang="en-US" sz="2540" dirty="0"/>
          </a:p>
          <a:p>
            <a:pPr marL="128905" lvl="1" indent="0">
              <a:spcBef>
                <a:spcPts val="1415"/>
              </a:spcBef>
              <a:buSzPct val="68000"/>
              <a:buNone/>
            </a:pPr>
            <a:r>
              <a:rPr lang="en-US" sz="2540" dirty="0"/>
              <a:t>  </a:t>
            </a:r>
            <a:endParaRPr lang="en-US" sz="2540" dirty="0"/>
          </a:p>
        </p:txBody>
      </p:sp>
      <p:sp>
        <p:nvSpPr>
          <p:cNvPr id="7" name="Content Placeholder 2"/>
          <p:cNvSpPr txBox="1"/>
          <p:nvPr/>
        </p:nvSpPr>
        <p:spPr>
          <a:xfrm>
            <a:off x="757418" y="4081742"/>
            <a:ext cx="6600532" cy="66138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540" dirty="0">
                <a:solidFill>
                  <a:srgbClr val="7030A0"/>
                </a:solidFill>
              </a:rPr>
              <a:t>Matrix&lt;int&gt;</a:t>
            </a:r>
            <a:r>
              <a:rPr lang="en-US" sz="2540" dirty="0"/>
              <a:t> becomes </a:t>
            </a:r>
            <a:r>
              <a:rPr lang="en-US" sz="2540" b="1" dirty="0"/>
              <a:t>the name of a new class</a:t>
            </a:r>
            <a:r>
              <a:rPr lang="en-US" sz="2540" dirty="0"/>
              <a:t>. </a:t>
            </a:r>
            <a:endParaRPr lang="en-US" sz="2540" dirty="0"/>
          </a:p>
          <a:p>
            <a:pPr marL="128905" lvl="1" indent="0">
              <a:spcBef>
                <a:spcPts val="1415"/>
              </a:spcBef>
              <a:buSzPct val="68000"/>
              <a:buNone/>
            </a:pPr>
            <a:r>
              <a:rPr lang="en-US" sz="2540" dirty="0"/>
              <a:t>  </a:t>
            </a:r>
            <a:endParaRPr lang="en-US" sz="2540" dirty="0"/>
          </a:p>
        </p:txBody>
      </p:sp>
      <p:sp>
        <p:nvSpPr>
          <p:cNvPr id="8" name="灯片编号占位符 7"/>
          <p:cNvSpPr>
            <a:spLocks noGrp="1"/>
          </p:cNvSpPr>
          <p:nvPr>
            <p:ph type="sldNum" sz="quarter" idx="12"/>
          </p:nvPr>
        </p:nvSpPr>
        <p:spPr/>
        <p:txBody>
          <a:bodyPr/>
          <a:p>
            <a:fld id="{506F4176-339E-4C4B-80E4-BBE9C4467EFE}" type="slidenum">
              <a:rPr lang="zh-CN" altLang="en-US" smtClean="0"/>
            </a:fld>
            <a:endParaRPr lang="zh-CN" altLang="en-US"/>
          </a:p>
        </p:txBody>
      </p:sp>
      <p:sp>
        <p:nvSpPr>
          <p:cNvPr id="12" name="文本框 11"/>
          <p:cNvSpPr txBox="1"/>
          <p:nvPr/>
        </p:nvSpPr>
        <p:spPr>
          <a:xfrm>
            <a:off x="7759065" y="1317625"/>
            <a:ext cx="3143885" cy="3257550"/>
          </a:xfrm>
          <a:prstGeom prst="rect">
            <a:avLst/>
          </a:prstGeom>
          <a:solidFill>
            <a:schemeClr val="tx1"/>
          </a:solidFill>
        </p:spPr>
        <p:txBody>
          <a:bodyPr wrap="square">
            <a:noAutofit/>
          </a:bodyPr>
          <a:p>
            <a:pPr indent="0" fontAlgn="auto">
              <a:lnSpc>
                <a:spcPct val="100000"/>
              </a:lnSpc>
            </a:pPr>
            <a:r>
              <a:rPr lang="en-US" altLang="zh-CN" sz="1300" b="0">
                <a:solidFill>
                  <a:srgbClr val="C586C0"/>
                </a:solidFill>
                <a:latin typeface="Consolas" panose="020B0609020204030204"/>
                <a:ea typeface="Consolas" panose="020B0609020204030204"/>
              </a:rPr>
              <a:t>#include</a:t>
            </a:r>
            <a:r>
              <a:rPr lang="en-US" altLang="zh-CN" sz="1300" b="0">
                <a:solidFill>
                  <a:srgbClr val="CE9178"/>
                </a:solidFill>
                <a:latin typeface="Consolas" panose="020B0609020204030204"/>
                <a:ea typeface="Consolas" panose="020B0609020204030204"/>
              </a:rPr>
              <a:t>&lt;iostream&gt;</a:t>
            </a:r>
            <a:endParaRPr lang="en-US" altLang="zh-CN" sz="1300" b="0">
              <a:solidFill>
                <a:srgbClr val="CE9178"/>
              </a:solidFill>
              <a:latin typeface="Consolas" panose="020B0609020204030204"/>
              <a:ea typeface="Consolas" panose="020B0609020204030204"/>
            </a:endParaRPr>
          </a:p>
          <a:p>
            <a:pPr indent="0" fontAlgn="auto">
              <a:lnSpc>
                <a:spcPct val="100000"/>
              </a:lnSpc>
            </a:pPr>
            <a:r>
              <a:rPr lang="en-US" altLang="zh-CN" sz="1300" b="0">
                <a:solidFill>
                  <a:srgbClr val="C586C0"/>
                </a:solidFill>
                <a:latin typeface="Consolas" panose="020B0609020204030204"/>
                <a:ea typeface="Consolas" panose="020B0609020204030204"/>
              </a:rPr>
              <a:t>#include</a:t>
            </a:r>
            <a:r>
              <a:rPr lang="en-US" altLang="zh-CN" sz="1300" b="0">
                <a:solidFill>
                  <a:srgbClr val="CE9178"/>
                </a:solidFill>
                <a:latin typeface="Consolas" panose="020B0609020204030204"/>
                <a:ea typeface="Consolas" panose="020B0609020204030204"/>
              </a:rPr>
              <a:t>"Matrix.hpp"</a:t>
            </a:r>
            <a:endParaRPr lang="en-US" altLang="zh-CN" sz="1300" b="0">
              <a:solidFill>
                <a:srgbClr val="CE9178"/>
              </a:solidFill>
              <a:latin typeface="Consolas" panose="020B0609020204030204"/>
              <a:ea typeface="Consolas" panose="020B0609020204030204"/>
            </a:endParaRPr>
          </a:p>
          <a:p>
            <a:pPr indent="0" fontAlgn="auto">
              <a:lnSpc>
                <a:spcPct val="100000"/>
              </a:lnSpc>
            </a:pPr>
            <a:endParaRPr lang="en-US" altLang="zh-CN" sz="1300" b="0">
              <a:solidFill>
                <a:srgbClr val="569CD6"/>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int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 {</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int </a:t>
            </a:r>
            <a:r>
              <a:rPr lang="en-US" altLang="zh-CN" sz="1300" b="0">
                <a:solidFill>
                  <a:srgbClr val="9CDCFE"/>
                </a:solidFill>
                <a:latin typeface="Consolas" panose="020B0609020204030204"/>
                <a:ea typeface="Consolas" panose="020B0609020204030204"/>
              </a:rPr>
              <a:t>a</a:t>
            </a:r>
            <a:r>
              <a:rPr lang="en-US" altLang="zh-CN" sz="1300" b="0">
                <a:solidFill>
                  <a:srgbClr val="CCCCCC"/>
                </a:solidFill>
                <a:latin typeface="Consolas" panose="020B0609020204030204"/>
                <a:ea typeface="Consolas" panose="020B0609020204030204"/>
              </a:rPr>
              <a:t>[MAXSIZE]{</a:t>
            </a:r>
            <a:r>
              <a:rPr lang="en-US" altLang="zh-CN" sz="1300" b="0">
                <a:solidFill>
                  <a:srgbClr val="B5CEA8"/>
                </a:solidFill>
                <a:latin typeface="Consolas" panose="020B0609020204030204"/>
                <a:ea typeface="Consolas" panose="020B0609020204030204"/>
              </a:rPr>
              <a:t>1</a:t>
            </a:r>
            <a:r>
              <a:rPr lang="en-US" altLang="zh-CN" sz="1300" b="0">
                <a:solidFill>
                  <a:srgbClr val="CCCCCC"/>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2</a:t>
            </a:r>
            <a:r>
              <a:rPr lang="en-US" altLang="zh-CN" sz="1300" b="0">
                <a:solidFill>
                  <a:srgbClr val="CCCCCC"/>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3</a:t>
            </a:r>
            <a:r>
              <a:rPr lang="en-US" altLang="zh-CN" sz="1300" b="0">
                <a:solidFill>
                  <a:srgbClr val="CCCCCC"/>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4</a:t>
            </a:r>
            <a:r>
              <a:rPr lang="en-US" altLang="zh-CN" sz="1300" b="0">
                <a:solidFill>
                  <a:srgbClr val="CCCCCC"/>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5</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Matrix</a:t>
            </a:r>
            <a:r>
              <a:rPr lang="en-US" altLang="zh-CN" sz="1300" b="0">
                <a:solidFill>
                  <a:srgbClr val="D4D4D4"/>
                </a:solidFill>
                <a:latin typeface="Consolas" panose="020B0609020204030204"/>
                <a:ea typeface="Consolas" panose="020B0609020204030204"/>
              </a:rPr>
              <a:t>&lt;</a:t>
            </a:r>
            <a:r>
              <a:rPr lang="en-US" altLang="zh-CN" sz="1300" b="0">
                <a:solidFill>
                  <a:srgbClr val="569CD6"/>
                </a:solidFill>
                <a:latin typeface="Consolas" panose="020B0609020204030204"/>
                <a:ea typeface="Consolas" panose="020B0609020204030204"/>
              </a:rPr>
              <a:t>int</a:t>
            </a:r>
            <a:r>
              <a:rPr lang="en-US" altLang="zh-CN" sz="1300" b="0">
                <a:solidFill>
                  <a:srgbClr val="D4D4D4"/>
                </a:solidFill>
                <a:latin typeface="Consolas" panose="020B0609020204030204"/>
                <a:ea typeface="Consolas" panose="020B0609020204030204"/>
              </a:rPr>
              <a:t>&gt;</a:t>
            </a:r>
            <a:r>
              <a:rPr lang="en-US" altLang="zh-CN" sz="1300" b="0">
                <a:solidFill>
                  <a:srgbClr val="CCCCCC"/>
                </a:solidFill>
                <a:latin typeface="Consolas" panose="020B0609020204030204"/>
                <a:ea typeface="Consolas" panose="020B0609020204030204"/>
              </a:rPr>
              <a:t> m;</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m</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setMatrix</a:t>
            </a:r>
            <a:r>
              <a:rPr lang="en-US" altLang="zh-CN" sz="1300" b="0">
                <a:solidFill>
                  <a:srgbClr val="CCCCCC"/>
                </a:solidFill>
                <a:latin typeface="Consolas" panose="020B0609020204030204"/>
                <a:ea typeface="Consolas" panose="020B0609020204030204"/>
              </a:rPr>
              <a:t>(a);</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m</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printMatrix</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int </a:t>
            </a:r>
            <a:r>
              <a:rPr lang="en-US" altLang="zh-CN" sz="1300" b="0">
                <a:solidFill>
                  <a:srgbClr val="9CDCFE"/>
                </a:solidFill>
                <a:latin typeface="Consolas" panose="020B0609020204030204"/>
                <a:ea typeface="Consolas" panose="020B0609020204030204"/>
              </a:rPr>
              <a:t>b</a:t>
            </a:r>
            <a:r>
              <a:rPr lang="en-US" altLang="zh-CN" sz="1300" b="0">
                <a:solidFill>
                  <a:srgbClr val="CCCCCC"/>
                </a:solidFill>
                <a:latin typeface="Consolas" panose="020B0609020204030204"/>
                <a:ea typeface="Consolas" panose="020B0609020204030204"/>
              </a:rPr>
              <a:t>[MAXSIZE]{</a:t>
            </a:r>
            <a:r>
              <a:rPr lang="en-US" altLang="zh-CN" sz="1300" b="0">
                <a:solidFill>
                  <a:srgbClr val="B5CEA8"/>
                </a:solidFill>
                <a:latin typeface="Consolas" panose="020B0609020204030204"/>
                <a:ea typeface="Consolas" panose="020B0609020204030204"/>
              </a:rPr>
              <a:t>5</a:t>
            </a:r>
            <a:r>
              <a:rPr lang="en-US" altLang="zh-CN" sz="1300" b="0">
                <a:solidFill>
                  <a:srgbClr val="CCCCCC"/>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4</a:t>
            </a:r>
            <a:r>
              <a:rPr lang="en-US" altLang="zh-CN" sz="1300" b="0">
                <a:solidFill>
                  <a:srgbClr val="CCCCCC"/>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3</a:t>
            </a:r>
            <a:r>
              <a:rPr lang="en-US" altLang="zh-CN" sz="1300" b="0">
                <a:solidFill>
                  <a:srgbClr val="CCCCCC"/>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2</a:t>
            </a:r>
            <a:r>
              <a:rPr lang="en-US" altLang="zh-CN" sz="1300" b="0">
                <a:solidFill>
                  <a:srgbClr val="CCCCCC"/>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1</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m</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addMatrix</a:t>
            </a:r>
            <a:r>
              <a:rPr lang="en-US" altLang="zh-CN" sz="1300" b="0">
                <a:solidFill>
                  <a:srgbClr val="CCCCCC"/>
                </a:solidFill>
                <a:latin typeface="Consolas" panose="020B0609020204030204"/>
                <a:ea typeface="Consolas" panose="020B0609020204030204"/>
              </a:rPr>
              <a:t>(b);</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m</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printMatrix</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return </a:t>
            </a:r>
            <a:r>
              <a:rPr lang="en-US" altLang="zh-CN" sz="1300" b="0">
                <a:solidFill>
                  <a:srgbClr val="B5CEA8"/>
                </a:solidFill>
                <a:latin typeface="Consolas" panose="020B0609020204030204"/>
                <a:ea typeface="Consolas" panose="020B0609020204030204"/>
              </a:rPr>
              <a:t>0</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p:txBody>
      </p:sp>
      <p:sp>
        <p:nvSpPr>
          <p:cNvPr id="13" name="矩形 12"/>
          <p:cNvSpPr/>
          <p:nvPr/>
        </p:nvSpPr>
        <p:spPr>
          <a:xfrm>
            <a:off x="8076565" y="2557145"/>
            <a:ext cx="1570990" cy="2184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pic>
        <p:nvPicPr>
          <p:cNvPr id="14" name="图片 13"/>
          <p:cNvPicPr>
            <a:picLocks noChangeAspect="1"/>
          </p:cNvPicPr>
          <p:nvPr/>
        </p:nvPicPr>
        <p:blipFill>
          <a:blip r:embed="rId1"/>
          <a:stretch>
            <a:fillRect/>
          </a:stretch>
        </p:blipFill>
        <p:spPr>
          <a:xfrm>
            <a:off x="8808720" y="5207635"/>
            <a:ext cx="1245235" cy="516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1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7690485" y="944880"/>
            <a:ext cx="1776108" cy="1443990"/>
          </a:xfrm>
          <a:prstGeom prst="rect">
            <a:avLst/>
          </a:prstGeom>
        </p:spPr>
      </p:pic>
      <p:grpSp>
        <p:nvGrpSpPr>
          <p:cNvPr id="14" name="组合 13"/>
          <p:cNvGrpSpPr/>
          <p:nvPr/>
        </p:nvGrpSpPr>
        <p:grpSpPr>
          <a:xfrm>
            <a:off x="1984135" y="704850"/>
            <a:ext cx="4111865" cy="5284470"/>
            <a:chOff x="1945957" y="944880"/>
            <a:chExt cx="4111865" cy="5284470"/>
          </a:xfrm>
        </p:grpSpPr>
        <p:pic>
          <p:nvPicPr>
            <p:cNvPr id="8" name="图片 7"/>
            <p:cNvPicPr>
              <a:picLocks noChangeAspect="1"/>
            </p:cNvPicPr>
            <p:nvPr/>
          </p:nvPicPr>
          <p:blipFill>
            <a:blip r:embed="rId2"/>
            <a:stretch>
              <a:fillRect/>
            </a:stretch>
          </p:blipFill>
          <p:spPr>
            <a:xfrm>
              <a:off x="1945957" y="4645229"/>
              <a:ext cx="3287059" cy="1584121"/>
            </a:xfrm>
            <a:prstGeom prst="rect">
              <a:avLst/>
            </a:prstGeom>
          </p:spPr>
        </p:pic>
        <p:pic>
          <p:nvPicPr>
            <p:cNvPr id="13" name="图片 12"/>
            <p:cNvPicPr>
              <a:picLocks noChangeAspect="1"/>
            </p:cNvPicPr>
            <p:nvPr/>
          </p:nvPicPr>
          <p:blipFill>
            <a:blip r:embed="rId3"/>
            <a:stretch>
              <a:fillRect/>
            </a:stretch>
          </p:blipFill>
          <p:spPr>
            <a:xfrm>
              <a:off x="1945957" y="944880"/>
              <a:ext cx="4111865" cy="3535680"/>
            </a:xfrm>
            <a:prstGeom prst="rect">
              <a:avLst/>
            </a:prstGeom>
          </p:spPr>
        </p:pic>
      </p:grpSp>
      <p:grpSp>
        <p:nvGrpSpPr>
          <p:cNvPr id="15" name="组合 14"/>
          <p:cNvGrpSpPr/>
          <p:nvPr/>
        </p:nvGrpSpPr>
        <p:grpSpPr>
          <a:xfrm>
            <a:off x="3337560" y="699381"/>
            <a:ext cx="3778953" cy="788829"/>
            <a:chOff x="2395978" y="1293099"/>
            <a:chExt cx="3778953" cy="788829"/>
          </a:xfrm>
        </p:grpSpPr>
        <p:sp>
          <p:nvSpPr>
            <p:cNvPr id="16" name="椭圆 15"/>
            <p:cNvSpPr/>
            <p:nvPr/>
          </p:nvSpPr>
          <p:spPr>
            <a:xfrm>
              <a:off x="2395978" y="1759758"/>
              <a:ext cx="1062990" cy="32217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195782" y="1293099"/>
              <a:ext cx="2979149" cy="369332"/>
            </a:xfrm>
            <a:prstGeom prst="rect">
              <a:avLst/>
            </a:prstGeom>
            <a:noFill/>
          </p:spPr>
          <p:txBody>
            <a:bodyPr wrap="none" rtlCol="0">
              <a:spAutoFit/>
            </a:bodyPr>
            <a:lstStyle/>
            <a:p>
              <a:r>
                <a:rPr lang="en-US" altLang="zh-CN" dirty="0"/>
                <a:t>non-type template parameter</a:t>
              </a:r>
              <a:endParaRPr lang="zh-CN" altLang="en-US" dirty="0"/>
            </a:p>
          </p:txBody>
        </p:sp>
      </p:grpSp>
      <p:sp>
        <p:nvSpPr>
          <p:cNvPr id="19" name="椭圆 18"/>
          <p:cNvSpPr/>
          <p:nvPr/>
        </p:nvSpPr>
        <p:spPr>
          <a:xfrm>
            <a:off x="2232660" y="1924230"/>
            <a:ext cx="1062990" cy="32217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36229" y="1307010"/>
            <a:ext cx="1507503" cy="30462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096000" y="3574202"/>
            <a:ext cx="5985869" cy="830997"/>
          </a:xfrm>
          <a:prstGeom prst="rect">
            <a:avLst/>
          </a:prstGeom>
          <a:noFill/>
        </p:spPr>
        <p:txBody>
          <a:bodyPr wrap="none" rtlCol="0">
            <a:spAutoFit/>
          </a:bodyPr>
          <a:lstStyle/>
          <a:p>
            <a:r>
              <a:rPr lang="en-US" altLang="zh-CN" sz="2400" dirty="0"/>
              <a:t>Non-type template parameters can be </a:t>
            </a:r>
            <a:r>
              <a:rPr lang="en-US" altLang="zh-CN" sz="2400" b="0" i="0" dirty="0">
                <a:solidFill>
                  <a:srgbClr val="333333"/>
                </a:solidFill>
                <a:effectLst/>
              </a:rPr>
              <a:t>strings, </a:t>
            </a:r>
            <a:endParaRPr lang="en-US" altLang="zh-CN" sz="2400" b="0" i="0" dirty="0">
              <a:solidFill>
                <a:srgbClr val="333333"/>
              </a:solidFill>
              <a:effectLst/>
            </a:endParaRPr>
          </a:p>
          <a:p>
            <a:r>
              <a:rPr lang="en-US" altLang="zh-CN" sz="2400" b="0" i="0" dirty="0">
                <a:solidFill>
                  <a:srgbClr val="333333"/>
                </a:solidFill>
                <a:effectLst/>
              </a:rPr>
              <a:t>constant expression and built-in types.</a:t>
            </a:r>
            <a:endParaRPr lang="zh-CN" altLang="en-US" sz="2400" dirty="0"/>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9335</Words>
  <Application>WPS 演示</Application>
  <PresentationFormat>宽屏</PresentationFormat>
  <Paragraphs>421</Paragraphs>
  <Slides>21</Slides>
  <Notes>5</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21</vt:i4>
      </vt:variant>
    </vt:vector>
  </HeadingPairs>
  <TitlesOfParts>
    <vt:vector size="42" baseType="lpstr">
      <vt:lpstr>Arial</vt:lpstr>
      <vt:lpstr>宋体</vt:lpstr>
      <vt:lpstr>Wingdings</vt:lpstr>
      <vt:lpstr>Calibri</vt:lpstr>
      <vt:lpstr>Franklin Gothic Demi</vt:lpstr>
      <vt:lpstr>Yu Gothic UI Semibold</vt:lpstr>
      <vt:lpstr>Franklin Gothic Medium</vt:lpstr>
      <vt:lpstr>Wingdings 3</vt:lpstr>
      <vt:lpstr>Symbol</vt:lpstr>
      <vt:lpstr>Wingdings 2</vt:lpstr>
      <vt:lpstr>Wingdings</vt:lpstr>
      <vt:lpstr>Wingdings 2</vt:lpstr>
      <vt:lpstr>微软雅黑</vt:lpstr>
      <vt:lpstr>Arial Unicode MS</vt:lpstr>
      <vt:lpstr>等线</vt:lpstr>
      <vt:lpstr>Segoe UI</vt:lpstr>
      <vt:lpstr>SFMono-Regular</vt:lpstr>
      <vt:lpstr>Segoe Print</vt:lpstr>
      <vt:lpstr>Consolas</vt:lpstr>
      <vt:lpstr>Consolas</vt:lpstr>
      <vt:lpstr>Office 主题</vt:lpstr>
      <vt:lpstr>Advanced Programming</vt:lpstr>
      <vt:lpstr>Topic</vt:lpstr>
      <vt:lpstr>  Class Containment(Composition)</vt:lpstr>
      <vt:lpstr>PowerPoint 演示文稿</vt:lpstr>
      <vt:lpstr>Template</vt:lpstr>
      <vt:lpstr>PowerPoint 演示文稿</vt:lpstr>
      <vt:lpstr> Class Templates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Exercises</vt:lpstr>
      <vt:lpstr>PowerPoint 演示文稿</vt:lpstr>
      <vt:lpstr>PowerPoint 演示文稿</vt:lpstr>
    </vt:vector>
  </TitlesOfParts>
  <Company>Southern University of Science and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薇</cp:lastModifiedBy>
  <cp:revision>1036</cp:revision>
  <dcterms:created xsi:type="dcterms:W3CDTF">2020-09-05T08:11:00Z</dcterms:created>
  <dcterms:modified xsi:type="dcterms:W3CDTF">2025-05-19T03:25:40Z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2052-12.1.0.20784</vt:lpwstr>
  </property>
</Properties>
</file>