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774" r:id="rId3"/>
    <p:sldId id="786" r:id="rId4"/>
    <p:sldId id="787" r:id="rId5"/>
    <p:sldId id="788" r:id="rId6"/>
    <p:sldId id="784" r:id="rId7"/>
    <p:sldId id="793" r:id="rId8"/>
    <p:sldId id="795" r:id="rId9"/>
    <p:sldId id="794" r:id="rId10"/>
    <p:sldId id="797" r:id="rId11"/>
    <p:sldId id="789" r:id="rId12"/>
    <p:sldId id="799" r:id="rId13"/>
    <p:sldId id="798" r:id="rId14"/>
    <p:sldId id="790" r:id="rId15"/>
    <p:sldId id="785" r:id="rId16"/>
    <p:sldId id="796" r:id="rId17"/>
    <p:sldId id="79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70" autoAdjust="0"/>
    <p:restoredTop sz="94660"/>
  </p:normalViewPr>
  <p:slideViewPr>
    <p:cSldViewPr snapToGrid="0">
      <p:cViewPr varScale="1">
        <p:scale>
          <a:sx n="171" d="100"/>
          <a:sy n="171" d="100"/>
        </p:scale>
        <p:origin x="168" y="10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t>2025/5/14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2025/5/14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2025/5/14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2025/5/14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2025/5/14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rPr>
              <a:t>Advanced</a:t>
            </a:r>
            <a:r>
              <a:rPr lang="zh-CN" altLang="en-US" b="1" dirty="0">
                <a:latin typeface="Franklin Gothic Demi" panose="020B0703020102020204" pitchFamily="34" charset="0"/>
              </a:rPr>
              <a:t> </a:t>
            </a:r>
            <a:r>
              <a:rPr lang="en-US" altLang="zh-CN" b="1" dirty="0">
                <a:latin typeface="Franklin Gothic Demi" panose="020B0703020102020204" pitchFamily="34" charset="0"/>
              </a:rPr>
              <a:t>Programming</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524000" y="3260090"/>
            <a:ext cx="9610725" cy="2767330"/>
          </a:xfrm>
        </p:spPr>
        <p:txBody>
          <a:bodyPr>
            <a:normAutofit/>
          </a:bodyPr>
          <a:lstStyle/>
          <a:p>
            <a:r>
              <a:rPr lang="en-US" altLang="zh-CN" sz="3600" dirty="0">
                <a:latin typeface="Franklin Gothic Medium" panose="020B0603020102020204" pitchFamily="34" charset="0"/>
                <a:sym typeface="+mn-ea"/>
              </a:rPr>
              <a:t>Lab 2</a:t>
            </a:r>
            <a:r>
              <a:rPr lang="zh-CN" altLang="en-US" sz="3600" dirty="0">
                <a:latin typeface="Franklin Gothic Medium" panose="020B0603020102020204" pitchFamily="34" charset="0"/>
                <a:sym typeface="+mn-ea"/>
              </a:rPr>
              <a:t> </a:t>
            </a:r>
            <a:r>
              <a:rPr lang="en-US" altLang="zh-CN" sz="3600" dirty="0">
                <a:latin typeface="Franklin Gothic Medium" panose="020B0603020102020204" pitchFamily="34" charset="0"/>
                <a:sym typeface="+mn-ea"/>
              </a:rPr>
              <a:t>of</a:t>
            </a:r>
            <a:r>
              <a:rPr lang="zh-CN" altLang="en-US" sz="3600" dirty="0">
                <a:latin typeface="Franklin Gothic Medium" panose="020B0603020102020204" pitchFamily="34" charset="0"/>
                <a:sym typeface="+mn-ea"/>
              </a:rPr>
              <a:t> </a:t>
            </a:r>
            <a:r>
              <a:rPr lang="en-US" altLang="zh-CN" sz="3600" dirty="0">
                <a:latin typeface="Franklin Gothic Medium" panose="020B0603020102020204" pitchFamily="34" charset="0"/>
                <a:sym typeface="+mn-ea"/>
              </a:rPr>
              <a:t>Rust</a:t>
            </a:r>
            <a:endParaRPr lang="en-US" altLang="zh-CN" sz="3600" dirty="0">
              <a:latin typeface="Franklin Gothic Medium" panose="020B0603020102020204" pitchFamily="34" charset="0"/>
            </a:endParaRPr>
          </a:p>
          <a:p>
            <a:endParaRPr lang="en-US" altLang="zh-CN" sz="3600" dirty="0">
              <a:latin typeface="Franklin Gothic Medium" panose="020B0603020102020204" pitchFamily="34" charset="0"/>
            </a:endParaRPr>
          </a:p>
          <a:p>
            <a:endParaRPr lang="en-US" altLang="zh-CN" dirty="0">
              <a:latin typeface="Franklin Gothic Medium" panose="020B0603020102020204" pitchFamily="34" charset="0"/>
            </a:endParaRPr>
          </a:p>
          <a:p>
            <a:r>
              <a:rPr lang="zh-CN" altLang="en-US" dirty="0">
                <a:latin typeface="Franklin Gothic Medium" panose="020B0603020102020204" pitchFamily="34" charset="0"/>
                <a:sym typeface="+mn-ea"/>
              </a:rPr>
              <a:t>王薇，于仕琪</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
        <p:nvSpPr>
          <p:cNvPr id="4" name="灯片编号占位符 3"/>
          <p:cNvSpPr>
            <a:spLocks noGrp="1"/>
          </p:cNvSpPr>
          <p:nvPr>
            <p:ph type="sldNum" sz="quarter" idx="12"/>
          </p:nvPr>
        </p:nvSpPr>
        <p:spPr/>
        <p:txBody>
          <a:bodyPr/>
          <a:lstStyle/>
          <a:p>
            <a:fld id="{506F4176-339E-4C4B-80E4-BBE9C4467EFE}" type="slidenum">
              <a:rPr lang="zh-CN" altLang="en-US" smtClean="0"/>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Memory Security(3-2)</a:t>
            </a:r>
            <a:endParaRPr lang="en-US" altLang="zh-CN"/>
          </a:p>
        </p:txBody>
      </p:sp>
      <p:sp>
        <p:nvSpPr>
          <p:cNvPr id="3" name="内容占位符 2"/>
          <p:cNvSpPr>
            <a:spLocks noGrp="1"/>
          </p:cNvSpPr>
          <p:nvPr>
            <p:ph idx="1"/>
          </p:nvPr>
        </p:nvSpPr>
        <p:spPr>
          <a:xfrm>
            <a:off x="838200" y="1097915"/>
            <a:ext cx="11054080" cy="1149985"/>
          </a:xfrm>
        </p:spPr>
        <p:txBody>
          <a:bodyPr>
            <a:normAutofit fontScale="60000"/>
          </a:bodyPr>
          <a:lstStyle/>
          <a:p>
            <a:pPr marL="0" indent="0">
              <a:buNone/>
            </a:pPr>
            <a:r>
              <a:rPr lang="en-US" dirty="0">
                <a:solidFill>
                  <a:schemeClr val="tx2"/>
                </a:solidFill>
                <a:cs typeface="+mn-ea"/>
                <a:sym typeface="+mn-lt"/>
              </a:rPr>
              <a:t>Rulers about reference: </a:t>
            </a:r>
          </a:p>
          <a:p>
            <a:pPr>
              <a:buFont typeface="Wingdings" panose="05000000000000000000" charset="0"/>
              <a:buChar char="Ø"/>
            </a:pPr>
            <a:r>
              <a:rPr lang="en-US" dirty="0">
                <a:solidFill>
                  <a:schemeClr val="tx2"/>
                </a:solidFill>
                <a:cs typeface="+mn-ea"/>
                <a:sym typeface="+mn-lt"/>
              </a:rPr>
              <a:t>mutable references can only exist once at a time.</a:t>
            </a:r>
          </a:p>
          <a:p>
            <a:pPr>
              <a:buFont typeface="Wingdings" panose="05000000000000000000" charset="0"/>
              <a:buChar char="Ø"/>
            </a:pPr>
            <a:r>
              <a:rPr lang="en-US" dirty="0">
                <a:solidFill>
                  <a:schemeClr val="tx2"/>
                </a:solidFill>
                <a:cs typeface="+mn-ea"/>
                <a:sym typeface="+mn-lt"/>
              </a:rPr>
              <a:t>mutable and immutable references cannot exist simultaneously.</a:t>
            </a:r>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10</a:t>
            </a:fld>
            <a:endParaRPr lang="zh-CN" altLang="en-US"/>
          </a:p>
        </p:txBody>
      </p:sp>
      <p:pic>
        <p:nvPicPr>
          <p:cNvPr id="9" name="图片 8"/>
          <p:cNvPicPr>
            <a:picLocks noChangeAspect="1"/>
          </p:cNvPicPr>
          <p:nvPr/>
        </p:nvPicPr>
        <p:blipFill>
          <a:blip r:embed="rId2"/>
          <a:stretch>
            <a:fillRect/>
          </a:stretch>
        </p:blipFill>
        <p:spPr>
          <a:xfrm>
            <a:off x="6438265" y="2298065"/>
            <a:ext cx="4324985" cy="1747520"/>
          </a:xfrm>
          <a:prstGeom prst="rect">
            <a:avLst/>
          </a:prstGeom>
        </p:spPr>
      </p:pic>
      <p:sp>
        <p:nvSpPr>
          <p:cNvPr id="11" name="文本框 10"/>
          <p:cNvSpPr txBox="1"/>
          <p:nvPr/>
        </p:nvSpPr>
        <p:spPr>
          <a:xfrm>
            <a:off x="1353463" y="2292548"/>
            <a:ext cx="4043626" cy="1796143"/>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vert="horz" wrap="square" rtlCol="0">
            <a:noAutofit/>
          </a:bodyPr>
          <a:lstStyle/>
          <a:p>
            <a:pPr lvl="0" defTabSz="914400" eaLnBrk="0" fontAlgn="base" hangingPunct="0">
              <a:spcBef>
                <a:spcPct val="0"/>
              </a:spcBef>
              <a:spcAft>
                <a:spcPct val="0"/>
              </a:spcAft>
            </a:pPr>
            <a:r>
              <a:rPr lang="en-US" altLang="zh-CN" sz="1400" dirty="0">
                <a:solidFill>
                  <a:schemeClr val="tx2"/>
                </a:solidFill>
                <a:cs typeface="+mn-ea"/>
                <a:sym typeface="+mn-lt"/>
              </a:rPr>
              <a:t>//</a:t>
            </a:r>
            <a:r>
              <a:rPr lang="en-US" sz="1400" dirty="0">
                <a:solidFill>
                  <a:schemeClr val="tx2"/>
                </a:solidFill>
                <a:cs typeface="+mn-ea"/>
                <a:sym typeface="+mn-lt"/>
              </a:rPr>
              <a:t>ERROR DEMO</a:t>
            </a:r>
            <a:endParaRPr lang="en-US" altLang="zh-CN" sz="1400" b="1" dirty="0">
              <a:solidFill>
                <a:srgbClr val="FF0000"/>
              </a:solidFill>
              <a:cs typeface="+mn-ea"/>
              <a:sym typeface="+mn-lt"/>
            </a:endParaRPr>
          </a:p>
          <a:p>
            <a:r>
              <a:rPr lang="en-US" sz="1400" b="0" u="none" dirty="0">
                <a:solidFill>
                  <a:srgbClr val="C678DD"/>
                </a:solidFill>
                <a:cs typeface="+mn-ea"/>
                <a:sym typeface="+mn-lt"/>
              </a:rPr>
              <a:t>let</a:t>
            </a:r>
            <a:r>
              <a:rPr lang="en-US" sz="1400" b="0" u="none" dirty="0">
                <a:solidFill>
                  <a:srgbClr val="ABB2BF"/>
                </a:solidFill>
                <a:cs typeface="+mn-ea"/>
                <a:sym typeface="+mn-lt"/>
              </a:rPr>
              <a:t> </a:t>
            </a:r>
            <a:r>
              <a:rPr lang="en-US" sz="1400" b="0" u="none" dirty="0" err="1">
                <a:solidFill>
                  <a:srgbClr val="C678DD"/>
                </a:solidFill>
                <a:cs typeface="+mn-ea"/>
                <a:sym typeface="+mn-lt"/>
              </a:rPr>
              <a:t>mut</a:t>
            </a:r>
            <a:r>
              <a:rPr lang="en-US" sz="1400" b="0" u="none" dirty="0">
                <a:solidFill>
                  <a:srgbClr val="ABB2BF"/>
                </a:solidFill>
                <a:cs typeface="+mn-ea"/>
                <a:sym typeface="+mn-lt"/>
              </a:rPr>
              <a:t> </a:t>
            </a:r>
            <a:r>
              <a:rPr lang="en-US" sz="1400" b="0" u="none" dirty="0">
                <a:solidFill>
                  <a:srgbClr val="E06C75"/>
                </a:solidFill>
                <a:cs typeface="+mn-ea"/>
                <a:sym typeface="+mn-lt"/>
              </a:rPr>
              <a:t>s</a:t>
            </a:r>
            <a:r>
              <a:rPr lang="en-US" sz="1400" b="0" u="none" dirty="0">
                <a:solidFill>
                  <a:srgbClr val="ABB2BF"/>
                </a:solidFill>
                <a:cs typeface="+mn-ea"/>
                <a:sym typeface="+mn-lt"/>
              </a:rPr>
              <a:t> = </a:t>
            </a:r>
            <a:r>
              <a:rPr lang="en-US" sz="1400" b="0" u="none" dirty="0">
                <a:solidFill>
                  <a:srgbClr val="E5C07B"/>
                </a:solidFill>
                <a:cs typeface="+mn-ea"/>
                <a:sym typeface="+mn-lt"/>
              </a:rPr>
              <a:t>String</a:t>
            </a:r>
            <a:r>
              <a:rPr lang="en-US" sz="1400" b="0" u="none" dirty="0">
                <a:solidFill>
                  <a:srgbClr val="ABB2BF"/>
                </a:solidFill>
                <a:cs typeface="+mn-ea"/>
                <a:sym typeface="+mn-lt"/>
              </a:rPr>
              <a:t>::</a:t>
            </a:r>
            <a:r>
              <a:rPr lang="en-US" sz="1400" b="0" u="none" dirty="0">
                <a:solidFill>
                  <a:srgbClr val="61AFEF"/>
                </a:solidFill>
                <a:cs typeface="+mn-ea"/>
                <a:sym typeface="+mn-lt"/>
              </a:rPr>
              <a:t>from</a:t>
            </a:r>
            <a:r>
              <a:rPr lang="en-US" sz="1400" b="0" u="none" dirty="0">
                <a:solidFill>
                  <a:srgbClr val="ABB2BF"/>
                </a:solidFill>
                <a:cs typeface="+mn-ea"/>
                <a:sym typeface="+mn-lt"/>
              </a:rPr>
              <a:t>(</a:t>
            </a:r>
            <a:r>
              <a:rPr lang="en-US" sz="1400" b="0" u="none" dirty="0">
                <a:solidFill>
                  <a:srgbClr val="98C379"/>
                </a:solidFill>
                <a:cs typeface="+mn-ea"/>
                <a:sym typeface="+mn-lt"/>
              </a:rPr>
              <a:t>"hello"</a:t>
            </a:r>
            <a:r>
              <a:rPr lang="en-US" sz="1400" b="0" u="none" dirty="0">
                <a:solidFill>
                  <a:srgbClr val="ABB2BF"/>
                </a:solidFill>
                <a:cs typeface="+mn-ea"/>
                <a:sym typeface="+mn-lt"/>
              </a:rPr>
              <a:t>);</a:t>
            </a:r>
            <a:endParaRPr lang="zh-CN" sz="1400" b="0" i="1" u="none" dirty="0">
              <a:solidFill>
                <a:srgbClr val="7F848E"/>
              </a:solidFill>
              <a:cs typeface="+mn-ea"/>
              <a:sym typeface="+mn-lt"/>
            </a:endParaRPr>
          </a:p>
          <a:p>
            <a:r>
              <a:rPr lang="zh-CN" sz="1400" b="0" i="1" u="none" dirty="0">
                <a:solidFill>
                  <a:srgbClr val="7F848E"/>
                </a:solidFill>
                <a:cs typeface="+mn-ea"/>
                <a:sym typeface="+mn-lt"/>
              </a:rPr>
              <a:t>//</a:t>
            </a:r>
            <a:r>
              <a:rPr lang="en-US" sz="1400" b="0" u="none" dirty="0">
                <a:solidFill>
                  <a:schemeClr val="tx2"/>
                </a:solidFill>
                <a:cs typeface="+mn-ea"/>
                <a:sym typeface="+mn-lt"/>
              </a:rPr>
              <a:t> </a:t>
            </a:r>
            <a:r>
              <a:rPr lang="en-US" sz="1400" dirty="0">
                <a:solidFill>
                  <a:schemeClr val="tx2"/>
                </a:solidFill>
                <a:cs typeface="+mn-ea"/>
                <a:sym typeface="+mn-lt"/>
              </a:rPr>
              <a:t>mutable </a:t>
            </a:r>
            <a:r>
              <a:rPr lang="en-US" sz="1400" b="0" u="none" dirty="0">
                <a:solidFill>
                  <a:schemeClr val="tx2"/>
                </a:solidFill>
                <a:cs typeface="+mn-ea"/>
                <a:sym typeface="+mn-lt"/>
              </a:rPr>
              <a:t>references can only exist once at a time;</a:t>
            </a:r>
          </a:p>
          <a:p>
            <a:endParaRPr lang="en-US" altLang="zh-CN" sz="1400" b="0" u="none" dirty="0">
              <a:solidFill>
                <a:srgbClr val="C678DD"/>
              </a:solidFill>
              <a:cs typeface="+mn-ea"/>
              <a:sym typeface="+mn-lt"/>
            </a:endParaRPr>
          </a:p>
          <a:p>
            <a:r>
              <a:rPr lang="en-US" sz="1400" b="0" u="none" dirty="0">
                <a:solidFill>
                  <a:srgbClr val="C678DD"/>
                </a:solidFill>
                <a:cs typeface="+mn-ea"/>
                <a:sym typeface="+mn-lt"/>
              </a:rPr>
              <a:t>let</a:t>
            </a:r>
            <a:r>
              <a:rPr lang="en-US" sz="1400" b="0" u="none" dirty="0">
                <a:solidFill>
                  <a:srgbClr val="ABB2BF"/>
                </a:solidFill>
                <a:cs typeface="+mn-ea"/>
                <a:sym typeface="+mn-lt"/>
              </a:rPr>
              <a:t> </a:t>
            </a:r>
            <a:r>
              <a:rPr lang="en-US" sz="1400" b="0" u="none" dirty="0">
                <a:solidFill>
                  <a:srgbClr val="E06C75"/>
                </a:solidFill>
                <a:cs typeface="+mn-ea"/>
                <a:sym typeface="+mn-lt"/>
              </a:rPr>
              <a:t>r1</a:t>
            </a:r>
            <a:r>
              <a:rPr lang="en-US" sz="1400" b="0" u="none" dirty="0">
                <a:solidFill>
                  <a:srgbClr val="ABB2BF"/>
                </a:solidFill>
                <a:cs typeface="+mn-ea"/>
                <a:sym typeface="+mn-lt"/>
              </a:rPr>
              <a:t> = &amp;</a:t>
            </a:r>
            <a:r>
              <a:rPr lang="en-US" sz="1400" b="0" u="none" dirty="0" err="1">
                <a:solidFill>
                  <a:srgbClr val="C678DD"/>
                </a:solidFill>
                <a:cs typeface="+mn-ea"/>
                <a:sym typeface="+mn-lt"/>
              </a:rPr>
              <a:t>mut</a:t>
            </a:r>
            <a:r>
              <a:rPr lang="en-US" sz="1400" b="0" u="none" dirty="0">
                <a:solidFill>
                  <a:srgbClr val="ABB2BF"/>
                </a:solidFill>
                <a:cs typeface="+mn-ea"/>
                <a:sym typeface="+mn-lt"/>
              </a:rPr>
              <a:t> </a:t>
            </a:r>
            <a:r>
              <a:rPr lang="en-US" sz="1400" b="0" u="none" dirty="0">
                <a:solidFill>
                  <a:srgbClr val="E06C75"/>
                </a:solidFill>
                <a:cs typeface="+mn-ea"/>
                <a:sym typeface="+mn-lt"/>
              </a:rPr>
              <a:t>s</a:t>
            </a:r>
            <a:r>
              <a:rPr lang="en-US" sz="1400" b="0" u="none" dirty="0">
                <a:solidFill>
                  <a:srgbClr val="ABB2BF"/>
                </a:solidFill>
                <a:cs typeface="+mn-ea"/>
                <a:sym typeface="+mn-lt"/>
              </a:rPr>
              <a:t>;</a:t>
            </a:r>
            <a:endParaRPr lang="en-US" sz="1400" b="0" u="none" dirty="0">
              <a:solidFill>
                <a:srgbClr val="C678DD"/>
              </a:solidFill>
              <a:cs typeface="+mn-ea"/>
              <a:sym typeface="+mn-lt"/>
            </a:endParaRPr>
          </a:p>
          <a:p>
            <a:r>
              <a:rPr lang="en-US" sz="1400" b="0" u="none" dirty="0">
                <a:solidFill>
                  <a:srgbClr val="C678DD"/>
                </a:solidFill>
                <a:cs typeface="+mn-ea"/>
                <a:sym typeface="+mn-lt"/>
              </a:rPr>
              <a:t>let</a:t>
            </a:r>
            <a:r>
              <a:rPr lang="en-US" sz="1400" b="0" u="none" dirty="0">
                <a:solidFill>
                  <a:srgbClr val="ABB2BF"/>
                </a:solidFill>
                <a:cs typeface="+mn-ea"/>
                <a:sym typeface="+mn-lt"/>
              </a:rPr>
              <a:t> </a:t>
            </a:r>
            <a:r>
              <a:rPr lang="en-US" sz="1400" b="0" u="none" dirty="0">
                <a:solidFill>
                  <a:srgbClr val="E06C75"/>
                </a:solidFill>
                <a:cs typeface="+mn-ea"/>
                <a:sym typeface="+mn-lt"/>
              </a:rPr>
              <a:t>r2</a:t>
            </a:r>
            <a:r>
              <a:rPr lang="en-US" sz="1400" b="0" u="none" dirty="0">
                <a:solidFill>
                  <a:srgbClr val="ABB2BF"/>
                </a:solidFill>
                <a:cs typeface="+mn-ea"/>
                <a:sym typeface="+mn-lt"/>
              </a:rPr>
              <a:t> = &amp;</a:t>
            </a:r>
            <a:r>
              <a:rPr lang="en-US" sz="1400" b="0" u="none" dirty="0" err="1">
                <a:solidFill>
                  <a:srgbClr val="C678DD"/>
                </a:solidFill>
                <a:cs typeface="+mn-ea"/>
                <a:sym typeface="+mn-lt"/>
              </a:rPr>
              <a:t>mut</a:t>
            </a:r>
            <a:r>
              <a:rPr lang="en-US" sz="1400" b="0" u="none" dirty="0">
                <a:solidFill>
                  <a:srgbClr val="ABB2BF"/>
                </a:solidFill>
                <a:cs typeface="+mn-ea"/>
                <a:sym typeface="+mn-lt"/>
              </a:rPr>
              <a:t> </a:t>
            </a:r>
            <a:r>
              <a:rPr lang="en-US" sz="1400" b="0" u="none" dirty="0">
                <a:solidFill>
                  <a:srgbClr val="E06C75"/>
                </a:solidFill>
                <a:cs typeface="+mn-ea"/>
                <a:sym typeface="+mn-lt"/>
              </a:rPr>
              <a:t>s</a:t>
            </a:r>
            <a:r>
              <a:rPr lang="en-US" sz="1400" b="0" u="none" dirty="0">
                <a:solidFill>
                  <a:srgbClr val="ABB2BF"/>
                </a:solidFill>
                <a:cs typeface="+mn-ea"/>
                <a:sym typeface="+mn-lt"/>
              </a:rPr>
              <a:t>;</a:t>
            </a:r>
            <a:endParaRPr lang="en-US" sz="1400" b="0" u="none" dirty="0">
              <a:solidFill>
                <a:srgbClr val="D19A66"/>
              </a:solidFill>
              <a:cs typeface="+mn-ea"/>
              <a:sym typeface="+mn-lt"/>
            </a:endParaRPr>
          </a:p>
          <a:p>
            <a:r>
              <a:rPr lang="en-US" sz="1400" b="0" u="none" dirty="0">
                <a:solidFill>
                  <a:srgbClr val="D19A66"/>
                </a:solidFill>
                <a:cs typeface="+mn-ea"/>
                <a:sym typeface="+mn-lt"/>
              </a:rPr>
              <a:t>println!</a:t>
            </a:r>
            <a:r>
              <a:rPr lang="en-US" sz="1400" b="0" u="none" dirty="0">
                <a:solidFill>
                  <a:srgbClr val="ABB2BF"/>
                </a:solidFill>
                <a:cs typeface="+mn-ea"/>
                <a:sym typeface="+mn-lt"/>
              </a:rPr>
              <a:t>(</a:t>
            </a:r>
            <a:r>
              <a:rPr lang="en-US" sz="1400" b="0" u="none" dirty="0">
                <a:solidFill>
                  <a:srgbClr val="98C379"/>
                </a:solidFill>
                <a:cs typeface="+mn-ea"/>
                <a:sym typeface="+mn-lt"/>
              </a:rPr>
              <a:t>"</a:t>
            </a:r>
            <a:r>
              <a:rPr lang="en-US" sz="1400" b="0" u="none" dirty="0">
                <a:solidFill>
                  <a:srgbClr val="C678DD"/>
                </a:solidFill>
                <a:cs typeface="+mn-ea"/>
                <a:sym typeface="+mn-lt"/>
              </a:rPr>
              <a:t>{}</a:t>
            </a:r>
            <a:r>
              <a:rPr lang="en-US" sz="1400" b="0" u="none" dirty="0">
                <a:solidFill>
                  <a:srgbClr val="98C379"/>
                </a:solidFill>
                <a:cs typeface="+mn-ea"/>
                <a:sym typeface="+mn-lt"/>
              </a:rPr>
              <a:t>, </a:t>
            </a:r>
            <a:r>
              <a:rPr lang="en-US" sz="1400" b="0" u="none" dirty="0">
                <a:solidFill>
                  <a:srgbClr val="C678DD"/>
                </a:solidFill>
                <a:cs typeface="+mn-ea"/>
                <a:sym typeface="+mn-lt"/>
              </a:rPr>
              <a:t>{}</a:t>
            </a:r>
            <a:r>
              <a:rPr lang="en-US" sz="1400" b="0" u="none" dirty="0">
                <a:solidFill>
                  <a:srgbClr val="98C379"/>
                </a:solidFill>
                <a:cs typeface="+mn-ea"/>
                <a:sym typeface="+mn-lt"/>
              </a:rPr>
              <a:t>"</a:t>
            </a:r>
            <a:r>
              <a:rPr lang="en-US" sz="1400" b="0" u="none" dirty="0">
                <a:solidFill>
                  <a:srgbClr val="ABB2BF"/>
                </a:solidFill>
                <a:cs typeface="+mn-ea"/>
                <a:sym typeface="+mn-lt"/>
              </a:rPr>
              <a:t>, </a:t>
            </a:r>
            <a:r>
              <a:rPr lang="en-US" sz="1400" b="0" u="none" dirty="0">
                <a:solidFill>
                  <a:srgbClr val="E06C75"/>
                </a:solidFill>
                <a:cs typeface="+mn-ea"/>
                <a:sym typeface="+mn-lt"/>
              </a:rPr>
              <a:t>r1</a:t>
            </a:r>
            <a:r>
              <a:rPr lang="en-US" sz="1400" b="0" u="none" dirty="0">
                <a:solidFill>
                  <a:srgbClr val="ABB2BF"/>
                </a:solidFill>
                <a:cs typeface="+mn-ea"/>
                <a:sym typeface="+mn-lt"/>
              </a:rPr>
              <a:t>, </a:t>
            </a:r>
            <a:r>
              <a:rPr lang="en-US" sz="1400" b="0" u="none" dirty="0">
                <a:solidFill>
                  <a:srgbClr val="E06C75"/>
                </a:solidFill>
                <a:cs typeface="+mn-ea"/>
                <a:sym typeface="+mn-lt"/>
              </a:rPr>
              <a:t>r2</a:t>
            </a:r>
            <a:r>
              <a:rPr lang="en-US" sz="1400" b="0" u="none" dirty="0">
                <a:solidFill>
                  <a:srgbClr val="ABB2BF"/>
                </a:solidFill>
                <a:cs typeface="+mn-ea"/>
                <a:sym typeface="+mn-lt"/>
              </a:rPr>
              <a:t>);</a:t>
            </a:r>
            <a:endParaRPr lang="en-US" altLang="zh-CN" sz="1400" b="0" u="none" dirty="0">
              <a:solidFill>
                <a:srgbClr val="ABB2BF"/>
              </a:solidFill>
              <a:effectLst/>
              <a:cs typeface="+mn-ea"/>
              <a:sym typeface="+mn-lt"/>
            </a:endParaRPr>
          </a:p>
        </p:txBody>
      </p:sp>
      <p:sp>
        <p:nvSpPr>
          <p:cNvPr id="12" name="文本框 11"/>
          <p:cNvSpPr txBox="1"/>
          <p:nvPr/>
        </p:nvSpPr>
        <p:spPr>
          <a:xfrm>
            <a:off x="1316990" y="4378325"/>
            <a:ext cx="4037330" cy="197739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vert="horz" wrap="square" rtlCol="0">
            <a:noAutofit/>
          </a:bodyPr>
          <a:lstStyle/>
          <a:p>
            <a:r>
              <a:rPr lang="en-US" altLang="zh-CN" sz="1400" dirty="0">
                <a:solidFill>
                  <a:schemeClr val="tx2"/>
                </a:solidFill>
                <a:cs typeface="+mn-ea"/>
                <a:sym typeface="+mn-lt"/>
              </a:rPr>
              <a:t>//</a:t>
            </a:r>
            <a:r>
              <a:rPr lang="en-US" sz="1400" dirty="0">
                <a:solidFill>
                  <a:schemeClr val="tx2"/>
                </a:solidFill>
                <a:cs typeface="+mn-ea"/>
                <a:sym typeface="+mn-lt"/>
              </a:rPr>
              <a:t>ERROR DEMO</a:t>
            </a:r>
            <a:endParaRPr lang="en-US" altLang="zh-CN" sz="1400" b="1" dirty="0">
              <a:solidFill>
                <a:srgbClr val="FF0000"/>
              </a:solidFill>
              <a:cs typeface="+mn-ea"/>
              <a:sym typeface="+mn-lt"/>
            </a:endParaRPr>
          </a:p>
          <a:p>
            <a:r>
              <a:rPr lang="en-US" sz="1400" b="0" u="none" dirty="0">
                <a:solidFill>
                  <a:srgbClr val="C678DD"/>
                </a:solidFill>
                <a:cs typeface="+mn-ea"/>
                <a:sym typeface="+mn-lt"/>
              </a:rPr>
              <a:t>let</a:t>
            </a:r>
            <a:r>
              <a:rPr lang="en-US" sz="1400" b="0" u="none" dirty="0">
                <a:solidFill>
                  <a:srgbClr val="ABB2BF"/>
                </a:solidFill>
                <a:cs typeface="+mn-ea"/>
                <a:sym typeface="+mn-lt"/>
              </a:rPr>
              <a:t> </a:t>
            </a:r>
            <a:r>
              <a:rPr lang="en-US" sz="1400" b="0" u="none" dirty="0" err="1">
                <a:solidFill>
                  <a:srgbClr val="C678DD"/>
                </a:solidFill>
                <a:cs typeface="+mn-ea"/>
                <a:sym typeface="+mn-lt"/>
              </a:rPr>
              <a:t>mut</a:t>
            </a:r>
            <a:r>
              <a:rPr lang="en-US" sz="1400" b="0" u="none" dirty="0">
                <a:solidFill>
                  <a:srgbClr val="ABB2BF"/>
                </a:solidFill>
                <a:cs typeface="+mn-ea"/>
                <a:sym typeface="+mn-lt"/>
              </a:rPr>
              <a:t> </a:t>
            </a:r>
            <a:r>
              <a:rPr lang="en-US" sz="1400" b="0" u="none" dirty="0">
                <a:solidFill>
                  <a:srgbClr val="E06C75"/>
                </a:solidFill>
                <a:uFill>
                  <a:solidFill>
                    <a:srgbClr val="000000"/>
                  </a:solidFill>
                </a:uFill>
                <a:cs typeface="+mn-ea"/>
                <a:sym typeface="+mn-lt"/>
              </a:rPr>
              <a:t>s</a:t>
            </a:r>
            <a:r>
              <a:rPr lang="en-US" sz="1400" b="0" u="none" dirty="0">
                <a:solidFill>
                  <a:srgbClr val="ABB2BF"/>
                </a:solidFill>
                <a:cs typeface="+mn-ea"/>
                <a:sym typeface="+mn-lt"/>
              </a:rPr>
              <a:t> = </a:t>
            </a:r>
            <a:r>
              <a:rPr lang="en-US" sz="1400" b="0" u="none" dirty="0">
                <a:solidFill>
                  <a:srgbClr val="E5C07B"/>
                </a:solidFill>
                <a:cs typeface="+mn-ea"/>
                <a:sym typeface="+mn-lt"/>
              </a:rPr>
              <a:t>String</a:t>
            </a:r>
            <a:r>
              <a:rPr lang="en-US" sz="1400" b="0" u="none" dirty="0">
                <a:solidFill>
                  <a:srgbClr val="ABB2BF"/>
                </a:solidFill>
                <a:cs typeface="+mn-ea"/>
                <a:sym typeface="+mn-lt"/>
              </a:rPr>
              <a:t>::</a:t>
            </a:r>
            <a:r>
              <a:rPr lang="en-US" sz="1400" b="0" u="none" dirty="0">
                <a:solidFill>
                  <a:srgbClr val="61AFEF"/>
                </a:solidFill>
                <a:cs typeface="+mn-ea"/>
                <a:sym typeface="+mn-lt"/>
              </a:rPr>
              <a:t>from</a:t>
            </a:r>
            <a:r>
              <a:rPr lang="en-US" sz="1400" b="0" u="none" dirty="0">
                <a:solidFill>
                  <a:srgbClr val="ABB2BF"/>
                </a:solidFill>
                <a:cs typeface="+mn-ea"/>
                <a:sym typeface="+mn-lt"/>
              </a:rPr>
              <a:t>(</a:t>
            </a:r>
            <a:r>
              <a:rPr lang="en-US" sz="1400" b="0" u="none" dirty="0">
                <a:solidFill>
                  <a:srgbClr val="98C379"/>
                </a:solidFill>
                <a:cs typeface="+mn-ea"/>
                <a:sym typeface="+mn-lt"/>
              </a:rPr>
              <a:t>"hello"</a:t>
            </a:r>
            <a:r>
              <a:rPr lang="en-US" sz="1400" b="0" u="none" dirty="0">
                <a:solidFill>
                  <a:srgbClr val="ABB2BF"/>
                </a:solidFill>
                <a:cs typeface="+mn-ea"/>
                <a:sym typeface="+mn-lt"/>
              </a:rPr>
              <a:t>);</a:t>
            </a:r>
            <a:endParaRPr lang="zh-CN" sz="1400" b="0" i="1" u="none" dirty="0">
              <a:solidFill>
                <a:srgbClr val="7F848E"/>
              </a:solidFill>
              <a:cs typeface="+mn-ea"/>
              <a:sym typeface="+mn-lt"/>
            </a:endParaRPr>
          </a:p>
          <a:p>
            <a:r>
              <a:rPr lang="en-US" sz="1400" b="0" u="none" dirty="0">
                <a:solidFill>
                  <a:schemeClr val="tx2"/>
                </a:solidFill>
                <a:cs typeface="+mn-ea"/>
                <a:sym typeface="+mn-lt"/>
              </a:rPr>
              <a:t>// </a:t>
            </a:r>
            <a:r>
              <a:rPr lang="en-US" sz="1400" dirty="0">
                <a:solidFill>
                  <a:schemeClr val="tx2"/>
                </a:solidFill>
                <a:cs typeface="+mn-ea"/>
                <a:sym typeface="+mn-lt"/>
              </a:rPr>
              <a:t>mutable </a:t>
            </a:r>
            <a:r>
              <a:rPr lang="en-US" sz="1400" b="0" u="none" dirty="0">
                <a:solidFill>
                  <a:schemeClr val="tx2"/>
                </a:solidFill>
                <a:cs typeface="+mn-ea"/>
                <a:sym typeface="+mn-lt"/>
              </a:rPr>
              <a:t>and immutable references cannot exist simultaneously</a:t>
            </a:r>
          </a:p>
          <a:p>
            <a:r>
              <a:rPr lang="en-US" sz="1400" b="0" u="none" dirty="0">
                <a:solidFill>
                  <a:srgbClr val="C678DD"/>
                </a:solidFill>
                <a:cs typeface="+mn-ea"/>
                <a:sym typeface="+mn-lt"/>
              </a:rPr>
              <a:t>let</a:t>
            </a:r>
            <a:r>
              <a:rPr lang="en-US" sz="1400" b="0" u="none" dirty="0">
                <a:solidFill>
                  <a:srgbClr val="ABB2BF"/>
                </a:solidFill>
                <a:cs typeface="+mn-ea"/>
                <a:sym typeface="+mn-lt"/>
              </a:rPr>
              <a:t> </a:t>
            </a:r>
            <a:r>
              <a:rPr lang="en-US" sz="1400" b="0" u="none" dirty="0">
                <a:solidFill>
                  <a:srgbClr val="E06C75"/>
                </a:solidFill>
                <a:cs typeface="+mn-ea"/>
                <a:sym typeface="+mn-lt"/>
              </a:rPr>
              <a:t>r1</a:t>
            </a:r>
            <a:r>
              <a:rPr lang="en-US" sz="1400" b="0" u="none" dirty="0">
                <a:solidFill>
                  <a:srgbClr val="ABB2BF"/>
                </a:solidFill>
                <a:cs typeface="+mn-ea"/>
                <a:sym typeface="+mn-lt"/>
              </a:rPr>
              <a:t> = &amp;</a:t>
            </a:r>
            <a:r>
              <a:rPr lang="en-US" sz="1400" b="0" u="none" dirty="0">
                <a:solidFill>
                  <a:srgbClr val="E06C75"/>
                </a:solidFill>
                <a:uFill>
                  <a:solidFill>
                    <a:srgbClr val="000000"/>
                  </a:solidFill>
                </a:uFill>
                <a:cs typeface="+mn-ea"/>
                <a:sym typeface="+mn-lt"/>
              </a:rPr>
              <a:t>s</a:t>
            </a:r>
            <a:r>
              <a:rPr lang="en-US" sz="1400" b="0" u="none" dirty="0">
                <a:solidFill>
                  <a:srgbClr val="ABB2BF"/>
                </a:solidFill>
                <a:cs typeface="+mn-ea"/>
                <a:sym typeface="+mn-lt"/>
              </a:rPr>
              <a:t>; </a:t>
            </a:r>
            <a:endParaRPr lang="en-US" sz="1400" b="0" u="none" dirty="0">
              <a:solidFill>
                <a:srgbClr val="C678DD"/>
              </a:solidFill>
              <a:cs typeface="+mn-ea"/>
              <a:sym typeface="+mn-lt"/>
            </a:endParaRPr>
          </a:p>
          <a:p>
            <a:r>
              <a:rPr lang="en-US" sz="1400" b="0" u="none" dirty="0">
                <a:solidFill>
                  <a:srgbClr val="C678DD"/>
                </a:solidFill>
                <a:cs typeface="+mn-ea"/>
                <a:sym typeface="+mn-lt"/>
              </a:rPr>
              <a:t>let</a:t>
            </a:r>
            <a:r>
              <a:rPr lang="en-US" sz="1400" b="0" u="none" dirty="0">
                <a:solidFill>
                  <a:srgbClr val="ABB2BF"/>
                </a:solidFill>
                <a:cs typeface="+mn-ea"/>
                <a:sym typeface="+mn-lt"/>
              </a:rPr>
              <a:t> </a:t>
            </a:r>
            <a:r>
              <a:rPr lang="en-US" sz="1400" b="0" u="none" dirty="0">
                <a:solidFill>
                  <a:srgbClr val="E06C75"/>
                </a:solidFill>
                <a:cs typeface="+mn-ea"/>
                <a:sym typeface="+mn-lt"/>
              </a:rPr>
              <a:t>r2</a:t>
            </a:r>
            <a:r>
              <a:rPr lang="en-US" sz="1400" b="0" u="none" dirty="0">
                <a:solidFill>
                  <a:srgbClr val="ABB2BF"/>
                </a:solidFill>
                <a:cs typeface="+mn-ea"/>
                <a:sym typeface="+mn-lt"/>
              </a:rPr>
              <a:t> = &amp;</a:t>
            </a:r>
            <a:r>
              <a:rPr lang="en-US" sz="1400" b="0" u="none" dirty="0">
                <a:solidFill>
                  <a:srgbClr val="E06C75"/>
                </a:solidFill>
                <a:uFill>
                  <a:solidFill>
                    <a:srgbClr val="000000"/>
                  </a:solidFill>
                </a:uFill>
                <a:cs typeface="+mn-ea"/>
                <a:sym typeface="+mn-lt"/>
              </a:rPr>
              <a:t>s</a:t>
            </a:r>
            <a:r>
              <a:rPr lang="en-US" sz="1400" b="0" u="none" dirty="0">
                <a:solidFill>
                  <a:srgbClr val="ABB2BF"/>
                </a:solidFill>
                <a:cs typeface="+mn-ea"/>
                <a:sym typeface="+mn-lt"/>
              </a:rPr>
              <a:t>; </a:t>
            </a:r>
            <a:endParaRPr lang="en-US" sz="1400" b="0" u="none" dirty="0">
              <a:solidFill>
                <a:srgbClr val="C678DD"/>
              </a:solidFill>
              <a:cs typeface="+mn-ea"/>
              <a:sym typeface="+mn-lt"/>
            </a:endParaRPr>
          </a:p>
          <a:p>
            <a:r>
              <a:rPr lang="en-US" sz="1400" b="0" u="none" dirty="0">
                <a:solidFill>
                  <a:srgbClr val="C678DD"/>
                </a:solidFill>
                <a:cs typeface="+mn-ea"/>
                <a:sym typeface="+mn-lt"/>
              </a:rPr>
              <a:t>let</a:t>
            </a:r>
            <a:r>
              <a:rPr lang="en-US" sz="1400" b="0" u="none" dirty="0">
                <a:solidFill>
                  <a:srgbClr val="ABB2BF"/>
                </a:solidFill>
                <a:cs typeface="+mn-ea"/>
                <a:sym typeface="+mn-lt"/>
              </a:rPr>
              <a:t> </a:t>
            </a:r>
            <a:r>
              <a:rPr lang="en-US" sz="1400" b="0" u="none" dirty="0">
                <a:solidFill>
                  <a:srgbClr val="E06C75"/>
                </a:solidFill>
                <a:uFill>
                  <a:solidFill>
                    <a:srgbClr val="000000"/>
                  </a:solidFill>
                </a:uFill>
                <a:cs typeface="+mn-ea"/>
                <a:sym typeface="+mn-lt"/>
              </a:rPr>
              <a:t>r3</a:t>
            </a:r>
            <a:r>
              <a:rPr lang="en-US" sz="1400" b="0" u="none" dirty="0">
                <a:solidFill>
                  <a:srgbClr val="ABB2BF"/>
                </a:solidFill>
                <a:cs typeface="+mn-ea"/>
                <a:sym typeface="+mn-lt"/>
              </a:rPr>
              <a:t> = &amp;</a:t>
            </a:r>
            <a:r>
              <a:rPr lang="en-US" sz="1400" b="0" u="none" dirty="0" err="1">
                <a:solidFill>
                  <a:srgbClr val="C678DD"/>
                </a:solidFill>
                <a:cs typeface="+mn-ea"/>
                <a:sym typeface="+mn-lt"/>
              </a:rPr>
              <a:t>mut</a:t>
            </a:r>
            <a:r>
              <a:rPr lang="en-US" sz="1400" b="0" u="none" dirty="0">
                <a:solidFill>
                  <a:srgbClr val="ABB2BF"/>
                </a:solidFill>
                <a:cs typeface="+mn-ea"/>
                <a:sym typeface="+mn-lt"/>
              </a:rPr>
              <a:t> </a:t>
            </a:r>
            <a:r>
              <a:rPr lang="en-US" sz="1400" b="0" u="none" dirty="0">
                <a:solidFill>
                  <a:srgbClr val="E06C75"/>
                </a:solidFill>
                <a:uFill>
                  <a:solidFill>
                    <a:srgbClr val="000000"/>
                  </a:solidFill>
                </a:uFill>
                <a:cs typeface="+mn-ea"/>
                <a:sym typeface="+mn-lt"/>
              </a:rPr>
              <a:t>s</a:t>
            </a:r>
            <a:r>
              <a:rPr lang="en-US" sz="1400" b="0" u="none" dirty="0">
                <a:solidFill>
                  <a:srgbClr val="ABB2BF"/>
                </a:solidFill>
                <a:cs typeface="+mn-ea"/>
                <a:sym typeface="+mn-lt"/>
              </a:rPr>
              <a:t>; </a:t>
            </a:r>
            <a:endParaRPr lang="en-US" sz="1400" b="0" u="none" dirty="0">
              <a:solidFill>
                <a:srgbClr val="D19A66"/>
              </a:solidFill>
              <a:cs typeface="+mn-ea"/>
              <a:sym typeface="+mn-lt"/>
            </a:endParaRPr>
          </a:p>
          <a:p>
            <a:r>
              <a:rPr lang="en-US" sz="1400" b="0" u="none" dirty="0">
                <a:solidFill>
                  <a:srgbClr val="D19A66"/>
                </a:solidFill>
                <a:cs typeface="+mn-ea"/>
                <a:sym typeface="+mn-lt"/>
              </a:rPr>
              <a:t>println!</a:t>
            </a:r>
            <a:r>
              <a:rPr lang="en-US" sz="1400" b="0" u="none" dirty="0">
                <a:solidFill>
                  <a:srgbClr val="ABB2BF"/>
                </a:solidFill>
                <a:cs typeface="+mn-ea"/>
                <a:sym typeface="+mn-lt"/>
              </a:rPr>
              <a:t>(</a:t>
            </a:r>
            <a:r>
              <a:rPr lang="en-US" sz="1400" b="0" u="none" dirty="0">
                <a:solidFill>
                  <a:srgbClr val="98C379"/>
                </a:solidFill>
                <a:cs typeface="+mn-ea"/>
                <a:sym typeface="+mn-lt"/>
              </a:rPr>
              <a:t>"</a:t>
            </a:r>
            <a:r>
              <a:rPr lang="en-US" sz="1400" b="0" u="none" dirty="0">
                <a:solidFill>
                  <a:srgbClr val="C678DD"/>
                </a:solidFill>
                <a:cs typeface="+mn-ea"/>
                <a:sym typeface="+mn-lt"/>
              </a:rPr>
              <a:t>{}</a:t>
            </a:r>
            <a:r>
              <a:rPr lang="en-US" sz="1400" b="0" u="none" dirty="0">
                <a:solidFill>
                  <a:srgbClr val="98C379"/>
                </a:solidFill>
                <a:cs typeface="+mn-ea"/>
                <a:sym typeface="+mn-lt"/>
              </a:rPr>
              <a:t>, </a:t>
            </a:r>
            <a:r>
              <a:rPr lang="en-US" sz="1400" b="0" u="none" dirty="0">
                <a:solidFill>
                  <a:srgbClr val="C678DD"/>
                </a:solidFill>
                <a:cs typeface="+mn-ea"/>
                <a:sym typeface="+mn-lt"/>
              </a:rPr>
              <a:t>{}</a:t>
            </a:r>
            <a:r>
              <a:rPr lang="en-US" sz="1400" b="0" u="none" dirty="0">
                <a:solidFill>
                  <a:srgbClr val="98C379"/>
                </a:solidFill>
                <a:cs typeface="+mn-ea"/>
                <a:sym typeface="+mn-lt"/>
              </a:rPr>
              <a:t>, and </a:t>
            </a:r>
            <a:r>
              <a:rPr lang="en-US" sz="1400" b="0" u="none" dirty="0">
                <a:solidFill>
                  <a:srgbClr val="C678DD"/>
                </a:solidFill>
                <a:cs typeface="+mn-ea"/>
                <a:sym typeface="+mn-lt"/>
              </a:rPr>
              <a:t>{}</a:t>
            </a:r>
            <a:r>
              <a:rPr lang="en-US" sz="1400" b="0" u="none" dirty="0">
                <a:solidFill>
                  <a:srgbClr val="98C379"/>
                </a:solidFill>
                <a:cs typeface="+mn-ea"/>
                <a:sym typeface="+mn-lt"/>
              </a:rPr>
              <a:t>"</a:t>
            </a:r>
            <a:r>
              <a:rPr lang="en-US" sz="1400" b="0" u="none" dirty="0">
                <a:solidFill>
                  <a:srgbClr val="ABB2BF"/>
                </a:solidFill>
                <a:cs typeface="+mn-ea"/>
                <a:sym typeface="+mn-lt"/>
              </a:rPr>
              <a:t>, </a:t>
            </a:r>
            <a:r>
              <a:rPr lang="en-US" sz="1400" b="0" u="none" dirty="0">
                <a:solidFill>
                  <a:srgbClr val="E06C75"/>
                </a:solidFill>
                <a:cs typeface="+mn-ea"/>
                <a:sym typeface="+mn-lt"/>
              </a:rPr>
              <a:t>r1</a:t>
            </a:r>
            <a:r>
              <a:rPr lang="en-US" sz="1400" b="0" u="none" dirty="0">
                <a:solidFill>
                  <a:srgbClr val="ABB2BF"/>
                </a:solidFill>
                <a:cs typeface="+mn-ea"/>
                <a:sym typeface="+mn-lt"/>
              </a:rPr>
              <a:t>, </a:t>
            </a:r>
            <a:r>
              <a:rPr lang="en-US" sz="1400" b="0" u="none" dirty="0">
                <a:solidFill>
                  <a:srgbClr val="E06C75"/>
                </a:solidFill>
                <a:cs typeface="+mn-ea"/>
                <a:sym typeface="+mn-lt"/>
              </a:rPr>
              <a:t>r2</a:t>
            </a:r>
            <a:r>
              <a:rPr lang="en-US" sz="1400" b="0" u="none" dirty="0">
                <a:solidFill>
                  <a:srgbClr val="ABB2BF"/>
                </a:solidFill>
                <a:cs typeface="+mn-ea"/>
                <a:sym typeface="+mn-lt"/>
              </a:rPr>
              <a:t>, </a:t>
            </a:r>
            <a:r>
              <a:rPr lang="en-US" sz="1400" b="0" u="none" dirty="0">
                <a:solidFill>
                  <a:srgbClr val="E06C75"/>
                </a:solidFill>
                <a:uFill>
                  <a:solidFill>
                    <a:srgbClr val="000000"/>
                  </a:solidFill>
                </a:uFill>
                <a:cs typeface="+mn-ea"/>
                <a:sym typeface="+mn-lt"/>
              </a:rPr>
              <a:t>r3</a:t>
            </a:r>
            <a:r>
              <a:rPr lang="en-US" sz="1400" b="0" u="none" dirty="0">
                <a:solidFill>
                  <a:srgbClr val="ABB2BF"/>
                </a:solidFill>
                <a:cs typeface="+mn-ea"/>
                <a:sym typeface="+mn-lt"/>
              </a:rPr>
              <a:t>);</a:t>
            </a:r>
            <a:endParaRPr lang="en-US" altLang="zh-CN" sz="1400" b="0" u="none" dirty="0">
              <a:solidFill>
                <a:srgbClr val="ABB2BF"/>
              </a:solidFill>
              <a:effectLst/>
              <a:cs typeface="+mn-ea"/>
              <a:sym typeface="+mn-lt"/>
            </a:endParaRPr>
          </a:p>
        </p:txBody>
      </p:sp>
      <p:pic>
        <p:nvPicPr>
          <p:cNvPr id="13" name="图片 12"/>
          <p:cNvPicPr>
            <a:picLocks noChangeAspect="1"/>
          </p:cNvPicPr>
          <p:nvPr/>
        </p:nvPicPr>
        <p:blipFill>
          <a:blip r:embed="rId3"/>
          <a:stretch>
            <a:fillRect/>
          </a:stretch>
        </p:blipFill>
        <p:spPr>
          <a:xfrm>
            <a:off x="6071870" y="4358640"/>
            <a:ext cx="5613400" cy="2073275"/>
          </a:xfrm>
          <a:prstGeom prst="rect">
            <a:avLst/>
          </a:prstGeom>
        </p:spPr>
      </p:pic>
      <p:sp>
        <p:nvSpPr>
          <p:cNvPr id="14" name="右箭头 13"/>
          <p:cNvSpPr/>
          <p:nvPr/>
        </p:nvSpPr>
        <p:spPr>
          <a:xfrm>
            <a:off x="5445553" y="5209686"/>
            <a:ext cx="534714" cy="503853"/>
          </a:xfrm>
          <a:prstGeom prst="rightArrow">
            <a:avLst/>
          </a:prstGeom>
          <a:solidFill>
            <a:srgbClr val="FFC000"/>
          </a:solidFill>
          <a:ln>
            <a:solidFill>
              <a:srgbClr val="1515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右箭头 14"/>
          <p:cNvSpPr/>
          <p:nvPr/>
        </p:nvSpPr>
        <p:spPr>
          <a:xfrm>
            <a:off x="5599858" y="2925591"/>
            <a:ext cx="534714" cy="503853"/>
          </a:xfrm>
          <a:prstGeom prst="rightArrow">
            <a:avLst/>
          </a:prstGeom>
          <a:solidFill>
            <a:srgbClr val="FFC000"/>
          </a:solidFill>
          <a:ln>
            <a:solidFill>
              <a:srgbClr val="1515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Memory Security(4) Smart pointers </a:t>
            </a:r>
            <a:endParaRPr lang="en-US" altLang="zh-CN"/>
          </a:p>
        </p:txBody>
      </p:sp>
      <p:sp>
        <p:nvSpPr>
          <p:cNvPr id="3" name="内容占位符 2"/>
          <p:cNvSpPr>
            <a:spLocks noGrp="1"/>
          </p:cNvSpPr>
          <p:nvPr>
            <p:ph idx="1"/>
          </p:nvPr>
        </p:nvSpPr>
        <p:spPr>
          <a:xfrm>
            <a:off x="838200" y="1262380"/>
            <a:ext cx="11054080" cy="902335"/>
          </a:xfrm>
        </p:spPr>
        <p:txBody>
          <a:bodyPr>
            <a:normAutofit fontScale="60000"/>
          </a:bodyPr>
          <a:lstStyle/>
          <a:p>
            <a:pPr marL="0" indent="0">
              <a:buNone/>
            </a:pPr>
            <a:r>
              <a:rPr lang="en-US" altLang="zh-CN" sz="3200"/>
              <a:t>Smart pointers are data structures in Rust that have pointer semantics and ensure the correctness and security of values throughout their lifecycle. Smart pointers are typically implemented using structures. </a:t>
            </a:r>
          </a:p>
        </p:txBody>
      </p:sp>
      <p:sp>
        <p:nvSpPr>
          <p:cNvPr id="4" name="灯片编号占位符 3"/>
          <p:cNvSpPr>
            <a:spLocks noGrp="1"/>
          </p:cNvSpPr>
          <p:nvPr>
            <p:ph type="sldNum" sz="quarter" idx="12"/>
          </p:nvPr>
        </p:nvSpPr>
        <p:spPr/>
        <p:txBody>
          <a:bodyPr/>
          <a:lstStyle/>
          <a:p>
            <a:fld id="{506F4176-339E-4C4B-80E4-BBE9C4467EFE}" type="slidenum">
              <a:rPr lang="zh-CN" altLang="en-US" smtClean="0"/>
              <a:t>11</a:t>
            </a:fld>
            <a:endParaRPr lang="zh-CN" altLang="en-US"/>
          </a:p>
        </p:txBody>
      </p:sp>
      <p:graphicFrame>
        <p:nvGraphicFramePr>
          <p:cNvPr id="7" name="表格 6"/>
          <p:cNvGraphicFramePr/>
          <p:nvPr/>
        </p:nvGraphicFramePr>
        <p:xfrm>
          <a:off x="838200" y="2044065"/>
          <a:ext cx="10481310" cy="4279892"/>
        </p:xfrm>
        <a:graphic>
          <a:graphicData uri="http://schemas.openxmlformats.org/drawingml/2006/table">
            <a:tbl>
              <a:tblPr/>
              <a:tblGrid>
                <a:gridCol w="1497330">
                  <a:extLst>
                    <a:ext uri="{9D8B030D-6E8A-4147-A177-3AD203B41FA5}">
                      <a16:colId xmlns:a16="http://schemas.microsoft.com/office/drawing/2014/main" val="20000"/>
                    </a:ext>
                  </a:extLst>
                </a:gridCol>
                <a:gridCol w="1497330">
                  <a:extLst>
                    <a:ext uri="{9D8B030D-6E8A-4147-A177-3AD203B41FA5}">
                      <a16:colId xmlns:a16="http://schemas.microsoft.com/office/drawing/2014/main" val="20001"/>
                    </a:ext>
                  </a:extLst>
                </a:gridCol>
                <a:gridCol w="1497330">
                  <a:extLst>
                    <a:ext uri="{9D8B030D-6E8A-4147-A177-3AD203B41FA5}">
                      <a16:colId xmlns:a16="http://schemas.microsoft.com/office/drawing/2014/main" val="20002"/>
                    </a:ext>
                  </a:extLst>
                </a:gridCol>
                <a:gridCol w="1497330">
                  <a:extLst>
                    <a:ext uri="{9D8B030D-6E8A-4147-A177-3AD203B41FA5}">
                      <a16:colId xmlns:a16="http://schemas.microsoft.com/office/drawing/2014/main" val="20003"/>
                    </a:ext>
                  </a:extLst>
                </a:gridCol>
                <a:gridCol w="1497330">
                  <a:extLst>
                    <a:ext uri="{9D8B030D-6E8A-4147-A177-3AD203B41FA5}">
                      <a16:colId xmlns:a16="http://schemas.microsoft.com/office/drawing/2014/main" val="20004"/>
                    </a:ext>
                  </a:extLst>
                </a:gridCol>
                <a:gridCol w="1497330">
                  <a:extLst>
                    <a:ext uri="{9D8B030D-6E8A-4147-A177-3AD203B41FA5}">
                      <a16:colId xmlns:a16="http://schemas.microsoft.com/office/drawing/2014/main" val="20005"/>
                    </a:ext>
                  </a:extLst>
                </a:gridCol>
                <a:gridCol w="1497330">
                  <a:extLst>
                    <a:ext uri="{9D8B030D-6E8A-4147-A177-3AD203B41FA5}">
                      <a16:colId xmlns:a16="http://schemas.microsoft.com/office/drawing/2014/main" val="20006"/>
                    </a:ext>
                  </a:extLst>
                </a:gridCol>
              </a:tblGrid>
              <a:tr h="0">
                <a:tc>
                  <a:txBody>
                    <a:bodyPr/>
                    <a:lstStyle/>
                    <a:p>
                      <a:pPr marL="0" indent="0" latinLnBrk="0">
                        <a:spcBef>
                          <a:spcPct val="0"/>
                        </a:spcBef>
                        <a:spcAft>
                          <a:spcPct val="0"/>
                        </a:spcAft>
                      </a:pPr>
                      <a:r>
                        <a:rPr lang="en-US" altLang="zh-CN" sz="1100" b="0" i="0">
                          <a:solidFill>
                            <a:srgbClr val="848691"/>
                          </a:solidFill>
                          <a:latin typeface="PingFang SC"/>
                          <a:ea typeface="PingFang SC"/>
                        </a:rPr>
                        <a:t>Type</a:t>
                      </a:r>
                    </a:p>
                  </a:txBody>
                  <a:tcPr marL="122237" marR="122237" marT="80327" marB="5746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5F6F9"/>
                    </a:solidFill>
                  </a:tcPr>
                </a:tc>
                <a:tc>
                  <a:txBody>
                    <a:bodyPr/>
                    <a:lstStyle/>
                    <a:p>
                      <a:pPr marL="0" indent="0" latinLnBrk="0">
                        <a:spcBef>
                          <a:spcPct val="0"/>
                        </a:spcBef>
                        <a:spcAft>
                          <a:spcPct val="0"/>
                        </a:spcAft>
                      </a:pPr>
                      <a:r>
                        <a:rPr lang="en-US" altLang="zh-CN" sz="1100" b="0" i="0">
                          <a:solidFill>
                            <a:srgbClr val="848691"/>
                          </a:solidFill>
                          <a:latin typeface="PingFang SC"/>
                          <a:ea typeface="PingFang SC"/>
                        </a:rPr>
                        <a:t>Ownership Mechanism</a:t>
                      </a:r>
                    </a:p>
                  </a:txBody>
                  <a:tcPr marL="122237" marR="122237" marT="80327" marB="5746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5F6F9"/>
                    </a:solidFill>
                  </a:tcPr>
                </a:tc>
                <a:tc>
                  <a:txBody>
                    <a:bodyPr/>
                    <a:lstStyle/>
                    <a:p>
                      <a:pPr marL="0" indent="0" latinLnBrk="0">
                        <a:spcBef>
                          <a:spcPct val="0"/>
                        </a:spcBef>
                        <a:spcAft>
                          <a:spcPct val="0"/>
                        </a:spcAft>
                      </a:pPr>
                      <a:r>
                        <a:rPr lang="en-US" altLang="zh-CN" sz="1100" b="0" i="0">
                          <a:solidFill>
                            <a:srgbClr val="848691"/>
                          </a:solidFill>
                          <a:latin typeface="PingFang SC"/>
                          <a:ea typeface="PingFang SC"/>
                        </a:rPr>
                        <a:t>Thread Safe</a:t>
                      </a:r>
                    </a:p>
                  </a:txBody>
                  <a:tcPr marL="122237" marR="122237" marT="80327" marB="5746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5F6F9"/>
                    </a:solidFill>
                  </a:tcPr>
                </a:tc>
                <a:tc>
                  <a:txBody>
                    <a:bodyPr/>
                    <a:lstStyle/>
                    <a:p>
                      <a:pPr marL="0" indent="0" latinLnBrk="0">
                        <a:spcBef>
                          <a:spcPct val="0"/>
                        </a:spcBef>
                        <a:spcAft>
                          <a:spcPct val="0"/>
                        </a:spcAft>
                      </a:pPr>
                      <a:r>
                        <a:rPr lang="en-US" altLang="zh-CN" sz="1100" b="0" i="0">
                          <a:solidFill>
                            <a:srgbClr val="848691"/>
                          </a:solidFill>
                          <a:latin typeface="PingFang SC"/>
                          <a:ea typeface="PingFang SC"/>
                        </a:rPr>
                        <a:t>Primary Use Cases</a:t>
                      </a:r>
                    </a:p>
                  </a:txBody>
                  <a:tcPr marL="122237" marR="122237" marT="80327" marB="5746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5F6F9"/>
                    </a:solidFill>
                  </a:tcPr>
                </a:tc>
                <a:tc>
                  <a:txBody>
                    <a:bodyPr/>
                    <a:lstStyle/>
                    <a:p>
                      <a:pPr marL="0" indent="0" latinLnBrk="0">
                        <a:spcBef>
                          <a:spcPct val="0"/>
                        </a:spcBef>
                        <a:spcAft>
                          <a:spcPct val="0"/>
                        </a:spcAft>
                      </a:pPr>
                      <a:r>
                        <a:rPr lang="en-US" altLang="zh-CN" sz="1100" b="0" i="0">
                          <a:solidFill>
                            <a:srgbClr val="848691"/>
                          </a:solidFill>
                          <a:latin typeface="PingFang SC"/>
                          <a:ea typeface="PingFang SC"/>
                        </a:rPr>
                        <a:t>Internal Mutability</a:t>
                      </a:r>
                    </a:p>
                  </a:txBody>
                  <a:tcPr marL="122237" marR="122237" marT="80327" marB="5746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5F6F9"/>
                    </a:solidFill>
                  </a:tcPr>
                </a:tc>
                <a:tc>
                  <a:txBody>
                    <a:bodyPr/>
                    <a:lstStyle/>
                    <a:p>
                      <a:pPr marL="0" indent="0" latinLnBrk="0">
                        <a:spcBef>
                          <a:spcPct val="0"/>
                        </a:spcBef>
                        <a:spcAft>
                          <a:spcPct val="0"/>
                        </a:spcAft>
                      </a:pPr>
                      <a:r>
                        <a:rPr lang="en-US" altLang="zh-CN" sz="1100" b="0" i="0">
                          <a:solidFill>
                            <a:srgbClr val="848691"/>
                          </a:solidFill>
                          <a:latin typeface="PingFang SC"/>
                          <a:ea typeface="PingFang SC"/>
                        </a:rPr>
                        <a:t>Runtime Checks</a:t>
                      </a:r>
                    </a:p>
                  </a:txBody>
                  <a:tcPr marL="122237" marR="122237" marT="80327" marB="5746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5F6F9"/>
                    </a:solidFill>
                  </a:tcPr>
                </a:tc>
                <a:tc>
                  <a:txBody>
                    <a:bodyPr/>
                    <a:lstStyle/>
                    <a:p>
                      <a:pPr marL="0" indent="0" latinLnBrk="0">
                        <a:spcBef>
                          <a:spcPct val="0"/>
                        </a:spcBef>
                        <a:spcAft>
                          <a:spcPct val="0"/>
                        </a:spcAft>
                      </a:pPr>
                      <a:r>
                        <a:rPr lang="en-US" altLang="zh-CN" sz="1100" b="0" i="0">
                          <a:solidFill>
                            <a:srgbClr val="848691"/>
                          </a:solidFill>
                          <a:latin typeface="PingFang SC"/>
                          <a:ea typeface="PingFang SC"/>
                        </a:rPr>
                        <a:t>Clone Behavior</a:t>
                      </a:r>
                    </a:p>
                  </a:txBody>
                  <a:tcPr marL="122237" marR="122237" marT="80327" marB="5746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5F6F9"/>
                    </a:solidFill>
                  </a:tcPr>
                </a:tc>
                <a:extLst>
                  <a:ext uri="{0D108BD9-81ED-4DB2-BD59-A6C34878D82A}">
                    <a16:rowId xmlns:a16="http://schemas.microsoft.com/office/drawing/2014/main" val="10000"/>
                  </a:ext>
                </a:extLst>
              </a:tr>
              <a:tr h="0">
                <a:tc>
                  <a:txBody>
                    <a:bodyPr/>
                    <a:lstStyle/>
                    <a:p>
                      <a:pPr marL="0" indent="0" latinLnBrk="0">
                        <a:spcBef>
                          <a:spcPct val="0"/>
                        </a:spcBef>
                        <a:spcAft>
                          <a:spcPct val="0"/>
                        </a:spcAft>
                      </a:pPr>
                      <a:r>
                        <a:rPr lang="en-US" altLang="zh-CN" sz="1100" b="1" i="0">
                          <a:solidFill>
                            <a:srgbClr val="333333"/>
                          </a:solidFill>
                          <a:latin typeface="PingFang SC"/>
                          <a:ea typeface="PingFang SC"/>
                        </a:rPr>
                        <a:t>‌Box&lt;T&gt;‌</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1" i="0">
                          <a:solidFill>
                            <a:srgbClr val="333333"/>
                          </a:solidFill>
                          <a:latin typeface="PingFang SC"/>
                          <a:ea typeface="PingFang SC"/>
                        </a:rPr>
                        <a:t>Single ownership</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Yes</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Heap allocation, recursive types, trait objects</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No</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None</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Deep copy (full value)</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marL="0" indent="0" latinLnBrk="0">
                        <a:spcBef>
                          <a:spcPct val="0"/>
                        </a:spcBef>
                        <a:spcAft>
                          <a:spcPct val="0"/>
                        </a:spcAft>
                      </a:pPr>
                      <a:r>
                        <a:rPr lang="en-US" altLang="zh-CN" sz="1100" b="1" i="0">
                          <a:solidFill>
                            <a:srgbClr val="333333"/>
                          </a:solidFill>
                          <a:latin typeface="PingFang SC"/>
                          <a:ea typeface="PingFang SC"/>
                        </a:rPr>
                        <a:t>‌Rc&lt;T&gt;</a:t>
                      </a:r>
                      <a:r>
                        <a:rPr lang="en-US" altLang="zh-CN" sz="1100" b="0" i="0">
                          <a:solidFill>
                            <a:srgbClr val="333333"/>
                          </a:solidFill>
                          <a:latin typeface="PingFang SC"/>
                          <a:ea typeface="PingFang SC"/>
                        </a:rPr>
                        <a:t>‌</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1" i="0">
                          <a:solidFill>
                            <a:srgbClr val="333333"/>
                          </a:solidFill>
                          <a:latin typeface="PingFang SC"/>
                          <a:ea typeface="PingFang SC"/>
                        </a:rPr>
                        <a:t>Reference-counted shared</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No</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Single-thread shared ownership</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No</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Reference counting</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Increments counter</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marL="0" indent="0" latinLnBrk="0">
                        <a:spcBef>
                          <a:spcPct val="0"/>
                        </a:spcBef>
                        <a:spcAft>
                          <a:spcPct val="0"/>
                        </a:spcAft>
                      </a:pPr>
                      <a:r>
                        <a:rPr lang="en-US" altLang="zh-CN" sz="1100" b="0" i="0">
                          <a:solidFill>
                            <a:srgbClr val="333333"/>
                          </a:solidFill>
                          <a:latin typeface="PingFang SC"/>
                          <a:ea typeface="PingFang SC"/>
                        </a:rPr>
                        <a:t>‌Arc&lt;T&gt;‌</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Atomic reference-counted</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Yes</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Thread-safe shared ownership</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No</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Atomic operations</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Atomic counter increment</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marL="0" indent="0" latinLnBrk="0">
                        <a:spcBef>
                          <a:spcPct val="0"/>
                        </a:spcBef>
                        <a:spcAft>
                          <a:spcPct val="0"/>
                        </a:spcAft>
                      </a:pPr>
                      <a:r>
                        <a:rPr lang="en-US" altLang="zh-CN" sz="1100" b="0" i="0">
                          <a:solidFill>
                            <a:srgbClr val="333333"/>
                          </a:solidFill>
                          <a:latin typeface="PingFang SC"/>
                          <a:ea typeface="PingFang SC"/>
                        </a:rPr>
                        <a:t>‌RefCell&lt;T&gt;‌</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Single ownership</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No</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Interior mutability (single-thread)</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Yes</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Borrow checking</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Panics on invalid borrows</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pPr marL="0" indent="0" latinLnBrk="0">
                        <a:spcBef>
                          <a:spcPct val="0"/>
                        </a:spcBef>
                        <a:spcAft>
                          <a:spcPct val="0"/>
                        </a:spcAft>
                      </a:pPr>
                      <a:r>
                        <a:rPr lang="en-US" altLang="zh-CN" sz="1100" b="0" i="0">
                          <a:solidFill>
                            <a:srgbClr val="333333"/>
                          </a:solidFill>
                          <a:latin typeface="PingFang SC"/>
                          <a:ea typeface="PingFang SC"/>
                        </a:rPr>
                        <a:t>‌Cell&lt;T&gt;‌</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Single ownership</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No</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Copy-type interior mutability</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Yes (swap-based)</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None</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Copies value</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extLst>
                  <a:ext uri="{0D108BD9-81ED-4DB2-BD59-A6C34878D82A}">
                    <a16:rowId xmlns:a16="http://schemas.microsoft.com/office/drawing/2014/main" val="10005"/>
                  </a:ext>
                </a:extLst>
              </a:tr>
              <a:tr h="0">
                <a:tc>
                  <a:txBody>
                    <a:bodyPr/>
                    <a:lstStyle/>
                    <a:p>
                      <a:pPr marL="0" indent="0" latinLnBrk="0">
                        <a:spcBef>
                          <a:spcPct val="0"/>
                        </a:spcBef>
                        <a:spcAft>
                          <a:spcPct val="0"/>
                        </a:spcAft>
                      </a:pPr>
                      <a:r>
                        <a:rPr lang="en-US" altLang="zh-CN" sz="1100" b="0" i="0">
                          <a:solidFill>
                            <a:srgbClr val="333333"/>
                          </a:solidFill>
                          <a:latin typeface="PingFang SC"/>
                          <a:ea typeface="PingFang SC"/>
                        </a:rPr>
                        <a:t>‌Mutex&lt;T&gt;‌</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Lock-guarded access</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Yes</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Thread-safe mutable access</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Yes</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Lock acquisition</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Guard-based access</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extLst>
                  <a:ext uri="{0D108BD9-81ED-4DB2-BD59-A6C34878D82A}">
                    <a16:rowId xmlns:a16="http://schemas.microsoft.com/office/drawing/2014/main" val="10006"/>
                  </a:ext>
                </a:extLst>
              </a:tr>
              <a:tr h="0">
                <a:tc>
                  <a:txBody>
                    <a:bodyPr/>
                    <a:lstStyle/>
                    <a:p>
                      <a:pPr marL="0" indent="0" latinLnBrk="0">
                        <a:spcBef>
                          <a:spcPct val="0"/>
                        </a:spcBef>
                        <a:spcAft>
                          <a:spcPct val="0"/>
                        </a:spcAft>
                      </a:pPr>
                      <a:r>
                        <a:rPr lang="en-US" altLang="zh-CN" sz="1100" b="0" i="0">
                          <a:solidFill>
                            <a:srgbClr val="333333"/>
                          </a:solidFill>
                          <a:latin typeface="PingFang SC"/>
                          <a:ea typeface="PingFang SC"/>
                        </a:rPr>
                        <a:t>‌RwLock&lt;T&gt;‌</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Lock-guarded access</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Yes</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Thread-safe multiple readers or single writer</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Yes</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Lock acquisition</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Guard-based access</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Memory Security(4) Smart pointers : </a:t>
            </a:r>
            <a:r>
              <a:rPr lang="en-US" altLang="zh-CN"/>
              <a:t>Box</a:t>
            </a:r>
          </a:p>
        </p:txBody>
      </p:sp>
      <p:sp>
        <p:nvSpPr>
          <p:cNvPr id="4" name="灯片编号占位符 3"/>
          <p:cNvSpPr>
            <a:spLocks noGrp="1"/>
          </p:cNvSpPr>
          <p:nvPr>
            <p:ph type="sldNum" sz="quarter" idx="12"/>
          </p:nvPr>
        </p:nvSpPr>
        <p:spPr/>
        <p:txBody>
          <a:bodyPr/>
          <a:lstStyle/>
          <a:p>
            <a:fld id="{506F4176-339E-4C4B-80E4-BBE9C4467EFE}" type="slidenum">
              <a:rPr lang="zh-CN" altLang="en-US" smtClean="0"/>
              <a:t>12</a:t>
            </a:fld>
            <a:endParaRPr lang="zh-CN" altLang="en-US"/>
          </a:p>
        </p:txBody>
      </p:sp>
      <p:sp>
        <p:nvSpPr>
          <p:cNvPr id="6" name="文本框 5"/>
          <p:cNvSpPr txBox="1"/>
          <p:nvPr/>
        </p:nvSpPr>
        <p:spPr>
          <a:xfrm>
            <a:off x="534035" y="1891665"/>
            <a:ext cx="4578985" cy="52197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vert="horz" wrap="square" rtlCol="0">
            <a:spAutoFit/>
          </a:bodyPr>
          <a:lstStyle/>
          <a:p>
            <a:r>
              <a:rPr lang="en-US" altLang="zh-CN" sz="1400" dirty="0">
                <a:solidFill>
                  <a:srgbClr val="C678DD"/>
                </a:solidFill>
                <a:cs typeface="+mn-ea"/>
                <a:sym typeface="+mn-lt"/>
              </a:rPr>
              <a:t>let</a:t>
            </a:r>
            <a:r>
              <a:rPr lang="en-US" altLang="zh-CN" sz="1400" dirty="0">
                <a:solidFill>
                  <a:srgbClr val="ABB2BF"/>
                </a:solidFill>
                <a:cs typeface="+mn-ea"/>
                <a:sym typeface="+mn-lt"/>
              </a:rPr>
              <a:t> </a:t>
            </a:r>
            <a:r>
              <a:rPr lang="en-US" altLang="zh-CN" sz="1400" dirty="0">
                <a:solidFill>
                  <a:srgbClr val="E06C75"/>
                </a:solidFill>
                <a:cs typeface="+mn-ea"/>
                <a:sym typeface="+mn-lt"/>
              </a:rPr>
              <a:t>b</a:t>
            </a:r>
            <a:r>
              <a:rPr lang="en-US" altLang="zh-CN" sz="1400" dirty="0">
                <a:solidFill>
                  <a:srgbClr val="ABB2BF"/>
                </a:solidFill>
                <a:cs typeface="+mn-ea"/>
                <a:sym typeface="+mn-lt"/>
              </a:rPr>
              <a:t> </a:t>
            </a:r>
            <a:r>
              <a:rPr lang="en-US" altLang="zh-CN" sz="1400" dirty="0">
                <a:solidFill>
                  <a:srgbClr val="56B6C2"/>
                </a:solidFill>
                <a:cs typeface="+mn-ea"/>
                <a:sym typeface="+mn-lt"/>
              </a:rPr>
              <a:t>=</a:t>
            </a:r>
            <a:r>
              <a:rPr lang="en-US" altLang="zh-CN" sz="1400" dirty="0">
                <a:solidFill>
                  <a:srgbClr val="ABB2BF"/>
                </a:solidFill>
                <a:cs typeface="+mn-ea"/>
                <a:sym typeface="+mn-lt"/>
              </a:rPr>
              <a:t> </a:t>
            </a:r>
            <a:r>
              <a:rPr lang="en-US" altLang="zh-CN" sz="1400" dirty="0">
                <a:solidFill>
                  <a:srgbClr val="E5C07B"/>
                </a:solidFill>
                <a:cs typeface="+mn-ea"/>
                <a:sym typeface="+mn-lt"/>
              </a:rPr>
              <a:t>Box</a:t>
            </a:r>
            <a:r>
              <a:rPr lang="en-US" altLang="zh-CN" sz="1400" dirty="0">
                <a:solidFill>
                  <a:srgbClr val="ABB2BF"/>
                </a:solidFill>
                <a:cs typeface="+mn-ea"/>
                <a:sym typeface="+mn-lt"/>
              </a:rPr>
              <a:t>::</a:t>
            </a:r>
            <a:r>
              <a:rPr lang="en-US" altLang="zh-CN" sz="1400" dirty="0">
                <a:solidFill>
                  <a:srgbClr val="61AFEF"/>
                </a:solidFill>
                <a:cs typeface="+mn-ea"/>
                <a:sym typeface="+mn-lt"/>
              </a:rPr>
              <a:t>new</a:t>
            </a:r>
            <a:r>
              <a:rPr lang="en-US" altLang="zh-CN" sz="1400" dirty="0">
                <a:solidFill>
                  <a:srgbClr val="ABB2BF"/>
                </a:solidFill>
                <a:cs typeface="+mn-ea"/>
                <a:sym typeface="+mn-lt"/>
              </a:rPr>
              <a:t>(</a:t>
            </a:r>
            <a:r>
              <a:rPr lang="en-US" altLang="zh-CN" sz="1400" dirty="0">
                <a:solidFill>
                  <a:srgbClr val="D19A66"/>
                </a:solidFill>
                <a:cs typeface="+mn-ea"/>
                <a:sym typeface="+mn-lt"/>
              </a:rPr>
              <a:t>5</a:t>
            </a:r>
            <a:r>
              <a:rPr lang="en-US" altLang="zh-CN" sz="1400" dirty="0">
                <a:solidFill>
                  <a:srgbClr val="ABB2BF"/>
                </a:solidFill>
                <a:cs typeface="+mn-ea"/>
                <a:sym typeface="+mn-lt"/>
              </a:rPr>
              <a:t>);</a:t>
            </a:r>
            <a:r>
              <a:rPr lang="en-US" altLang="zh-CN" sz="1400" i="1" dirty="0">
                <a:solidFill>
                  <a:srgbClr val="7F848E"/>
                </a:solidFill>
                <a:cs typeface="+mn-ea"/>
                <a:sym typeface="+mn-lt"/>
              </a:rPr>
              <a:t>    //  5 is stored in heap</a:t>
            </a:r>
          </a:p>
          <a:p>
            <a:r>
              <a:rPr lang="en-US" altLang="zh-CN" sz="1400" dirty="0">
                <a:solidFill>
                  <a:srgbClr val="61AFEF"/>
                </a:solidFill>
                <a:cs typeface="+mn-ea"/>
                <a:sym typeface="+mn-lt"/>
              </a:rPr>
              <a:t>println!</a:t>
            </a:r>
            <a:r>
              <a:rPr lang="en-US" altLang="zh-CN" sz="1400" dirty="0">
                <a:solidFill>
                  <a:srgbClr val="ABB2BF"/>
                </a:solidFill>
                <a:cs typeface="+mn-ea"/>
                <a:sym typeface="+mn-lt"/>
              </a:rPr>
              <a:t>(</a:t>
            </a:r>
            <a:r>
              <a:rPr lang="en-US" altLang="zh-CN" sz="1400" dirty="0">
                <a:solidFill>
                  <a:srgbClr val="98C379"/>
                </a:solidFill>
                <a:cs typeface="+mn-ea"/>
                <a:sym typeface="+mn-lt"/>
              </a:rPr>
              <a:t>"b = {}", b</a:t>
            </a:r>
            <a:r>
              <a:rPr lang="en-US" altLang="zh-CN" sz="1400" dirty="0">
                <a:solidFill>
                  <a:srgbClr val="ABB2BF"/>
                </a:solidFill>
                <a:cs typeface="+mn-ea"/>
                <a:sym typeface="+mn-lt"/>
              </a:rPr>
              <a:t>);</a:t>
            </a:r>
            <a:endParaRPr lang="zh-CN" altLang="en-US" sz="1400" dirty="0">
              <a:solidFill>
                <a:srgbClr val="ABB2BF"/>
              </a:solidFill>
              <a:cs typeface="+mn-ea"/>
              <a:sym typeface="+mn-lt"/>
            </a:endParaRPr>
          </a:p>
        </p:txBody>
      </p:sp>
      <p:sp>
        <p:nvSpPr>
          <p:cNvPr id="5" name="文本框 4"/>
          <p:cNvSpPr txBox="1"/>
          <p:nvPr/>
        </p:nvSpPr>
        <p:spPr>
          <a:xfrm>
            <a:off x="360045" y="2476500"/>
            <a:ext cx="5683250" cy="1693545"/>
          </a:xfrm>
          <a:prstGeom prst="rect">
            <a:avLst/>
          </a:prstGeom>
          <a:noFill/>
        </p:spPr>
        <p:txBody>
          <a:bodyPr vert="horz" wrap="square" rtlCol="0">
            <a:noAutofit/>
          </a:bodyPr>
          <a:lstStyle/>
          <a:p>
            <a:pPr indent="0" fontAlgn="auto">
              <a:lnSpc>
                <a:spcPct val="100000"/>
              </a:lnSpc>
            </a:pPr>
            <a:r>
              <a:rPr lang="en-US" altLang="zh-CN" sz="1400" dirty="0">
                <a:cs typeface="+mn-ea"/>
                <a:sym typeface="+mn-lt"/>
              </a:rPr>
              <a:t>Box smart pointers can solve recursive typing problems:</a:t>
            </a:r>
          </a:p>
          <a:p>
            <a:pPr indent="0" fontAlgn="auto">
              <a:lnSpc>
                <a:spcPct val="100000"/>
              </a:lnSpc>
            </a:pPr>
            <a:r>
              <a:rPr lang="en-US" altLang="zh-CN" sz="1400" b="1" dirty="0">
                <a:cs typeface="+mn-ea"/>
                <a:sym typeface="+mn-lt"/>
              </a:rPr>
              <a:t>Recursive type</a:t>
            </a:r>
            <a:r>
              <a:rPr lang="en-US" altLang="zh-CN" sz="1400" dirty="0">
                <a:cs typeface="+mn-ea"/>
                <a:sym typeface="+mn-lt"/>
              </a:rPr>
              <a:t>:</a:t>
            </a:r>
            <a:r>
              <a:rPr lang="en-US" altLang="zh-CN" sz="1400" b="1" dirty="0">
                <a:cs typeface="+mn-ea"/>
                <a:sym typeface="+mn-lt"/>
              </a:rPr>
              <a:t> can have another value of the same type as a part of it</a:t>
            </a:r>
            <a:r>
              <a:rPr lang="en-US" altLang="zh-CN" sz="1400" dirty="0">
                <a:cs typeface="+mn-ea"/>
                <a:sym typeface="+mn-lt"/>
              </a:rPr>
              <a:t>.</a:t>
            </a:r>
          </a:p>
          <a:p>
            <a:pPr indent="0" fontAlgn="auto">
              <a:lnSpc>
                <a:spcPct val="100000"/>
              </a:lnSpc>
            </a:pPr>
            <a:r>
              <a:rPr lang="en-US" altLang="zh-CN" sz="1400" dirty="0">
                <a:cs typeface="+mn-ea"/>
                <a:sym typeface="+mn-lt"/>
              </a:rPr>
              <a:t>This creates a problem because Rust needs to know how much space types occupy at compile time. The value nesting of recursive types can theoretically continue infinitely, so Rust does not know how much space recursive types require. For example, the following example:</a:t>
            </a:r>
          </a:p>
          <a:p>
            <a:pPr indent="0" fontAlgn="auto">
              <a:lnSpc>
                <a:spcPct val="100000"/>
              </a:lnSpc>
            </a:pPr>
            <a:endParaRPr lang="en-US" altLang="zh-CN" sz="1400" dirty="0">
              <a:cs typeface="+mn-ea"/>
              <a:sym typeface="+mn-lt"/>
            </a:endParaRPr>
          </a:p>
        </p:txBody>
      </p:sp>
      <p:sp>
        <p:nvSpPr>
          <p:cNvPr id="9" name="文本框 8"/>
          <p:cNvSpPr txBox="1"/>
          <p:nvPr/>
        </p:nvSpPr>
        <p:spPr>
          <a:xfrm>
            <a:off x="403489" y="3923295"/>
            <a:ext cx="4752867" cy="246126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vert="horz" wrap="square" rtlCol="0">
            <a:spAutoFit/>
          </a:bodyPr>
          <a:lstStyle/>
          <a:p>
            <a:r>
              <a:rPr lang="en-US" altLang="zh-CN" sz="1400" dirty="0">
                <a:solidFill>
                  <a:srgbClr val="FFFFFF"/>
                </a:solidFill>
                <a:cs typeface="+mn-ea"/>
                <a:sym typeface="+mn-lt"/>
              </a:rPr>
              <a:t>// </a:t>
            </a:r>
            <a:r>
              <a:rPr lang="en-US" altLang="zh-CN" sz="1400" b="1" dirty="0">
                <a:solidFill>
                  <a:srgbClr val="FF0000"/>
                </a:solidFill>
                <a:cs typeface="+mn-ea"/>
                <a:sym typeface="+mn-lt"/>
              </a:rPr>
              <a:t>ERROR DEMO</a:t>
            </a:r>
          </a:p>
          <a:p>
            <a:r>
              <a:rPr lang="en-US" altLang="zh-CN" sz="1400" dirty="0" err="1">
                <a:solidFill>
                  <a:srgbClr val="C678DD"/>
                </a:solidFill>
                <a:cs typeface="+mn-ea"/>
                <a:sym typeface="+mn-lt"/>
              </a:rPr>
              <a:t>enum</a:t>
            </a:r>
            <a:r>
              <a:rPr lang="en-US" altLang="zh-CN" sz="1400" dirty="0">
                <a:solidFill>
                  <a:srgbClr val="ABB2BF"/>
                </a:solidFill>
                <a:cs typeface="+mn-ea"/>
                <a:sym typeface="+mn-lt"/>
              </a:rPr>
              <a:t> </a:t>
            </a:r>
            <a:r>
              <a:rPr lang="en-US" altLang="zh-CN" sz="1400" dirty="0">
                <a:solidFill>
                  <a:srgbClr val="E5C07B"/>
                </a:solidFill>
                <a:cs typeface="+mn-ea"/>
                <a:sym typeface="+mn-lt"/>
              </a:rPr>
              <a:t>List</a:t>
            </a:r>
            <a:r>
              <a:rPr lang="en-US" altLang="zh-CN" sz="1400" dirty="0">
                <a:solidFill>
                  <a:srgbClr val="ABB2BF"/>
                </a:solidFill>
                <a:cs typeface="+mn-ea"/>
                <a:sym typeface="+mn-lt"/>
              </a:rPr>
              <a:t> {</a:t>
            </a:r>
          </a:p>
          <a:p>
            <a:r>
              <a:rPr lang="en-US" altLang="zh-CN" sz="1400" dirty="0">
                <a:solidFill>
                  <a:srgbClr val="ABB2BF"/>
                </a:solidFill>
                <a:cs typeface="+mn-ea"/>
                <a:sym typeface="+mn-lt"/>
              </a:rPr>
              <a:t>    </a:t>
            </a:r>
            <a:r>
              <a:rPr lang="en-US" altLang="zh-CN" sz="1400" dirty="0">
                <a:solidFill>
                  <a:srgbClr val="61AFEF"/>
                </a:solidFill>
                <a:cs typeface="+mn-ea"/>
                <a:sym typeface="+mn-lt"/>
              </a:rPr>
              <a:t>Cons</a:t>
            </a:r>
            <a:r>
              <a:rPr lang="en-US" altLang="zh-CN" sz="1400" dirty="0">
                <a:solidFill>
                  <a:srgbClr val="ABB2BF"/>
                </a:solidFill>
                <a:cs typeface="+mn-ea"/>
                <a:sym typeface="+mn-lt"/>
              </a:rPr>
              <a:t>(</a:t>
            </a:r>
            <a:r>
              <a:rPr lang="en-US" altLang="zh-CN" sz="1400" dirty="0">
                <a:solidFill>
                  <a:srgbClr val="E5C07B"/>
                </a:solidFill>
                <a:cs typeface="+mn-ea"/>
                <a:sym typeface="+mn-lt"/>
              </a:rPr>
              <a:t>i32</a:t>
            </a:r>
            <a:r>
              <a:rPr lang="en-US" altLang="zh-CN" sz="1400" dirty="0">
                <a:solidFill>
                  <a:srgbClr val="ABB2BF"/>
                </a:solidFill>
                <a:cs typeface="+mn-ea"/>
                <a:sym typeface="+mn-lt"/>
              </a:rPr>
              <a:t>, </a:t>
            </a:r>
            <a:r>
              <a:rPr lang="en-US" altLang="zh-CN" sz="1400" dirty="0">
                <a:solidFill>
                  <a:srgbClr val="E5C07B"/>
                </a:solidFill>
                <a:cs typeface="+mn-ea"/>
                <a:sym typeface="+mn-lt"/>
              </a:rPr>
              <a:t>List</a:t>
            </a:r>
            <a:r>
              <a:rPr lang="en-US" altLang="zh-CN" sz="1400" dirty="0">
                <a:solidFill>
                  <a:srgbClr val="ABB2BF"/>
                </a:solidFill>
                <a:cs typeface="+mn-ea"/>
                <a:sym typeface="+mn-lt"/>
              </a:rPr>
              <a:t>),</a:t>
            </a:r>
          </a:p>
          <a:p>
            <a:r>
              <a:rPr lang="en-US" altLang="zh-CN" sz="1400" dirty="0">
                <a:solidFill>
                  <a:srgbClr val="ABB2BF"/>
                </a:solidFill>
                <a:cs typeface="+mn-ea"/>
                <a:sym typeface="+mn-lt"/>
              </a:rPr>
              <a:t>    </a:t>
            </a:r>
            <a:r>
              <a:rPr lang="en-US" altLang="zh-CN" sz="1400" dirty="0">
                <a:solidFill>
                  <a:srgbClr val="E5C07B"/>
                </a:solidFill>
                <a:cs typeface="+mn-ea"/>
                <a:sym typeface="+mn-lt"/>
              </a:rPr>
              <a:t>Nil</a:t>
            </a:r>
            <a:r>
              <a:rPr lang="en-US" altLang="zh-CN" sz="1400" dirty="0">
                <a:solidFill>
                  <a:srgbClr val="ABB2BF"/>
                </a:solidFill>
                <a:cs typeface="+mn-ea"/>
                <a:sym typeface="+mn-lt"/>
              </a:rPr>
              <a:t>,</a:t>
            </a:r>
          </a:p>
          <a:p>
            <a:r>
              <a:rPr lang="en-US" altLang="zh-CN" sz="1400" dirty="0">
                <a:solidFill>
                  <a:srgbClr val="ABB2BF"/>
                </a:solidFill>
                <a:cs typeface="+mn-ea"/>
                <a:sym typeface="+mn-lt"/>
              </a:rPr>
              <a:t>}</a:t>
            </a:r>
          </a:p>
          <a:p>
            <a:br>
              <a:rPr lang="en-US" altLang="zh-CN" sz="1400" dirty="0">
                <a:solidFill>
                  <a:srgbClr val="ABB2BF"/>
                </a:solidFill>
                <a:cs typeface="+mn-ea"/>
                <a:sym typeface="+mn-lt"/>
              </a:rPr>
            </a:br>
            <a:r>
              <a:rPr lang="en-US" altLang="zh-CN" sz="1400" dirty="0">
                <a:solidFill>
                  <a:srgbClr val="C678DD"/>
                </a:solidFill>
                <a:cs typeface="+mn-ea"/>
                <a:sym typeface="+mn-lt"/>
              </a:rPr>
              <a:t>use</a:t>
            </a:r>
            <a:r>
              <a:rPr lang="en-US" altLang="zh-CN" sz="1400" dirty="0">
                <a:solidFill>
                  <a:srgbClr val="ABB2BF"/>
                </a:solidFill>
                <a:cs typeface="+mn-ea"/>
                <a:sym typeface="+mn-lt"/>
              </a:rPr>
              <a:t> </a:t>
            </a:r>
            <a:r>
              <a:rPr lang="en-US" altLang="zh-CN" sz="1400" dirty="0">
                <a:solidFill>
                  <a:srgbClr val="E5C07B"/>
                </a:solidFill>
                <a:cs typeface="+mn-ea"/>
                <a:sym typeface="+mn-lt"/>
              </a:rPr>
              <a:t>List</a:t>
            </a:r>
            <a:r>
              <a:rPr lang="en-US" altLang="zh-CN" sz="1400" dirty="0">
                <a:solidFill>
                  <a:srgbClr val="ABB2BF"/>
                </a:solidFill>
                <a:cs typeface="+mn-ea"/>
                <a:sym typeface="+mn-lt"/>
              </a:rPr>
              <a:t>::{</a:t>
            </a:r>
            <a:r>
              <a:rPr lang="en-US" altLang="zh-CN" sz="1400" dirty="0">
                <a:solidFill>
                  <a:srgbClr val="E5C07B"/>
                </a:solidFill>
                <a:cs typeface="+mn-ea"/>
                <a:sym typeface="+mn-lt"/>
              </a:rPr>
              <a:t>Cons</a:t>
            </a:r>
            <a:r>
              <a:rPr lang="en-US" altLang="zh-CN" sz="1400" dirty="0">
                <a:solidFill>
                  <a:srgbClr val="ABB2BF"/>
                </a:solidFill>
                <a:cs typeface="+mn-ea"/>
                <a:sym typeface="+mn-lt"/>
              </a:rPr>
              <a:t>, </a:t>
            </a:r>
            <a:r>
              <a:rPr lang="en-US" altLang="zh-CN" sz="1400" dirty="0">
                <a:solidFill>
                  <a:srgbClr val="E5C07B"/>
                </a:solidFill>
                <a:cs typeface="+mn-ea"/>
                <a:sym typeface="+mn-lt"/>
              </a:rPr>
              <a:t>Nil</a:t>
            </a:r>
            <a:r>
              <a:rPr lang="en-US" altLang="zh-CN" sz="1400" dirty="0">
                <a:solidFill>
                  <a:srgbClr val="ABB2BF"/>
                </a:solidFill>
                <a:cs typeface="+mn-ea"/>
                <a:sym typeface="+mn-lt"/>
              </a:rPr>
              <a:t>};</a:t>
            </a:r>
          </a:p>
          <a:p>
            <a:br>
              <a:rPr lang="en-US" altLang="zh-CN" sz="1400" dirty="0">
                <a:solidFill>
                  <a:srgbClr val="ABB2BF"/>
                </a:solidFill>
                <a:cs typeface="+mn-ea"/>
                <a:sym typeface="+mn-lt"/>
              </a:rPr>
            </a:br>
            <a:r>
              <a:rPr lang="en-US" altLang="zh-CN" sz="1400" dirty="0" err="1">
                <a:solidFill>
                  <a:srgbClr val="C678DD"/>
                </a:solidFill>
                <a:cs typeface="+mn-ea"/>
                <a:sym typeface="+mn-lt"/>
              </a:rPr>
              <a:t>fn</a:t>
            </a:r>
            <a:r>
              <a:rPr lang="en-US" altLang="zh-CN" sz="1400" dirty="0">
                <a:solidFill>
                  <a:srgbClr val="ABB2BF"/>
                </a:solidFill>
                <a:cs typeface="+mn-ea"/>
                <a:sym typeface="+mn-lt"/>
              </a:rPr>
              <a:t> </a:t>
            </a:r>
            <a:r>
              <a:rPr lang="en-US" altLang="zh-CN" sz="1400" dirty="0">
                <a:solidFill>
                  <a:srgbClr val="61AFEF"/>
                </a:solidFill>
                <a:cs typeface="+mn-ea"/>
                <a:sym typeface="+mn-lt"/>
              </a:rPr>
              <a:t>main</a:t>
            </a:r>
            <a:r>
              <a:rPr lang="en-US" altLang="zh-CN" sz="1400" dirty="0">
                <a:solidFill>
                  <a:srgbClr val="ABB2BF"/>
                </a:solidFill>
                <a:cs typeface="+mn-ea"/>
                <a:sym typeface="+mn-lt"/>
              </a:rPr>
              <a:t>() {</a:t>
            </a:r>
          </a:p>
          <a:p>
            <a:r>
              <a:rPr lang="en-US" altLang="zh-CN" sz="1400" dirty="0">
                <a:solidFill>
                  <a:srgbClr val="ABB2BF"/>
                </a:solidFill>
                <a:cs typeface="+mn-ea"/>
                <a:sym typeface="+mn-lt"/>
              </a:rPr>
              <a:t>    </a:t>
            </a:r>
            <a:r>
              <a:rPr lang="en-US" altLang="zh-CN" sz="1400" dirty="0">
                <a:solidFill>
                  <a:srgbClr val="C678DD"/>
                </a:solidFill>
                <a:cs typeface="+mn-ea"/>
                <a:sym typeface="+mn-lt"/>
              </a:rPr>
              <a:t>let</a:t>
            </a:r>
            <a:r>
              <a:rPr lang="en-US" altLang="zh-CN" sz="1400" dirty="0">
                <a:solidFill>
                  <a:srgbClr val="ABB2BF"/>
                </a:solidFill>
                <a:cs typeface="+mn-ea"/>
                <a:sym typeface="+mn-lt"/>
              </a:rPr>
              <a:t> </a:t>
            </a:r>
            <a:r>
              <a:rPr lang="en-US" altLang="zh-CN" sz="1400" dirty="0">
                <a:solidFill>
                  <a:srgbClr val="E06C75"/>
                </a:solidFill>
                <a:cs typeface="+mn-ea"/>
                <a:sym typeface="+mn-lt"/>
              </a:rPr>
              <a:t>list</a:t>
            </a:r>
            <a:r>
              <a:rPr lang="en-US" altLang="zh-CN" sz="1400" dirty="0">
                <a:solidFill>
                  <a:srgbClr val="ABB2BF"/>
                </a:solidFill>
                <a:cs typeface="+mn-ea"/>
                <a:sym typeface="+mn-lt"/>
              </a:rPr>
              <a:t> </a:t>
            </a:r>
            <a:r>
              <a:rPr lang="en-US" altLang="zh-CN" sz="1400" dirty="0">
                <a:solidFill>
                  <a:srgbClr val="56B6C2"/>
                </a:solidFill>
                <a:cs typeface="+mn-ea"/>
                <a:sym typeface="+mn-lt"/>
              </a:rPr>
              <a:t>=</a:t>
            </a:r>
            <a:r>
              <a:rPr lang="en-US" altLang="zh-CN" sz="1400" dirty="0">
                <a:solidFill>
                  <a:srgbClr val="ABB2BF"/>
                </a:solidFill>
                <a:cs typeface="+mn-ea"/>
                <a:sym typeface="+mn-lt"/>
              </a:rPr>
              <a:t> </a:t>
            </a:r>
            <a:r>
              <a:rPr lang="en-US" altLang="zh-CN" sz="1400" dirty="0">
                <a:solidFill>
                  <a:srgbClr val="61AFEF"/>
                </a:solidFill>
                <a:cs typeface="+mn-ea"/>
                <a:sym typeface="+mn-lt"/>
              </a:rPr>
              <a:t>Cons</a:t>
            </a:r>
            <a:r>
              <a:rPr lang="en-US" altLang="zh-CN" sz="1400" dirty="0">
                <a:solidFill>
                  <a:srgbClr val="ABB2BF"/>
                </a:solidFill>
                <a:cs typeface="+mn-ea"/>
                <a:sym typeface="+mn-lt"/>
              </a:rPr>
              <a:t>(</a:t>
            </a:r>
            <a:r>
              <a:rPr lang="en-US" altLang="zh-CN" sz="1400" dirty="0">
                <a:solidFill>
                  <a:srgbClr val="D19A66"/>
                </a:solidFill>
                <a:cs typeface="+mn-ea"/>
                <a:sym typeface="+mn-lt"/>
              </a:rPr>
              <a:t>1</a:t>
            </a:r>
            <a:r>
              <a:rPr lang="en-US" altLang="zh-CN" sz="1400" dirty="0">
                <a:solidFill>
                  <a:srgbClr val="ABB2BF"/>
                </a:solidFill>
                <a:cs typeface="+mn-ea"/>
                <a:sym typeface="+mn-lt"/>
              </a:rPr>
              <a:t>, </a:t>
            </a:r>
            <a:r>
              <a:rPr lang="en-US" altLang="zh-CN" sz="1400" dirty="0">
                <a:solidFill>
                  <a:srgbClr val="61AFEF"/>
                </a:solidFill>
                <a:cs typeface="+mn-ea"/>
                <a:sym typeface="+mn-lt"/>
              </a:rPr>
              <a:t>Cons</a:t>
            </a:r>
            <a:r>
              <a:rPr lang="en-US" altLang="zh-CN" sz="1400" dirty="0">
                <a:solidFill>
                  <a:srgbClr val="ABB2BF"/>
                </a:solidFill>
                <a:cs typeface="+mn-ea"/>
                <a:sym typeface="+mn-lt"/>
              </a:rPr>
              <a:t>(</a:t>
            </a:r>
            <a:r>
              <a:rPr lang="en-US" altLang="zh-CN" sz="1400" dirty="0">
                <a:solidFill>
                  <a:srgbClr val="D19A66"/>
                </a:solidFill>
                <a:cs typeface="+mn-ea"/>
                <a:sym typeface="+mn-lt"/>
              </a:rPr>
              <a:t>2</a:t>
            </a:r>
            <a:r>
              <a:rPr lang="en-US" altLang="zh-CN" sz="1400" dirty="0">
                <a:solidFill>
                  <a:srgbClr val="ABB2BF"/>
                </a:solidFill>
                <a:cs typeface="+mn-ea"/>
                <a:sym typeface="+mn-lt"/>
              </a:rPr>
              <a:t>, </a:t>
            </a:r>
            <a:r>
              <a:rPr lang="en-US" altLang="zh-CN" sz="1400" dirty="0">
                <a:solidFill>
                  <a:srgbClr val="61AFEF"/>
                </a:solidFill>
                <a:cs typeface="+mn-ea"/>
                <a:sym typeface="+mn-lt"/>
              </a:rPr>
              <a:t>Cons</a:t>
            </a:r>
            <a:r>
              <a:rPr lang="en-US" altLang="zh-CN" sz="1400" dirty="0">
                <a:solidFill>
                  <a:srgbClr val="ABB2BF"/>
                </a:solidFill>
                <a:cs typeface="+mn-ea"/>
                <a:sym typeface="+mn-lt"/>
              </a:rPr>
              <a:t>(</a:t>
            </a:r>
            <a:r>
              <a:rPr lang="en-US" altLang="zh-CN" sz="1400" dirty="0">
                <a:solidFill>
                  <a:srgbClr val="D19A66"/>
                </a:solidFill>
                <a:cs typeface="+mn-ea"/>
                <a:sym typeface="+mn-lt"/>
              </a:rPr>
              <a:t>3</a:t>
            </a:r>
            <a:r>
              <a:rPr lang="en-US" altLang="zh-CN" sz="1400" dirty="0">
                <a:solidFill>
                  <a:srgbClr val="ABB2BF"/>
                </a:solidFill>
                <a:cs typeface="+mn-ea"/>
                <a:sym typeface="+mn-lt"/>
              </a:rPr>
              <a:t>, </a:t>
            </a:r>
            <a:r>
              <a:rPr lang="en-US" altLang="zh-CN" sz="1400" dirty="0">
                <a:solidFill>
                  <a:srgbClr val="E5C07B"/>
                </a:solidFill>
                <a:cs typeface="+mn-ea"/>
                <a:sym typeface="+mn-lt"/>
              </a:rPr>
              <a:t>Nil</a:t>
            </a:r>
            <a:r>
              <a:rPr lang="en-US" altLang="zh-CN" sz="1400" dirty="0">
                <a:solidFill>
                  <a:srgbClr val="ABB2BF"/>
                </a:solidFill>
                <a:cs typeface="+mn-ea"/>
                <a:sym typeface="+mn-lt"/>
              </a:rPr>
              <a:t>)));</a:t>
            </a:r>
          </a:p>
          <a:p>
            <a:r>
              <a:rPr lang="en-US" altLang="zh-CN" sz="1400" dirty="0">
                <a:solidFill>
                  <a:srgbClr val="ABB2BF"/>
                </a:solidFill>
                <a:cs typeface="+mn-ea"/>
                <a:sym typeface="+mn-lt"/>
              </a:rPr>
              <a:t>}</a:t>
            </a:r>
            <a:endParaRPr lang="en-US" altLang="zh-CN" sz="1400" b="0" dirty="0">
              <a:solidFill>
                <a:srgbClr val="ABB2BF"/>
              </a:solidFill>
              <a:effectLst/>
              <a:cs typeface="+mn-ea"/>
              <a:sym typeface="+mn-lt"/>
            </a:endParaRPr>
          </a:p>
        </p:txBody>
      </p:sp>
      <p:sp>
        <p:nvSpPr>
          <p:cNvPr id="12" name="右箭头 11"/>
          <p:cNvSpPr/>
          <p:nvPr/>
        </p:nvSpPr>
        <p:spPr>
          <a:xfrm>
            <a:off x="5374433" y="5209686"/>
            <a:ext cx="534714" cy="503853"/>
          </a:xfrm>
          <a:prstGeom prst="rightArrow">
            <a:avLst/>
          </a:prstGeom>
          <a:solidFill>
            <a:srgbClr val="FFC000"/>
          </a:solidFill>
          <a:ln>
            <a:solidFill>
              <a:srgbClr val="1515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上箭头 13"/>
          <p:cNvSpPr/>
          <p:nvPr/>
        </p:nvSpPr>
        <p:spPr>
          <a:xfrm>
            <a:off x="8148292" y="4087410"/>
            <a:ext cx="793102" cy="217784"/>
          </a:xfrm>
          <a:prstGeom prst="upArrow">
            <a:avLst/>
          </a:prstGeom>
          <a:solidFill>
            <a:srgbClr val="FFC000"/>
          </a:solidFill>
          <a:ln>
            <a:solidFill>
              <a:srgbClr val="1515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6042660" y="1855470"/>
            <a:ext cx="5737225" cy="216027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vert="horz" wrap="square" rtlCol="0">
            <a:noAutofit/>
          </a:bodyPr>
          <a:lstStyle/>
          <a:p>
            <a:r>
              <a:rPr lang="en-US" altLang="zh-CN" sz="1400" dirty="0">
                <a:solidFill>
                  <a:srgbClr val="FFFFFF"/>
                </a:solidFill>
                <a:cs typeface="+mn-ea"/>
                <a:sym typeface="+mn-lt"/>
              </a:rPr>
              <a:t>// OK DEMO</a:t>
            </a:r>
          </a:p>
          <a:p>
            <a:r>
              <a:rPr lang="en-US" altLang="zh-CN" sz="1200" dirty="0" err="1">
                <a:solidFill>
                  <a:srgbClr val="C678DD"/>
                </a:solidFill>
                <a:cs typeface="+mn-ea"/>
                <a:sym typeface="+mn-lt"/>
              </a:rPr>
              <a:t>enum</a:t>
            </a:r>
            <a:r>
              <a:rPr lang="en-US" altLang="zh-CN" sz="1200" dirty="0">
                <a:solidFill>
                  <a:srgbClr val="ABB2BF"/>
                </a:solidFill>
                <a:cs typeface="+mn-ea"/>
                <a:sym typeface="+mn-lt"/>
              </a:rPr>
              <a:t> </a:t>
            </a:r>
            <a:r>
              <a:rPr lang="en-US" altLang="zh-CN" sz="1200" dirty="0">
                <a:solidFill>
                  <a:srgbClr val="E5C07B"/>
                </a:solidFill>
                <a:cs typeface="+mn-ea"/>
                <a:sym typeface="+mn-lt"/>
              </a:rPr>
              <a:t>List</a:t>
            </a:r>
            <a:r>
              <a:rPr lang="en-US" altLang="zh-CN" sz="1200" dirty="0">
                <a:solidFill>
                  <a:srgbClr val="ABB2BF"/>
                </a:solidFill>
                <a:cs typeface="+mn-ea"/>
                <a:sym typeface="+mn-lt"/>
              </a:rPr>
              <a:t> {</a:t>
            </a:r>
          </a:p>
          <a:p>
            <a:r>
              <a:rPr lang="en-US" altLang="zh-CN" sz="1200" dirty="0">
                <a:solidFill>
                  <a:srgbClr val="ABB2BF"/>
                </a:solidFill>
                <a:cs typeface="+mn-ea"/>
                <a:sym typeface="+mn-lt"/>
              </a:rPr>
              <a:t>    </a:t>
            </a:r>
            <a:r>
              <a:rPr lang="en-US" altLang="zh-CN" sz="1200" dirty="0">
                <a:solidFill>
                  <a:srgbClr val="61AFEF"/>
                </a:solidFill>
                <a:cs typeface="+mn-ea"/>
                <a:sym typeface="+mn-lt"/>
              </a:rPr>
              <a:t>Cons</a:t>
            </a:r>
            <a:r>
              <a:rPr lang="en-US" altLang="zh-CN" sz="1200" dirty="0">
                <a:solidFill>
                  <a:srgbClr val="ABB2BF"/>
                </a:solidFill>
                <a:cs typeface="+mn-ea"/>
                <a:sym typeface="+mn-lt"/>
              </a:rPr>
              <a:t>(</a:t>
            </a:r>
            <a:r>
              <a:rPr lang="en-US" altLang="zh-CN" sz="1200" dirty="0">
                <a:solidFill>
                  <a:srgbClr val="E5C07B"/>
                </a:solidFill>
                <a:cs typeface="+mn-ea"/>
                <a:sym typeface="+mn-lt"/>
              </a:rPr>
              <a:t>i32</a:t>
            </a:r>
            <a:r>
              <a:rPr lang="en-US" altLang="zh-CN" sz="1200" dirty="0">
                <a:solidFill>
                  <a:srgbClr val="ABB2BF"/>
                </a:solidFill>
                <a:cs typeface="+mn-ea"/>
                <a:sym typeface="+mn-lt"/>
              </a:rPr>
              <a:t>, </a:t>
            </a:r>
            <a:r>
              <a:rPr lang="en-US" altLang="zh-CN" sz="1200" dirty="0">
                <a:solidFill>
                  <a:srgbClr val="E5C07B"/>
                </a:solidFill>
                <a:cs typeface="+mn-ea"/>
                <a:sym typeface="+mn-lt"/>
              </a:rPr>
              <a:t>Box</a:t>
            </a:r>
            <a:r>
              <a:rPr lang="en-US" altLang="zh-CN" sz="1200" dirty="0">
                <a:solidFill>
                  <a:srgbClr val="ABB2BF"/>
                </a:solidFill>
                <a:cs typeface="+mn-ea"/>
                <a:sym typeface="+mn-lt"/>
              </a:rPr>
              <a:t>&lt;</a:t>
            </a:r>
            <a:r>
              <a:rPr lang="en-US" altLang="zh-CN" sz="1200" dirty="0">
                <a:solidFill>
                  <a:srgbClr val="E5C07B"/>
                </a:solidFill>
                <a:cs typeface="+mn-ea"/>
                <a:sym typeface="+mn-lt"/>
              </a:rPr>
              <a:t>List</a:t>
            </a:r>
            <a:r>
              <a:rPr lang="en-US" altLang="zh-CN" sz="1200" dirty="0">
                <a:solidFill>
                  <a:srgbClr val="ABB2BF"/>
                </a:solidFill>
                <a:cs typeface="+mn-ea"/>
                <a:sym typeface="+mn-lt"/>
              </a:rPr>
              <a:t>&gt;),</a:t>
            </a:r>
          </a:p>
          <a:p>
            <a:r>
              <a:rPr lang="en-US" altLang="zh-CN" sz="1200" dirty="0">
                <a:solidFill>
                  <a:srgbClr val="ABB2BF"/>
                </a:solidFill>
                <a:cs typeface="+mn-ea"/>
                <a:sym typeface="+mn-lt"/>
              </a:rPr>
              <a:t>    </a:t>
            </a:r>
            <a:r>
              <a:rPr lang="en-US" altLang="zh-CN" sz="1200" dirty="0">
                <a:solidFill>
                  <a:srgbClr val="E5C07B"/>
                </a:solidFill>
                <a:cs typeface="+mn-ea"/>
                <a:sym typeface="+mn-lt"/>
              </a:rPr>
              <a:t>Nil</a:t>
            </a:r>
            <a:r>
              <a:rPr lang="en-US" altLang="zh-CN" sz="1200" dirty="0">
                <a:solidFill>
                  <a:srgbClr val="ABB2BF"/>
                </a:solidFill>
                <a:cs typeface="+mn-ea"/>
                <a:sym typeface="+mn-lt"/>
              </a:rPr>
              <a:t>,</a:t>
            </a:r>
          </a:p>
          <a:p>
            <a:r>
              <a:rPr lang="en-US" altLang="zh-CN" sz="1200" dirty="0">
                <a:solidFill>
                  <a:srgbClr val="ABB2BF"/>
                </a:solidFill>
                <a:cs typeface="+mn-ea"/>
                <a:sym typeface="+mn-lt"/>
              </a:rPr>
              <a:t>}</a:t>
            </a:r>
          </a:p>
          <a:p>
            <a:br>
              <a:rPr lang="en-US" altLang="zh-CN" sz="1200" dirty="0">
                <a:solidFill>
                  <a:srgbClr val="ABB2BF"/>
                </a:solidFill>
                <a:cs typeface="+mn-ea"/>
                <a:sym typeface="+mn-lt"/>
              </a:rPr>
            </a:br>
            <a:r>
              <a:rPr lang="en-US" altLang="zh-CN" sz="1200" dirty="0">
                <a:solidFill>
                  <a:srgbClr val="C678DD"/>
                </a:solidFill>
                <a:cs typeface="+mn-ea"/>
                <a:sym typeface="+mn-lt"/>
              </a:rPr>
              <a:t>use</a:t>
            </a:r>
            <a:r>
              <a:rPr lang="en-US" altLang="zh-CN" sz="1200" dirty="0">
                <a:solidFill>
                  <a:srgbClr val="ABB2BF"/>
                </a:solidFill>
                <a:cs typeface="+mn-ea"/>
                <a:sym typeface="+mn-lt"/>
              </a:rPr>
              <a:t> </a:t>
            </a:r>
            <a:r>
              <a:rPr lang="en-US" altLang="zh-CN" sz="1200" dirty="0">
                <a:solidFill>
                  <a:srgbClr val="E5C07B"/>
                </a:solidFill>
                <a:cs typeface="+mn-ea"/>
                <a:sym typeface="+mn-lt"/>
              </a:rPr>
              <a:t>List</a:t>
            </a:r>
            <a:r>
              <a:rPr lang="en-US" altLang="zh-CN" sz="1200" dirty="0">
                <a:solidFill>
                  <a:srgbClr val="ABB2BF"/>
                </a:solidFill>
                <a:cs typeface="+mn-ea"/>
                <a:sym typeface="+mn-lt"/>
              </a:rPr>
              <a:t>::{</a:t>
            </a:r>
            <a:r>
              <a:rPr lang="en-US" altLang="zh-CN" sz="1200" dirty="0">
                <a:solidFill>
                  <a:srgbClr val="E5C07B"/>
                </a:solidFill>
                <a:cs typeface="+mn-ea"/>
                <a:sym typeface="+mn-lt"/>
              </a:rPr>
              <a:t>Cons</a:t>
            </a:r>
            <a:r>
              <a:rPr lang="en-US" altLang="zh-CN" sz="1200" dirty="0">
                <a:solidFill>
                  <a:srgbClr val="ABB2BF"/>
                </a:solidFill>
                <a:cs typeface="+mn-ea"/>
                <a:sym typeface="+mn-lt"/>
              </a:rPr>
              <a:t>, </a:t>
            </a:r>
            <a:r>
              <a:rPr lang="en-US" altLang="zh-CN" sz="1200" dirty="0">
                <a:solidFill>
                  <a:srgbClr val="E5C07B"/>
                </a:solidFill>
                <a:cs typeface="+mn-ea"/>
                <a:sym typeface="+mn-lt"/>
              </a:rPr>
              <a:t>Nil</a:t>
            </a:r>
            <a:r>
              <a:rPr lang="en-US" altLang="zh-CN" sz="1200" dirty="0">
                <a:solidFill>
                  <a:srgbClr val="ABB2BF"/>
                </a:solidFill>
                <a:cs typeface="+mn-ea"/>
                <a:sym typeface="+mn-lt"/>
              </a:rPr>
              <a:t>};</a:t>
            </a:r>
          </a:p>
          <a:p>
            <a:br>
              <a:rPr lang="en-US" altLang="zh-CN" sz="1200" dirty="0">
                <a:solidFill>
                  <a:srgbClr val="ABB2BF"/>
                </a:solidFill>
                <a:cs typeface="+mn-ea"/>
                <a:sym typeface="+mn-lt"/>
              </a:rPr>
            </a:br>
            <a:r>
              <a:rPr lang="en-US" altLang="zh-CN" sz="1200" dirty="0" err="1">
                <a:solidFill>
                  <a:srgbClr val="C678DD"/>
                </a:solidFill>
                <a:cs typeface="+mn-ea"/>
                <a:sym typeface="+mn-lt"/>
              </a:rPr>
              <a:t>fn</a:t>
            </a:r>
            <a:r>
              <a:rPr lang="en-US" altLang="zh-CN" sz="1200" dirty="0">
                <a:solidFill>
                  <a:srgbClr val="ABB2BF"/>
                </a:solidFill>
                <a:cs typeface="+mn-ea"/>
                <a:sym typeface="+mn-lt"/>
              </a:rPr>
              <a:t> </a:t>
            </a:r>
            <a:r>
              <a:rPr lang="en-US" altLang="zh-CN" sz="1200" dirty="0">
                <a:solidFill>
                  <a:srgbClr val="61AFEF"/>
                </a:solidFill>
                <a:cs typeface="+mn-ea"/>
                <a:sym typeface="+mn-lt"/>
              </a:rPr>
              <a:t>main</a:t>
            </a:r>
            <a:r>
              <a:rPr lang="en-US" altLang="zh-CN" sz="1200" dirty="0">
                <a:solidFill>
                  <a:srgbClr val="ABB2BF"/>
                </a:solidFill>
                <a:cs typeface="+mn-ea"/>
                <a:sym typeface="+mn-lt"/>
              </a:rPr>
              <a:t>() {</a:t>
            </a:r>
          </a:p>
          <a:p>
            <a:r>
              <a:rPr lang="en-US" altLang="zh-CN" sz="1200" dirty="0">
                <a:solidFill>
                  <a:srgbClr val="ABB2BF"/>
                </a:solidFill>
                <a:cs typeface="+mn-ea"/>
                <a:sym typeface="+mn-lt"/>
              </a:rPr>
              <a:t>    </a:t>
            </a:r>
            <a:r>
              <a:rPr lang="en-US" altLang="zh-CN" sz="1200" dirty="0">
                <a:solidFill>
                  <a:srgbClr val="C678DD"/>
                </a:solidFill>
                <a:cs typeface="+mn-ea"/>
                <a:sym typeface="+mn-lt"/>
              </a:rPr>
              <a:t>let</a:t>
            </a:r>
            <a:r>
              <a:rPr lang="en-US" altLang="zh-CN" sz="1200" dirty="0">
                <a:solidFill>
                  <a:srgbClr val="ABB2BF"/>
                </a:solidFill>
                <a:cs typeface="+mn-ea"/>
                <a:sym typeface="+mn-lt"/>
              </a:rPr>
              <a:t> </a:t>
            </a:r>
            <a:r>
              <a:rPr lang="en-US" altLang="zh-CN" sz="1200" dirty="0">
                <a:solidFill>
                  <a:srgbClr val="E06C75"/>
                </a:solidFill>
                <a:cs typeface="+mn-ea"/>
                <a:sym typeface="+mn-lt"/>
              </a:rPr>
              <a:t>list</a:t>
            </a:r>
            <a:r>
              <a:rPr lang="en-US" altLang="zh-CN" sz="1200" dirty="0">
                <a:solidFill>
                  <a:srgbClr val="ABB2BF"/>
                </a:solidFill>
                <a:cs typeface="+mn-ea"/>
                <a:sym typeface="+mn-lt"/>
              </a:rPr>
              <a:t> </a:t>
            </a:r>
            <a:r>
              <a:rPr lang="en-US" altLang="zh-CN" sz="1200" dirty="0">
                <a:solidFill>
                  <a:srgbClr val="56B6C2"/>
                </a:solidFill>
                <a:cs typeface="+mn-ea"/>
                <a:sym typeface="+mn-lt"/>
              </a:rPr>
              <a:t>=</a:t>
            </a:r>
            <a:r>
              <a:rPr lang="en-US" altLang="zh-CN" sz="1200" dirty="0">
                <a:solidFill>
                  <a:srgbClr val="ABB2BF"/>
                </a:solidFill>
                <a:cs typeface="+mn-ea"/>
                <a:sym typeface="+mn-lt"/>
              </a:rPr>
              <a:t> </a:t>
            </a:r>
            <a:r>
              <a:rPr lang="en-US" altLang="zh-CN" sz="1200" dirty="0">
                <a:solidFill>
                  <a:srgbClr val="61AFEF"/>
                </a:solidFill>
                <a:cs typeface="+mn-ea"/>
                <a:sym typeface="+mn-lt"/>
              </a:rPr>
              <a:t>Cons</a:t>
            </a:r>
            <a:r>
              <a:rPr lang="en-US" altLang="zh-CN" sz="1200" dirty="0">
                <a:solidFill>
                  <a:srgbClr val="ABB2BF"/>
                </a:solidFill>
                <a:cs typeface="+mn-ea"/>
                <a:sym typeface="+mn-lt"/>
              </a:rPr>
              <a:t>(</a:t>
            </a:r>
            <a:r>
              <a:rPr lang="en-US" altLang="zh-CN" sz="1200" dirty="0">
                <a:solidFill>
                  <a:srgbClr val="D19A66"/>
                </a:solidFill>
                <a:cs typeface="+mn-ea"/>
                <a:sym typeface="+mn-lt"/>
              </a:rPr>
              <a:t>1</a:t>
            </a:r>
            <a:r>
              <a:rPr lang="en-US" altLang="zh-CN" sz="1200" dirty="0">
                <a:solidFill>
                  <a:srgbClr val="ABB2BF"/>
                </a:solidFill>
                <a:cs typeface="+mn-ea"/>
                <a:sym typeface="+mn-lt"/>
              </a:rPr>
              <a:t>, </a:t>
            </a:r>
            <a:r>
              <a:rPr lang="en-US" altLang="zh-CN" sz="1200" dirty="0">
                <a:solidFill>
                  <a:srgbClr val="E5C07B"/>
                </a:solidFill>
                <a:cs typeface="+mn-ea"/>
                <a:sym typeface="+mn-lt"/>
              </a:rPr>
              <a:t>Box</a:t>
            </a:r>
            <a:r>
              <a:rPr lang="en-US" altLang="zh-CN" sz="1200" dirty="0">
                <a:solidFill>
                  <a:srgbClr val="ABB2BF"/>
                </a:solidFill>
                <a:cs typeface="+mn-ea"/>
                <a:sym typeface="+mn-lt"/>
              </a:rPr>
              <a:t>::</a:t>
            </a:r>
            <a:r>
              <a:rPr lang="en-US" altLang="zh-CN" sz="1200" dirty="0">
                <a:solidFill>
                  <a:srgbClr val="61AFEF"/>
                </a:solidFill>
                <a:cs typeface="+mn-ea"/>
                <a:sym typeface="+mn-lt"/>
              </a:rPr>
              <a:t>new</a:t>
            </a:r>
            <a:r>
              <a:rPr lang="en-US" altLang="zh-CN" sz="1200" dirty="0">
                <a:solidFill>
                  <a:srgbClr val="ABB2BF"/>
                </a:solidFill>
                <a:cs typeface="+mn-ea"/>
                <a:sym typeface="+mn-lt"/>
              </a:rPr>
              <a:t>(</a:t>
            </a:r>
            <a:r>
              <a:rPr lang="en-US" altLang="zh-CN" sz="1200" dirty="0">
                <a:solidFill>
                  <a:srgbClr val="61AFEF"/>
                </a:solidFill>
                <a:cs typeface="+mn-ea"/>
                <a:sym typeface="+mn-lt"/>
              </a:rPr>
              <a:t>Cons</a:t>
            </a:r>
            <a:r>
              <a:rPr lang="en-US" altLang="zh-CN" sz="1200" dirty="0">
                <a:solidFill>
                  <a:srgbClr val="ABB2BF"/>
                </a:solidFill>
                <a:cs typeface="+mn-ea"/>
                <a:sym typeface="+mn-lt"/>
              </a:rPr>
              <a:t>(</a:t>
            </a:r>
            <a:r>
              <a:rPr lang="en-US" altLang="zh-CN" sz="1200" dirty="0">
                <a:solidFill>
                  <a:srgbClr val="D19A66"/>
                </a:solidFill>
                <a:cs typeface="+mn-ea"/>
                <a:sym typeface="+mn-lt"/>
              </a:rPr>
              <a:t>2</a:t>
            </a:r>
            <a:r>
              <a:rPr lang="en-US" altLang="zh-CN" sz="1200" dirty="0">
                <a:solidFill>
                  <a:srgbClr val="ABB2BF"/>
                </a:solidFill>
                <a:cs typeface="+mn-ea"/>
                <a:sym typeface="+mn-lt"/>
              </a:rPr>
              <a:t>, </a:t>
            </a:r>
            <a:r>
              <a:rPr lang="en-US" altLang="zh-CN" sz="1200" dirty="0">
                <a:solidFill>
                  <a:srgbClr val="E5C07B"/>
                </a:solidFill>
                <a:cs typeface="+mn-ea"/>
                <a:sym typeface="+mn-lt"/>
              </a:rPr>
              <a:t>Box</a:t>
            </a:r>
            <a:r>
              <a:rPr lang="en-US" altLang="zh-CN" sz="1200" dirty="0">
                <a:solidFill>
                  <a:srgbClr val="ABB2BF"/>
                </a:solidFill>
                <a:cs typeface="+mn-ea"/>
                <a:sym typeface="+mn-lt"/>
              </a:rPr>
              <a:t>::</a:t>
            </a:r>
            <a:r>
              <a:rPr lang="en-US" altLang="zh-CN" sz="1200" dirty="0">
                <a:solidFill>
                  <a:srgbClr val="61AFEF"/>
                </a:solidFill>
                <a:cs typeface="+mn-ea"/>
                <a:sym typeface="+mn-lt"/>
              </a:rPr>
              <a:t>new</a:t>
            </a:r>
            <a:r>
              <a:rPr lang="en-US" altLang="zh-CN" sz="1200" dirty="0">
                <a:solidFill>
                  <a:srgbClr val="ABB2BF"/>
                </a:solidFill>
                <a:cs typeface="+mn-ea"/>
                <a:sym typeface="+mn-lt"/>
              </a:rPr>
              <a:t>(</a:t>
            </a:r>
            <a:r>
              <a:rPr lang="en-US" altLang="zh-CN" sz="1200" dirty="0">
                <a:solidFill>
                  <a:srgbClr val="61AFEF"/>
                </a:solidFill>
                <a:cs typeface="+mn-ea"/>
                <a:sym typeface="+mn-lt"/>
              </a:rPr>
              <a:t>Cons</a:t>
            </a:r>
            <a:r>
              <a:rPr lang="en-US" altLang="zh-CN" sz="1200" dirty="0">
                <a:solidFill>
                  <a:srgbClr val="ABB2BF"/>
                </a:solidFill>
                <a:cs typeface="+mn-ea"/>
                <a:sym typeface="+mn-lt"/>
              </a:rPr>
              <a:t>(</a:t>
            </a:r>
            <a:r>
              <a:rPr lang="en-US" altLang="zh-CN" sz="1200" dirty="0">
                <a:solidFill>
                  <a:srgbClr val="D19A66"/>
                </a:solidFill>
                <a:cs typeface="+mn-ea"/>
                <a:sym typeface="+mn-lt"/>
              </a:rPr>
              <a:t>3</a:t>
            </a:r>
            <a:r>
              <a:rPr lang="en-US" altLang="zh-CN" sz="1200" dirty="0">
                <a:solidFill>
                  <a:srgbClr val="ABB2BF"/>
                </a:solidFill>
                <a:cs typeface="+mn-ea"/>
                <a:sym typeface="+mn-lt"/>
              </a:rPr>
              <a:t>,</a:t>
            </a:r>
            <a:r>
              <a:rPr lang="en-US" altLang="zh-CN" sz="1200" dirty="0">
                <a:solidFill>
                  <a:srgbClr val="E5C07B"/>
                </a:solidFill>
                <a:cs typeface="+mn-ea"/>
                <a:sym typeface="+mn-lt"/>
              </a:rPr>
              <a:t>Box</a:t>
            </a:r>
            <a:r>
              <a:rPr lang="en-US" altLang="zh-CN" sz="1200" dirty="0">
                <a:solidFill>
                  <a:srgbClr val="ABB2BF"/>
                </a:solidFill>
                <a:cs typeface="+mn-ea"/>
                <a:sym typeface="+mn-lt"/>
              </a:rPr>
              <a:t>::</a:t>
            </a:r>
            <a:r>
              <a:rPr lang="en-US" altLang="zh-CN" sz="1200" dirty="0">
                <a:solidFill>
                  <a:srgbClr val="61AFEF"/>
                </a:solidFill>
                <a:cs typeface="+mn-ea"/>
                <a:sym typeface="+mn-lt"/>
              </a:rPr>
              <a:t>new</a:t>
            </a:r>
            <a:r>
              <a:rPr lang="en-US" altLang="zh-CN" sz="1200" dirty="0">
                <a:solidFill>
                  <a:srgbClr val="ABB2BF"/>
                </a:solidFill>
                <a:cs typeface="+mn-ea"/>
                <a:sym typeface="+mn-lt"/>
              </a:rPr>
              <a:t>(</a:t>
            </a:r>
            <a:r>
              <a:rPr lang="en-US" altLang="zh-CN" sz="1200" dirty="0">
                <a:solidFill>
                  <a:srgbClr val="E5C07B"/>
                </a:solidFill>
                <a:cs typeface="+mn-ea"/>
                <a:sym typeface="+mn-lt"/>
              </a:rPr>
              <a:t>Nil</a:t>
            </a:r>
            <a:r>
              <a:rPr lang="en-US" altLang="zh-CN" sz="1200" dirty="0">
                <a:solidFill>
                  <a:srgbClr val="ABB2BF"/>
                </a:solidFill>
                <a:cs typeface="+mn-ea"/>
                <a:sym typeface="+mn-lt"/>
              </a:rPr>
              <a:t>))))));</a:t>
            </a:r>
          </a:p>
          <a:p>
            <a:r>
              <a:rPr lang="en-US" altLang="zh-CN" sz="1200" dirty="0">
                <a:solidFill>
                  <a:srgbClr val="ABB2BF"/>
                </a:solidFill>
                <a:cs typeface="+mn-ea"/>
                <a:sym typeface="+mn-lt"/>
              </a:rPr>
              <a:t>}</a:t>
            </a:r>
            <a:endParaRPr lang="en-US" altLang="zh-CN" sz="1200" b="0" dirty="0">
              <a:solidFill>
                <a:srgbClr val="ABB2BF"/>
              </a:solidFill>
              <a:effectLst/>
              <a:cs typeface="+mn-ea"/>
              <a:sym typeface="+mn-lt"/>
            </a:endParaRPr>
          </a:p>
        </p:txBody>
      </p:sp>
      <p:sp>
        <p:nvSpPr>
          <p:cNvPr id="8" name="矩形 7"/>
          <p:cNvSpPr/>
          <p:nvPr/>
        </p:nvSpPr>
        <p:spPr>
          <a:xfrm>
            <a:off x="464185" y="997585"/>
            <a:ext cx="10889615" cy="786765"/>
          </a:xfrm>
          <a:prstGeom prst="rect">
            <a:avLst/>
          </a:prstGeom>
        </p:spPr>
        <p:txBody>
          <a:bodyPr wrap="square">
            <a:noAutofit/>
          </a:bodyPr>
          <a:lstStyle/>
          <a:p>
            <a:pPr>
              <a:lnSpc>
                <a:spcPct val="150000"/>
              </a:lnSpc>
            </a:pPr>
            <a:r>
              <a:rPr lang="en-US" altLang="zh-CN" sz="1600" dirty="0">
                <a:cs typeface="+mn-ea"/>
                <a:sym typeface="+mn-lt"/>
              </a:rPr>
              <a:t>Box allows assigning a value to the heap and then keeping a smart pointer on the stack pointing to the data on the heap; When there is a type of unknown size at compile time and you want to use its value in a context that requires an exact size.</a:t>
            </a:r>
          </a:p>
          <a:p>
            <a:pPr>
              <a:lnSpc>
                <a:spcPct val="150000"/>
              </a:lnSpc>
            </a:pPr>
            <a:endParaRPr lang="en-US" altLang="zh-CN" sz="1600" dirty="0">
              <a:cs typeface="+mn-ea"/>
              <a:sym typeface="+mn-lt"/>
            </a:endParaRPr>
          </a:p>
        </p:txBody>
      </p:sp>
      <p:pic>
        <p:nvPicPr>
          <p:cNvPr id="10" name="图片 9"/>
          <p:cNvPicPr>
            <a:picLocks noChangeAspect="1"/>
          </p:cNvPicPr>
          <p:nvPr/>
        </p:nvPicPr>
        <p:blipFill>
          <a:blip r:embed="rId2"/>
          <a:stretch>
            <a:fillRect/>
          </a:stretch>
        </p:blipFill>
        <p:spPr>
          <a:xfrm>
            <a:off x="6042089" y="4342337"/>
            <a:ext cx="5305492" cy="212020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Memory Security(4) Smart pointers : </a:t>
            </a:r>
            <a:r>
              <a:rPr lang="en-US" altLang="zh-CN"/>
              <a:t>RC(1)</a:t>
            </a:r>
          </a:p>
        </p:txBody>
      </p:sp>
      <p:sp>
        <p:nvSpPr>
          <p:cNvPr id="3" name="内容占位符 2"/>
          <p:cNvSpPr>
            <a:spLocks noGrp="1"/>
          </p:cNvSpPr>
          <p:nvPr>
            <p:ph idx="1"/>
          </p:nvPr>
        </p:nvSpPr>
        <p:spPr>
          <a:xfrm>
            <a:off x="728980" y="1097915"/>
            <a:ext cx="11229340" cy="833755"/>
          </a:xfrm>
        </p:spPr>
        <p:txBody>
          <a:bodyPr>
            <a:normAutofit fontScale="60000"/>
          </a:bodyPr>
          <a:lstStyle/>
          <a:p>
            <a:r>
              <a:rPr lang="en-US" altLang="zh-CN"/>
              <a:t>Rc is a reference count pointer, which records the number of references to a value to determine if it is still in use; If a value has zero references, it means there are no valid references and it can be cleaned up; Cannot be used in multithreading.</a:t>
            </a:r>
          </a:p>
          <a:p>
            <a:pPr marL="0" indent="0">
              <a:buNone/>
            </a:pPr>
            <a:endParaRPr lang="en-US" altLang="zh-CN"/>
          </a:p>
        </p:txBody>
      </p:sp>
      <p:sp>
        <p:nvSpPr>
          <p:cNvPr id="4" name="灯片编号占位符 3"/>
          <p:cNvSpPr>
            <a:spLocks noGrp="1"/>
          </p:cNvSpPr>
          <p:nvPr>
            <p:ph type="sldNum" sz="quarter" idx="12"/>
          </p:nvPr>
        </p:nvSpPr>
        <p:spPr/>
        <p:txBody>
          <a:bodyPr/>
          <a:lstStyle/>
          <a:p>
            <a:fld id="{506F4176-339E-4C4B-80E4-BBE9C4467EFE}" type="slidenum">
              <a:rPr lang="zh-CN" altLang="en-US" smtClean="0"/>
              <a:t>13</a:t>
            </a:fld>
            <a:endParaRPr lang="zh-CN" altLang="en-US"/>
          </a:p>
        </p:txBody>
      </p:sp>
      <p:pic>
        <p:nvPicPr>
          <p:cNvPr id="5" name="图片 4"/>
          <p:cNvPicPr>
            <a:picLocks noChangeAspect="1"/>
          </p:cNvPicPr>
          <p:nvPr/>
        </p:nvPicPr>
        <p:blipFill>
          <a:blip r:embed="rId2"/>
          <a:stretch>
            <a:fillRect/>
          </a:stretch>
        </p:blipFill>
        <p:spPr>
          <a:xfrm>
            <a:off x="7013248" y="2276055"/>
            <a:ext cx="3833094" cy="1362878"/>
          </a:xfrm>
          <a:prstGeom prst="rect">
            <a:avLst/>
          </a:prstGeom>
        </p:spPr>
      </p:pic>
      <p:sp>
        <p:nvSpPr>
          <p:cNvPr id="6" name="文本框 5"/>
          <p:cNvSpPr txBox="1"/>
          <p:nvPr/>
        </p:nvSpPr>
        <p:spPr>
          <a:xfrm>
            <a:off x="838200" y="1796415"/>
            <a:ext cx="4540885" cy="2670175"/>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vert="horz" wrap="square" rtlCol="0">
            <a:noAutofit/>
          </a:bodyPr>
          <a:lstStyle/>
          <a:p>
            <a:r>
              <a:rPr lang="en-US" altLang="zh-CN" sz="1400">
                <a:solidFill>
                  <a:srgbClr val="C678DD"/>
                </a:solidFill>
                <a:cs typeface="+mn-ea"/>
                <a:sym typeface="+mn-lt"/>
              </a:rPr>
              <a:t>enum</a:t>
            </a:r>
            <a:r>
              <a:rPr lang="en-US" altLang="zh-CN" sz="1400">
                <a:solidFill>
                  <a:srgbClr val="ABB2BF"/>
                </a:solidFill>
                <a:cs typeface="+mn-ea"/>
                <a:sym typeface="+mn-lt"/>
              </a:rPr>
              <a:t> </a:t>
            </a:r>
            <a:r>
              <a:rPr lang="en-US" altLang="zh-CN" sz="1400">
                <a:solidFill>
                  <a:srgbClr val="E5C07B"/>
                </a:solidFill>
                <a:cs typeface="+mn-ea"/>
                <a:sym typeface="+mn-lt"/>
              </a:rPr>
              <a:t>List</a:t>
            </a:r>
            <a:r>
              <a:rPr lang="en-US" altLang="zh-CN" sz="1400">
                <a:solidFill>
                  <a:srgbClr val="ABB2BF"/>
                </a:solidFill>
                <a:cs typeface="+mn-ea"/>
                <a:sym typeface="+mn-lt"/>
              </a:rPr>
              <a:t> {</a:t>
            </a:r>
          </a:p>
          <a:p>
            <a:r>
              <a:rPr lang="en-US" altLang="zh-CN" sz="1400">
                <a:solidFill>
                  <a:srgbClr val="ABB2BF"/>
                </a:solidFill>
                <a:cs typeface="+mn-ea"/>
                <a:sym typeface="+mn-lt"/>
              </a:rPr>
              <a:t>    </a:t>
            </a:r>
            <a:r>
              <a:rPr lang="en-US" altLang="zh-CN" sz="1400">
                <a:solidFill>
                  <a:srgbClr val="61AFEF"/>
                </a:solidFill>
                <a:cs typeface="+mn-ea"/>
                <a:sym typeface="+mn-lt"/>
              </a:rPr>
              <a:t>Cons</a:t>
            </a:r>
            <a:r>
              <a:rPr lang="en-US" altLang="zh-CN" sz="1400">
                <a:solidFill>
                  <a:srgbClr val="ABB2BF"/>
                </a:solidFill>
                <a:cs typeface="+mn-ea"/>
                <a:sym typeface="+mn-lt"/>
              </a:rPr>
              <a:t>(</a:t>
            </a:r>
            <a:r>
              <a:rPr lang="en-US" altLang="zh-CN" sz="1400">
                <a:solidFill>
                  <a:srgbClr val="E5C07B"/>
                </a:solidFill>
                <a:cs typeface="+mn-ea"/>
                <a:sym typeface="+mn-lt"/>
              </a:rPr>
              <a:t>i32</a:t>
            </a:r>
            <a:r>
              <a:rPr lang="en-US" altLang="zh-CN" sz="1400">
                <a:solidFill>
                  <a:srgbClr val="ABB2BF"/>
                </a:solidFill>
                <a:cs typeface="+mn-ea"/>
                <a:sym typeface="+mn-lt"/>
              </a:rPr>
              <a:t>, </a:t>
            </a:r>
            <a:r>
              <a:rPr lang="en-US" altLang="zh-CN" sz="1400">
                <a:solidFill>
                  <a:srgbClr val="E5C07B"/>
                </a:solidFill>
                <a:cs typeface="+mn-ea"/>
                <a:sym typeface="+mn-lt"/>
              </a:rPr>
              <a:t>Box</a:t>
            </a:r>
            <a:r>
              <a:rPr lang="en-US" altLang="zh-CN" sz="1400">
                <a:solidFill>
                  <a:srgbClr val="ABB2BF"/>
                </a:solidFill>
                <a:cs typeface="+mn-ea"/>
                <a:sym typeface="+mn-lt"/>
              </a:rPr>
              <a:t>&lt;</a:t>
            </a:r>
            <a:r>
              <a:rPr lang="en-US" altLang="zh-CN" sz="1400">
                <a:solidFill>
                  <a:srgbClr val="E5C07B"/>
                </a:solidFill>
                <a:cs typeface="+mn-ea"/>
                <a:sym typeface="+mn-lt"/>
              </a:rPr>
              <a:t>List</a:t>
            </a:r>
            <a:r>
              <a:rPr lang="en-US" altLang="zh-CN" sz="1400">
                <a:solidFill>
                  <a:srgbClr val="ABB2BF"/>
                </a:solidFill>
                <a:cs typeface="+mn-ea"/>
                <a:sym typeface="+mn-lt"/>
              </a:rPr>
              <a:t>&gt;),</a:t>
            </a:r>
          </a:p>
          <a:p>
            <a:r>
              <a:rPr lang="en-US" altLang="zh-CN" sz="1400">
                <a:solidFill>
                  <a:srgbClr val="ABB2BF"/>
                </a:solidFill>
                <a:cs typeface="+mn-ea"/>
                <a:sym typeface="+mn-lt"/>
              </a:rPr>
              <a:t>    </a:t>
            </a:r>
            <a:r>
              <a:rPr lang="en-US" altLang="zh-CN" sz="1400">
                <a:solidFill>
                  <a:srgbClr val="E5C07B"/>
                </a:solidFill>
                <a:cs typeface="+mn-ea"/>
                <a:sym typeface="+mn-lt"/>
              </a:rPr>
              <a:t>Nil</a:t>
            </a:r>
            <a:r>
              <a:rPr lang="en-US" altLang="zh-CN" sz="1400">
                <a:solidFill>
                  <a:srgbClr val="ABB2BF"/>
                </a:solidFill>
                <a:cs typeface="+mn-ea"/>
                <a:sym typeface="+mn-lt"/>
              </a:rPr>
              <a:t>,</a:t>
            </a:r>
          </a:p>
          <a:p>
            <a:r>
              <a:rPr lang="en-US" altLang="zh-CN" sz="1400">
                <a:solidFill>
                  <a:srgbClr val="ABB2BF"/>
                </a:solidFill>
                <a:cs typeface="+mn-ea"/>
                <a:sym typeface="+mn-lt"/>
              </a:rPr>
              <a:t>}</a:t>
            </a:r>
            <a:br>
              <a:rPr lang="en-US" altLang="zh-CN" sz="1400">
                <a:solidFill>
                  <a:srgbClr val="ABB2BF"/>
                </a:solidFill>
                <a:cs typeface="+mn-ea"/>
                <a:sym typeface="+mn-lt"/>
              </a:rPr>
            </a:br>
            <a:r>
              <a:rPr lang="en-US" altLang="zh-CN" sz="1400">
                <a:solidFill>
                  <a:srgbClr val="C678DD"/>
                </a:solidFill>
                <a:cs typeface="+mn-ea"/>
                <a:sym typeface="+mn-lt"/>
              </a:rPr>
              <a:t>use</a:t>
            </a:r>
            <a:r>
              <a:rPr lang="en-US" altLang="zh-CN" sz="1400">
                <a:solidFill>
                  <a:srgbClr val="ABB2BF"/>
                </a:solidFill>
                <a:cs typeface="+mn-ea"/>
                <a:sym typeface="+mn-lt"/>
              </a:rPr>
              <a:t> </a:t>
            </a:r>
            <a:r>
              <a:rPr lang="en-US" altLang="zh-CN" sz="1400">
                <a:solidFill>
                  <a:srgbClr val="C678DD"/>
                </a:solidFill>
                <a:cs typeface="+mn-ea"/>
                <a:sym typeface="+mn-lt"/>
              </a:rPr>
              <a:t>crate</a:t>
            </a:r>
            <a:r>
              <a:rPr lang="en-US" altLang="zh-CN" sz="1400">
                <a:solidFill>
                  <a:srgbClr val="ABB2BF"/>
                </a:solidFill>
                <a:cs typeface="+mn-ea"/>
                <a:sym typeface="+mn-lt"/>
              </a:rPr>
              <a:t>::</a:t>
            </a:r>
            <a:r>
              <a:rPr lang="en-US" altLang="zh-CN" sz="1400">
                <a:solidFill>
                  <a:srgbClr val="E5C07B"/>
                </a:solidFill>
                <a:cs typeface="+mn-ea"/>
                <a:sym typeface="+mn-lt"/>
              </a:rPr>
              <a:t>List</a:t>
            </a:r>
            <a:r>
              <a:rPr lang="en-US" altLang="zh-CN" sz="1400">
                <a:solidFill>
                  <a:srgbClr val="ABB2BF"/>
                </a:solidFill>
                <a:cs typeface="+mn-ea"/>
                <a:sym typeface="+mn-lt"/>
              </a:rPr>
              <a:t>::{</a:t>
            </a:r>
            <a:r>
              <a:rPr lang="en-US" altLang="zh-CN" sz="1400">
                <a:solidFill>
                  <a:srgbClr val="E5C07B"/>
                </a:solidFill>
                <a:cs typeface="+mn-ea"/>
                <a:sym typeface="+mn-lt"/>
              </a:rPr>
              <a:t>Cons</a:t>
            </a:r>
            <a:r>
              <a:rPr lang="en-US" altLang="zh-CN" sz="1400">
                <a:solidFill>
                  <a:srgbClr val="ABB2BF"/>
                </a:solidFill>
                <a:cs typeface="+mn-ea"/>
                <a:sym typeface="+mn-lt"/>
              </a:rPr>
              <a:t>, </a:t>
            </a:r>
            <a:r>
              <a:rPr lang="en-US" altLang="zh-CN" sz="1400">
                <a:solidFill>
                  <a:srgbClr val="E5C07B"/>
                </a:solidFill>
                <a:cs typeface="+mn-ea"/>
                <a:sym typeface="+mn-lt"/>
              </a:rPr>
              <a:t>Nil</a:t>
            </a:r>
            <a:r>
              <a:rPr lang="en-US" altLang="zh-CN" sz="1400">
                <a:solidFill>
                  <a:srgbClr val="ABB2BF"/>
                </a:solidFill>
                <a:cs typeface="+mn-ea"/>
                <a:sym typeface="+mn-lt"/>
              </a:rPr>
              <a:t>};</a:t>
            </a:r>
          </a:p>
          <a:p>
            <a:br>
              <a:rPr lang="en-US" altLang="zh-CN" sz="1400">
                <a:solidFill>
                  <a:srgbClr val="ABB2BF"/>
                </a:solidFill>
                <a:cs typeface="+mn-ea"/>
                <a:sym typeface="+mn-lt"/>
              </a:rPr>
            </a:br>
            <a:r>
              <a:rPr lang="en-US" altLang="zh-CN" sz="1400">
                <a:solidFill>
                  <a:srgbClr val="C678DD"/>
                </a:solidFill>
                <a:cs typeface="+mn-ea"/>
                <a:sym typeface="+mn-lt"/>
              </a:rPr>
              <a:t>fn</a:t>
            </a:r>
            <a:r>
              <a:rPr lang="en-US" altLang="zh-CN" sz="1400">
                <a:solidFill>
                  <a:srgbClr val="ABB2BF"/>
                </a:solidFill>
                <a:cs typeface="+mn-ea"/>
                <a:sym typeface="+mn-lt"/>
              </a:rPr>
              <a:t> </a:t>
            </a:r>
            <a:r>
              <a:rPr lang="en-US" altLang="zh-CN" sz="1400">
                <a:solidFill>
                  <a:srgbClr val="61AFEF"/>
                </a:solidFill>
                <a:cs typeface="+mn-ea"/>
                <a:sym typeface="+mn-lt"/>
              </a:rPr>
              <a:t>main</a:t>
            </a:r>
            <a:r>
              <a:rPr lang="en-US" altLang="zh-CN" sz="1400">
                <a:solidFill>
                  <a:srgbClr val="ABB2BF"/>
                </a:solidFill>
                <a:cs typeface="+mn-ea"/>
                <a:sym typeface="+mn-lt"/>
              </a:rPr>
              <a:t>() {</a:t>
            </a:r>
          </a:p>
          <a:p>
            <a:r>
              <a:rPr lang="en-US" altLang="zh-CN" sz="1400">
                <a:solidFill>
                  <a:srgbClr val="ABB2BF"/>
                </a:solidFill>
                <a:cs typeface="+mn-ea"/>
                <a:sym typeface="+mn-lt"/>
              </a:rPr>
              <a:t>    </a:t>
            </a:r>
            <a:r>
              <a:rPr lang="en-US" altLang="zh-CN" sz="1400">
                <a:solidFill>
                  <a:srgbClr val="C678DD"/>
                </a:solidFill>
                <a:cs typeface="+mn-ea"/>
                <a:sym typeface="+mn-lt"/>
              </a:rPr>
              <a:t>let</a:t>
            </a:r>
            <a:r>
              <a:rPr lang="en-US" altLang="zh-CN" sz="1400">
                <a:solidFill>
                  <a:srgbClr val="ABB2BF"/>
                </a:solidFill>
                <a:cs typeface="+mn-ea"/>
                <a:sym typeface="+mn-lt"/>
              </a:rPr>
              <a:t> </a:t>
            </a:r>
            <a:r>
              <a:rPr lang="en-US" altLang="zh-CN" sz="1400">
                <a:solidFill>
                  <a:srgbClr val="E06C75"/>
                </a:solidFill>
                <a:cs typeface="+mn-ea"/>
                <a:sym typeface="+mn-lt"/>
              </a:rPr>
              <a:t>a</a:t>
            </a:r>
            <a:r>
              <a:rPr lang="en-US" altLang="zh-CN" sz="1400">
                <a:solidFill>
                  <a:srgbClr val="ABB2BF"/>
                </a:solidFill>
                <a:cs typeface="+mn-ea"/>
                <a:sym typeface="+mn-lt"/>
              </a:rPr>
              <a:t> </a:t>
            </a:r>
            <a:r>
              <a:rPr lang="en-US" altLang="zh-CN" sz="1400">
                <a:solidFill>
                  <a:srgbClr val="56B6C2"/>
                </a:solidFill>
                <a:cs typeface="+mn-ea"/>
                <a:sym typeface="+mn-lt"/>
              </a:rPr>
              <a:t>=</a:t>
            </a:r>
            <a:r>
              <a:rPr lang="en-US" altLang="zh-CN" sz="1400">
                <a:solidFill>
                  <a:srgbClr val="ABB2BF"/>
                </a:solidFill>
                <a:cs typeface="+mn-ea"/>
                <a:sym typeface="+mn-lt"/>
              </a:rPr>
              <a:t> </a:t>
            </a:r>
            <a:r>
              <a:rPr lang="en-US" altLang="zh-CN" sz="1400">
                <a:solidFill>
                  <a:srgbClr val="61AFEF"/>
                </a:solidFill>
                <a:cs typeface="+mn-ea"/>
                <a:sym typeface="+mn-lt"/>
              </a:rPr>
              <a:t>Cons</a:t>
            </a:r>
            <a:r>
              <a:rPr lang="en-US" altLang="zh-CN" sz="1400">
                <a:solidFill>
                  <a:srgbClr val="ABB2BF"/>
                </a:solidFill>
                <a:cs typeface="+mn-ea"/>
                <a:sym typeface="+mn-lt"/>
              </a:rPr>
              <a:t>(</a:t>
            </a:r>
            <a:r>
              <a:rPr lang="en-US" altLang="zh-CN" sz="1400">
                <a:solidFill>
                  <a:srgbClr val="D19A66"/>
                </a:solidFill>
                <a:cs typeface="+mn-ea"/>
                <a:sym typeface="+mn-lt"/>
              </a:rPr>
              <a:t>5</a:t>
            </a:r>
            <a:r>
              <a:rPr lang="en-US" altLang="zh-CN" sz="1400">
                <a:solidFill>
                  <a:srgbClr val="ABB2BF"/>
                </a:solidFill>
                <a:cs typeface="+mn-ea"/>
                <a:sym typeface="+mn-lt"/>
              </a:rPr>
              <a:t>, </a:t>
            </a:r>
            <a:r>
              <a:rPr lang="en-US" altLang="zh-CN" sz="1400">
                <a:solidFill>
                  <a:srgbClr val="E5C07B"/>
                </a:solidFill>
                <a:cs typeface="+mn-ea"/>
                <a:sym typeface="+mn-lt"/>
              </a:rPr>
              <a:t>Box</a:t>
            </a:r>
            <a:r>
              <a:rPr lang="en-US" altLang="zh-CN" sz="1400">
                <a:solidFill>
                  <a:srgbClr val="ABB2BF"/>
                </a:solidFill>
                <a:cs typeface="+mn-ea"/>
                <a:sym typeface="+mn-lt"/>
              </a:rPr>
              <a:t>::</a:t>
            </a:r>
            <a:r>
              <a:rPr lang="en-US" altLang="zh-CN" sz="1400">
                <a:solidFill>
                  <a:srgbClr val="61AFEF"/>
                </a:solidFill>
                <a:cs typeface="+mn-ea"/>
                <a:sym typeface="+mn-lt"/>
              </a:rPr>
              <a:t>new</a:t>
            </a:r>
            <a:r>
              <a:rPr lang="en-US" altLang="zh-CN" sz="1400">
                <a:solidFill>
                  <a:srgbClr val="ABB2BF"/>
                </a:solidFill>
                <a:cs typeface="+mn-ea"/>
                <a:sym typeface="+mn-lt"/>
              </a:rPr>
              <a:t>(</a:t>
            </a:r>
            <a:r>
              <a:rPr lang="en-US" altLang="zh-CN" sz="1400">
                <a:solidFill>
                  <a:srgbClr val="61AFEF"/>
                </a:solidFill>
                <a:cs typeface="+mn-ea"/>
                <a:sym typeface="+mn-lt"/>
              </a:rPr>
              <a:t>Cons</a:t>
            </a:r>
            <a:r>
              <a:rPr lang="en-US" altLang="zh-CN" sz="1400">
                <a:solidFill>
                  <a:srgbClr val="ABB2BF"/>
                </a:solidFill>
                <a:cs typeface="+mn-ea"/>
                <a:sym typeface="+mn-lt"/>
              </a:rPr>
              <a:t>(</a:t>
            </a:r>
            <a:r>
              <a:rPr lang="en-US" altLang="zh-CN" sz="1400">
                <a:solidFill>
                  <a:srgbClr val="D19A66"/>
                </a:solidFill>
                <a:cs typeface="+mn-ea"/>
                <a:sym typeface="+mn-lt"/>
              </a:rPr>
              <a:t>10</a:t>
            </a:r>
            <a:r>
              <a:rPr lang="en-US" altLang="zh-CN" sz="1400">
                <a:solidFill>
                  <a:srgbClr val="ABB2BF"/>
                </a:solidFill>
                <a:cs typeface="+mn-ea"/>
                <a:sym typeface="+mn-lt"/>
              </a:rPr>
              <a:t>, </a:t>
            </a:r>
            <a:r>
              <a:rPr lang="en-US" altLang="zh-CN" sz="1400">
                <a:solidFill>
                  <a:srgbClr val="E5C07B"/>
                </a:solidFill>
                <a:cs typeface="+mn-ea"/>
                <a:sym typeface="+mn-lt"/>
              </a:rPr>
              <a:t>Box</a:t>
            </a:r>
            <a:r>
              <a:rPr lang="en-US" altLang="zh-CN" sz="1400">
                <a:solidFill>
                  <a:srgbClr val="ABB2BF"/>
                </a:solidFill>
                <a:cs typeface="+mn-ea"/>
                <a:sym typeface="+mn-lt"/>
              </a:rPr>
              <a:t>::</a:t>
            </a:r>
            <a:r>
              <a:rPr lang="en-US" altLang="zh-CN" sz="1400">
                <a:solidFill>
                  <a:srgbClr val="61AFEF"/>
                </a:solidFill>
                <a:cs typeface="+mn-ea"/>
                <a:sym typeface="+mn-lt"/>
              </a:rPr>
              <a:t>new</a:t>
            </a:r>
            <a:r>
              <a:rPr lang="en-US" altLang="zh-CN" sz="1400">
                <a:solidFill>
                  <a:srgbClr val="ABB2BF"/>
                </a:solidFill>
                <a:cs typeface="+mn-ea"/>
                <a:sym typeface="+mn-lt"/>
              </a:rPr>
              <a:t>(</a:t>
            </a:r>
            <a:r>
              <a:rPr lang="en-US" altLang="zh-CN" sz="1400">
                <a:solidFill>
                  <a:srgbClr val="E5C07B"/>
                </a:solidFill>
                <a:cs typeface="+mn-ea"/>
                <a:sym typeface="+mn-lt"/>
              </a:rPr>
              <a:t>Nil</a:t>
            </a:r>
            <a:r>
              <a:rPr lang="en-US" altLang="zh-CN" sz="1400">
                <a:solidFill>
                  <a:srgbClr val="ABB2BF"/>
                </a:solidFill>
                <a:cs typeface="+mn-ea"/>
                <a:sym typeface="+mn-lt"/>
              </a:rPr>
              <a:t>))));</a:t>
            </a:r>
          </a:p>
          <a:p>
            <a:r>
              <a:rPr lang="en-US" altLang="zh-CN" sz="1400">
                <a:solidFill>
                  <a:srgbClr val="ABB2BF"/>
                </a:solidFill>
                <a:cs typeface="+mn-ea"/>
                <a:sym typeface="+mn-lt"/>
              </a:rPr>
              <a:t>    </a:t>
            </a:r>
            <a:r>
              <a:rPr lang="en-US" altLang="zh-CN" sz="1400">
                <a:solidFill>
                  <a:srgbClr val="C678DD"/>
                </a:solidFill>
                <a:cs typeface="+mn-ea"/>
                <a:sym typeface="+mn-lt"/>
              </a:rPr>
              <a:t>let</a:t>
            </a:r>
            <a:r>
              <a:rPr lang="en-US" altLang="zh-CN" sz="1400">
                <a:solidFill>
                  <a:srgbClr val="ABB2BF"/>
                </a:solidFill>
                <a:cs typeface="+mn-ea"/>
                <a:sym typeface="+mn-lt"/>
              </a:rPr>
              <a:t> </a:t>
            </a:r>
            <a:r>
              <a:rPr lang="en-US" altLang="zh-CN" sz="1400">
                <a:solidFill>
                  <a:srgbClr val="E06C75"/>
                </a:solidFill>
                <a:cs typeface="+mn-ea"/>
                <a:sym typeface="+mn-lt"/>
              </a:rPr>
              <a:t>_b</a:t>
            </a:r>
            <a:r>
              <a:rPr lang="en-US" altLang="zh-CN" sz="1400">
                <a:solidFill>
                  <a:srgbClr val="ABB2BF"/>
                </a:solidFill>
                <a:cs typeface="+mn-ea"/>
                <a:sym typeface="+mn-lt"/>
              </a:rPr>
              <a:t> </a:t>
            </a:r>
            <a:r>
              <a:rPr lang="en-US" altLang="zh-CN" sz="1400">
                <a:solidFill>
                  <a:srgbClr val="56B6C2"/>
                </a:solidFill>
                <a:cs typeface="+mn-ea"/>
                <a:sym typeface="+mn-lt"/>
              </a:rPr>
              <a:t>=</a:t>
            </a:r>
            <a:r>
              <a:rPr lang="en-US" altLang="zh-CN" sz="1400">
                <a:solidFill>
                  <a:srgbClr val="ABB2BF"/>
                </a:solidFill>
                <a:cs typeface="+mn-ea"/>
                <a:sym typeface="+mn-lt"/>
              </a:rPr>
              <a:t> </a:t>
            </a:r>
            <a:r>
              <a:rPr lang="en-US" altLang="zh-CN" sz="1400">
                <a:solidFill>
                  <a:srgbClr val="61AFEF"/>
                </a:solidFill>
                <a:cs typeface="+mn-ea"/>
                <a:sym typeface="+mn-lt"/>
              </a:rPr>
              <a:t>Cons</a:t>
            </a:r>
            <a:r>
              <a:rPr lang="en-US" altLang="zh-CN" sz="1400">
                <a:solidFill>
                  <a:srgbClr val="ABB2BF"/>
                </a:solidFill>
                <a:cs typeface="+mn-ea"/>
                <a:sym typeface="+mn-lt"/>
              </a:rPr>
              <a:t>(</a:t>
            </a:r>
            <a:r>
              <a:rPr lang="en-US" altLang="zh-CN" sz="1400">
                <a:solidFill>
                  <a:srgbClr val="D19A66"/>
                </a:solidFill>
                <a:cs typeface="+mn-ea"/>
                <a:sym typeface="+mn-lt"/>
              </a:rPr>
              <a:t>3</a:t>
            </a:r>
            <a:r>
              <a:rPr lang="en-US" altLang="zh-CN" sz="1400">
                <a:solidFill>
                  <a:srgbClr val="ABB2BF"/>
                </a:solidFill>
                <a:cs typeface="+mn-ea"/>
                <a:sym typeface="+mn-lt"/>
              </a:rPr>
              <a:t>, </a:t>
            </a:r>
            <a:r>
              <a:rPr lang="en-US" altLang="zh-CN" sz="1400">
                <a:solidFill>
                  <a:srgbClr val="E5C07B"/>
                </a:solidFill>
                <a:cs typeface="+mn-ea"/>
                <a:sym typeface="+mn-lt"/>
              </a:rPr>
              <a:t>Box</a:t>
            </a:r>
            <a:r>
              <a:rPr lang="en-US" altLang="zh-CN" sz="1400">
                <a:solidFill>
                  <a:srgbClr val="ABB2BF"/>
                </a:solidFill>
                <a:cs typeface="+mn-ea"/>
                <a:sym typeface="+mn-lt"/>
              </a:rPr>
              <a:t>::</a:t>
            </a:r>
            <a:r>
              <a:rPr lang="en-US" altLang="zh-CN" sz="1400">
                <a:solidFill>
                  <a:srgbClr val="61AFEF"/>
                </a:solidFill>
                <a:cs typeface="+mn-ea"/>
                <a:sym typeface="+mn-lt"/>
              </a:rPr>
              <a:t>new</a:t>
            </a:r>
            <a:r>
              <a:rPr lang="en-US" altLang="zh-CN" sz="1400">
                <a:solidFill>
                  <a:srgbClr val="ABB2BF"/>
                </a:solidFill>
                <a:cs typeface="+mn-ea"/>
                <a:sym typeface="+mn-lt"/>
              </a:rPr>
              <a:t>(</a:t>
            </a:r>
            <a:r>
              <a:rPr lang="en-US" altLang="zh-CN" sz="1400">
                <a:solidFill>
                  <a:srgbClr val="E06C75"/>
                </a:solidFill>
                <a:cs typeface="+mn-ea"/>
                <a:sym typeface="+mn-lt"/>
              </a:rPr>
              <a:t>a</a:t>
            </a:r>
            <a:r>
              <a:rPr lang="en-US" altLang="zh-CN" sz="1400">
                <a:solidFill>
                  <a:srgbClr val="ABB2BF"/>
                </a:solidFill>
                <a:cs typeface="+mn-ea"/>
                <a:sym typeface="+mn-lt"/>
              </a:rPr>
              <a:t>));</a:t>
            </a:r>
          </a:p>
          <a:p>
            <a:r>
              <a:rPr lang="en-US" altLang="zh-CN" sz="1400">
                <a:solidFill>
                  <a:srgbClr val="ABB2BF"/>
                </a:solidFill>
                <a:cs typeface="+mn-ea"/>
                <a:sym typeface="+mn-lt"/>
              </a:rPr>
              <a:t>    </a:t>
            </a:r>
            <a:r>
              <a:rPr lang="en-US" altLang="zh-CN" sz="1400">
                <a:solidFill>
                  <a:srgbClr val="C678DD"/>
                </a:solidFill>
                <a:cs typeface="+mn-ea"/>
                <a:sym typeface="+mn-lt"/>
              </a:rPr>
              <a:t>let</a:t>
            </a:r>
            <a:r>
              <a:rPr lang="en-US" altLang="zh-CN" sz="1400">
                <a:solidFill>
                  <a:srgbClr val="ABB2BF"/>
                </a:solidFill>
                <a:cs typeface="+mn-ea"/>
                <a:sym typeface="+mn-lt"/>
              </a:rPr>
              <a:t> </a:t>
            </a:r>
            <a:r>
              <a:rPr lang="en-US" altLang="zh-CN" sz="1400">
                <a:solidFill>
                  <a:srgbClr val="E06C75"/>
                </a:solidFill>
                <a:cs typeface="+mn-ea"/>
                <a:sym typeface="+mn-lt"/>
              </a:rPr>
              <a:t>_c</a:t>
            </a:r>
            <a:r>
              <a:rPr lang="en-US" altLang="zh-CN" sz="1400">
                <a:solidFill>
                  <a:srgbClr val="ABB2BF"/>
                </a:solidFill>
                <a:cs typeface="+mn-ea"/>
                <a:sym typeface="+mn-lt"/>
              </a:rPr>
              <a:t> </a:t>
            </a:r>
            <a:r>
              <a:rPr lang="en-US" altLang="zh-CN" sz="1400">
                <a:solidFill>
                  <a:srgbClr val="56B6C2"/>
                </a:solidFill>
                <a:cs typeface="+mn-ea"/>
                <a:sym typeface="+mn-lt"/>
              </a:rPr>
              <a:t>=</a:t>
            </a:r>
            <a:r>
              <a:rPr lang="en-US" altLang="zh-CN" sz="1400">
                <a:solidFill>
                  <a:srgbClr val="ABB2BF"/>
                </a:solidFill>
                <a:cs typeface="+mn-ea"/>
                <a:sym typeface="+mn-lt"/>
              </a:rPr>
              <a:t> </a:t>
            </a:r>
            <a:r>
              <a:rPr lang="en-US" altLang="zh-CN" sz="1400">
                <a:solidFill>
                  <a:srgbClr val="61AFEF"/>
                </a:solidFill>
                <a:cs typeface="+mn-ea"/>
                <a:sym typeface="+mn-lt"/>
              </a:rPr>
              <a:t>Cons</a:t>
            </a:r>
            <a:r>
              <a:rPr lang="en-US" altLang="zh-CN" sz="1400">
                <a:solidFill>
                  <a:srgbClr val="ABB2BF"/>
                </a:solidFill>
                <a:cs typeface="+mn-ea"/>
                <a:sym typeface="+mn-lt"/>
              </a:rPr>
              <a:t>(</a:t>
            </a:r>
            <a:r>
              <a:rPr lang="en-US" altLang="zh-CN" sz="1400">
                <a:solidFill>
                  <a:srgbClr val="D19A66"/>
                </a:solidFill>
                <a:cs typeface="+mn-ea"/>
                <a:sym typeface="+mn-lt"/>
              </a:rPr>
              <a:t>4</a:t>
            </a:r>
            <a:r>
              <a:rPr lang="en-US" altLang="zh-CN" sz="1400">
                <a:solidFill>
                  <a:srgbClr val="ABB2BF"/>
                </a:solidFill>
                <a:cs typeface="+mn-ea"/>
                <a:sym typeface="+mn-lt"/>
              </a:rPr>
              <a:t>, </a:t>
            </a:r>
            <a:r>
              <a:rPr lang="en-US" altLang="zh-CN" sz="1400">
                <a:solidFill>
                  <a:srgbClr val="E5C07B"/>
                </a:solidFill>
                <a:cs typeface="+mn-ea"/>
                <a:sym typeface="+mn-lt"/>
              </a:rPr>
              <a:t>Box</a:t>
            </a:r>
            <a:r>
              <a:rPr lang="en-US" altLang="zh-CN" sz="1400">
                <a:solidFill>
                  <a:srgbClr val="ABB2BF"/>
                </a:solidFill>
                <a:cs typeface="+mn-ea"/>
                <a:sym typeface="+mn-lt"/>
              </a:rPr>
              <a:t>::</a:t>
            </a:r>
            <a:r>
              <a:rPr lang="en-US" altLang="zh-CN" sz="1400">
                <a:solidFill>
                  <a:srgbClr val="61AFEF"/>
                </a:solidFill>
                <a:cs typeface="+mn-ea"/>
                <a:sym typeface="+mn-lt"/>
              </a:rPr>
              <a:t>new</a:t>
            </a:r>
            <a:r>
              <a:rPr lang="en-US" altLang="zh-CN" sz="1400">
                <a:solidFill>
                  <a:srgbClr val="ABB2BF"/>
                </a:solidFill>
                <a:cs typeface="+mn-ea"/>
                <a:sym typeface="+mn-lt"/>
              </a:rPr>
              <a:t>(</a:t>
            </a:r>
            <a:r>
              <a:rPr lang="en-US" altLang="zh-CN" sz="1400">
                <a:solidFill>
                  <a:srgbClr val="E06C75"/>
                </a:solidFill>
                <a:cs typeface="+mn-ea"/>
                <a:sym typeface="+mn-lt"/>
              </a:rPr>
              <a:t>a</a:t>
            </a:r>
            <a:r>
              <a:rPr lang="en-US" altLang="zh-CN" sz="1400">
                <a:solidFill>
                  <a:srgbClr val="ABB2BF"/>
                </a:solidFill>
                <a:cs typeface="+mn-ea"/>
                <a:sym typeface="+mn-lt"/>
              </a:rPr>
              <a:t>));</a:t>
            </a:r>
          </a:p>
          <a:p>
            <a:r>
              <a:rPr lang="en-US" altLang="zh-CN" sz="1400">
                <a:solidFill>
                  <a:srgbClr val="ABB2BF"/>
                </a:solidFill>
                <a:cs typeface="+mn-ea"/>
                <a:sym typeface="+mn-lt"/>
              </a:rPr>
              <a:t>}</a:t>
            </a:r>
            <a:endParaRPr lang="en-US" altLang="zh-CN" sz="1400" b="0">
              <a:solidFill>
                <a:srgbClr val="ABB2BF"/>
              </a:solidFill>
              <a:effectLst/>
              <a:cs typeface="+mn-ea"/>
              <a:sym typeface="+mn-lt"/>
            </a:endParaRPr>
          </a:p>
        </p:txBody>
      </p:sp>
      <p:sp>
        <p:nvSpPr>
          <p:cNvPr id="8" name="下箭头 7"/>
          <p:cNvSpPr/>
          <p:nvPr/>
        </p:nvSpPr>
        <p:spPr>
          <a:xfrm>
            <a:off x="2419496" y="4531112"/>
            <a:ext cx="1203649" cy="225352"/>
          </a:xfrm>
          <a:prstGeom prst="downArrow">
            <a:avLst/>
          </a:prstGeom>
          <a:solidFill>
            <a:srgbClr val="FFC000"/>
          </a:solidFill>
          <a:ln>
            <a:solidFill>
              <a:srgbClr val="1515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505655" y="3761280"/>
            <a:ext cx="5452101" cy="2676525"/>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vert="horz" wrap="square" rtlCol="0">
            <a:spAutoFit/>
          </a:bodyPr>
          <a:lstStyle/>
          <a:p>
            <a:r>
              <a:rPr lang="en-US" altLang="zh-CN" sz="1400" dirty="0" err="1">
                <a:solidFill>
                  <a:srgbClr val="C678DD"/>
                </a:solidFill>
                <a:cs typeface="+mn-ea"/>
                <a:sym typeface="+mn-lt"/>
              </a:rPr>
              <a:t>enum</a:t>
            </a:r>
            <a:r>
              <a:rPr lang="en-US" altLang="zh-CN" sz="1400" dirty="0">
                <a:solidFill>
                  <a:srgbClr val="ABB2BF"/>
                </a:solidFill>
                <a:cs typeface="+mn-ea"/>
                <a:sym typeface="+mn-lt"/>
              </a:rPr>
              <a:t> </a:t>
            </a:r>
            <a:r>
              <a:rPr lang="en-US" altLang="zh-CN" sz="1400" dirty="0">
                <a:solidFill>
                  <a:srgbClr val="E5C07B"/>
                </a:solidFill>
                <a:cs typeface="+mn-ea"/>
                <a:sym typeface="+mn-lt"/>
              </a:rPr>
              <a:t>List</a:t>
            </a:r>
            <a:r>
              <a:rPr lang="en-US" altLang="zh-CN" sz="1400" dirty="0">
                <a:solidFill>
                  <a:srgbClr val="ABB2BF"/>
                </a:solidFill>
                <a:cs typeface="+mn-ea"/>
                <a:sym typeface="+mn-lt"/>
              </a:rPr>
              <a:t> {</a:t>
            </a:r>
          </a:p>
          <a:p>
            <a:r>
              <a:rPr lang="en-US" altLang="zh-CN" sz="1400" dirty="0">
                <a:solidFill>
                  <a:srgbClr val="ABB2BF"/>
                </a:solidFill>
                <a:cs typeface="+mn-ea"/>
                <a:sym typeface="+mn-lt"/>
              </a:rPr>
              <a:t>    </a:t>
            </a:r>
            <a:r>
              <a:rPr lang="en-US" altLang="zh-CN" sz="1400" dirty="0">
                <a:solidFill>
                  <a:srgbClr val="61AFEF"/>
                </a:solidFill>
                <a:cs typeface="+mn-ea"/>
                <a:sym typeface="+mn-lt"/>
              </a:rPr>
              <a:t>Cons</a:t>
            </a:r>
            <a:r>
              <a:rPr lang="en-US" altLang="zh-CN" sz="1400" dirty="0">
                <a:solidFill>
                  <a:srgbClr val="ABB2BF"/>
                </a:solidFill>
                <a:cs typeface="+mn-ea"/>
                <a:sym typeface="+mn-lt"/>
              </a:rPr>
              <a:t>(</a:t>
            </a:r>
            <a:r>
              <a:rPr lang="en-US" altLang="zh-CN" sz="1400" dirty="0">
                <a:solidFill>
                  <a:srgbClr val="E5C07B"/>
                </a:solidFill>
                <a:cs typeface="+mn-ea"/>
                <a:sym typeface="+mn-lt"/>
              </a:rPr>
              <a:t>i32</a:t>
            </a:r>
            <a:r>
              <a:rPr lang="en-US" altLang="zh-CN" sz="1400" dirty="0">
                <a:solidFill>
                  <a:srgbClr val="ABB2BF"/>
                </a:solidFill>
                <a:cs typeface="+mn-ea"/>
                <a:sym typeface="+mn-lt"/>
              </a:rPr>
              <a:t>, </a:t>
            </a:r>
            <a:r>
              <a:rPr lang="en-US" altLang="zh-CN" sz="1400" dirty="0" err="1">
                <a:solidFill>
                  <a:srgbClr val="E5C07B"/>
                </a:solidFill>
                <a:cs typeface="+mn-ea"/>
                <a:sym typeface="+mn-lt"/>
              </a:rPr>
              <a:t>Rc</a:t>
            </a:r>
            <a:r>
              <a:rPr lang="en-US" altLang="zh-CN" sz="1400" dirty="0">
                <a:solidFill>
                  <a:srgbClr val="ABB2BF"/>
                </a:solidFill>
                <a:cs typeface="+mn-ea"/>
                <a:sym typeface="+mn-lt"/>
              </a:rPr>
              <a:t>&lt;</a:t>
            </a:r>
            <a:r>
              <a:rPr lang="en-US" altLang="zh-CN" sz="1400" dirty="0">
                <a:solidFill>
                  <a:srgbClr val="E5C07B"/>
                </a:solidFill>
                <a:cs typeface="+mn-ea"/>
                <a:sym typeface="+mn-lt"/>
              </a:rPr>
              <a:t>List</a:t>
            </a:r>
            <a:r>
              <a:rPr lang="en-US" altLang="zh-CN" sz="1400" dirty="0">
                <a:solidFill>
                  <a:srgbClr val="ABB2BF"/>
                </a:solidFill>
                <a:cs typeface="+mn-ea"/>
                <a:sym typeface="+mn-lt"/>
              </a:rPr>
              <a:t>&gt;),</a:t>
            </a:r>
          </a:p>
          <a:p>
            <a:r>
              <a:rPr lang="en-US" altLang="zh-CN" sz="1400" dirty="0">
                <a:solidFill>
                  <a:srgbClr val="ABB2BF"/>
                </a:solidFill>
                <a:cs typeface="+mn-ea"/>
                <a:sym typeface="+mn-lt"/>
              </a:rPr>
              <a:t>    </a:t>
            </a:r>
            <a:r>
              <a:rPr lang="en-US" altLang="zh-CN" sz="1400" dirty="0">
                <a:solidFill>
                  <a:srgbClr val="E5C07B"/>
                </a:solidFill>
                <a:cs typeface="+mn-ea"/>
                <a:sym typeface="+mn-lt"/>
              </a:rPr>
              <a:t>Nil</a:t>
            </a:r>
            <a:r>
              <a:rPr lang="en-US" altLang="zh-CN" sz="1400" dirty="0">
                <a:solidFill>
                  <a:srgbClr val="ABB2BF"/>
                </a:solidFill>
                <a:cs typeface="+mn-ea"/>
                <a:sym typeface="+mn-lt"/>
              </a:rPr>
              <a:t>,</a:t>
            </a:r>
          </a:p>
          <a:p>
            <a:r>
              <a:rPr lang="en-US" altLang="zh-CN" sz="1400" dirty="0">
                <a:solidFill>
                  <a:srgbClr val="ABB2BF"/>
                </a:solidFill>
                <a:cs typeface="+mn-ea"/>
                <a:sym typeface="+mn-lt"/>
              </a:rPr>
              <a:t>}</a:t>
            </a:r>
            <a:br>
              <a:rPr lang="en-US" altLang="zh-CN" sz="1400" dirty="0">
                <a:solidFill>
                  <a:srgbClr val="ABB2BF"/>
                </a:solidFill>
                <a:cs typeface="+mn-ea"/>
                <a:sym typeface="+mn-lt"/>
              </a:rPr>
            </a:br>
            <a:r>
              <a:rPr lang="en-US" altLang="zh-CN" sz="1400" dirty="0">
                <a:solidFill>
                  <a:srgbClr val="C678DD"/>
                </a:solidFill>
                <a:cs typeface="+mn-ea"/>
                <a:sym typeface="+mn-lt"/>
              </a:rPr>
              <a:t>use</a:t>
            </a:r>
            <a:r>
              <a:rPr lang="en-US" altLang="zh-CN" sz="1400" dirty="0">
                <a:solidFill>
                  <a:srgbClr val="ABB2BF"/>
                </a:solidFill>
                <a:cs typeface="+mn-ea"/>
                <a:sym typeface="+mn-lt"/>
              </a:rPr>
              <a:t> </a:t>
            </a:r>
            <a:r>
              <a:rPr lang="en-US" altLang="zh-CN" sz="1400" dirty="0">
                <a:solidFill>
                  <a:srgbClr val="C678DD"/>
                </a:solidFill>
                <a:cs typeface="+mn-ea"/>
                <a:sym typeface="+mn-lt"/>
              </a:rPr>
              <a:t>crate</a:t>
            </a:r>
            <a:r>
              <a:rPr lang="en-US" altLang="zh-CN" sz="1400" dirty="0">
                <a:solidFill>
                  <a:srgbClr val="ABB2BF"/>
                </a:solidFill>
                <a:cs typeface="+mn-ea"/>
                <a:sym typeface="+mn-lt"/>
              </a:rPr>
              <a:t>::</a:t>
            </a:r>
            <a:r>
              <a:rPr lang="en-US" altLang="zh-CN" sz="1400" dirty="0">
                <a:solidFill>
                  <a:srgbClr val="E5C07B"/>
                </a:solidFill>
                <a:cs typeface="+mn-ea"/>
                <a:sym typeface="+mn-lt"/>
              </a:rPr>
              <a:t>List</a:t>
            </a:r>
            <a:r>
              <a:rPr lang="en-US" altLang="zh-CN" sz="1400" dirty="0">
                <a:solidFill>
                  <a:srgbClr val="ABB2BF"/>
                </a:solidFill>
                <a:cs typeface="+mn-ea"/>
                <a:sym typeface="+mn-lt"/>
              </a:rPr>
              <a:t>::{</a:t>
            </a:r>
            <a:r>
              <a:rPr lang="en-US" altLang="zh-CN" sz="1400" dirty="0">
                <a:solidFill>
                  <a:srgbClr val="E5C07B"/>
                </a:solidFill>
                <a:cs typeface="+mn-ea"/>
                <a:sym typeface="+mn-lt"/>
              </a:rPr>
              <a:t>Cons</a:t>
            </a:r>
            <a:r>
              <a:rPr lang="en-US" altLang="zh-CN" sz="1400" dirty="0">
                <a:solidFill>
                  <a:srgbClr val="ABB2BF"/>
                </a:solidFill>
                <a:cs typeface="+mn-ea"/>
                <a:sym typeface="+mn-lt"/>
              </a:rPr>
              <a:t>, </a:t>
            </a:r>
            <a:r>
              <a:rPr lang="en-US" altLang="zh-CN" sz="1400" dirty="0">
                <a:solidFill>
                  <a:srgbClr val="E5C07B"/>
                </a:solidFill>
                <a:cs typeface="+mn-ea"/>
                <a:sym typeface="+mn-lt"/>
              </a:rPr>
              <a:t>Nil</a:t>
            </a:r>
            <a:r>
              <a:rPr lang="en-US" altLang="zh-CN" sz="1400" dirty="0">
                <a:solidFill>
                  <a:srgbClr val="ABB2BF"/>
                </a:solidFill>
                <a:cs typeface="+mn-ea"/>
                <a:sym typeface="+mn-lt"/>
              </a:rPr>
              <a:t>};</a:t>
            </a:r>
          </a:p>
          <a:p>
            <a:r>
              <a:rPr lang="en-US" altLang="zh-CN" sz="1400" dirty="0">
                <a:solidFill>
                  <a:srgbClr val="C678DD"/>
                </a:solidFill>
                <a:cs typeface="+mn-ea"/>
                <a:sym typeface="+mn-lt"/>
              </a:rPr>
              <a:t>use</a:t>
            </a:r>
            <a:r>
              <a:rPr lang="en-US" altLang="zh-CN" sz="1400" dirty="0">
                <a:solidFill>
                  <a:srgbClr val="ABB2BF"/>
                </a:solidFill>
                <a:cs typeface="+mn-ea"/>
                <a:sym typeface="+mn-lt"/>
              </a:rPr>
              <a:t> </a:t>
            </a:r>
            <a:r>
              <a:rPr lang="en-US" altLang="zh-CN" sz="1400" dirty="0">
                <a:solidFill>
                  <a:srgbClr val="E5C07B"/>
                </a:solidFill>
                <a:cs typeface="+mn-ea"/>
                <a:sym typeface="+mn-lt"/>
              </a:rPr>
              <a:t>std</a:t>
            </a:r>
            <a:r>
              <a:rPr lang="en-US" altLang="zh-CN" sz="1400" dirty="0">
                <a:solidFill>
                  <a:srgbClr val="ABB2BF"/>
                </a:solidFill>
                <a:cs typeface="+mn-ea"/>
                <a:sym typeface="+mn-lt"/>
              </a:rPr>
              <a:t>::</a:t>
            </a:r>
            <a:r>
              <a:rPr lang="en-US" altLang="zh-CN" sz="1400" dirty="0" err="1">
                <a:solidFill>
                  <a:srgbClr val="E5C07B"/>
                </a:solidFill>
                <a:cs typeface="+mn-ea"/>
                <a:sym typeface="+mn-lt"/>
              </a:rPr>
              <a:t>rc</a:t>
            </a:r>
            <a:r>
              <a:rPr lang="en-US" altLang="zh-CN" sz="1400" dirty="0">
                <a:solidFill>
                  <a:srgbClr val="ABB2BF"/>
                </a:solidFill>
                <a:cs typeface="+mn-ea"/>
                <a:sym typeface="+mn-lt"/>
              </a:rPr>
              <a:t>::</a:t>
            </a:r>
            <a:r>
              <a:rPr lang="en-US" altLang="zh-CN" sz="1400" dirty="0" err="1">
                <a:solidFill>
                  <a:srgbClr val="E5C07B"/>
                </a:solidFill>
                <a:cs typeface="+mn-ea"/>
                <a:sym typeface="+mn-lt"/>
              </a:rPr>
              <a:t>Rc</a:t>
            </a:r>
            <a:r>
              <a:rPr lang="en-US" altLang="zh-CN" sz="1400" dirty="0">
                <a:solidFill>
                  <a:srgbClr val="ABB2BF"/>
                </a:solidFill>
                <a:cs typeface="+mn-ea"/>
                <a:sym typeface="+mn-lt"/>
              </a:rPr>
              <a:t>;</a:t>
            </a:r>
          </a:p>
          <a:p>
            <a:br>
              <a:rPr lang="en-US" altLang="zh-CN" sz="1400" dirty="0">
                <a:solidFill>
                  <a:srgbClr val="ABB2BF"/>
                </a:solidFill>
                <a:cs typeface="+mn-ea"/>
                <a:sym typeface="+mn-lt"/>
              </a:rPr>
            </a:br>
            <a:r>
              <a:rPr lang="en-US" altLang="zh-CN" sz="1400" dirty="0">
                <a:solidFill>
                  <a:srgbClr val="C678DD"/>
                </a:solidFill>
                <a:cs typeface="+mn-ea"/>
                <a:sym typeface="+mn-lt"/>
              </a:rPr>
              <a:t>fn</a:t>
            </a:r>
            <a:r>
              <a:rPr lang="en-US" altLang="zh-CN" sz="1400" dirty="0">
                <a:solidFill>
                  <a:srgbClr val="ABB2BF"/>
                </a:solidFill>
                <a:cs typeface="+mn-ea"/>
                <a:sym typeface="+mn-lt"/>
              </a:rPr>
              <a:t> </a:t>
            </a:r>
            <a:r>
              <a:rPr lang="en-US" altLang="zh-CN" sz="1400" dirty="0">
                <a:solidFill>
                  <a:srgbClr val="61AFEF"/>
                </a:solidFill>
                <a:cs typeface="+mn-ea"/>
                <a:sym typeface="+mn-lt"/>
              </a:rPr>
              <a:t>main</a:t>
            </a:r>
            <a:r>
              <a:rPr lang="en-US" altLang="zh-CN" sz="1400" dirty="0">
                <a:solidFill>
                  <a:srgbClr val="ABB2BF"/>
                </a:solidFill>
                <a:cs typeface="+mn-ea"/>
                <a:sym typeface="+mn-lt"/>
              </a:rPr>
              <a:t>() {</a:t>
            </a:r>
          </a:p>
          <a:p>
            <a:r>
              <a:rPr lang="en-US" altLang="zh-CN" sz="1400" dirty="0">
                <a:solidFill>
                  <a:srgbClr val="ABB2BF"/>
                </a:solidFill>
                <a:cs typeface="+mn-ea"/>
                <a:sym typeface="+mn-lt"/>
              </a:rPr>
              <a:t>    </a:t>
            </a:r>
            <a:r>
              <a:rPr lang="en-US" altLang="zh-CN" sz="1400" dirty="0">
                <a:solidFill>
                  <a:srgbClr val="C678DD"/>
                </a:solidFill>
                <a:cs typeface="+mn-ea"/>
                <a:sym typeface="+mn-lt"/>
              </a:rPr>
              <a:t>let</a:t>
            </a:r>
            <a:r>
              <a:rPr lang="en-US" altLang="zh-CN" sz="1400" dirty="0">
                <a:solidFill>
                  <a:srgbClr val="ABB2BF"/>
                </a:solidFill>
                <a:cs typeface="+mn-ea"/>
                <a:sym typeface="+mn-lt"/>
              </a:rPr>
              <a:t> </a:t>
            </a:r>
            <a:r>
              <a:rPr lang="en-US" altLang="zh-CN" sz="1400" dirty="0">
                <a:solidFill>
                  <a:srgbClr val="E06C75"/>
                </a:solidFill>
                <a:cs typeface="+mn-ea"/>
                <a:sym typeface="+mn-lt"/>
              </a:rPr>
              <a:t>a</a:t>
            </a:r>
            <a:r>
              <a:rPr lang="en-US" altLang="zh-CN" sz="1400" dirty="0">
                <a:solidFill>
                  <a:srgbClr val="ABB2BF"/>
                </a:solidFill>
                <a:cs typeface="+mn-ea"/>
                <a:sym typeface="+mn-lt"/>
              </a:rPr>
              <a:t> </a:t>
            </a:r>
            <a:r>
              <a:rPr lang="en-US" altLang="zh-CN" sz="1400" dirty="0">
                <a:solidFill>
                  <a:srgbClr val="56B6C2"/>
                </a:solidFill>
                <a:cs typeface="+mn-ea"/>
                <a:sym typeface="+mn-lt"/>
              </a:rPr>
              <a:t>=</a:t>
            </a:r>
            <a:r>
              <a:rPr lang="en-US" altLang="zh-CN" sz="1400" dirty="0">
                <a:solidFill>
                  <a:srgbClr val="ABB2BF"/>
                </a:solidFill>
                <a:cs typeface="+mn-ea"/>
                <a:sym typeface="+mn-lt"/>
              </a:rPr>
              <a:t> </a:t>
            </a:r>
            <a:r>
              <a:rPr lang="en-US" altLang="zh-CN" sz="1400" dirty="0" err="1">
                <a:solidFill>
                  <a:srgbClr val="E5C07B"/>
                </a:solidFill>
                <a:cs typeface="+mn-ea"/>
                <a:sym typeface="+mn-lt"/>
              </a:rPr>
              <a:t>Rc</a:t>
            </a:r>
            <a:r>
              <a:rPr lang="en-US" altLang="zh-CN" sz="1400" dirty="0">
                <a:solidFill>
                  <a:srgbClr val="ABB2BF"/>
                </a:solidFill>
                <a:cs typeface="+mn-ea"/>
                <a:sym typeface="+mn-lt"/>
              </a:rPr>
              <a:t>::</a:t>
            </a:r>
            <a:r>
              <a:rPr lang="en-US" altLang="zh-CN" sz="1400" dirty="0">
                <a:solidFill>
                  <a:srgbClr val="61AFEF"/>
                </a:solidFill>
                <a:cs typeface="+mn-ea"/>
                <a:sym typeface="+mn-lt"/>
              </a:rPr>
              <a:t>new</a:t>
            </a:r>
            <a:r>
              <a:rPr lang="en-US" altLang="zh-CN" sz="1400" dirty="0">
                <a:solidFill>
                  <a:srgbClr val="ABB2BF"/>
                </a:solidFill>
                <a:cs typeface="+mn-ea"/>
                <a:sym typeface="+mn-lt"/>
              </a:rPr>
              <a:t>(</a:t>
            </a:r>
            <a:r>
              <a:rPr lang="en-US" altLang="zh-CN" sz="1400" dirty="0">
                <a:solidFill>
                  <a:srgbClr val="61AFEF"/>
                </a:solidFill>
                <a:cs typeface="+mn-ea"/>
                <a:sym typeface="+mn-lt"/>
              </a:rPr>
              <a:t>Cons</a:t>
            </a:r>
            <a:r>
              <a:rPr lang="en-US" altLang="zh-CN" sz="1400" dirty="0">
                <a:solidFill>
                  <a:srgbClr val="ABB2BF"/>
                </a:solidFill>
                <a:cs typeface="+mn-ea"/>
                <a:sym typeface="+mn-lt"/>
              </a:rPr>
              <a:t>(</a:t>
            </a:r>
            <a:r>
              <a:rPr lang="en-US" altLang="zh-CN" sz="1400" dirty="0">
                <a:solidFill>
                  <a:srgbClr val="D19A66"/>
                </a:solidFill>
                <a:cs typeface="+mn-ea"/>
                <a:sym typeface="+mn-lt"/>
              </a:rPr>
              <a:t>5</a:t>
            </a:r>
            <a:r>
              <a:rPr lang="en-US" altLang="zh-CN" sz="1400" dirty="0">
                <a:solidFill>
                  <a:srgbClr val="ABB2BF"/>
                </a:solidFill>
                <a:cs typeface="+mn-ea"/>
                <a:sym typeface="+mn-lt"/>
              </a:rPr>
              <a:t>, </a:t>
            </a:r>
            <a:r>
              <a:rPr lang="en-US" altLang="zh-CN" sz="1400" dirty="0" err="1">
                <a:solidFill>
                  <a:srgbClr val="E5C07B"/>
                </a:solidFill>
                <a:cs typeface="+mn-ea"/>
                <a:sym typeface="+mn-lt"/>
              </a:rPr>
              <a:t>Rc</a:t>
            </a:r>
            <a:r>
              <a:rPr lang="en-US" altLang="zh-CN" sz="1400" dirty="0">
                <a:solidFill>
                  <a:srgbClr val="ABB2BF"/>
                </a:solidFill>
                <a:cs typeface="+mn-ea"/>
                <a:sym typeface="+mn-lt"/>
              </a:rPr>
              <a:t>::</a:t>
            </a:r>
            <a:r>
              <a:rPr lang="en-US" altLang="zh-CN" sz="1400" dirty="0">
                <a:solidFill>
                  <a:srgbClr val="61AFEF"/>
                </a:solidFill>
                <a:cs typeface="+mn-ea"/>
                <a:sym typeface="+mn-lt"/>
              </a:rPr>
              <a:t>new</a:t>
            </a:r>
            <a:r>
              <a:rPr lang="en-US" altLang="zh-CN" sz="1400" dirty="0">
                <a:solidFill>
                  <a:srgbClr val="ABB2BF"/>
                </a:solidFill>
                <a:cs typeface="+mn-ea"/>
                <a:sym typeface="+mn-lt"/>
              </a:rPr>
              <a:t>(</a:t>
            </a:r>
            <a:r>
              <a:rPr lang="en-US" altLang="zh-CN" sz="1400" dirty="0">
                <a:solidFill>
                  <a:srgbClr val="61AFEF"/>
                </a:solidFill>
                <a:cs typeface="+mn-ea"/>
                <a:sym typeface="+mn-lt"/>
              </a:rPr>
              <a:t>Cons</a:t>
            </a:r>
            <a:r>
              <a:rPr lang="en-US" altLang="zh-CN" sz="1400" dirty="0">
                <a:solidFill>
                  <a:srgbClr val="ABB2BF"/>
                </a:solidFill>
                <a:cs typeface="+mn-ea"/>
                <a:sym typeface="+mn-lt"/>
              </a:rPr>
              <a:t>(</a:t>
            </a:r>
            <a:r>
              <a:rPr lang="en-US" altLang="zh-CN" sz="1400" dirty="0">
                <a:solidFill>
                  <a:srgbClr val="D19A66"/>
                </a:solidFill>
                <a:cs typeface="+mn-ea"/>
                <a:sym typeface="+mn-lt"/>
              </a:rPr>
              <a:t>10</a:t>
            </a:r>
            <a:r>
              <a:rPr lang="en-US" altLang="zh-CN" sz="1400" dirty="0">
                <a:solidFill>
                  <a:srgbClr val="ABB2BF"/>
                </a:solidFill>
                <a:cs typeface="+mn-ea"/>
                <a:sym typeface="+mn-lt"/>
              </a:rPr>
              <a:t>, </a:t>
            </a:r>
            <a:r>
              <a:rPr lang="en-US" altLang="zh-CN" sz="1400" dirty="0" err="1">
                <a:solidFill>
                  <a:srgbClr val="E5C07B"/>
                </a:solidFill>
                <a:cs typeface="+mn-ea"/>
                <a:sym typeface="+mn-lt"/>
              </a:rPr>
              <a:t>Rc</a:t>
            </a:r>
            <a:r>
              <a:rPr lang="en-US" altLang="zh-CN" sz="1400" dirty="0">
                <a:solidFill>
                  <a:srgbClr val="ABB2BF"/>
                </a:solidFill>
                <a:cs typeface="+mn-ea"/>
                <a:sym typeface="+mn-lt"/>
              </a:rPr>
              <a:t>::</a:t>
            </a:r>
            <a:r>
              <a:rPr lang="en-US" altLang="zh-CN" sz="1400" dirty="0">
                <a:solidFill>
                  <a:srgbClr val="61AFEF"/>
                </a:solidFill>
                <a:cs typeface="+mn-ea"/>
                <a:sym typeface="+mn-lt"/>
              </a:rPr>
              <a:t>new</a:t>
            </a:r>
            <a:r>
              <a:rPr lang="en-US" altLang="zh-CN" sz="1400" dirty="0">
                <a:solidFill>
                  <a:srgbClr val="ABB2BF"/>
                </a:solidFill>
                <a:cs typeface="+mn-ea"/>
                <a:sym typeface="+mn-lt"/>
              </a:rPr>
              <a:t>(</a:t>
            </a:r>
            <a:r>
              <a:rPr lang="en-US" altLang="zh-CN" sz="1400" dirty="0">
                <a:solidFill>
                  <a:srgbClr val="E5C07B"/>
                </a:solidFill>
                <a:cs typeface="+mn-ea"/>
                <a:sym typeface="+mn-lt"/>
              </a:rPr>
              <a:t>Nil</a:t>
            </a:r>
            <a:r>
              <a:rPr lang="en-US" altLang="zh-CN" sz="1400" dirty="0">
                <a:solidFill>
                  <a:srgbClr val="ABB2BF"/>
                </a:solidFill>
                <a:cs typeface="+mn-ea"/>
                <a:sym typeface="+mn-lt"/>
              </a:rPr>
              <a:t>)))));</a:t>
            </a:r>
          </a:p>
          <a:p>
            <a:r>
              <a:rPr lang="en-US" altLang="zh-CN" sz="1400" dirty="0">
                <a:solidFill>
                  <a:srgbClr val="ABB2BF"/>
                </a:solidFill>
                <a:cs typeface="+mn-ea"/>
                <a:sym typeface="+mn-lt"/>
              </a:rPr>
              <a:t>    </a:t>
            </a:r>
            <a:r>
              <a:rPr lang="en-US" altLang="zh-CN" sz="1400" dirty="0">
                <a:solidFill>
                  <a:srgbClr val="C678DD"/>
                </a:solidFill>
                <a:cs typeface="+mn-ea"/>
                <a:sym typeface="+mn-lt"/>
              </a:rPr>
              <a:t>let</a:t>
            </a:r>
            <a:r>
              <a:rPr lang="en-US" altLang="zh-CN" sz="1400" dirty="0">
                <a:solidFill>
                  <a:srgbClr val="ABB2BF"/>
                </a:solidFill>
                <a:cs typeface="+mn-ea"/>
                <a:sym typeface="+mn-lt"/>
              </a:rPr>
              <a:t> </a:t>
            </a:r>
            <a:r>
              <a:rPr lang="en-US" altLang="zh-CN" sz="1400" dirty="0">
                <a:solidFill>
                  <a:srgbClr val="E06C75"/>
                </a:solidFill>
                <a:cs typeface="+mn-ea"/>
                <a:sym typeface="+mn-lt"/>
              </a:rPr>
              <a:t>_b</a:t>
            </a:r>
            <a:r>
              <a:rPr lang="en-US" altLang="zh-CN" sz="1400" dirty="0">
                <a:solidFill>
                  <a:srgbClr val="ABB2BF"/>
                </a:solidFill>
                <a:cs typeface="+mn-ea"/>
                <a:sym typeface="+mn-lt"/>
              </a:rPr>
              <a:t> </a:t>
            </a:r>
            <a:r>
              <a:rPr lang="en-US" altLang="zh-CN" sz="1400" dirty="0">
                <a:solidFill>
                  <a:srgbClr val="56B6C2"/>
                </a:solidFill>
                <a:cs typeface="+mn-ea"/>
                <a:sym typeface="+mn-lt"/>
              </a:rPr>
              <a:t>=</a:t>
            </a:r>
            <a:r>
              <a:rPr lang="en-US" altLang="zh-CN" sz="1400" dirty="0">
                <a:solidFill>
                  <a:srgbClr val="ABB2BF"/>
                </a:solidFill>
                <a:cs typeface="+mn-ea"/>
                <a:sym typeface="+mn-lt"/>
              </a:rPr>
              <a:t> </a:t>
            </a:r>
            <a:r>
              <a:rPr lang="en-US" altLang="zh-CN" sz="1400" dirty="0">
                <a:solidFill>
                  <a:srgbClr val="61AFEF"/>
                </a:solidFill>
                <a:cs typeface="+mn-ea"/>
                <a:sym typeface="+mn-lt"/>
              </a:rPr>
              <a:t>Cons</a:t>
            </a:r>
            <a:r>
              <a:rPr lang="en-US" altLang="zh-CN" sz="1400" dirty="0">
                <a:solidFill>
                  <a:srgbClr val="ABB2BF"/>
                </a:solidFill>
                <a:cs typeface="+mn-ea"/>
                <a:sym typeface="+mn-lt"/>
              </a:rPr>
              <a:t>(</a:t>
            </a:r>
            <a:r>
              <a:rPr lang="en-US" altLang="zh-CN" sz="1400" dirty="0">
                <a:solidFill>
                  <a:srgbClr val="D19A66"/>
                </a:solidFill>
                <a:cs typeface="+mn-ea"/>
                <a:sym typeface="+mn-lt"/>
              </a:rPr>
              <a:t>3</a:t>
            </a:r>
            <a:r>
              <a:rPr lang="en-US" altLang="zh-CN" sz="1400" dirty="0">
                <a:solidFill>
                  <a:srgbClr val="ABB2BF"/>
                </a:solidFill>
                <a:cs typeface="+mn-ea"/>
                <a:sym typeface="+mn-lt"/>
              </a:rPr>
              <a:t>, </a:t>
            </a:r>
            <a:r>
              <a:rPr lang="en-US" altLang="zh-CN" sz="1400" dirty="0" err="1">
                <a:solidFill>
                  <a:srgbClr val="E5C07B"/>
                </a:solidFill>
                <a:cs typeface="+mn-ea"/>
                <a:sym typeface="+mn-lt"/>
              </a:rPr>
              <a:t>Rc</a:t>
            </a:r>
            <a:r>
              <a:rPr lang="en-US" altLang="zh-CN" sz="1400" dirty="0">
                <a:solidFill>
                  <a:srgbClr val="ABB2BF"/>
                </a:solidFill>
                <a:cs typeface="+mn-ea"/>
                <a:sym typeface="+mn-lt"/>
              </a:rPr>
              <a:t>::</a:t>
            </a:r>
            <a:r>
              <a:rPr lang="en-US" altLang="zh-CN" sz="1400" dirty="0">
                <a:solidFill>
                  <a:srgbClr val="61AFEF"/>
                </a:solidFill>
                <a:cs typeface="+mn-ea"/>
                <a:sym typeface="+mn-lt"/>
              </a:rPr>
              <a:t>clone</a:t>
            </a:r>
            <a:r>
              <a:rPr lang="en-US" altLang="zh-CN" sz="1400" dirty="0">
                <a:solidFill>
                  <a:srgbClr val="ABB2BF"/>
                </a:solidFill>
                <a:cs typeface="+mn-ea"/>
                <a:sym typeface="+mn-lt"/>
              </a:rPr>
              <a:t>(&amp;</a:t>
            </a:r>
            <a:r>
              <a:rPr lang="en-US" altLang="zh-CN" sz="1400" dirty="0">
                <a:solidFill>
                  <a:srgbClr val="E06C75"/>
                </a:solidFill>
                <a:cs typeface="+mn-ea"/>
                <a:sym typeface="+mn-lt"/>
              </a:rPr>
              <a:t>a</a:t>
            </a:r>
            <a:r>
              <a:rPr lang="en-US" altLang="zh-CN" sz="1400" dirty="0">
                <a:solidFill>
                  <a:srgbClr val="ABB2BF"/>
                </a:solidFill>
                <a:cs typeface="+mn-ea"/>
                <a:sym typeface="+mn-lt"/>
              </a:rPr>
              <a:t>));</a:t>
            </a:r>
          </a:p>
          <a:p>
            <a:r>
              <a:rPr lang="en-US" altLang="zh-CN" sz="1400" dirty="0">
                <a:solidFill>
                  <a:srgbClr val="ABB2BF"/>
                </a:solidFill>
                <a:cs typeface="+mn-ea"/>
                <a:sym typeface="+mn-lt"/>
              </a:rPr>
              <a:t>    </a:t>
            </a:r>
            <a:r>
              <a:rPr lang="en-US" altLang="zh-CN" sz="1400" dirty="0">
                <a:solidFill>
                  <a:srgbClr val="C678DD"/>
                </a:solidFill>
                <a:cs typeface="+mn-ea"/>
                <a:sym typeface="+mn-lt"/>
              </a:rPr>
              <a:t>let</a:t>
            </a:r>
            <a:r>
              <a:rPr lang="en-US" altLang="zh-CN" sz="1400" dirty="0">
                <a:solidFill>
                  <a:srgbClr val="ABB2BF"/>
                </a:solidFill>
                <a:cs typeface="+mn-ea"/>
                <a:sym typeface="+mn-lt"/>
              </a:rPr>
              <a:t> </a:t>
            </a:r>
            <a:r>
              <a:rPr lang="en-US" altLang="zh-CN" sz="1400" dirty="0">
                <a:solidFill>
                  <a:srgbClr val="E06C75"/>
                </a:solidFill>
                <a:cs typeface="+mn-ea"/>
                <a:sym typeface="+mn-lt"/>
              </a:rPr>
              <a:t>_c</a:t>
            </a:r>
            <a:r>
              <a:rPr lang="en-US" altLang="zh-CN" sz="1400" dirty="0">
                <a:solidFill>
                  <a:srgbClr val="ABB2BF"/>
                </a:solidFill>
                <a:cs typeface="+mn-ea"/>
                <a:sym typeface="+mn-lt"/>
              </a:rPr>
              <a:t> </a:t>
            </a:r>
            <a:r>
              <a:rPr lang="en-US" altLang="zh-CN" sz="1400" dirty="0">
                <a:solidFill>
                  <a:srgbClr val="56B6C2"/>
                </a:solidFill>
                <a:cs typeface="+mn-ea"/>
                <a:sym typeface="+mn-lt"/>
              </a:rPr>
              <a:t>=</a:t>
            </a:r>
            <a:r>
              <a:rPr lang="en-US" altLang="zh-CN" sz="1400" dirty="0">
                <a:solidFill>
                  <a:srgbClr val="ABB2BF"/>
                </a:solidFill>
                <a:cs typeface="+mn-ea"/>
                <a:sym typeface="+mn-lt"/>
              </a:rPr>
              <a:t> </a:t>
            </a:r>
            <a:r>
              <a:rPr lang="en-US" altLang="zh-CN" sz="1400" dirty="0">
                <a:solidFill>
                  <a:srgbClr val="61AFEF"/>
                </a:solidFill>
                <a:cs typeface="+mn-ea"/>
                <a:sym typeface="+mn-lt"/>
              </a:rPr>
              <a:t>Cons</a:t>
            </a:r>
            <a:r>
              <a:rPr lang="en-US" altLang="zh-CN" sz="1400" dirty="0">
                <a:solidFill>
                  <a:srgbClr val="ABB2BF"/>
                </a:solidFill>
                <a:cs typeface="+mn-ea"/>
                <a:sym typeface="+mn-lt"/>
              </a:rPr>
              <a:t>(</a:t>
            </a:r>
            <a:r>
              <a:rPr lang="en-US" altLang="zh-CN" sz="1400" dirty="0">
                <a:solidFill>
                  <a:srgbClr val="D19A66"/>
                </a:solidFill>
                <a:cs typeface="+mn-ea"/>
                <a:sym typeface="+mn-lt"/>
              </a:rPr>
              <a:t>4</a:t>
            </a:r>
            <a:r>
              <a:rPr lang="en-US" altLang="zh-CN" sz="1400" dirty="0">
                <a:solidFill>
                  <a:srgbClr val="ABB2BF"/>
                </a:solidFill>
                <a:cs typeface="+mn-ea"/>
                <a:sym typeface="+mn-lt"/>
              </a:rPr>
              <a:t>, </a:t>
            </a:r>
            <a:r>
              <a:rPr lang="en-US" altLang="zh-CN" sz="1400" dirty="0" err="1">
                <a:solidFill>
                  <a:srgbClr val="E5C07B"/>
                </a:solidFill>
                <a:cs typeface="+mn-ea"/>
                <a:sym typeface="+mn-lt"/>
              </a:rPr>
              <a:t>Rc</a:t>
            </a:r>
            <a:r>
              <a:rPr lang="en-US" altLang="zh-CN" sz="1400" dirty="0">
                <a:solidFill>
                  <a:srgbClr val="ABB2BF"/>
                </a:solidFill>
                <a:cs typeface="+mn-ea"/>
                <a:sym typeface="+mn-lt"/>
              </a:rPr>
              <a:t>::</a:t>
            </a:r>
            <a:r>
              <a:rPr lang="en-US" altLang="zh-CN" sz="1400" dirty="0">
                <a:solidFill>
                  <a:srgbClr val="61AFEF"/>
                </a:solidFill>
                <a:cs typeface="+mn-ea"/>
                <a:sym typeface="+mn-lt"/>
              </a:rPr>
              <a:t>clone</a:t>
            </a:r>
            <a:r>
              <a:rPr lang="en-US" altLang="zh-CN" sz="1400" dirty="0">
                <a:solidFill>
                  <a:srgbClr val="ABB2BF"/>
                </a:solidFill>
                <a:cs typeface="+mn-ea"/>
                <a:sym typeface="+mn-lt"/>
              </a:rPr>
              <a:t>(&amp;</a:t>
            </a:r>
            <a:r>
              <a:rPr lang="en-US" altLang="zh-CN" sz="1400" dirty="0">
                <a:solidFill>
                  <a:srgbClr val="E06C75"/>
                </a:solidFill>
                <a:cs typeface="+mn-ea"/>
                <a:sym typeface="+mn-lt"/>
              </a:rPr>
              <a:t>a</a:t>
            </a:r>
            <a:r>
              <a:rPr lang="en-US" altLang="zh-CN" sz="1400" dirty="0">
                <a:solidFill>
                  <a:srgbClr val="ABB2BF"/>
                </a:solidFill>
                <a:cs typeface="+mn-ea"/>
                <a:sym typeface="+mn-lt"/>
              </a:rPr>
              <a:t>));</a:t>
            </a:r>
          </a:p>
          <a:p>
            <a:r>
              <a:rPr lang="en-US" altLang="zh-CN" sz="1400" dirty="0">
                <a:solidFill>
                  <a:srgbClr val="ABB2BF"/>
                </a:solidFill>
                <a:cs typeface="+mn-ea"/>
                <a:sym typeface="+mn-lt"/>
              </a:rPr>
              <a:t>}</a:t>
            </a:r>
            <a:endParaRPr lang="en-US" altLang="zh-CN" sz="1400" b="0" dirty="0">
              <a:solidFill>
                <a:srgbClr val="ABB2BF"/>
              </a:solidFill>
              <a:effectLst/>
              <a:cs typeface="+mn-ea"/>
              <a:sym typeface="+mn-lt"/>
            </a:endParaRPr>
          </a:p>
        </p:txBody>
      </p:sp>
      <p:sp>
        <p:nvSpPr>
          <p:cNvPr id="11" name="左箭头 10"/>
          <p:cNvSpPr/>
          <p:nvPr/>
        </p:nvSpPr>
        <p:spPr>
          <a:xfrm rot="10800000">
            <a:off x="6019353" y="4996199"/>
            <a:ext cx="270587" cy="822279"/>
          </a:xfrm>
          <a:prstGeom prst="leftArrow">
            <a:avLst/>
          </a:prstGeom>
          <a:solidFill>
            <a:srgbClr val="FFC000"/>
          </a:solidFill>
          <a:ln>
            <a:solidFill>
              <a:srgbClr val="1515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7" name="图片 6"/>
          <p:cNvPicPr>
            <a:picLocks noChangeAspect="1"/>
          </p:cNvPicPr>
          <p:nvPr/>
        </p:nvPicPr>
        <p:blipFill>
          <a:blip r:embed="rId3"/>
          <a:stretch>
            <a:fillRect/>
          </a:stretch>
        </p:blipFill>
        <p:spPr>
          <a:xfrm>
            <a:off x="368546" y="4790372"/>
            <a:ext cx="5564630" cy="1649373"/>
          </a:xfrm>
          <a:prstGeom prst="rect">
            <a:avLst/>
          </a:prstGeom>
        </p:spPr>
      </p:pic>
      <p:sp>
        <p:nvSpPr>
          <p:cNvPr id="9" name="矩形 8"/>
          <p:cNvSpPr/>
          <p:nvPr/>
        </p:nvSpPr>
        <p:spPr>
          <a:xfrm>
            <a:off x="5933440" y="1723390"/>
            <a:ext cx="6117590" cy="737235"/>
          </a:xfrm>
          <a:prstGeom prst="rect">
            <a:avLst/>
          </a:prstGeom>
        </p:spPr>
        <p:txBody>
          <a:bodyPr wrap="square">
            <a:spAutoFit/>
          </a:bodyPr>
          <a:lstStyle/>
          <a:p>
            <a:r>
              <a:rPr lang="en-US" altLang="zh-CN" sz="1400">
                <a:cs typeface="+mn-ea"/>
                <a:sym typeface="+mn-lt"/>
              </a:rPr>
              <a:t>Rc smart pointers can solve the problem of a resource having multiple owners. For example:</a:t>
            </a:r>
          </a:p>
          <a:p>
            <a:endParaRPr lang="en-US" altLang="zh-CN" sz="1400">
              <a:cs typeface="+mn-ea"/>
              <a:sym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6680" y="264160"/>
            <a:ext cx="4539615" cy="833755"/>
          </a:xfrm>
        </p:spPr>
        <p:txBody>
          <a:bodyPr>
            <a:normAutofit/>
          </a:bodyPr>
          <a:lstStyle/>
          <a:p>
            <a:r>
              <a:rPr lang="en-US" altLang="zh-CN"/>
              <a:t>RC(2)</a:t>
            </a:r>
          </a:p>
        </p:txBody>
      </p:sp>
      <p:sp>
        <p:nvSpPr>
          <p:cNvPr id="3" name="内容占位符 2"/>
          <p:cNvSpPr>
            <a:spLocks noGrp="1"/>
          </p:cNvSpPr>
          <p:nvPr>
            <p:ph idx="1"/>
          </p:nvPr>
        </p:nvSpPr>
        <p:spPr>
          <a:xfrm>
            <a:off x="977265" y="1097915"/>
            <a:ext cx="9857105" cy="333375"/>
          </a:xfrm>
        </p:spPr>
        <p:txBody>
          <a:bodyPr>
            <a:noAutofit/>
          </a:bodyPr>
          <a:lstStyle/>
          <a:p>
            <a:pPr marL="0" indent="0">
              <a:buNone/>
            </a:pPr>
            <a:r>
              <a:rPr lang="en-US" sz="1700"/>
              <a:t>Using Weak to break cycle reference invoked by Rc.</a:t>
            </a:r>
          </a:p>
        </p:txBody>
      </p:sp>
      <p:sp>
        <p:nvSpPr>
          <p:cNvPr id="4" name="灯片编号占位符 3"/>
          <p:cNvSpPr>
            <a:spLocks noGrp="1"/>
          </p:cNvSpPr>
          <p:nvPr>
            <p:ph type="sldNum" sz="quarter" idx="12"/>
          </p:nvPr>
        </p:nvSpPr>
        <p:spPr/>
        <p:txBody>
          <a:bodyPr/>
          <a:lstStyle/>
          <a:p>
            <a:fld id="{506F4176-339E-4C4B-80E4-BBE9C4467EFE}" type="slidenum">
              <a:rPr lang="zh-CN" altLang="en-US" smtClean="0"/>
              <a:t>14</a:t>
            </a:fld>
            <a:endParaRPr lang="zh-CN" altLang="en-US"/>
          </a:p>
        </p:txBody>
      </p:sp>
      <p:sp>
        <p:nvSpPr>
          <p:cNvPr id="5" name="文本框 4"/>
          <p:cNvSpPr txBox="1"/>
          <p:nvPr/>
        </p:nvSpPr>
        <p:spPr>
          <a:xfrm>
            <a:off x="290830" y="1576070"/>
            <a:ext cx="5395595" cy="4692650"/>
          </a:xfrm>
          <a:prstGeom prst="rect">
            <a:avLst/>
          </a:prstGeom>
          <a:solidFill>
            <a:schemeClr val="tx1"/>
          </a:solidFill>
        </p:spPr>
        <p:txBody>
          <a:bodyPr wrap="square">
            <a:spAutoFit/>
          </a:bodyPr>
          <a:lstStyle/>
          <a:p>
            <a:pPr indent="0" fontAlgn="auto">
              <a:lnSpc>
                <a:spcPct val="100000"/>
              </a:lnSpc>
            </a:pPr>
            <a:r>
              <a:rPr lang="en-US" altLang="zh-CN" sz="1300" b="0">
                <a:solidFill>
                  <a:srgbClr val="569CD6"/>
                </a:solidFill>
                <a:latin typeface="Consolas" panose="020B0609020204030204"/>
                <a:ea typeface="Consolas" panose="020B0609020204030204"/>
              </a:rPr>
              <a:t>use </a:t>
            </a:r>
            <a:r>
              <a:rPr lang="en-US" altLang="zh-CN" sz="1300" b="0">
                <a:solidFill>
                  <a:srgbClr val="4EC9B0"/>
                </a:solidFill>
                <a:latin typeface="Consolas" panose="020B0609020204030204"/>
                <a:ea typeface="Consolas" panose="020B0609020204030204"/>
              </a:rPr>
              <a:t>std</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rc</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Rc</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569CD6"/>
                </a:solidFill>
                <a:latin typeface="Consolas" panose="020B0609020204030204"/>
                <a:ea typeface="Consolas" panose="020B0609020204030204"/>
              </a:rPr>
              <a:t>use </a:t>
            </a:r>
            <a:r>
              <a:rPr lang="en-US" altLang="zh-CN" sz="1300" b="0">
                <a:solidFill>
                  <a:srgbClr val="4EC9B0"/>
                </a:solidFill>
                <a:latin typeface="Consolas" panose="020B0609020204030204"/>
                <a:ea typeface="Consolas" panose="020B0609020204030204"/>
              </a:rPr>
              <a:t>std</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cell</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RefCell</a:t>
            </a:r>
            <a:r>
              <a:rPr lang="en-US" altLang="zh-CN" sz="1300" b="0">
                <a:solidFill>
                  <a:srgbClr val="CCCCCC"/>
                </a:solidFill>
                <a:latin typeface="Consolas" panose="020B0609020204030204"/>
                <a:ea typeface="Consolas" panose="020B0609020204030204"/>
              </a:rPr>
              <a:t>;</a:t>
            </a:r>
          </a:p>
          <a:p>
            <a:pPr indent="0" fontAlgn="auto">
              <a:lnSpc>
                <a:spcPct val="100000"/>
              </a:lnSpc>
            </a:pP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569CD6"/>
                </a:solidFill>
                <a:latin typeface="Consolas" panose="020B0609020204030204"/>
                <a:ea typeface="Consolas" panose="020B0609020204030204"/>
              </a:rPr>
              <a:t>struct </a:t>
            </a:r>
            <a:r>
              <a:rPr lang="en-US" altLang="zh-CN" sz="1300" b="0">
                <a:solidFill>
                  <a:srgbClr val="4EC9B0"/>
                </a:solidFill>
                <a:latin typeface="Consolas" panose="020B0609020204030204"/>
                <a:ea typeface="Consolas" panose="020B0609020204030204"/>
              </a:rPr>
              <a:t>Node</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name</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String</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partner</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RefCell</a:t>
            </a:r>
            <a:r>
              <a:rPr lang="en-US" altLang="zh-CN" sz="1300" b="0">
                <a:solidFill>
                  <a:srgbClr val="CCCCCC"/>
                </a:solidFill>
                <a:latin typeface="Consolas" panose="020B0609020204030204"/>
                <a:ea typeface="Consolas" panose="020B0609020204030204"/>
              </a:rPr>
              <a:t>&lt;</a:t>
            </a:r>
            <a:r>
              <a:rPr lang="en-US" altLang="zh-CN" sz="1300" b="0">
                <a:solidFill>
                  <a:srgbClr val="4EC9B0"/>
                </a:solidFill>
                <a:latin typeface="Consolas" panose="020B0609020204030204"/>
                <a:ea typeface="Consolas" panose="020B0609020204030204"/>
              </a:rPr>
              <a:t>Option</a:t>
            </a:r>
            <a:r>
              <a:rPr lang="en-US" altLang="zh-CN" sz="1300" b="0">
                <a:solidFill>
                  <a:srgbClr val="CCCCCC"/>
                </a:solidFill>
                <a:latin typeface="Consolas" panose="020B0609020204030204"/>
                <a:ea typeface="Consolas" panose="020B0609020204030204"/>
              </a:rPr>
              <a:t>&lt;</a:t>
            </a:r>
            <a:r>
              <a:rPr lang="en-US" altLang="zh-CN" sz="1300" b="0">
                <a:solidFill>
                  <a:srgbClr val="4EC9B0"/>
                </a:solidFill>
                <a:latin typeface="Consolas" panose="020B0609020204030204"/>
                <a:ea typeface="Consolas" panose="020B0609020204030204"/>
              </a:rPr>
              <a:t>Rc</a:t>
            </a:r>
            <a:r>
              <a:rPr lang="en-US" altLang="zh-CN" sz="1300" b="0">
                <a:solidFill>
                  <a:srgbClr val="CCCCCC"/>
                </a:solidFill>
                <a:latin typeface="Consolas" panose="020B0609020204030204"/>
                <a:ea typeface="Consolas" panose="020B0609020204030204"/>
              </a:rPr>
              <a:t>&lt;</a:t>
            </a:r>
            <a:r>
              <a:rPr lang="en-US" altLang="zh-CN" sz="1300" b="0">
                <a:solidFill>
                  <a:srgbClr val="4EC9B0"/>
                </a:solidFill>
                <a:latin typeface="Consolas" panose="020B0609020204030204"/>
                <a:ea typeface="Consolas" panose="020B0609020204030204"/>
              </a:rPr>
              <a:t>Node</a:t>
            </a:r>
            <a:r>
              <a:rPr lang="en-US" altLang="zh-CN" sz="1300" b="0">
                <a:solidFill>
                  <a:srgbClr val="CCCCCC"/>
                </a:solidFill>
                <a:latin typeface="Consolas" panose="020B0609020204030204"/>
                <a:ea typeface="Consolas" panose="020B0609020204030204"/>
              </a:rPr>
              <a:t>&gt;&gt;&gt;,</a:t>
            </a:r>
          </a:p>
          <a:p>
            <a:pPr indent="0" fontAlgn="auto">
              <a:lnSpc>
                <a:spcPct val="100000"/>
              </a:lnSpc>
            </a:pP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569CD6"/>
                </a:solidFill>
                <a:latin typeface="Consolas" panose="020B0609020204030204"/>
                <a:ea typeface="Consolas" panose="020B0609020204030204"/>
              </a:rPr>
              <a:t>impl </a:t>
            </a:r>
            <a:r>
              <a:rPr lang="en-US" altLang="zh-CN" sz="1300" b="0">
                <a:solidFill>
                  <a:srgbClr val="4EC9B0"/>
                </a:solidFill>
                <a:latin typeface="Consolas" panose="020B0609020204030204"/>
                <a:ea typeface="Consolas" panose="020B0609020204030204"/>
              </a:rPr>
              <a:t>Node</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569CD6"/>
                </a:solidFill>
                <a:latin typeface="Consolas" panose="020B0609020204030204"/>
                <a:ea typeface="Consolas" panose="020B0609020204030204"/>
              </a:rPr>
              <a:t>fn </a:t>
            </a:r>
            <a:r>
              <a:rPr lang="en-US" altLang="zh-CN" sz="1300" b="0">
                <a:solidFill>
                  <a:srgbClr val="DCDCAA"/>
                </a:solidFill>
                <a:latin typeface="Consolas" panose="020B0609020204030204"/>
                <a:ea typeface="Consolas" panose="020B0609020204030204"/>
              </a:rPr>
              <a:t>new</a:t>
            </a:r>
            <a:r>
              <a:rPr lang="en-US" altLang="zh-CN" sz="1300" b="0">
                <a:solidFill>
                  <a:srgbClr val="CCCCCC"/>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name</a:t>
            </a:r>
            <a:r>
              <a:rPr lang="en-US" altLang="zh-CN" sz="1300" b="0">
                <a:solidFill>
                  <a:srgbClr val="D4D4D4"/>
                </a:solidFill>
                <a:latin typeface="Consolas" panose="020B0609020204030204"/>
                <a:ea typeface="Consolas" panose="020B0609020204030204"/>
              </a:rPr>
              <a:t>:&amp;</a:t>
            </a:r>
            <a:r>
              <a:rPr lang="en-US" altLang="zh-CN" sz="1300" b="0">
                <a:solidFill>
                  <a:srgbClr val="4EC9B0"/>
                </a:solidFill>
                <a:latin typeface="Consolas" panose="020B0609020204030204"/>
                <a:ea typeface="Consolas" panose="020B0609020204030204"/>
              </a:rPr>
              <a:t>str</a:t>
            </a:r>
            <a:r>
              <a:rPr lang="en-US" altLang="zh-CN" sz="1300" b="0">
                <a:solidFill>
                  <a:srgbClr val="CCCCCC"/>
                </a:solidFill>
                <a:latin typeface="Consolas" panose="020B0609020204030204"/>
                <a:ea typeface="Consolas" panose="020B0609020204030204"/>
              </a:rPr>
              <a:t>) </a:t>
            </a:r>
            <a:r>
              <a:rPr lang="en-US" altLang="zh-CN" sz="1300" b="0">
                <a:solidFill>
                  <a:srgbClr val="D4D4D4"/>
                </a:solidFill>
                <a:latin typeface="Consolas" panose="020B0609020204030204"/>
                <a:ea typeface="Consolas" panose="020B0609020204030204"/>
              </a:rPr>
              <a:t>-&gt;</a:t>
            </a:r>
            <a:r>
              <a:rPr lang="en-US" altLang="zh-CN" sz="1300" b="0">
                <a:solidFill>
                  <a:srgbClr val="4EC9B0"/>
                </a:solidFill>
                <a:latin typeface="Consolas" panose="020B0609020204030204"/>
                <a:ea typeface="Consolas" panose="020B0609020204030204"/>
              </a:rPr>
              <a:t>Rc</a:t>
            </a:r>
            <a:r>
              <a:rPr lang="en-US" altLang="zh-CN" sz="1300" b="0">
                <a:solidFill>
                  <a:srgbClr val="CCCCCC"/>
                </a:solidFill>
                <a:latin typeface="Consolas" panose="020B0609020204030204"/>
                <a:ea typeface="Consolas" panose="020B0609020204030204"/>
              </a:rPr>
              <a:t>&lt;</a:t>
            </a:r>
            <a:r>
              <a:rPr lang="en-US" altLang="zh-CN" sz="1300" b="0">
                <a:solidFill>
                  <a:srgbClr val="569CD6"/>
                </a:solidFill>
                <a:latin typeface="Consolas" panose="020B0609020204030204"/>
                <a:ea typeface="Consolas" panose="020B0609020204030204"/>
              </a:rPr>
              <a:t>Self</a:t>
            </a:r>
            <a:r>
              <a:rPr lang="en-US" altLang="zh-CN" sz="1300" b="0">
                <a:solidFill>
                  <a:srgbClr val="CCCCCC"/>
                </a:solidFill>
                <a:latin typeface="Consolas" panose="020B0609020204030204"/>
                <a:ea typeface="Consolas" panose="020B0609020204030204"/>
              </a:rPr>
              <a:t>&gt;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4EC9B0"/>
                </a:solidFill>
                <a:latin typeface="Consolas" panose="020B0609020204030204"/>
                <a:ea typeface="Consolas" panose="020B0609020204030204"/>
              </a:rPr>
              <a:t>Rc</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new</a:t>
            </a:r>
            <a:r>
              <a:rPr lang="en-US" altLang="zh-CN" sz="1300" b="0">
                <a:solidFill>
                  <a:srgbClr val="CCCCCC"/>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Node</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name</a:t>
            </a:r>
            <a:r>
              <a:rPr lang="en-US" altLang="zh-CN" sz="1300" b="0">
                <a:solidFill>
                  <a:srgbClr val="D4D4D4"/>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name</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to_string</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partner</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RefCell</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new</a:t>
            </a:r>
            <a:r>
              <a:rPr lang="en-US" altLang="zh-CN" sz="1300" b="0">
                <a:solidFill>
                  <a:srgbClr val="CCCCCC"/>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None</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569CD6"/>
                </a:solidFill>
                <a:latin typeface="Consolas" panose="020B0609020204030204"/>
                <a:ea typeface="Consolas" panose="020B0609020204030204"/>
              </a:rPr>
              <a:t>fn </a:t>
            </a:r>
            <a:r>
              <a:rPr lang="en-US" altLang="zh-CN" sz="1300" b="0">
                <a:solidFill>
                  <a:srgbClr val="DCDCAA"/>
                </a:solidFill>
                <a:latin typeface="Consolas" panose="020B0609020204030204"/>
                <a:ea typeface="Consolas" panose="020B0609020204030204"/>
              </a:rPr>
              <a:t>main</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6A9955"/>
                </a:solidFill>
                <a:latin typeface="Consolas" panose="020B0609020204030204"/>
                <a:ea typeface="Consolas" panose="020B0609020204030204"/>
              </a:rPr>
              <a:t>    </a:t>
            </a:r>
            <a:endParaRPr lang="zh-CN" altLang="en-US" sz="1300" b="0">
              <a:solidFill>
                <a:srgbClr val="6A9955"/>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569CD6"/>
                </a:solidFill>
                <a:latin typeface="Consolas" panose="020B0609020204030204"/>
                <a:ea typeface="Consolas" panose="020B0609020204030204"/>
              </a:rPr>
              <a:t>let </a:t>
            </a:r>
            <a:r>
              <a:rPr lang="en-US" altLang="zh-CN" sz="1300" b="0">
                <a:solidFill>
                  <a:srgbClr val="9CDCFE"/>
                </a:solidFill>
                <a:latin typeface="Consolas" panose="020B0609020204030204"/>
                <a:ea typeface="Consolas" panose="020B0609020204030204"/>
              </a:rPr>
              <a:t>alice</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Node</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new</a:t>
            </a:r>
            <a:r>
              <a:rPr lang="en-US" altLang="zh-CN" sz="1300" b="0">
                <a:solidFill>
                  <a:srgbClr val="CCCCCC"/>
                </a:solidFill>
                <a:latin typeface="Consolas" panose="020B0609020204030204"/>
                <a:ea typeface="Consolas" panose="020B0609020204030204"/>
              </a:rPr>
              <a:t>(</a:t>
            </a:r>
            <a:r>
              <a:rPr lang="en-US" altLang="zh-CN" sz="1300" b="0">
                <a:solidFill>
                  <a:srgbClr val="CE9178"/>
                </a:solidFill>
                <a:latin typeface="Consolas" panose="020B0609020204030204"/>
                <a:ea typeface="Consolas" panose="020B0609020204030204"/>
              </a:rPr>
              <a:t>"Alice"</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569CD6"/>
                </a:solidFill>
                <a:latin typeface="Consolas" panose="020B0609020204030204"/>
                <a:ea typeface="Consolas" panose="020B0609020204030204"/>
              </a:rPr>
              <a:t>let </a:t>
            </a:r>
            <a:r>
              <a:rPr lang="en-US" altLang="zh-CN" sz="1300" b="0">
                <a:solidFill>
                  <a:srgbClr val="9CDCFE"/>
                </a:solidFill>
                <a:latin typeface="Consolas" panose="020B0609020204030204"/>
                <a:ea typeface="Consolas" panose="020B0609020204030204"/>
              </a:rPr>
              <a:t>bob</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Node</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new</a:t>
            </a:r>
            <a:r>
              <a:rPr lang="en-US" altLang="zh-CN" sz="1300" b="0">
                <a:solidFill>
                  <a:srgbClr val="CCCCCC"/>
                </a:solidFill>
                <a:latin typeface="Consolas" panose="020B0609020204030204"/>
                <a:ea typeface="Consolas" panose="020B0609020204030204"/>
              </a:rPr>
              <a:t>(</a:t>
            </a:r>
            <a:r>
              <a:rPr lang="en-US" altLang="zh-CN" sz="1300" b="0">
                <a:solidFill>
                  <a:srgbClr val="CE9178"/>
                </a:solidFill>
                <a:latin typeface="Consolas" panose="020B0609020204030204"/>
                <a:ea typeface="Consolas" panose="020B0609020204030204"/>
              </a:rPr>
              <a:t>"Bob"</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6A9955"/>
                </a:solidFill>
                <a:latin typeface="Consolas" panose="020B0609020204030204"/>
                <a:ea typeface="Consolas" panose="020B0609020204030204"/>
              </a:rPr>
              <a:t>    // Establish cycle references</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4D4D4"/>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alice</a:t>
            </a:r>
            <a:r>
              <a:rPr lang="en-US" altLang="zh-CN" sz="1300" b="0">
                <a:solidFill>
                  <a:srgbClr val="D4D4D4"/>
                </a:solidFill>
                <a:latin typeface="Consolas" panose="020B0609020204030204"/>
                <a:ea typeface="Consolas" panose="020B0609020204030204"/>
              </a:rPr>
              <a:t>.</a:t>
            </a:r>
            <a:r>
              <a:rPr lang="en-US" altLang="zh-CN" sz="1300" b="0">
                <a:solidFill>
                  <a:srgbClr val="CCCCCC"/>
                </a:solidFill>
                <a:latin typeface="Consolas" panose="020B0609020204030204"/>
                <a:ea typeface="Consolas" panose="020B0609020204030204"/>
              </a:rPr>
              <a:t>partner</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borrow_mut</a:t>
            </a:r>
            <a:r>
              <a:rPr lang="en-US" altLang="zh-CN" sz="1300" b="0">
                <a:solidFill>
                  <a:srgbClr val="CCCCCC"/>
                </a:solidFill>
                <a:latin typeface="Consolas" panose="020B0609020204030204"/>
                <a:ea typeface="Consolas" panose="020B0609020204030204"/>
              </a:rPr>
              <a:t>() </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Some</a:t>
            </a:r>
            <a:r>
              <a:rPr lang="en-US" altLang="zh-CN" sz="1300" b="0">
                <a:solidFill>
                  <a:srgbClr val="CCCCCC"/>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Rc</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clone</a:t>
            </a:r>
            <a:r>
              <a:rPr lang="en-US" altLang="zh-CN" sz="1300" b="0">
                <a:solidFill>
                  <a:srgbClr val="CCCCCC"/>
                </a:solidFill>
                <a:latin typeface="Consolas" panose="020B0609020204030204"/>
                <a:ea typeface="Consolas" panose="020B0609020204030204"/>
              </a:rPr>
              <a:t>(</a:t>
            </a:r>
            <a:r>
              <a:rPr lang="en-US" altLang="zh-CN" sz="1300" b="0">
                <a:solidFill>
                  <a:srgbClr val="D4D4D4"/>
                </a:solidFill>
                <a:latin typeface="Consolas" panose="020B0609020204030204"/>
                <a:ea typeface="Consolas" panose="020B0609020204030204"/>
              </a:rPr>
              <a:t>&amp;</a:t>
            </a:r>
            <a:r>
              <a:rPr lang="en-US" altLang="zh-CN" sz="1300" b="0">
                <a:solidFill>
                  <a:srgbClr val="9CDCFE"/>
                </a:solidFill>
                <a:latin typeface="Consolas" panose="020B0609020204030204"/>
                <a:ea typeface="Consolas" panose="020B0609020204030204"/>
              </a:rPr>
              <a:t>bob</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4D4D4"/>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bob</a:t>
            </a:r>
            <a:r>
              <a:rPr lang="en-US" altLang="zh-CN" sz="1300" b="0">
                <a:solidFill>
                  <a:srgbClr val="D4D4D4"/>
                </a:solidFill>
                <a:latin typeface="Consolas" panose="020B0609020204030204"/>
                <a:ea typeface="Consolas" panose="020B0609020204030204"/>
              </a:rPr>
              <a:t>.</a:t>
            </a:r>
            <a:r>
              <a:rPr lang="en-US" altLang="zh-CN" sz="1300" b="0">
                <a:solidFill>
                  <a:srgbClr val="CCCCCC"/>
                </a:solidFill>
                <a:latin typeface="Consolas" panose="020B0609020204030204"/>
                <a:ea typeface="Consolas" panose="020B0609020204030204"/>
              </a:rPr>
              <a:t>partner</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borrow_mut</a:t>
            </a:r>
            <a:r>
              <a:rPr lang="en-US" altLang="zh-CN" sz="1300" b="0">
                <a:solidFill>
                  <a:srgbClr val="CCCCCC"/>
                </a:solidFill>
                <a:latin typeface="Consolas" panose="020B0609020204030204"/>
                <a:ea typeface="Consolas" panose="020B0609020204030204"/>
              </a:rPr>
              <a:t>() </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Some</a:t>
            </a:r>
            <a:r>
              <a:rPr lang="en-US" altLang="zh-CN" sz="1300" b="0">
                <a:solidFill>
                  <a:srgbClr val="CCCCCC"/>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Rc</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clone</a:t>
            </a:r>
            <a:r>
              <a:rPr lang="en-US" altLang="zh-CN" sz="1300" b="0">
                <a:solidFill>
                  <a:srgbClr val="CCCCCC"/>
                </a:solidFill>
                <a:latin typeface="Consolas" panose="020B0609020204030204"/>
                <a:ea typeface="Consolas" panose="020B0609020204030204"/>
              </a:rPr>
              <a:t>(</a:t>
            </a:r>
            <a:r>
              <a:rPr lang="en-US" altLang="zh-CN" sz="1300" b="0">
                <a:solidFill>
                  <a:srgbClr val="D4D4D4"/>
                </a:solidFill>
                <a:latin typeface="Consolas" panose="020B0609020204030204"/>
                <a:ea typeface="Consolas" panose="020B0609020204030204"/>
              </a:rPr>
              <a:t>&amp;</a:t>
            </a:r>
            <a:r>
              <a:rPr lang="en-US" altLang="zh-CN" sz="1300" b="0">
                <a:solidFill>
                  <a:srgbClr val="9CDCFE"/>
                </a:solidFill>
                <a:latin typeface="Consolas" panose="020B0609020204030204"/>
                <a:ea typeface="Consolas" panose="020B0609020204030204"/>
              </a:rPr>
              <a:t>alice</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a:t>
            </a:r>
          </a:p>
        </p:txBody>
      </p:sp>
      <p:sp>
        <p:nvSpPr>
          <p:cNvPr id="6" name="文本框 5"/>
          <p:cNvSpPr txBox="1"/>
          <p:nvPr/>
        </p:nvSpPr>
        <p:spPr>
          <a:xfrm>
            <a:off x="5991860" y="0"/>
            <a:ext cx="5852795" cy="6492875"/>
          </a:xfrm>
          <a:prstGeom prst="rect">
            <a:avLst/>
          </a:prstGeom>
          <a:solidFill>
            <a:schemeClr val="tx1"/>
          </a:solidFill>
        </p:spPr>
        <p:txBody>
          <a:bodyPr wrap="square">
            <a:spAutoFit/>
          </a:bodyPr>
          <a:lstStyle/>
          <a:p>
            <a:pPr indent="0" fontAlgn="auto">
              <a:lnSpc>
                <a:spcPct val="100000"/>
              </a:lnSpc>
            </a:pPr>
            <a:r>
              <a:rPr lang="en-US" altLang="zh-CN" sz="1300" b="0">
                <a:solidFill>
                  <a:srgbClr val="569CD6"/>
                </a:solidFill>
                <a:latin typeface="Consolas" panose="020B0609020204030204"/>
                <a:ea typeface="Consolas" panose="020B0609020204030204"/>
              </a:rPr>
              <a:t>use </a:t>
            </a:r>
            <a:r>
              <a:rPr lang="en-US" altLang="zh-CN" sz="1300" b="0">
                <a:solidFill>
                  <a:srgbClr val="4EC9B0"/>
                </a:solidFill>
                <a:latin typeface="Consolas" panose="020B0609020204030204"/>
                <a:ea typeface="Consolas" panose="020B0609020204030204"/>
              </a:rPr>
              <a:t>std</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rc</a:t>
            </a:r>
            <a:r>
              <a:rPr lang="en-US" altLang="zh-CN" sz="1300" b="0">
                <a:solidFill>
                  <a:srgbClr val="D4D4D4"/>
                </a:solidFill>
                <a:latin typeface="Consolas" panose="020B0609020204030204"/>
                <a:ea typeface="Consolas" panose="020B0609020204030204"/>
              </a:rPr>
              <a:t>::</a:t>
            </a:r>
            <a:r>
              <a:rPr lang="en-US" altLang="zh-CN" sz="1300" b="0">
                <a:solidFill>
                  <a:srgbClr val="CCCCCC"/>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Rc</a:t>
            </a:r>
            <a:r>
              <a:rPr lang="en-US" altLang="zh-CN" sz="1300" b="0">
                <a:solidFill>
                  <a:srgbClr val="CCCCCC"/>
                </a:solidFill>
                <a:latin typeface="Consolas" panose="020B0609020204030204"/>
                <a:ea typeface="Consolas" panose="020B0609020204030204"/>
              </a:rPr>
              <a:t>, </a:t>
            </a:r>
            <a:r>
              <a:rPr lang="en-US" altLang="zh-CN" sz="1300" b="0">
                <a:solidFill>
                  <a:srgbClr val="4EC9B0"/>
                </a:solidFill>
                <a:latin typeface="Consolas" panose="020B0609020204030204"/>
                <a:ea typeface="Consolas" panose="020B0609020204030204"/>
              </a:rPr>
              <a:t>Weak</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569CD6"/>
                </a:solidFill>
                <a:latin typeface="Consolas" panose="020B0609020204030204"/>
                <a:ea typeface="Consolas" panose="020B0609020204030204"/>
              </a:rPr>
              <a:t>use </a:t>
            </a:r>
            <a:r>
              <a:rPr lang="en-US" altLang="zh-CN" sz="1300" b="0">
                <a:solidFill>
                  <a:srgbClr val="4EC9B0"/>
                </a:solidFill>
                <a:latin typeface="Consolas" panose="020B0609020204030204"/>
                <a:ea typeface="Consolas" panose="020B0609020204030204"/>
              </a:rPr>
              <a:t>std</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cell</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RefCell</a:t>
            </a:r>
            <a:r>
              <a:rPr lang="en-US" altLang="zh-CN" sz="1300" b="0">
                <a:solidFill>
                  <a:srgbClr val="CCCCCC"/>
                </a:solidFill>
                <a:latin typeface="Consolas" panose="020B0609020204030204"/>
                <a:ea typeface="Consolas" panose="020B0609020204030204"/>
              </a:rPr>
              <a:t>;</a:t>
            </a:r>
          </a:p>
          <a:p>
            <a:pPr indent="0" fontAlgn="auto">
              <a:lnSpc>
                <a:spcPct val="100000"/>
              </a:lnSpc>
            </a:pP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569CD6"/>
                </a:solidFill>
                <a:latin typeface="Consolas" panose="020B0609020204030204"/>
                <a:ea typeface="Consolas" panose="020B0609020204030204"/>
              </a:rPr>
              <a:t>struct </a:t>
            </a:r>
            <a:r>
              <a:rPr lang="en-US" altLang="zh-CN" sz="1300" b="0">
                <a:solidFill>
                  <a:srgbClr val="4EC9B0"/>
                </a:solidFill>
                <a:latin typeface="Consolas" panose="020B0609020204030204"/>
                <a:ea typeface="Consolas" panose="020B0609020204030204"/>
              </a:rPr>
              <a:t>Node</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name</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String</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6A9955"/>
                </a:solidFill>
                <a:latin typeface="Consolas" panose="020B0609020204030204"/>
                <a:ea typeface="Consolas" panose="020B0609020204030204"/>
              </a:rPr>
              <a:t>    // Break the cycle with Weak</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partner</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RefCell</a:t>
            </a:r>
            <a:r>
              <a:rPr lang="en-US" altLang="zh-CN" sz="1300" b="0">
                <a:solidFill>
                  <a:srgbClr val="CCCCCC"/>
                </a:solidFill>
                <a:latin typeface="Consolas" panose="020B0609020204030204"/>
                <a:ea typeface="Consolas" panose="020B0609020204030204"/>
              </a:rPr>
              <a:t>&lt;</a:t>
            </a:r>
            <a:r>
              <a:rPr lang="en-US" altLang="zh-CN" sz="1300" b="0">
                <a:solidFill>
                  <a:srgbClr val="4EC9B0"/>
                </a:solidFill>
                <a:latin typeface="Consolas" panose="020B0609020204030204"/>
                <a:ea typeface="Consolas" panose="020B0609020204030204"/>
              </a:rPr>
              <a:t>Option</a:t>
            </a:r>
            <a:r>
              <a:rPr lang="en-US" altLang="zh-CN" sz="1300" b="0">
                <a:solidFill>
                  <a:srgbClr val="CCCCCC"/>
                </a:solidFill>
                <a:latin typeface="Consolas" panose="020B0609020204030204"/>
                <a:ea typeface="Consolas" panose="020B0609020204030204"/>
              </a:rPr>
              <a:t>&lt;</a:t>
            </a:r>
            <a:r>
              <a:rPr lang="en-US" altLang="zh-CN" sz="1300" b="0">
                <a:solidFill>
                  <a:srgbClr val="4EC9B0"/>
                </a:solidFill>
                <a:latin typeface="Consolas" panose="020B0609020204030204"/>
                <a:ea typeface="Consolas" panose="020B0609020204030204"/>
              </a:rPr>
              <a:t>Weak</a:t>
            </a:r>
            <a:r>
              <a:rPr lang="en-US" altLang="zh-CN" sz="1300" b="0">
                <a:solidFill>
                  <a:srgbClr val="CCCCCC"/>
                </a:solidFill>
                <a:latin typeface="Consolas" panose="020B0609020204030204"/>
                <a:ea typeface="Consolas" panose="020B0609020204030204"/>
              </a:rPr>
              <a:t>&lt;</a:t>
            </a:r>
            <a:r>
              <a:rPr lang="en-US" altLang="zh-CN" sz="1300" b="0">
                <a:solidFill>
                  <a:srgbClr val="4EC9B0"/>
                </a:solidFill>
                <a:latin typeface="Consolas" panose="020B0609020204030204"/>
                <a:ea typeface="Consolas" panose="020B0609020204030204"/>
              </a:rPr>
              <a:t>Node</a:t>
            </a:r>
            <a:r>
              <a:rPr lang="en-US" altLang="zh-CN" sz="1300" b="0">
                <a:solidFill>
                  <a:srgbClr val="CCCCCC"/>
                </a:solidFill>
                <a:latin typeface="Consolas" panose="020B0609020204030204"/>
                <a:ea typeface="Consolas" panose="020B0609020204030204"/>
              </a:rPr>
              <a:t>&gt;&gt;&gt;,</a:t>
            </a:r>
          </a:p>
          <a:p>
            <a:pPr indent="0" fontAlgn="auto">
              <a:lnSpc>
                <a:spcPct val="100000"/>
              </a:lnSpc>
            </a:pPr>
            <a:r>
              <a:rPr lang="en-US" altLang="zh-CN" sz="1300" b="0">
                <a:solidFill>
                  <a:srgbClr val="CCCCCC"/>
                </a:solidFill>
                <a:latin typeface="Consolas" panose="020B0609020204030204"/>
                <a:ea typeface="Consolas" panose="020B0609020204030204"/>
              </a:rPr>
              <a:t>}</a:t>
            </a:r>
          </a:p>
          <a:p>
            <a:pPr indent="0" fontAlgn="auto">
              <a:lnSpc>
                <a:spcPct val="100000"/>
              </a:lnSpc>
            </a:pP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569CD6"/>
                </a:solidFill>
                <a:latin typeface="Consolas" panose="020B0609020204030204"/>
                <a:ea typeface="Consolas" panose="020B0609020204030204"/>
              </a:rPr>
              <a:t>impl </a:t>
            </a:r>
            <a:r>
              <a:rPr lang="en-US" altLang="zh-CN" sz="1300" b="0">
                <a:solidFill>
                  <a:srgbClr val="4EC9B0"/>
                </a:solidFill>
                <a:latin typeface="Consolas" panose="020B0609020204030204"/>
                <a:ea typeface="Consolas" panose="020B0609020204030204"/>
              </a:rPr>
              <a:t>Node</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569CD6"/>
                </a:solidFill>
                <a:latin typeface="Consolas" panose="020B0609020204030204"/>
                <a:ea typeface="Consolas" panose="020B0609020204030204"/>
              </a:rPr>
              <a:t>fn</a:t>
            </a:r>
            <a:r>
              <a:rPr lang="en-US" altLang="zh-CN" sz="1300" b="0">
                <a:solidFill>
                  <a:srgbClr val="DCDCAA"/>
                </a:solidFill>
                <a:latin typeface="Consolas" panose="020B0609020204030204"/>
                <a:ea typeface="Consolas" panose="020B0609020204030204"/>
              </a:rPr>
              <a:t>new</a:t>
            </a:r>
            <a:r>
              <a:rPr lang="en-US" altLang="zh-CN" sz="1300" b="0">
                <a:solidFill>
                  <a:srgbClr val="CCCCCC"/>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name</a:t>
            </a:r>
            <a:r>
              <a:rPr lang="en-US" altLang="zh-CN" sz="1300" b="0">
                <a:solidFill>
                  <a:srgbClr val="D4D4D4"/>
                </a:solidFill>
                <a:latin typeface="Consolas" panose="020B0609020204030204"/>
                <a:ea typeface="Consolas" panose="020B0609020204030204"/>
              </a:rPr>
              <a:t>:&amp;</a:t>
            </a:r>
            <a:r>
              <a:rPr lang="en-US" altLang="zh-CN" sz="1300" b="0">
                <a:solidFill>
                  <a:srgbClr val="4EC9B0"/>
                </a:solidFill>
                <a:latin typeface="Consolas" panose="020B0609020204030204"/>
                <a:ea typeface="Consolas" panose="020B0609020204030204"/>
              </a:rPr>
              <a:t>str</a:t>
            </a:r>
            <a:r>
              <a:rPr lang="en-US" altLang="zh-CN" sz="1300" b="0">
                <a:solidFill>
                  <a:srgbClr val="CCCCCC"/>
                </a:solidFill>
                <a:latin typeface="Consolas" panose="020B0609020204030204"/>
                <a:ea typeface="Consolas" panose="020B0609020204030204"/>
              </a:rPr>
              <a:t>) </a:t>
            </a:r>
            <a:r>
              <a:rPr lang="en-US" altLang="zh-CN" sz="1300" b="0">
                <a:solidFill>
                  <a:srgbClr val="D4D4D4"/>
                </a:solidFill>
                <a:latin typeface="Consolas" panose="020B0609020204030204"/>
                <a:ea typeface="Consolas" panose="020B0609020204030204"/>
              </a:rPr>
              <a:t>-&gt;</a:t>
            </a:r>
            <a:r>
              <a:rPr lang="en-US" altLang="zh-CN" sz="1300" b="0">
                <a:solidFill>
                  <a:srgbClr val="4EC9B0"/>
                </a:solidFill>
                <a:latin typeface="Consolas" panose="020B0609020204030204"/>
                <a:ea typeface="Consolas" panose="020B0609020204030204"/>
              </a:rPr>
              <a:t>Rc</a:t>
            </a:r>
            <a:r>
              <a:rPr lang="en-US" altLang="zh-CN" sz="1300" b="0">
                <a:solidFill>
                  <a:srgbClr val="CCCCCC"/>
                </a:solidFill>
                <a:latin typeface="Consolas" panose="020B0609020204030204"/>
                <a:ea typeface="Consolas" panose="020B0609020204030204"/>
              </a:rPr>
              <a:t>&lt;</a:t>
            </a:r>
            <a:r>
              <a:rPr lang="en-US" altLang="zh-CN" sz="1300" b="0">
                <a:solidFill>
                  <a:srgbClr val="569CD6"/>
                </a:solidFill>
                <a:latin typeface="Consolas" panose="020B0609020204030204"/>
                <a:ea typeface="Consolas" panose="020B0609020204030204"/>
              </a:rPr>
              <a:t>Self</a:t>
            </a:r>
            <a:r>
              <a:rPr lang="en-US" altLang="zh-CN" sz="1300" b="0">
                <a:solidFill>
                  <a:srgbClr val="CCCCCC"/>
                </a:solidFill>
                <a:latin typeface="Consolas" panose="020B0609020204030204"/>
                <a:ea typeface="Consolas" panose="020B0609020204030204"/>
              </a:rPr>
              <a:t>&gt;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4EC9B0"/>
                </a:solidFill>
                <a:latin typeface="Consolas" panose="020B0609020204030204"/>
                <a:ea typeface="Consolas" panose="020B0609020204030204"/>
              </a:rPr>
              <a:t>Rc</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new</a:t>
            </a:r>
            <a:r>
              <a:rPr lang="en-US" altLang="zh-CN" sz="1300" b="0">
                <a:solidFill>
                  <a:srgbClr val="CCCCCC"/>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Node</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name</a:t>
            </a:r>
            <a:r>
              <a:rPr lang="en-US" altLang="zh-CN" sz="1300" b="0">
                <a:solidFill>
                  <a:srgbClr val="D4D4D4"/>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name</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to_string</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partner</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RefCell</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new</a:t>
            </a:r>
            <a:r>
              <a:rPr lang="en-US" altLang="zh-CN" sz="1300" b="0">
                <a:solidFill>
                  <a:srgbClr val="CCCCCC"/>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None</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569CD6"/>
                </a:solidFill>
                <a:latin typeface="Consolas" panose="020B0609020204030204"/>
                <a:ea typeface="Consolas" panose="020B0609020204030204"/>
              </a:rPr>
              <a:t>fn </a:t>
            </a:r>
            <a:r>
              <a:rPr lang="en-US" altLang="zh-CN" sz="1300" b="0">
                <a:solidFill>
                  <a:srgbClr val="DCDCAA"/>
                </a:solidFill>
                <a:latin typeface="Consolas" panose="020B0609020204030204"/>
                <a:ea typeface="Consolas" panose="020B0609020204030204"/>
              </a:rPr>
              <a:t>main</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569CD6"/>
                </a:solidFill>
                <a:latin typeface="Consolas" panose="020B0609020204030204"/>
                <a:ea typeface="Consolas" panose="020B0609020204030204"/>
              </a:rPr>
              <a:t>let </a:t>
            </a:r>
            <a:r>
              <a:rPr lang="en-US" altLang="zh-CN" sz="1300" b="0">
                <a:solidFill>
                  <a:srgbClr val="9CDCFE"/>
                </a:solidFill>
                <a:latin typeface="Consolas" panose="020B0609020204030204"/>
                <a:ea typeface="Consolas" panose="020B0609020204030204"/>
              </a:rPr>
              <a:t>alice</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Node</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new</a:t>
            </a:r>
            <a:r>
              <a:rPr lang="en-US" altLang="zh-CN" sz="1300" b="0">
                <a:solidFill>
                  <a:srgbClr val="CCCCCC"/>
                </a:solidFill>
                <a:latin typeface="Consolas" panose="020B0609020204030204"/>
                <a:ea typeface="Consolas" panose="020B0609020204030204"/>
              </a:rPr>
              <a:t>(</a:t>
            </a:r>
            <a:r>
              <a:rPr lang="en-US" altLang="zh-CN" sz="1300" b="0">
                <a:solidFill>
                  <a:srgbClr val="CE9178"/>
                </a:solidFill>
                <a:latin typeface="Consolas" panose="020B0609020204030204"/>
                <a:ea typeface="Consolas" panose="020B0609020204030204"/>
              </a:rPr>
              <a:t>"Alice"</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569CD6"/>
                </a:solidFill>
                <a:latin typeface="Consolas" panose="020B0609020204030204"/>
                <a:ea typeface="Consolas" panose="020B0609020204030204"/>
              </a:rPr>
              <a:t>let </a:t>
            </a:r>
            <a:r>
              <a:rPr lang="en-US" altLang="zh-CN" sz="1300" b="0">
                <a:solidFill>
                  <a:srgbClr val="9CDCFE"/>
                </a:solidFill>
                <a:latin typeface="Consolas" panose="020B0609020204030204"/>
                <a:ea typeface="Consolas" panose="020B0609020204030204"/>
              </a:rPr>
              <a:t>bob</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Node</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new</a:t>
            </a:r>
            <a:r>
              <a:rPr lang="en-US" altLang="zh-CN" sz="1300" b="0">
                <a:solidFill>
                  <a:srgbClr val="CCCCCC"/>
                </a:solidFill>
                <a:latin typeface="Consolas" panose="020B0609020204030204"/>
                <a:ea typeface="Consolas" panose="020B0609020204030204"/>
              </a:rPr>
              <a:t>(</a:t>
            </a:r>
            <a:r>
              <a:rPr lang="en-US" altLang="zh-CN" sz="1300" b="0">
                <a:solidFill>
                  <a:srgbClr val="CE9178"/>
                </a:solidFill>
                <a:latin typeface="Consolas" panose="020B0609020204030204"/>
                <a:ea typeface="Consolas" panose="020B0609020204030204"/>
              </a:rPr>
              <a:t>"Bob"</a:t>
            </a:r>
            <a:r>
              <a:rPr lang="en-US" altLang="zh-CN" sz="1300" b="0">
                <a:solidFill>
                  <a:srgbClr val="CCCCCC"/>
                </a:solidFill>
                <a:latin typeface="Consolas" panose="020B0609020204030204"/>
                <a:ea typeface="Consolas" panose="020B0609020204030204"/>
              </a:rPr>
              <a:t>);</a:t>
            </a:r>
          </a:p>
          <a:p>
            <a:pPr indent="0" fontAlgn="auto">
              <a:lnSpc>
                <a:spcPct val="100000"/>
              </a:lnSpc>
            </a:pP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6A9955"/>
                </a:solidFill>
                <a:latin typeface="Consolas" panose="020B0609020204030204"/>
                <a:ea typeface="Consolas" panose="020B0609020204030204"/>
              </a:rPr>
              <a:t>    // Alice(Bob) holds Bob(Alice)'s Wear reference</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4D4D4"/>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alice</a:t>
            </a:r>
            <a:r>
              <a:rPr lang="en-US" altLang="zh-CN" sz="1300" b="0">
                <a:solidFill>
                  <a:srgbClr val="D4D4D4"/>
                </a:solidFill>
                <a:latin typeface="Consolas" panose="020B0609020204030204"/>
                <a:ea typeface="Consolas" panose="020B0609020204030204"/>
              </a:rPr>
              <a:t>.</a:t>
            </a:r>
            <a:r>
              <a:rPr lang="en-US" altLang="zh-CN" sz="1300" b="0">
                <a:solidFill>
                  <a:srgbClr val="CCCCCC"/>
                </a:solidFill>
                <a:latin typeface="Consolas" panose="020B0609020204030204"/>
                <a:ea typeface="Consolas" panose="020B0609020204030204"/>
              </a:rPr>
              <a:t>partner</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borrow_mut</a:t>
            </a:r>
            <a:r>
              <a:rPr lang="en-US" altLang="zh-CN" sz="1300" b="0">
                <a:solidFill>
                  <a:srgbClr val="CCCCCC"/>
                </a:solidFill>
                <a:latin typeface="Consolas" panose="020B0609020204030204"/>
                <a:ea typeface="Consolas" panose="020B0609020204030204"/>
              </a:rPr>
              <a:t>() </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Some</a:t>
            </a:r>
            <a:r>
              <a:rPr lang="en-US" altLang="zh-CN" sz="1300" b="0">
                <a:solidFill>
                  <a:srgbClr val="CCCCCC"/>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Rc</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downgrade</a:t>
            </a:r>
            <a:r>
              <a:rPr lang="en-US" altLang="zh-CN" sz="1300" b="0">
                <a:solidFill>
                  <a:srgbClr val="CCCCCC"/>
                </a:solidFill>
                <a:latin typeface="Consolas" panose="020B0609020204030204"/>
                <a:ea typeface="Consolas" panose="020B0609020204030204"/>
              </a:rPr>
              <a:t>(</a:t>
            </a:r>
            <a:r>
              <a:rPr lang="en-US" altLang="zh-CN" sz="1300" b="0">
                <a:solidFill>
                  <a:srgbClr val="D4D4D4"/>
                </a:solidFill>
                <a:latin typeface="Consolas" panose="020B0609020204030204"/>
                <a:ea typeface="Consolas" panose="020B0609020204030204"/>
              </a:rPr>
              <a:t>&amp;</a:t>
            </a:r>
            <a:r>
              <a:rPr lang="en-US" altLang="zh-CN" sz="1300" b="0">
                <a:solidFill>
                  <a:srgbClr val="9CDCFE"/>
                </a:solidFill>
                <a:latin typeface="Consolas" panose="020B0609020204030204"/>
                <a:ea typeface="Consolas" panose="020B0609020204030204"/>
              </a:rPr>
              <a:t>bob</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6A9955"/>
                </a:solidFill>
                <a:latin typeface="Consolas" panose="020B0609020204030204"/>
                <a:ea typeface="Consolas" panose="020B0609020204030204"/>
              </a:rPr>
              <a:t>    </a:t>
            </a:r>
            <a:r>
              <a:rPr lang="en-US" altLang="zh-CN" sz="1300" b="0">
                <a:solidFill>
                  <a:srgbClr val="D4D4D4"/>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bob</a:t>
            </a:r>
            <a:r>
              <a:rPr lang="en-US" altLang="zh-CN" sz="1300" b="0">
                <a:solidFill>
                  <a:srgbClr val="D4D4D4"/>
                </a:solidFill>
                <a:latin typeface="Consolas" panose="020B0609020204030204"/>
                <a:ea typeface="Consolas" panose="020B0609020204030204"/>
              </a:rPr>
              <a:t>.</a:t>
            </a:r>
            <a:r>
              <a:rPr lang="en-US" altLang="zh-CN" sz="1300" b="0">
                <a:solidFill>
                  <a:srgbClr val="CCCCCC"/>
                </a:solidFill>
                <a:latin typeface="Consolas" panose="020B0609020204030204"/>
                <a:ea typeface="Consolas" panose="020B0609020204030204"/>
              </a:rPr>
              <a:t>partner</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borrow_mut</a:t>
            </a:r>
            <a:r>
              <a:rPr lang="en-US" altLang="zh-CN" sz="1300" b="0">
                <a:solidFill>
                  <a:srgbClr val="CCCCCC"/>
                </a:solidFill>
                <a:latin typeface="Consolas" panose="020B0609020204030204"/>
                <a:ea typeface="Consolas" panose="020B0609020204030204"/>
              </a:rPr>
              <a:t>() </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Some</a:t>
            </a:r>
            <a:r>
              <a:rPr lang="en-US" altLang="zh-CN" sz="1300" b="0">
                <a:solidFill>
                  <a:srgbClr val="CCCCCC"/>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Rc</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downgrade</a:t>
            </a:r>
            <a:r>
              <a:rPr lang="en-US" altLang="zh-CN" sz="1300" b="0">
                <a:solidFill>
                  <a:srgbClr val="CCCCCC"/>
                </a:solidFill>
                <a:latin typeface="Consolas" panose="020B0609020204030204"/>
                <a:ea typeface="Consolas" panose="020B0609020204030204"/>
              </a:rPr>
              <a:t>(</a:t>
            </a:r>
            <a:r>
              <a:rPr lang="en-US" altLang="zh-CN" sz="1300" b="0">
                <a:solidFill>
                  <a:srgbClr val="D4D4D4"/>
                </a:solidFill>
                <a:latin typeface="Consolas" panose="020B0609020204030204"/>
                <a:ea typeface="Consolas" panose="020B0609020204030204"/>
              </a:rPr>
              <a:t>&amp;</a:t>
            </a:r>
            <a:r>
              <a:rPr lang="en-US" altLang="zh-CN" sz="1300" b="0">
                <a:solidFill>
                  <a:srgbClr val="9CDCFE"/>
                </a:solidFill>
                <a:latin typeface="Consolas" panose="020B0609020204030204"/>
                <a:ea typeface="Consolas" panose="020B0609020204030204"/>
              </a:rPr>
              <a:t>alice</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6A9955"/>
                </a:solidFill>
                <a:latin typeface="Consolas" panose="020B0609020204030204"/>
                <a:ea typeface="Consolas" panose="020B0609020204030204"/>
              </a:rPr>
              <a:t>    </a:t>
            </a:r>
          </a:p>
          <a:p>
            <a:pPr indent="0" fontAlgn="auto">
              <a:lnSpc>
                <a:spcPct val="100000"/>
              </a:lnSpc>
            </a:pPr>
            <a:r>
              <a:rPr lang="en-US" altLang="zh-CN" sz="1300" b="0">
                <a:solidFill>
                  <a:srgbClr val="6A9955"/>
                </a:solidFill>
                <a:latin typeface="Consolas" panose="020B0609020204030204"/>
                <a:ea typeface="Consolas" panose="020B0609020204030204"/>
              </a:rPr>
              <a:t>    // Strong references can be obtained through upgrade()</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C586C0"/>
                </a:solidFill>
                <a:latin typeface="Consolas" panose="020B0609020204030204"/>
                <a:ea typeface="Consolas" panose="020B0609020204030204"/>
              </a:rPr>
              <a:t>if </a:t>
            </a:r>
            <a:r>
              <a:rPr lang="en-US" altLang="zh-CN" sz="1300" b="0">
                <a:solidFill>
                  <a:srgbClr val="569CD6"/>
                </a:solidFill>
                <a:latin typeface="Consolas" panose="020B0609020204030204"/>
                <a:ea typeface="Consolas" panose="020B0609020204030204"/>
              </a:rPr>
              <a:t>let </a:t>
            </a:r>
            <a:r>
              <a:rPr lang="en-US" altLang="zh-CN" sz="1300" b="0">
                <a:solidFill>
                  <a:srgbClr val="4EC9B0"/>
                </a:solidFill>
                <a:latin typeface="Consolas" panose="020B0609020204030204"/>
                <a:ea typeface="Consolas" panose="020B0609020204030204"/>
              </a:rPr>
              <a:t>Some</a:t>
            </a:r>
            <a:r>
              <a:rPr lang="en-US" altLang="zh-CN" sz="1300" b="0">
                <a:solidFill>
                  <a:srgbClr val="CCCCCC"/>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partner</a:t>
            </a:r>
            <a:r>
              <a:rPr lang="en-US" altLang="zh-CN" sz="1300" b="0">
                <a:solidFill>
                  <a:srgbClr val="CCCCCC"/>
                </a:solidFill>
                <a:latin typeface="Consolas" panose="020B0609020204030204"/>
                <a:ea typeface="Consolas" panose="020B0609020204030204"/>
              </a:rPr>
              <a:t>) </a:t>
            </a:r>
            <a:r>
              <a:rPr lang="en-US" altLang="zh-CN" sz="1300" b="0">
                <a:solidFill>
                  <a:srgbClr val="D4D4D4"/>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alice</a:t>
            </a:r>
            <a:r>
              <a:rPr lang="en-US" altLang="zh-CN" sz="1300" b="0">
                <a:solidFill>
                  <a:srgbClr val="D4D4D4"/>
                </a:solidFill>
                <a:latin typeface="Consolas" panose="020B0609020204030204"/>
                <a:ea typeface="Consolas" panose="020B0609020204030204"/>
              </a:rPr>
              <a:t>.</a:t>
            </a:r>
            <a:r>
              <a:rPr lang="en-US" altLang="zh-CN" sz="1300" b="0">
                <a:solidFill>
                  <a:srgbClr val="CCCCCC"/>
                </a:solidFill>
                <a:latin typeface="Consolas" panose="020B0609020204030204"/>
                <a:ea typeface="Consolas" panose="020B0609020204030204"/>
              </a:rPr>
              <a:t>partner</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borrow</a:t>
            </a:r>
            <a:r>
              <a:rPr lang="en-US" altLang="zh-CN" sz="1300" b="0">
                <a:solidFill>
                  <a:srgbClr val="CCCCCC"/>
                </a:solidFill>
                <a:latin typeface="Consolas" panose="020B0609020204030204"/>
                <a:ea typeface="Consolas" panose="020B0609020204030204"/>
              </a:rPr>
              <a:t>()</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as_ref</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C586C0"/>
                </a:solidFill>
                <a:latin typeface="Consolas" panose="020B0609020204030204"/>
                <a:ea typeface="Consolas" panose="020B0609020204030204"/>
              </a:rPr>
              <a:t>if </a:t>
            </a:r>
            <a:r>
              <a:rPr lang="en-US" altLang="zh-CN" sz="1300" b="0">
                <a:solidFill>
                  <a:srgbClr val="569CD6"/>
                </a:solidFill>
                <a:latin typeface="Consolas" panose="020B0609020204030204"/>
                <a:ea typeface="Consolas" panose="020B0609020204030204"/>
              </a:rPr>
              <a:t>let </a:t>
            </a:r>
            <a:r>
              <a:rPr lang="en-US" altLang="zh-CN" sz="1300" b="0">
                <a:solidFill>
                  <a:srgbClr val="4EC9B0"/>
                </a:solidFill>
                <a:latin typeface="Consolas" panose="020B0609020204030204"/>
                <a:ea typeface="Consolas" panose="020B0609020204030204"/>
              </a:rPr>
              <a:t>Some</a:t>
            </a:r>
            <a:r>
              <a:rPr lang="en-US" altLang="zh-CN" sz="1300" b="0">
                <a:solidFill>
                  <a:srgbClr val="CCCCCC"/>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p</a:t>
            </a:r>
            <a:r>
              <a:rPr lang="en-US" altLang="zh-CN" sz="1300" b="0">
                <a:solidFill>
                  <a:srgbClr val="CCCCCC"/>
                </a:solidFill>
                <a:latin typeface="Consolas" panose="020B0609020204030204"/>
                <a:ea typeface="Consolas" panose="020B0609020204030204"/>
              </a:rPr>
              <a:t>) </a:t>
            </a:r>
            <a:r>
              <a:rPr lang="en-US" altLang="zh-CN" sz="1300" b="0">
                <a:solidFill>
                  <a:srgbClr val="D4D4D4"/>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partner</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upgrade</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println!</a:t>
            </a:r>
            <a:r>
              <a:rPr lang="en-US" altLang="zh-CN" sz="1300" b="0">
                <a:solidFill>
                  <a:srgbClr val="CCCCCC"/>
                </a:solidFill>
                <a:latin typeface="Consolas" panose="020B0609020204030204"/>
                <a:ea typeface="Consolas" panose="020B0609020204030204"/>
              </a:rPr>
              <a:t>(</a:t>
            </a:r>
            <a:r>
              <a:rPr lang="en-US" altLang="zh-CN" sz="1300" b="0">
                <a:solidFill>
                  <a:srgbClr val="CE9178"/>
                </a:solidFill>
                <a:latin typeface="Consolas" panose="020B0609020204030204"/>
                <a:ea typeface="Consolas" panose="020B0609020204030204"/>
              </a:rPr>
              <a:t>"Alice's partner: {}"</a:t>
            </a: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p</a:t>
            </a:r>
            <a:r>
              <a:rPr lang="en-US" altLang="zh-CN" sz="1300" b="0">
                <a:solidFill>
                  <a:srgbClr val="D4D4D4"/>
                </a:solidFill>
                <a:latin typeface="Consolas" panose="020B0609020204030204"/>
                <a:ea typeface="Consolas" panose="020B0609020204030204"/>
              </a:rPr>
              <a:t>.</a:t>
            </a:r>
            <a:r>
              <a:rPr lang="en-US" altLang="zh-CN" sz="1300" b="0">
                <a:solidFill>
                  <a:srgbClr val="CCCCCC"/>
                </a:solidFill>
                <a:latin typeface="Consolas" panose="020B0609020204030204"/>
                <a:ea typeface="Consolas" panose="020B0609020204030204"/>
              </a:rPr>
              <a:t>name);</a:t>
            </a:r>
          </a:p>
          <a:p>
            <a:pPr indent="0" fontAlgn="auto">
              <a:lnSpc>
                <a:spcPct val="100000"/>
              </a:lnSpc>
            </a:pP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ym typeface="+mn-ea"/>
              </a:rPr>
              <a:t> Exercises</a:t>
            </a:r>
            <a:endParaRPr lang="zh-CN" altLang="en-US" dirty="0"/>
          </a:p>
        </p:txBody>
      </p:sp>
      <p:sp>
        <p:nvSpPr>
          <p:cNvPr id="3" name="内容占位符 2"/>
          <p:cNvSpPr>
            <a:spLocks noGrp="1"/>
          </p:cNvSpPr>
          <p:nvPr>
            <p:ph idx="1"/>
          </p:nvPr>
        </p:nvSpPr>
        <p:spPr>
          <a:xfrm>
            <a:off x="457200" y="1327150"/>
            <a:ext cx="4751705" cy="4850130"/>
          </a:xfrm>
        </p:spPr>
        <p:txBody>
          <a:bodyPr/>
          <a:lstStyle/>
          <a:p>
            <a:r>
              <a:rPr lang="en-US" altLang="zh-CN" dirty="0"/>
              <a:t>1. Please complete the code on page 5(as shown in the code on the right), print out the addresses of each element(</a:t>
            </a:r>
            <a:r>
              <a:rPr lang="en-US" altLang="zh-CN" dirty="0" err="1"/>
              <a:t>a,b,c,d</a:t>
            </a:r>
            <a:r>
              <a:rPr lang="en-US" altLang="zh-CN" dirty="0"/>
              <a:t>) in the two structures(</a:t>
            </a:r>
            <a:r>
              <a:rPr lang="en-US" altLang="zh-CN" dirty="0" err="1"/>
              <a:t>RustStyle</a:t>
            </a:r>
            <a:r>
              <a:rPr lang="en-US" altLang="zh-CN" dirty="0"/>
              <a:t>, </a:t>
            </a:r>
            <a:r>
              <a:rPr lang="en-US" altLang="zh-CN" dirty="0" err="1"/>
              <a:t>CStyle</a:t>
            </a:r>
            <a:r>
              <a:rPr lang="en-US" altLang="zh-CN" dirty="0"/>
              <a:t>).</a:t>
            </a:r>
          </a:p>
          <a:p>
            <a:r>
              <a:rPr lang="en-US" altLang="zh-CN" dirty="0"/>
              <a:t> Compare the differences between RUST and C when storing structure data.</a:t>
            </a:r>
          </a:p>
        </p:txBody>
      </p:sp>
      <p:sp>
        <p:nvSpPr>
          <p:cNvPr id="4" name="灯片编号占位符 3"/>
          <p:cNvSpPr>
            <a:spLocks noGrp="1"/>
          </p:cNvSpPr>
          <p:nvPr>
            <p:ph type="sldNum" sz="quarter" idx="12"/>
          </p:nvPr>
        </p:nvSpPr>
        <p:spPr/>
        <p:txBody>
          <a:bodyPr/>
          <a:lstStyle/>
          <a:p>
            <a:fld id="{506F4176-339E-4C4B-80E4-BBE9C4467EFE}" type="slidenum">
              <a:rPr lang="zh-CN" altLang="en-US" smtClean="0"/>
              <a:t>15</a:t>
            </a:fld>
            <a:endParaRPr lang="zh-CN" altLang="en-US"/>
          </a:p>
        </p:txBody>
      </p:sp>
      <p:sp>
        <p:nvSpPr>
          <p:cNvPr id="6" name="文本框 5"/>
          <p:cNvSpPr txBox="1"/>
          <p:nvPr/>
        </p:nvSpPr>
        <p:spPr>
          <a:xfrm>
            <a:off x="5433695" y="684530"/>
            <a:ext cx="6458585" cy="5492750"/>
          </a:xfrm>
          <a:prstGeom prst="rect">
            <a:avLst/>
          </a:prstGeom>
          <a:solidFill>
            <a:schemeClr val="tx1"/>
          </a:solidFill>
        </p:spPr>
        <p:txBody>
          <a:bodyPr wrap="square">
            <a:spAutoFit/>
          </a:bodyPr>
          <a:lstStyle/>
          <a:p>
            <a:pPr indent="0" fontAlgn="auto">
              <a:lnSpc>
                <a:spcPct val="100000"/>
              </a:lnSpc>
            </a:pPr>
            <a:r>
              <a:rPr lang="en-US" altLang="zh-CN" sz="1300" b="0" dirty="0">
                <a:solidFill>
                  <a:srgbClr val="569CD6"/>
                </a:solidFill>
                <a:latin typeface="Consolas" panose="020B0609020204030204"/>
                <a:ea typeface="Consolas" panose="020B0609020204030204"/>
              </a:rPr>
              <a:t>use </a:t>
            </a:r>
            <a:r>
              <a:rPr lang="en-US" altLang="zh-CN" sz="1300" b="0" dirty="0">
                <a:solidFill>
                  <a:srgbClr val="4EC9B0"/>
                </a:solidFill>
                <a:latin typeface="Consolas" panose="020B0609020204030204"/>
                <a:ea typeface="Consolas" panose="020B0609020204030204"/>
              </a:rPr>
              <a:t>std</a:t>
            </a:r>
            <a:r>
              <a:rPr lang="en-US" altLang="zh-CN" sz="1300" b="0" dirty="0">
                <a:solidFill>
                  <a:srgbClr val="D4D4D4"/>
                </a:solidFill>
                <a:latin typeface="Consolas" panose="020B0609020204030204"/>
                <a:ea typeface="Consolas" panose="020B0609020204030204"/>
              </a:rPr>
              <a:t>::</a:t>
            </a:r>
            <a:r>
              <a:rPr lang="en-US" altLang="zh-CN" sz="1300" b="0" dirty="0">
                <a:solidFill>
                  <a:srgbClr val="4EC9B0"/>
                </a:solidFill>
                <a:latin typeface="Consolas" panose="020B0609020204030204"/>
                <a:ea typeface="Consolas" panose="020B0609020204030204"/>
              </a:rPr>
              <a:t>mem</a:t>
            </a:r>
            <a:r>
              <a:rPr lang="en-US" altLang="zh-CN" sz="1300" b="0" dirty="0">
                <a:solidFill>
                  <a:srgbClr val="D4D4D4"/>
                </a:solidFill>
                <a:latin typeface="Consolas" panose="020B0609020204030204"/>
                <a:ea typeface="Consolas" panose="020B0609020204030204"/>
              </a:rPr>
              <a:t>::</a:t>
            </a:r>
            <a:r>
              <a:rPr lang="en-US" altLang="zh-CN" sz="1300" b="0" dirty="0">
                <a:solidFill>
                  <a:srgbClr val="CCCCCC"/>
                </a:solidFill>
                <a:latin typeface="Consolas" panose="020B0609020204030204"/>
                <a:ea typeface="Consolas" panose="020B0609020204030204"/>
              </a:rPr>
              <a:t>{</a:t>
            </a:r>
            <a:r>
              <a:rPr lang="en-US" altLang="zh-CN" sz="1300" b="0" dirty="0" err="1">
                <a:solidFill>
                  <a:srgbClr val="CCCCCC"/>
                </a:solidFill>
                <a:latin typeface="Consolas" panose="020B0609020204030204"/>
                <a:ea typeface="Consolas" panose="020B0609020204030204"/>
              </a:rPr>
              <a:t>size_of_val</a:t>
            </a:r>
            <a:r>
              <a:rPr lang="en-US" altLang="zh-CN" sz="1300" b="0" dirty="0">
                <a:solidFill>
                  <a:srgbClr val="CCCCCC"/>
                </a:solidFill>
                <a:latin typeface="Consolas" panose="020B0609020204030204"/>
                <a:ea typeface="Consolas" panose="020B0609020204030204"/>
              </a:rPr>
              <a:t>, </a:t>
            </a:r>
            <a:r>
              <a:rPr lang="en-US" altLang="zh-CN" sz="1300" b="0" dirty="0" err="1">
                <a:solidFill>
                  <a:srgbClr val="CCCCCC"/>
                </a:solidFill>
                <a:latin typeface="Consolas" panose="020B0609020204030204"/>
                <a:ea typeface="Consolas" panose="020B0609020204030204"/>
              </a:rPr>
              <a:t>align_of_val</a:t>
            </a:r>
            <a:r>
              <a:rPr lang="en-US" altLang="zh-CN" sz="1300" b="0" dirty="0">
                <a:solidFill>
                  <a:srgbClr val="CCCCCC"/>
                </a:solidFill>
                <a:latin typeface="Consolas" panose="020B0609020204030204"/>
                <a:ea typeface="Consolas" panose="020B0609020204030204"/>
              </a:rPr>
              <a:t>};</a:t>
            </a:r>
          </a:p>
          <a:p>
            <a:pPr indent="0" fontAlgn="auto">
              <a:lnSpc>
                <a:spcPct val="100000"/>
              </a:lnSpc>
            </a:pPr>
            <a:r>
              <a:rPr lang="en-US" altLang="zh-CN" sz="1300" b="0" dirty="0">
                <a:solidFill>
                  <a:srgbClr val="569CD6"/>
                </a:solidFill>
                <a:latin typeface="Consolas" panose="020B0609020204030204"/>
                <a:ea typeface="Consolas" panose="020B0609020204030204"/>
              </a:rPr>
              <a:t>struct </a:t>
            </a:r>
            <a:r>
              <a:rPr lang="en-US" altLang="zh-CN" sz="1300" b="0" dirty="0" err="1">
                <a:solidFill>
                  <a:srgbClr val="4EC9B0"/>
                </a:solidFill>
                <a:latin typeface="Consolas" panose="020B0609020204030204"/>
                <a:ea typeface="Consolas" panose="020B0609020204030204"/>
              </a:rPr>
              <a:t>RustStyle</a:t>
            </a:r>
            <a:r>
              <a:rPr lang="en-US" altLang="zh-CN" sz="1300" b="0" dirty="0">
                <a:solidFill>
                  <a:srgbClr val="CCCCCC"/>
                </a:solidFill>
                <a:latin typeface="Consolas" panose="020B0609020204030204"/>
                <a:ea typeface="Consolas" panose="020B0609020204030204"/>
              </a:rPr>
              <a:t> {</a:t>
            </a:r>
          </a:p>
          <a:p>
            <a:pPr indent="0" fontAlgn="auto">
              <a:lnSpc>
                <a:spcPct val="100000"/>
              </a:lnSpc>
            </a:pPr>
            <a:r>
              <a:rPr lang="en-US" altLang="zh-CN" sz="1300" b="0" dirty="0">
                <a:solidFill>
                  <a:srgbClr val="CCCCCC"/>
                </a:solidFill>
                <a:latin typeface="Consolas" panose="020B0609020204030204"/>
                <a:ea typeface="Consolas" panose="020B0609020204030204"/>
              </a:rPr>
              <a:t>    </a:t>
            </a:r>
            <a:r>
              <a:rPr lang="en-US" altLang="zh-CN" sz="1300" b="0" dirty="0">
                <a:solidFill>
                  <a:srgbClr val="9CDCFE"/>
                </a:solidFill>
                <a:latin typeface="Consolas" panose="020B0609020204030204"/>
                <a:ea typeface="Consolas" panose="020B0609020204030204"/>
              </a:rPr>
              <a:t>a</a:t>
            </a:r>
            <a:r>
              <a:rPr lang="en-US" altLang="zh-CN" sz="1300" b="0" dirty="0">
                <a:solidFill>
                  <a:srgbClr val="D4D4D4"/>
                </a:solidFill>
                <a:latin typeface="Consolas" panose="020B0609020204030204"/>
                <a:ea typeface="Consolas" panose="020B0609020204030204"/>
              </a:rPr>
              <a:t>:</a:t>
            </a:r>
            <a:r>
              <a:rPr lang="en-US" altLang="zh-CN" sz="1300" b="0" dirty="0">
                <a:solidFill>
                  <a:srgbClr val="4EC9B0"/>
                </a:solidFill>
                <a:latin typeface="Consolas" panose="020B0609020204030204"/>
                <a:ea typeface="Consolas" panose="020B0609020204030204"/>
              </a:rPr>
              <a:t>u8</a:t>
            </a:r>
            <a:r>
              <a:rPr lang="en-US" altLang="zh-CN" sz="1300" b="0" dirty="0">
                <a:solidFill>
                  <a:srgbClr val="CCCCCC"/>
                </a:solidFill>
                <a:latin typeface="Consolas" panose="020B0609020204030204"/>
                <a:ea typeface="Consolas" panose="020B0609020204030204"/>
              </a:rPr>
              <a:t>,</a:t>
            </a:r>
            <a:r>
              <a:rPr lang="en-US" altLang="zh-CN" sz="1300" b="0" dirty="0">
                <a:solidFill>
                  <a:srgbClr val="6A9955"/>
                </a:solidFill>
                <a:latin typeface="Consolas" panose="020B0609020204030204"/>
                <a:ea typeface="Consolas" panose="020B0609020204030204"/>
              </a:rPr>
              <a:t>   // 1 BYTE</a:t>
            </a:r>
            <a:endParaRPr lang="zh-CN" altLang="en-US" sz="1300" b="0" dirty="0">
              <a:solidFill>
                <a:srgbClr val="6A9955"/>
              </a:solidFill>
              <a:latin typeface="Consolas" panose="020B0609020204030204"/>
              <a:ea typeface="Consolas" panose="020B0609020204030204"/>
            </a:endParaRPr>
          </a:p>
          <a:p>
            <a:pPr indent="0" fontAlgn="auto">
              <a:lnSpc>
                <a:spcPct val="100000"/>
              </a:lnSpc>
            </a:pPr>
            <a:r>
              <a:rPr lang="en-US" altLang="zh-CN" sz="1300" b="0" dirty="0">
                <a:solidFill>
                  <a:srgbClr val="CCCCCC"/>
                </a:solidFill>
                <a:latin typeface="Consolas" panose="020B0609020204030204"/>
                <a:ea typeface="Consolas" panose="020B0609020204030204"/>
              </a:rPr>
              <a:t>    </a:t>
            </a:r>
            <a:r>
              <a:rPr lang="en-US" altLang="zh-CN" sz="1300" b="0" dirty="0">
                <a:solidFill>
                  <a:srgbClr val="9CDCFE"/>
                </a:solidFill>
                <a:latin typeface="Consolas" panose="020B0609020204030204"/>
                <a:ea typeface="Consolas" panose="020B0609020204030204"/>
              </a:rPr>
              <a:t>b</a:t>
            </a:r>
            <a:r>
              <a:rPr lang="en-US" altLang="zh-CN" sz="1300" b="0" dirty="0">
                <a:solidFill>
                  <a:srgbClr val="D4D4D4"/>
                </a:solidFill>
                <a:latin typeface="Consolas" panose="020B0609020204030204"/>
                <a:ea typeface="Consolas" panose="020B0609020204030204"/>
              </a:rPr>
              <a:t>:</a:t>
            </a:r>
            <a:r>
              <a:rPr lang="en-US" altLang="zh-CN" sz="1300" b="0" dirty="0">
                <a:solidFill>
                  <a:srgbClr val="4EC9B0"/>
                </a:solidFill>
                <a:latin typeface="Consolas" panose="020B0609020204030204"/>
                <a:ea typeface="Consolas" panose="020B0609020204030204"/>
              </a:rPr>
              <a:t>u32</a:t>
            </a:r>
            <a:r>
              <a:rPr lang="en-US" altLang="zh-CN" sz="1300" b="0" dirty="0">
                <a:solidFill>
                  <a:srgbClr val="CCCCCC"/>
                </a:solidFill>
                <a:latin typeface="Consolas" panose="020B0609020204030204"/>
                <a:ea typeface="Consolas" panose="020B0609020204030204"/>
              </a:rPr>
              <a:t>,</a:t>
            </a:r>
            <a:r>
              <a:rPr lang="en-US" altLang="zh-CN" sz="1300" b="0" dirty="0">
                <a:solidFill>
                  <a:srgbClr val="6A9955"/>
                </a:solidFill>
                <a:latin typeface="Consolas" panose="020B0609020204030204"/>
                <a:ea typeface="Consolas" panose="020B0609020204030204"/>
              </a:rPr>
              <a:t>  // 4 BYTES</a:t>
            </a:r>
            <a:endParaRPr lang="zh-CN" altLang="en-US" sz="1300" b="0" dirty="0">
              <a:solidFill>
                <a:srgbClr val="6A9955"/>
              </a:solidFill>
              <a:latin typeface="Consolas" panose="020B0609020204030204"/>
              <a:ea typeface="Consolas" panose="020B0609020204030204"/>
            </a:endParaRPr>
          </a:p>
          <a:p>
            <a:pPr indent="0" fontAlgn="auto">
              <a:lnSpc>
                <a:spcPct val="100000"/>
              </a:lnSpc>
            </a:pPr>
            <a:r>
              <a:rPr lang="en-US" altLang="zh-CN" sz="1300" b="0" dirty="0">
                <a:solidFill>
                  <a:srgbClr val="CCCCCC"/>
                </a:solidFill>
                <a:latin typeface="Consolas" panose="020B0609020204030204"/>
                <a:ea typeface="Consolas" panose="020B0609020204030204"/>
              </a:rPr>
              <a:t>    </a:t>
            </a:r>
            <a:r>
              <a:rPr lang="en-US" altLang="zh-CN" sz="1300" b="0" dirty="0">
                <a:solidFill>
                  <a:srgbClr val="9CDCFE"/>
                </a:solidFill>
                <a:latin typeface="Consolas" panose="020B0609020204030204"/>
                <a:ea typeface="Consolas" panose="020B0609020204030204"/>
              </a:rPr>
              <a:t>c</a:t>
            </a:r>
            <a:r>
              <a:rPr lang="en-US" altLang="zh-CN" sz="1300" b="0" dirty="0">
                <a:solidFill>
                  <a:srgbClr val="D4D4D4"/>
                </a:solidFill>
                <a:latin typeface="Consolas" panose="020B0609020204030204"/>
                <a:ea typeface="Consolas" panose="020B0609020204030204"/>
              </a:rPr>
              <a:t>:</a:t>
            </a:r>
            <a:r>
              <a:rPr lang="en-US" altLang="zh-CN" sz="1300" b="0" dirty="0">
                <a:solidFill>
                  <a:srgbClr val="4EC9B0"/>
                </a:solidFill>
                <a:latin typeface="Consolas" panose="020B0609020204030204"/>
                <a:ea typeface="Consolas" panose="020B0609020204030204"/>
              </a:rPr>
              <a:t>u16</a:t>
            </a:r>
            <a:r>
              <a:rPr lang="en-US" altLang="zh-CN" sz="1300" b="0" dirty="0">
                <a:solidFill>
                  <a:srgbClr val="CCCCCC"/>
                </a:solidFill>
                <a:latin typeface="Consolas" panose="020B0609020204030204"/>
                <a:ea typeface="Consolas" panose="020B0609020204030204"/>
              </a:rPr>
              <a:t>,</a:t>
            </a:r>
            <a:r>
              <a:rPr lang="en-US" altLang="zh-CN" sz="1300" b="0" dirty="0">
                <a:solidFill>
                  <a:srgbClr val="6A9955"/>
                </a:solidFill>
                <a:latin typeface="Consolas" panose="020B0609020204030204"/>
                <a:ea typeface="Consolas" panose="020B0609020204030204"/>
              </a:rPr>
              <a:t>  // 2 BYTES</a:t>
            </a:r>
            <a:endParaRPr lang="zh-CN" altLang="en-US" sz="1300" b="0" dirty="0">
              <a:solidFill>
                <a:srgbClr val="6A9955"/>
              </a:solidFill>
              <a:latin typeface="Consolas" panose="020B0609020204030204"/>
              <a:ea typeface="Consolas" panose="020B0609020204030204"/>
            </a:endParaRPr>
          </a:p>
          <a:p>
            <a:pPr indent="0" fontAlgn="auto">
              <a:lnSpc>
                <a:spcPct val="100000"/>
              </a:lnSpc>
            </a:pPr>
            <a:r>
              <a:rPr lang="en-US" altLang="zh-CN" sz="1300" b="0" dirty="0">
                <a:solidFill>
                  <a:srgbClr val="CCCCCC"/>
                </a:solidFill>
                <a:latin typeface="Consolas" panose="020B0609020204030204"/>
                <a:ea typeface="Consolas" panose="020B0609020204030204"/>
              </a:rPr>
              <a:t>    </a:t>
            </a:r>
            <a:r>
              <a:rPr lang="en-US" altLang="zh-CN" sz="1300" b="0" dirty="0">
                <a:solidFill>
                  <a:srgbClr val="9CDCFE"/>
                </a:solidFill>
                <a:latin typeface="Consolas" panose="020B0609020204030204"/>
                <a:ea typeface="Consolas" panose="020B0609020204030204"/>
              </a:rPr>
              <a:t>d</a:t>
            </a:r>
            <a:r>
              <a:rPr lang="en-US" altLang="zh-CN" sz="1300" b="0" dirty="0">
                <a:solidFill>
                  <a:srgbClr val="D4D4D4"/>
                </a:solidFill>
                <a:latin typeface="Consolas" panose="020B0609020204030204"/>
                <a:ea typeface="Consolas" panose="020B0609020204030204"/>
              </a:rPr>
              <a:t>:</a:t>
            </a:r>
            <a:r>
              <a:rPr lang="en-US" altLang="zh-CN" sz="1300" b="0" dirty="0">
                <a:solidFill>
                  <a:srgbClr val="4EC9B0"/>
                </a:solidFill>
                <a:latin typeface="Consolas" panose="020B0609020204030204"/>
                <a:ea typeface="Consolas" panose="020B0609020204030204"/>
              </a:rPr>
              <a:t>f64</a:t>
            </a:r>
            <a:r>
              <a:rPr lang="en-US" altLang="zh-CN" sz="1300" b="0" dirty="0">
                <a:solidFill>
                  <a:srgbClr val="CCCCCC"/>
                </a:solidFill>
                <a:latin typeface="Consolas" panose="020B0609020204030204"/>
                <a:ea typeface="Consolas" panose="020B0609020204030204"/>
              </a:rPr>
              <a:t>,</a:t>
            </a:r>
            <a:r>
              <a:rPr lang="en-US" altLang="zh-CN" sz="1300" b="0" dirty="0">
                <a:solidFill>
                  <a:srgbClr val="6A9955"/>
                </a:solidFill>
                <a:latin typeface="Consolas" panose="020B0609020204030204"/>
                <a:ea typeface="Consolas" panose="020B0609020204030204"/>
              </a:rPr>
              <a:t>  // 8 BYTES</a:t>
            </a:r>
            <a:endParaRPr lang="zh-CN" altLang="en-US" sz="1300" b="0" dirty="0">
              <a:solidFill>
                <a:srgbClr val="6A9955"/>
              </a:solidFill>
              <a:latin typeface="Consolas" panose="020B0609020204030204"/>
              <a:ea typeface="Consolas" panose="020B0609020204030204"/>
            </a:endParaRPr>
          </a:p>
          <a:p>
            <a:pPr indent="0" fontAlgn="auto">
              <a:lnSpc>
                <a:spcPct val="100000"/>
              </a:lnSpc>
            </a:pPr>
            <a:r>
              <a:rPr lang="en-US" altLang="zh-CN" sz="1300" b="0" dirty="0">
                <a:solidFill>
                  <a:srgbClr val="CCCCCC"/>
                </a:solidFill>
                <a:latin typeface="Consolas" panose="020B0609020204030204"/>
                <a:ea typeface="Consolas" panose="020B0609020204030204"/>
              </a:rPr>
              <a:t>}</a:t>
            </a:r>
          </a:p>
          <a:p>
            <a:pPr indent="0" fontAlgn="auto">
              <a:lnSpc>
                <a:spcPct val="100000"/>
              </a:lnSpc>
            </a:pPr>
            <a:endParaRPr lang="zh-CN" altLang="en-US" sz="1300" b="0" dirty="0">
              <a:solidFill>
                <a:srgbClr val="6A9955"/>
              </a:solidFill>
              <a:latin typeface="Consolas" panose="020B0609020204030204"/>
              <a:ea typeface="Consolas" panose="020B0609020204030204"/>
            </a:endParaRPr>
          </a:p>
          <a:p>
            <a:pPr indent="0" fontAlgn="auto">
              <a:lnSpc>
                <a:spcPct val="100000"/>
              </a:lnSpc>
            </a:pPr>
            <a:r>
              <a:rPr lang="en-US" altLang="zh-CN" sz="1300" b="0" dirty="0">
                <a:solidFill>
                  <a:srgbClr val="CCCCCC"/>
                </a:solidFill>
                <a:latin typeface="Consolas" panose="020B0609020204030204"/>
                <a:ea typeface="Consolas" panose="020B0609020204030204"/>
              </a:rPr>
              <a:t>#[</a:t>
            </a:r>
            <a:r>
              <a:rPr lang="en-US" altLang="zh-CN" sz="1300" b="0" dirty="0" err="1">
                <a:solidFill>
                  <a:srgbClr val="CCCCCC"/>
                </a:solidFill>
                <a:latin typeface="Consolas" panose="020B0609020204030204"/>
                <a:ea typeface="Consolas" panose="020B0609020204030204"/>
              </a:rPr>
              <a:t>repr</a:t>
            </a:r>
            <a:r>
              <a:rPr lang="en-US" altLang="zh-CN" sz="1300" b="0" dirty="0">
                <a:solidFill>
                  <a:srgbClr val="CCCCCC"/>
                </a:solidFill>
                <a:latin typeface="Consolas" panose="020B0609020204030204"/>
                <a:ea typeface="Consolas" panose="020B0609020204030204"/>
              </a:rPr>
              <a:t>(</a:t>
            </a:r>
            <a:r>
              <a:rPr lang="en-US" altLang="zh-CN" sz="1300" b="0" dirty="0">
                <a:solidFill>
                  <a:srgbClr val="4EC9B0"/>
                </a:solidFill>
                <a:latin typeface="Consolas" panose="020B0609020204030204"/>
                <a:ea typeface="Consolas" panose="020B0609020204030204"/>
              </a:rPr>
              <a:t>C</a:t>
            </a:r>
            <a:r>
              <a:rPr lang="en-US" altLang="zh-CN" sz="1300" b="0" dirty="0">
                <a:solidFill>
                  <a:srgbClr val="CCCCCC"/>
                </a:solidFill>
                <a:latin typeface="Consolas" panose="020B0609020204030204"/>
                <a:ea typeface="Consolas" panose="020B0609020204030204"/>
              </a:rPr>
              <a:t>)]</a:t>
            </a:r>
          </a:p>
          <a:p>
            <a:pPr indent="0" fontAlgn="auto">
              <a:lnSpc>
                <a:spcPct val="100000"/>
              </a:lnSpc>
            </a:pPr>
            <a:r>
              <a:rPr lang="en-US" altLang="zh-CN" sz="1300" b="0" dirty="0">
                <a:solidFill>
                  <a:srgbClr val="569CD6"/>
                </a:solidFill>
                <a:latin typeface="Consolas" panose="020B0609020204030204"/>
                <a:ea typeface="Consolas" panose="020B0609020204030204"/>
              </a:rPr>
              <a:t>struct </a:t>
            </a:r>
            <a:r>
              <a:rPr lang="en-US" altLang="zh-CN" sz="1300" b="0" dirty="0" err="1">
                <a:solidFill>
                  <a:srgbClr val="4EC9B0"/>
                </a:solidFill>
                <a:latin typeface="Consolas" panose="020B0609020204030204"/>
                <a:ea typeface="Consolas" panose="020B0609020204030204"/>
              </a:rPr>
              <a:t>CStyle</a:t>
            </a:r>
            <a:r>
              <a:rPr lang="en-US" altLang="zh-CN" sz="1300" b="0" dirty="0">
                <a:solidFill>
                  <a:srgbClr val="CCCCCC"/>
                </a:solidFill>
                <a:latin typeface="Consolas" panose="020B0609020204030204"/>
                <a:ea typeface="Consolas" panose="020B0609020204030204"/>
              </a:rPr>
              <a:t> {</a:t>
            </a:r>
          </a:p>
          <a:p>
            <a:pPr indent="0" fontAlgn="auto">
              <a:lnSpc>
                <a:spcPct val="100000"/>
              </a:lnSpc>
            </a:pPr>
            <a:r>
              <a:rPr lang="en-US" altLang="zh-CN" sz="1300" b="0" dirty="0">
                <a:solidFill>
                  <a:srgbClr val="CCCCCC"/>
                </a:solidFill>
                <a:latin typeface="Consolas" panose="020B0609020204030204"/>
                <a:ea typeface="Consolas" panose="020B0609020204030204"/>
              </a:rPr>
              <a:t>    </a:t>
            </a:r>
            <a:r>
              <a:rPr lang="en-US" altLang="zh-CN" sz="1300" b="0" dirty="0">
                <a:solidFill>
                  <a:srgbClr val="9CDCFE"/>
                </a:solidFill>
                <a:latin typeface="Consolas" panose="020B0609020204030204"/>
                <a:ea typeface="Consolas" panose="020B0609020204030204"/>
              </a:rPr>
              <a:t>a</a:t>
            </a:r>
            <a:r>
              <a:rPr lang="en-US" altLang="zh-CN" sz="1300" b="0" dirty="0">
                <a:solidFill>
                  <a:srgbClr val="D4D4D4"/>
                </a:solidFill>
                <a:latin typeface="Consolas" panose="020B0609020204030204"/>
                <a:ea typeface="Consolas" panose="020B0609020204030204"/>
              </a:rPr>
              <a:t>:</a:t>
            </a:r>
            <a:r>
              <a:rPr lang="en-US" altLang="zh-CN" sz="1300" b="0" dirty="0">
                <a:solidFill>
                  <a:srgbClr val="4EC9B0"/>
                </a:solidFill>
                <a:latin typeface="Consolas" panose="020B0609020204030204"/>
                <a:ea typeface="Consolas" panose="020B0609020204030204"/>
              </a:rPr>
              <a:t>u8</a:t>
            </a:r>
            <a:r>
              <a:rPr lang="en-US" altLang="zh-CN" sz="1300" b="0" dirty="0">
                <a:solidFill>
                  <a:srgbClr val="CCCCCC"/>
                </a:solidFill>
                <a:latin typeface="Consolas" panose="020B0609020204030204"/>
                <a:ea typeface="Consolas" panose="020B0609020204030204"/>
              </a:rPr>
              <a:t>,</a:t>
            </a:r>
          </a:p>
          <a:p>
            <a:pPr indent="0" fontAlgn="auto">
              <a:lnSpc>
                <a:spcPct val="100000"/>
              </a:lnSpc>
            </a:pPr>
            <a:r>
              <a:rPr lang="en-US" altLang="zh-CN" sz="1300" b="0" dirty="0">
                <a:solidFill>
                  <a:srgbClr val="CCCCCC"/>
                </a:solidFill>
                <a:latin typeface="Consolas" panose="020B0609020204030204"/>
                <a:ea typeface="Consolas" panose="020B0609020204030204"/>
              </a:rPr>
              <a:t>    </a:t>
            </a:r>
            <a:r>
              <a:rPr lang="en-US" altLang="zh-CN" sz="1300" b="0" dirty="0">
                <a:solidFill>
                  <a:srgbClr val="9CDCFE"/>
                </a:solidFill>
                <a:latin typeface="Consolas" panose="020B0609020204030204"/>
                <a:ea typeface="Consolas" panose="020B0609020204030204"/>
              </a:rPr>
              <a:t>b</a:t>
            </a:r>
            <a:r>
              <a:rPr lang="en-US" altLang="zh-CN" sz="1300" b="0" dirty="0">
                <a:solidFill>
                  <a:srgbClr val="D4D4D4"/>
                </a:solidFill>
                <a:latin typeface="Consolas" panose="020B0609020204030204"/>
                <a:ea typeface="Consolas" panose="020B0609020204030204"/>
              </a:rPr>
              <a:t>:</a:t>
            </a:r>
            <a:r>
              <a:rPr lang="en-US" altLang="zh-CN" sz="1300" b="0" dirty="0">
                <a:solidFill>
                  <a:srgbClr val="4EC9B0"/>
                </a:solidFill>
                <a:latin typeface="Consolas" panose="020B0609020204030204"/>
                <a:ea typeface="Consolas" panose="020B0609020204030204"/>
              </a:rPr>
              <a:t>u32</a:t>
            </a:r>
            <a:r>
              <a:rPr lang="en-US" altLang="zh-CN" sz="1300" b="0" dirty="0">
                <a:solidFill>
                  <a:srgbClr val="CCCCCC"/>
                </a:solidFill>
                <a:latin typeface="Consolas" panose="020B0609020204030204"/>
                <a:ea typeface="Consolas" panose="020B0609020204030204"/>
              </a:rPr>
              <a:t>,</a:t>
            </a:r>
          </a:p>
          <a:p>
            <a:pPr indent="0" fontAlgn="auto">
              <a:lnSpc>
                <a:spcPct val="100000"/>
              </a:lnSpc>
            </a:pPr>
            <a:r>
              <a:rPr lang="en-US" altLang="zh-CN" sz="1300" b="0" dirty="0">
                <a:solidFill>
                  <a:srgbClr val="CCCCCC"/>
                </a:solidFill>
                <a:latin typeface="Consolas" panose="020B0609020204030204"/>
                <a:ea typeface="Consolas" panose="020B0609020204030204"/>
              </a:rPr>
              <a:t>    </a:t>
            </a:r>
            <a:r>
              <a:rPr lang="en-US" altLang="zh-CN" sz="1300" b="0" dirty="0">
                <a:solidFill>
                  <a:srgbClr val="9CDCFE"/>
                </a:solidFill>
                <a:latin typeface="Consolas" panose="020B0609020204030204"/>
                <a:ea typeface="Consolas" panose="020B0609020204030204"/>
              </a:rPr>
              <a:t>c</a:t>
            </a:r>
            <a:r>
              <a:rPr lang="en-US" altLang="zh-CN" sz="1300" b="0" dirty="0">
                <a:solidFill>
                  <a:srgbClr val="D4D4D4"/>
                </a:solidFill>
                <a:latin typeface="Consolas" panose="020B0609020204030204"/>
                <a:ea typeface="Consolas" panose="020B0609020204030204"/>
              </a:rPr>
              <a:t>:</a:t>
            </a:r>
            <a:r>
              <a:rPr lang="en-US" altLang="zh-CN" sz="1300" b="0" dirty="0">
                <a:solidFill>
                  <a:srgbClr val="4EC9B0"/>
                </a:solidFill>
                <a:latin typeface="Consolas" panose="020B0609020204030204"/>
                <a:ea typeface="Consolas" panose="020B0609020204030204"/>
              </a:rPr>
              <a:t>u16</a:t>
            </a:r>
            <a:r>
              <a:rPr lang="en-US" altLang="zh-CN" sz="1300" b="0" dirty="0">
                <a:solidFill>
                  <a:srgbClr val="CCCCCC"/>
                </a:solidFill>
                <a:latin typeface="Consolas" panose="020B0609020204030204"/>
                <a:ea typeface="Consolas" panose="020B0609020204030204"/>
              </a:rPr>
              <a:t>,</a:t>
            </a:r>
          </a:p>
          <a:p>
            <a:pPr indent="0" fontAlgn="auto">
              <a:lnSpc>
                <a:spcPct val="100000"/>
              </a:lnSpc>
            </a:pPr>
            <a:r>
              <a:rPr lang="en-US" altLang="zh-CN" sz="1300" b="0" dirty="0">
                <a:solidFill>
                  <a:srgbClr val="CCCCCC"/>
                </a:solidFill>
                <a:latin typeface="Consolas" panose="020B0609020204030204"/>
                <a:ea typeface="Consolas" panose="020B0609020204030204"/>
              </a:rPr>
              <a:t>    </a:t>
            </a:r>
            <a:r>
              <a:rPr lang="en-US" altLang="zh-CN" sz="1300" b="0" dirty="0">
                <a:solidFill>
                  <a:srgbClr val="9CDCFE"/>
                </a:solidFill>
                <a:latin typeface="Consolas" panose="020B0609020204030204"/>
                <a:ea typeface="Consolas" panose="020B0609020204030204"/>
              </a:rPr>
              <a:t>d</a:t>
            </a:r>
            <a:r>
              <a:rPr lang="en-US" altLang="zh-CN" sz="1300" b="0" dirty="0">
                <a:solidFill>
                  <a:srgbClr val="D4D4D4"/>
                </a:solidFill>
                <a:latin typeface="Consolas" panose="020B0609020204030204"/>
                <a:ea typeface="Consolas" panose="020B0609020204030204"/>
              </a:rPr>
              <a:t>:</a:t>
            </a:r>
            <a:r>
              <a:rPr lang="en-US" altLang="zh-CN" sz="1300" b="0" dirty="0">
                <a:solidFill>
                  <a:srgbClr val="4EC9B0"/>
                </a:solidFill>
                <a:latin typeface="Consolas" panose="020B0609020204030204"/>
                <a:ea typeface="Consolas" panose="020B0609020204030204"/>
              </a:rPr>
              <a:t>f64</a:t>
            </a:r>
            <a:r>
              <a:rPr lang="en-US" altLang="zh-CN" sz="1300" b="0" dirty="0">
                <a:solidFill>
                  <a:srgbClr val="CCCCCC"/>
                </a:solidFill>
                <a:latin typeface="Consolas" panose="020B0609020204030204"/>
                <a:ea typeface="Consolas" panose="020B0609020204030204"/>
              </a:rPr>
              <a:t>,</a:t>
            </a:r>
          </a:p>
          <a:p>
            <a:pPr indent="0" fontAlgn="auto">
              <a:lnSpc>
                <a:spcPct val="100000"/>
              </a:lnSpc>
            </a:pPr>
            <a:r>
              <a:rPr lang="en-US" altLang="zh-CN" sz="1300" b="0" dirty="0">
                <a:solidFill>
                  <a:srgbClr val="CCCCCC"/>
                </a:solidFill>
                <a:latin typeface="Consolas" panose="020B0609020204030204"/>
                <a:ea typeface="Consolas" panose="020B0609020204030204"/>
              </a:rPr>
              <a:t>}</a:t>
            </a:r>
          </a:p>
          <a:p>
            <a:pPr indent="0" fontAlgn="auto">
              <a:lnSpc>
                <a:spcPct val="100000"/>
              </a:lnSpc>
            </a:pPr>
            <a:r>
              <a:rPr lang="en-US" altLang="zh-CN" sz="1300" b="0" dirty="0" err="1">
                <a:solidFill>
                  <a:srgbClr val="569CD6"/>
                </a:solidFill>
                <a:latin typeface="Consolas" panose="020B0609020204030204"/>
                <a:ea typeface="Consolas" panose="020B0609020204030204"/>
              </a:rPr>
              <a:t>fn</a:t>
            </a:r>
            <a:r>
              <a:rPr lang="en-US" altLang="zh-CN" sz="1300" b="0" dirty="0">
                <a:solidFill>
                  <a:srgbClr val="569CD6"/>
                </a:solidFill>
                <a:latin typeface="Consolas" panose="020B0609020204030204"/>
                <a:ea typeface="Consolas" panose="020B0609020204030204"/>
              </a:rPr>
              <a:t> </a:t>
            </a:r>
            <a:r>
              <a:rPr lang="en-US" altLang="zh-CN" sz="1300" b="0" dirty="0" err="1">
                <a:solidFill>
                  <a:srgbClr val="DCDCAA"/>
                </a:solidFill>
                <a:latin typeface="Consolas" panose="020B0609020204030204"/>
                <a:ea typeface="Consolas" panose="020B0609020204030204"/>
              </a:rPr>
              <a:t>print_struct</a:t>
            </a:r>
            <a:r>
              <a:rPr lang="en-US" altLang="zh-CN" sz="1300" b="0" dirty="0">
                <a:solidFill>
                  <a:srgbClr val="CCCCCC"/>
                </a:solidFill>
                <a:latin typeface="Consolas" panose="020B0609020204030204"/>
                <a:ea typeface="Consolas" panose="020B0609020204030204"/>
              </a:rPr>
              <a:t>&lt;</a:t>
            </a:r>
            <a:r>
              <a:rPr lang="en-US" altLang="zh-CN" sz="1300" b="0" dirty="0">
                <a:solidFill>
                  <a:srgbClr val="4EC9B0"/>
                </a:solidFill>
                <a:latin typeface="Consolas" panose="020B0609020204030204"/>
                <a:ea typeface="Consolas" panose="020B0609020204030204"/>
              </a:rPr>
              <a:t>T</a:t>
            </a:r>
            <a:r>
              <a:rPr lang="en-US" altLang="zh-CN" sz="1300" b="0" dirty="0">
                <a:solidFill>
                  <a:srgbClr val="CCCCCC"/>
                </a:solidFill>
                <a:latin typeface="Consolas" panose="020B0609020204030204"/>
                <a:ea typeface="Consolas" panose="020B0609020204030204"/>
              </a:rPr>
              <a:t>&gt;(</a:t>
            </a:r>
            <a:r>
              <a:rPr lang="en-US" altLang="zh-CN" sz="1300" b="0" dirty="0">
                <a:solidFill>
                  <a:srgbClr val="9CDCFE"/>
                </a:solidFill>
                <a:latin typeface="Consolas" panose="020B0609020204030204"/>
                <a:ea typeface="Consolas" panose="020B0609020204030204"/>
              </a:rPr>
              <a:t>instance</a:t>
            </a:r>
            <a:r>
              <a:rPr lang="en-US" altLang="zh-CN" sz="1300" b="0" dirty="0">
                <a:solidFill>
                  <a:srgbClr val="D4D4D4"/>
                </a:solidFill>
                <a:latin typeface="Consolas" panose="020B0609020204030204"/>
                <a:ea typeface="Consolas" panose="020B0609020204030204"/>
              </a:rPr>
              <a:t>:&amp;</a:t>
            </a:r>
            <a:r>
              <a:rPr lang="en-US" altLang="zh-CN" sz="1300" b="0" dirty="0">
                <a:solidFill>
                  <a:srgbClr val="4EC9B0"/>
                </a:solidFill>
                <a:latin typeface="Consolas" panose="020B0609020204030204"/>
                <a:ea typeface="Consolas" panose="020B0609020204030204"/>
              </a:rPr>
              <a:t>T</a:t>
            </a:r>
            <a:r>
              <a:rPr lang="en-US" altLang="zh-CN" sz="1300" b="0" dirty="0">
                <a:solidFill>
                  <a:srgbClr val="CCCCCC"/>
                </a:solidFill>
                <a:latin typeface="Consolas" panose="020B0609020204030204"/>
                <a:ea typeface="Consolas" panose="020B0609020204030204"/>
              </a:rPr>
              <a:t>, </a:t>
            </a:r>
            <a:r>
              <a:rPr lang="en-US" altLang="zh-CN" sz="1300" b="0" dirty="0">
                <a:solidFill>
                  <a:srgbClr val="9CDCFE"/>
                </a:solidFill>
                <a:latin typeface="Consolas" panose="020B0609020204030204"/>
                <a:ea typeface="Consolas" panose="020B0609020204030204"/>
              </a:rPr>
              <a:t>name</a:t>
            </a:r>
            <a:r>
              <a:rPr lang="en-US" altLang="zh-CN" sz="1300" b="0" dirty="0">
                <a:solidFill>
                  <a:srgbClr val="D4D4D4"/>
                </a:solidFill>
                <a:latin typeface="Consolas" panose="020B0609020204030204"/>
                <a:ea typeface="Consolas" panose="020B0609020204030204"/>
              </a:rPr>
              <a:t>:&amp;</a:t>
            </a:r>
            <a:r>
              <a:rPr lang="en-US" altLang="zh-CN" sz="1300" b="0" dirty="0">
                <a:solidFill>
                  <a:srgbClr val="4EC9B0"/>
                </a:solidFill>
                <a:latin typeface="Consolas" panose="020B0609020204030204"/>
                <a:ea typeface="Consolas" panose="020B0609020204030204"/>
              </a:rPr>
              <a:t>str</a:t>
            </a:r>
            <a:r>
              <a:rPr lang="en-US" altLang="zh-CN" sz="1300" b="0" dirty="0">
                <a:solidFill>
                  <a:srgbClr val="CCCCCC"/>
                </a:solidFill>
                <a:latin typeface="Consolas" panose="020B0609020204030204"/>
                <a:ea typeface="Consolas" panose="020B0609020204030204"/>
              </a:rPr>
              <a:t>) {</a:t>
            </a:r>
          </a:p>
          <a:p>
            <a:pPr indent="0" fontAlgn="auto">
              <a:lnSpc>
                <a:spcPct val="100000"/>
              </a:lnSpc>
            </a:pPr>
            <a:r>
              <a:rPr lang="en-US" altLang="zh-CN" sz="1300" b="0" dirty="0">
                <a:solidFill>
                  <a:srgbClr val="CCCCCC"/>
                </a:solidFill>
                <a:latin typeface="Consolas" panose="020B0609020204030204"/>
                <a:ea typeface="Consolas" panose="020B0609020204030204"/>
              </a:rPr>
              <a:t>    </a:t>
            </a:r>
            <a:r>
              <a:rPr lang="en-US" altLang="zh-CN" sz="1300" b="0" dirty="0" err="1">
                <a:solidFill>
                  <a:srgbClr val="DCDCAA"/>
                </a:solidFill>
                <a:latin typeface="Consolas" panose="020B0609020204030204"/>
                <a:ea typeface="Consolas" panose="020B0609020204030204"/>
              </a:rPr>
              <a:t>println</a:t>
            </a:r>
            <a:r>
              <a:rPr lang="en-US" altLang="zh-CN" sz="1300" b="0" dirty="0">
                <a:solidFill>
                  <a:srgbClr val="DCDCAA"/>
                </a:solidFill>
                <a:latin typeface="Consolas" panose="020B0609020204030204"/>
                <a:ea typeface="Consolas" panose="020B0609020204030204"/>
              </a:rPr>
              <a:t>!</a:t>
            </a:r>
            <a:r>
              <a:rPr lang="en-US" altLang="zh-CN" sz="1300" b="0" dirty="0">
                <a:solidFill>
                  <a:srgbClr val="CCCCCC"/>
                </a:solidFill>
                <a:latin typeface="Consolas" panose="020B0609020204030204"/>
                <a:ea typeface="Consolas" panose="020B0609020204030204"/>
              </a:rPr>
              <a:t>(</a:t>
            </a:r>
            <a:r>
              <a:rPr lang="en-US" altLang="zh-CN" sz="1300" b="0" dirty="0">
                <a:solidFill>
                  <a:srgbClr val="CE9178"/>
                </a:solidFill>
                <a:latin typeface="Consolas" panose="020B0609020204030204"/>
                <a:ea typeface="Consolas" panose="020B0609020204030204"/>
              </a:rPr>
              <a:t>"</a:t>
            </a:r>
            <a:r>
              <a:rPr lang="en-US" altLang="zh-CN" sz="1300" b="0" dirty="0">
                <a:solidFill>
                  <a:srgbClr val="D7BA7D"/>
                </a:solidFill>
                <a:latin typeface="Consolas" panose="020B0609020204030204"/>
                <a:ea typeface="Consolas" panose="020B0609020204030204"/>
              </a:rPr>
              <a:t>\n</a:t>
            </a:r>
            <a:r>
              <a:rPr lang="en-US" altLang="zh-CN" sz="1300" b="0" dirty="0">
                <a:solidFill>
                  <a:srgbClr val="CE9178"/>
                </a:solidFill>
                <a:latin typeface="Consolas" panose="020B0609020204030204"/>
                <a:ea typeface="Consolas" panose="020B0609020204030204"/>
              </a:rPr>
              <a:t>=== {} Structure ==="</a:t>
            </a:r>
            <a:r>
              <a:rPr lang="en-US" altLang="zh-CN" sz="1300" b="0" dirty="0">
                <a:solidFill>
                  <a:srgbClr val="CCCCCC"/>
                </a:solidFill>
                <a:latin typeface="Consolas" panose="020B0609020204030204"/>
                <a:ea typeface="Consolas" panose="020B0609020204030204"/>
              </a:rPr>
              <a:t>, </a:t>
            </a:r>
            <a:r>
              <a:rPr lang="en-US" altLang="zh-CN" sz="1300" b="0" dirty="0">
                <a:solidFill>
                  <a:srgbClr val="9CDCFE"/>
                </a:solidFill>
                <a:latin typeface="Consolas" panose="020B0609020204030204"/>
                <a:ea typeface="Consolas" panose="020B0609020204030204"/>
              </a:rPr>
              <a:t>name</a:t>
            </a:r>
            <a:r>
              <a:rPr lang="en-US" altLang="zh-CN" sz="1300" b="0" dirty="0">
                <a:solidFill>
                  <a:srgbClr val="CCCCCC"/>
                </a:solidFill>
                <a:latin typeface="Consolas" panose="020B0609020204030204"/>
                <a:ea typeface="Consolas" panose="020B0609020204030204"/>
              </a:rPr>
              <a:t>);</a:t>
            </a:r>
          </a:p>
          <a:p>
            <a:pPr indent="0" fontAlgn="auto">
              <a:lnSpc>
                <a:spcPct val="100000"/>
              </a:lnSpc>
            </a:pPr>
            <a:r>
              <a:rPr lang="en-US" altLang="zh-CN" sz="1300" b="0" dirty="0">
                <a:solidFill>
                  <a:srgbClr val="CCCCCC"/>
                </a:solidFill>
                <a:latin typeface="Consolas" panose="020B0609020204030204"/>
                <a:ea typeface="Consolas" panose="020B0609020204030204"/>
              </a:rPr>
              <a:t>    </a:t>
            </a:r>
            <a:r>
              <a:rPr lang="en-US" altLang="zh-CN" sz="1300" b="0" dirty="0" err="1">
                <a:solidFill>
                  <a:srgbClr val="DCDCAA"/>
                </a:solidFill>
                <a:latin typeface="Consolas" panose="020B0609020204030204"/>
                <a:ea typeface="Consolas" panose="020B0609020204030204"/>
              </a:rPr>
              <a:t>println</a:t>
            </a:r>
            <a:r>
              <a:rPr lang="en-US" altLang="zh-CN" sz="1300" b="0" dirty="0">
                <a:solidFill>
                  <a:srgbClr val="DCDCAA"/>
                </a:solidFill>
                <a:latin typeface="Consolas" panose="020B0609020204030204"/>
                <a:ea typeface="Consolas" panose="020B0609020204030204"/>
              </a:rPr>
              <a:t>!</a:t>
            </a:r>
            <a:r>
              <a:rPr lang="en-US" altLang="zh-CN" sz="1300" b="0" dirty="0">
                <a:solidFill>
                  <a:srgbClr val="CCCCCC"/>
                </a:solidFill>
                <a:latin typeface="Consolas" panose="020B0609020204030204"/>
                <a:ea typeface="Consolas" panose="020B0609020204030204"/>
              </a:rPr>
              <a:t>(</a:t>
            </a:r>
            <a:r>
              <a:rPr lang="en-US" altLang="zh-CN" sz="1300" b="0" dirty="0">
                <a:solidFill>
                  <a:srgbClr val="CE9178"/>
                </a:solidFill>
                <a:latin typeface="Consolas" panose="020B0609020204030204"/>
                <a:ea typeface="Consolas" panose="020B0609020204030204"/>
              </a:rPr>
              <a:t>"size: {} Bytes"</a:t>
            </a:r>
            <a:r>
              <a:rPr lang="en-US" altLang="zh-CN" sz="1300" b="0" dirty="0">
                <a:solidFill>
                  <a:srgbClr val="CCCCCC"/>
                </a:solidFill>
                <a:latin typeface="Consolas" panose="020B0609020204030204"/>
                <a:ea typeface="Consolas" panose="020B0609020204030204"/>
              </a:rPr>
              <a:t>, </a:t>
            </a:r>
            <a:r>
              <a:rPr lang="en-US" altLang="zh-CN" sz="1300" b="0" dirty="0" err="1">
                <a:solidFill>
                  <a:srgbClr val="DCDCAA"/>
                </a:solidFill>
                <a:latin typeface="Consolas" panose="020B0609020204030204"/>
                <a:ea typeface="Consolas" panose="020B0609020204030204"/>
              </a:rPr>
              <a:t>size_of_val</a:t>
            </a:r>
            <a:r>
              <a:rPr lang="en-US" altLang="zh-CN" sz="1300" b="0" dirty="0">
                <a:solidFill>
                  <a:srgbClr val="CCCCCC"/>
                </a:solidFill>
                <a:latin typeface="Consolas" panose="020B0609020204030204"/>
                <a:ea typeface="Consolas" panose="020B0609020204030204"/>
              </a:rPr>
              <a:t>(</a:t>
            </a:r>
            <a:r>
              <a:rPr lang="en-US" altLang="zh-CN" sz="1300" b="0" dirty="0">
                <a:solidFill>
                  <a:srgbClr val="9CDCFE"/>
                </a:solidFill>
                <a:latin typeface="Consolas" panose="020B0609020204030204"/>
                <a:ea typeface="Consolas" panose="020B0609020204030204"/>
              </a:rPr>
              <a:t>instance</a:t>
            </a:r>
            <a:r>
              <a:rPr lang="en-US" altLang="zh-CN" sz="1300" b="0" dirty="0">
                <a:solidFill>
                  <a:srgbClr val="CCCCCC"/>
                </a:solidFill>
                <a:latin typeface="Consolas" panose="020B0609020204030204"/>
                <a:ea typeface="Consolas" panose="020B0609020204030204"/>
              </a:rPr>
              <a:t>));</a:t>
            </a:r>
          </a:p>
          <a:p>
            <a:pPr indent="0" fontAlgn="auto">
              <a:lnSpc>
                <a:spcPct val="100000"/>
              </a:lnSpc>
            </a:pPr>
            <a:r>
              <a:rPr lang="en-US" altLang="zh-CN" sz="1300" b="0" dirty="0">
                <a:solidFill>
                  <a:srgbClr val="CCCCCC"/>
                </a:solidFill>
                <a:latin typeface="Consolas" panose="020B0609020204030204"/>
                <a:ea typeface="Consolas" panose="020B0609020204030204"/>
              </a:rPr>
              <a:t>    </a:t>
            </a:r>
            <a:r>
              <a:rPr lang="en-US" altLang="zh-CN" sz="1300" b="0" dirty="0" err="1">
                <a:solidFill>
                  <a:srgbClr val="DCDCAA"/>
                </a:solidFill>
                <a:latin typeface="Consolas" panose="020B0609020204030204"/>
                <a:ea typeface="Consolas" panose="020B0609020204030204"/>
              </a:rPr>
              <a:t>println</a:t>
            </a:r>
            <a:r>
              <a:rPr lang="en-US" altLang="zh-CN" sz="1300" b="0" dirty="0">
                <a:solidFill>
                  <a:srgbClr val="DCDCAA"/>
                </a:solidFill>
                <a:latin typeface="Consolas" panose="020B0609020204030204"/>
                <a:ea typeface="Consolas" panose="020B0609020204030204"/>
              </a:rPr>
              <a:t>!</a:t>
            </a:r>
            <a:r>
              <a:rPr lang="en-US" altLang="zh-CN" sz="1300" b="0" dirty="0">
                <a:solidFill>
                  <a:srgbClr val="CCCCCC"/>
                </a:solidFill>
                <a:latin typeface="Consolas" panose="020B0609020204030204"/>
                <a:ea typeface="Consolas" panose="020B0609020204030204"/>
              </a:rPr>
              <a:t>(</a:t>
            </a:r>
            <a:r>
              <a:rPr lang="en-US" altLang="zh-CN" sz="1300" b="0" dirty="0">
                <a:solidFill>
                  <a:srgbClr val="CE9178"/>
                </a:solidFill>
                <a:latin typeface="Consolas" panose="020B0609020204030204"/>
                <a:ea typeface="Consolas" panose="020B0609020204030204"/>
              </a:rPr>
              <a:t>"align based on: {} Bytes"</a:t>
            </a:r>
            <a:r>
              <a:rPr lang="en-US" altLang="zh-CN" sz="1300" b="0" dirty="0">
                <a:solidFill>
                  <a:srgbClr val="CCCCCC"/>
                </a:solidFill>
                <a:latin typeface="Consolas" panose="020B0609020204030204"/>
                <a:ea typeface="Consolas" panose="020B0609020204030204"/>
              </a:rPr>
              <a:t>, </a:t>
            </a:r>
            <a:r>
              <a:rPr lang="en-US" altLang="zh-CN" sz="1300" b="0" dirty="0" err="1">
                <a:solidFill>
                  <a:srgbClr val="DCDCAA"/>
                </a:solidFill>
                <a:latin typeface="Consolas" panose="020B0609020204030204"/>
                <a:ea typeface="Consolas" panose="020B0609020204030204"/>
              </a:rPr>
              <a:t>align_of_val</a:t>
            </a:r>
            <a:r>
              <a:rPr lang="en-US" altLang="zh-CN" sz="1300" b="0" dirty="0">
                <a:solidFill>
                  <a:srgbClr val="CCCCCC"/>
                </a:solidFill>
                <a:latin typeface="Consolas" panose="020B0609020204030204"/>
                <a:ea typeface="Consolas" panose="020B0609020204030204"/>
              </a:rPr>
              <a:t>(</a:t>
            </a:r>
            <a:r>
              <a:rPr lang="en-US" altLang="zh-CN" sz="1300" b="0" dirty="0">
                <a:solidFill>
                  <a:srgbClr val="9CDCFE"/>
                </a:solidFill>
                <a:latin typeface="Consolas" panose="020B0609020204030204"/>
                <a:ea typeface="Consolas" panose="020B0609020204030204"/>
              </a:rPr>
              <a:t>instance</a:t>
            </a:r>
            <a:r>
              <a:rPr lang="en-US" altLang="zh-CN" sz="1300" b="0" dirty="0">
                <a:solidFill>
                  <a:srgbClr val="CCCCCC"/>
                </a:solidFill>
                <a:latin typeface="Consolas" panose="020B0609020204030204"/>
                <a:ea typeface="Consolas" panose="020B0609020204030204"/>
              </a:rPr>
              <a:t>));</a:t>
            </a:r>
          </a:p>
          <a:p>
            <a:pPr indent="0" fontAlgn="auto">
              <a:lnSpc>
                <a:spcPct val="100000"/>
              </a:lnSpc>
            </a:pPr>
            <a:r>
              <a:rPr lang="en-US" altLang="zh-CN" sz="1300" b="0" dirty="0">
                <a:solidFill>
                  <a:srgbClr val="CCCCCC"/>
                </a:solidFill>
                <a:latin typeface="Consolas" panose="020B0609020204030204"/>
                <a:ea typeface="Consolas" panose="020B0609020204030204"/>
              </a:rPr>
              <a:t>    </a:t>
            </a:r>
            <a:endParaRPr lang="en-US" altLang="zh-CN" sz="1300" b="0" dirty="0">
              <a:solidFill>
                <a:srgbClr val="6A9955"/>
              </a:solidFill>
              <a:latin typeface="Consolas" panose="020B0609020204030204"/>
              <a:ea typeface="Consolas" panose="020B0609020204030204"/>
            </a:endParaRPr>
          </a:p>
          <a:p>
            <a:pPr indent="0" fontAlgn="auto">
              <a:lnSpc>
                <a:spcPct val="100000"/>
              </a:lnSpc>
            </a:pPr>
            <a:r>
              <a:rPr lang="en-US" altLang="zh-CN" sz="1300" b="0" dirty="0">
                <a:solidFill>
                  <a:srgbClr val="CCCCCC"/>
                </a:solidFill>
                <a:latin typeface="Consolas" panose="020B0609020204030204"/>
                <a:ea typeface="Consolas" panose="020B0609020204030204"/>
              </a:rPr>
              <a:t>}</a:t>
            </a:r>
          </a:p>
          <a:p>
            <a:pPr indent="0" fontAlgn="auto">
              <a:lnSpc>
                <a:spcPct val="100000"/>
              </a:lnSpc>
            </a:pPr>
            <a:r>
              <a:rPr lang="en-US" altLang="zh-CN" sz="1300" b="0" dirty="0" err="1">
                <a:solidFill>
                  <a:srgbClr val="569CD6"/>
                </a:solidFill>
                <a:latin typeface="Consolas" panose="020B0609020204030204"/>
                <a:ea typeface="Consolas" panose="020B0609020204030204"/>
              </a:rPr>
              <a:t>fn</a:t>
            </a:r>
            <a:r>
              <a:rPr lang="en-US" altLang="zh-CN" sz="1300" b="0" dirty="0">
                <a:solidFill>
                  <a:srgbClr val="569CD6"/>
                </a:solidFill>
                <a:latin typeface="Consolas" panose="020B0609020204030204"/>
                <a:ea typeface="Consolas" panose="020B0609020204030204"/>
              </a:rPr>
              <a:t> </a:t>
            </a:r>
            <a:r>
              <a:rPr lang="en-US" altLang="zh-CN" sz="1300" b="0" dirty="0">
                <a:solidFill>
                  <a:srgbClr val="DCDCAA"/>
                </a:solidFill>
                <a:latin typeface="Consolas" panose="020B0609020204030204"/>
                <a:ea typeface="Consolas" panose="020B0609020204030204"/>
              </a:rPr>
              <a:t>main</a:t>
            </a:r>
            <a:r>
              <a:rPr lang="en-US" altLang="zh-CN" sz="1300" b="0" dirty="0">
                <a:solidFill>
                  <a:srgbClr val="CCCCCC"/>
                </a:solidFill>
                <a:latin typeface="Consolas" panose="020B0609020204030204"/>
                <a:ea typeface="Consolas" panose="020B0609020204030204"/>
              </a:rPr>
              <a:t>() {</a:t>
            </a:r>
          </a:p>
          <a:p>
            <a:pPr indent="0" fontAlgn="auto">
              <a:lnSpc>
                <a:spcPct val="100000"/>
              </a:lnSpc>
            </a:pPr>
            <a:r>
              <a:rPr lang="en-US" altLang="zh-CN" sz="1300" b="0" dirty="0">
                <a:solidFill>
                  <a:srgbClr val="CCCCCC"/>
                </a:solidFill>
                <a:latin typeface="Consolas" panose="020B0609020204030204"/>
                <a:ea typeface="Consolas" panose="020B0609020204030204"/>
              </a:rPr>
              <a:t>    </a:t>
            </a:r>
            <a:r>
              <a:rPr lang="en-US" altLang="zh-CN" sz="1300" b="0" dirty="0">
                <a:solidFill>
                  <a:srgbClr val="569CD6"/>
                </a:solidFill>
                <a:latin typeface="Consolas" panose="020B0609020204030204"/>
                <a:ea typeface="Consolas" panose="020B0609020204030204"/>
              </a:rPr>
              <a:t>let </a:t>
            </a:r>
            <a:r>
              <a:rPr lang="en-US" altLang="zh-CN" sz="1300" b="0" dirty="0" err="1">
                <a:solidFill>
                  <a:srgbClr val="9CDCFE"/>
                </a:solidFill>
                <a:latin typeface="Consolas" panose="020B0609020204030204"/>
                <a:ea typeface="Consolas" panose="020B0609020204030204"/>
              </a:rPr>
              <a:t>rust_struct</a:t>
            </a:r>
            <a:r>
              <a:rPr lang="en-US" altLang="zh-CN" sz="1300" b="0" dirty="0">
                <a:solidFill>
                  <a:srgbClr val="D4D4D4"/>
                </a:solidFill>
                <a:latin typeface="Consolas" panose="020B0609020204030204"/>
                <a:ea typeface="Consolas" panose="020B0609020204030204"/>
              </a:rPr>
              <a:t>=</a:t>
            </a:r>
            <a:r>
              <a:rPr lang="en-US" altLang="zh-CN" sz="1300" b="0" dirty="0" err="1">
                <a:solidFill>
                  <a:srgbClr val="4EC9B0"/>
                </a:solidFill>
                <a:latin typeface="Consolas" panose="020B0609020204030204"/>
                <a:ea typeface="Consolas" panose="020B0609020204030204"/>
              </a:rPr>
              <a:t>RustStyle</a:t>
            </a:r>
            <a:r>
              <a:rPr lang="en-US" altLang="zh-CN" sz="1300" b="0" dirty="0">
                <a:solidFill>
                  <a:srgbClr val="CCCCCC"/>
                </a:solidFill>
                <a:latin typeface="Consolas" panose="020B0609020204030204"/>
                <a:ea typeface="Consolas" panose="020B0609020204030204"/>
              </a:rPr>
              <a:t> { </a:t>
            </a:r>
            <a:r>
              <a:rPr lang="en-US" altLang="zh-CN" sz="1300" b="0" dirty="0">
                <a:solidFill>
                  <a:srgbClr val="9CDCFE"/>
                </a:solidFill>
                <a:latin typeface="Consolas" panose="020B0609020204030204"/>
                <a:ea typeface="Consolas" panose="020B0609020204030204"/>
              </a:rPr>
              <a:t>a</a:t>
            </a:r>
            <a:r>
              <a:rPr lang="en-US" altLang="zh-CN" sz="1300" b="0" dirty="0">
                <a:solidFill>
                  <a:srgbClr val="D4D4D4"/>
                </a:solidFill>
                <a:latin typeface="Consolas" panose="020B0609020204030204"/>
                <a:ea typeface="Consolas" panose="020B0609020204030204"/>
              </a:rPr>
              <a:t>:</a:t>
            </a:r>
            <a:r>
              <a:rPr lang="en-US" altLang="zh-CN" sz="1300" b="0" dirty="0">
                <a:solidFill>
                  <a:srgbClr val="B5CEA8"/>
                </a:solidFill>
                <a:latin typeface="Consolas" panose="020B0609020204030204"/>
                <a:ea typeface="Consolas" panose="020B0609020204030204"/>
              </a:rPr>
              <a:t>1</a:t>
            </a:r>
            <a:r>
              <a:rPr lang="en-US" altLang="zh-CN" sz="1300" b="0" dirty="0">
                <a:solidFill>
                  <a:srgbClr val="CCCCCC"/>
                </a:solidFill>
                <a:latin typeface="Consolas" panose="020B0609020204030204"/>
                <a:ea typeface="Consolas" panose="020B0609020204030204"/>
              </a:rPr>
              <a:t>, </a:t>
            </a:r>
            <a:r>
              <a:rPr lang="en-US" altLang="zh-CN" sz="1300" b="0" dirty="0">
                <a:solidFill>
                  <a:srgbClr val="9CDCFE"/>
                </a:solidFill>
                <a:latin typeface="Consolas" panose="020B0609020204030204"/>
                <a:ea typeface="Consolas" panose="020B0609020204030204"/>
              </a:rPr>
              <a:t>b</a:t>
            </a:r>
            <a:r>
              <a:rPr lang="en-US" altLang="zh-CN" sz="1300" b="0" dirty="0">
                <a:solidFill>
                  <a:srgbClr val="D4D4D4"/>
                </a:solidFill>
                <a:latin typeface="Consolas" panose="020B0609020204030204"/>
                <a:ea typeface="Consolas" panose="020B0609020204030204"/>
              </a:rPr>
              <a:t>:</a:t>
            </a:r>
            <a:r>
              <a:rPr lang="en-US" altLang="zh-CN" sz="1300" b="0" dirty="0">
                <a:solidFill>
                  <a:srgbClr val="B5CEA8"/>
                </a:solidFill>
                <a:latin typeface="Consolas" panose="020B0609020204030204"/>
                <a:ea typeface="Consolas" panose="020B0609020204030204"/>
              </a:rPr>
              <a:t>2</a:t>
            </a:r>
            <a:r>
              <a:rPr lang="en-US" altLang="zh-CN" sz="1300" b="0" dirty="0">
                <a:solidFill>
                  <a:srgbClr val="CCCCCC"/>
                </a:solidFill>
                <a:latin typeface="Consolas" panose="020B0609020204030204"/>
                <a:ea typeface="Consolas" panose="020B0609020204030204"/>
              </a:rPr>
              <a:t>, </a:t>
            </a:r>
            <a:r>
              <a:rPr lang="en-US" altLang="zh-CN" sz="1300" b="0" dirty="0">
                <a:solidFill>
                  <a:srgbClr val="9CDCFE"/>
                </a:solidFill>
                <a:latin typeface="Consolas" panose="020B0609020204030204"/>
                <a:ea typeface="Consolas" panose="020B0609020204030204"/>
              </a:rPr>
              <a:t>c</a:t>
            </a:r>
            <a:r>
              <a:rPr lang="en-US" altLang="zh-CN" sz="1300" b="0" dirty="0">
                <a:solidFill>
                  <a:srgbClr val="D4D4D4"/>
                </a:solidFill>
                <a:latin typeface="Consolas" panose="020B0609020204030204"/>
                <a:ea typeface="Consolas" panose="020B0609020204030204"/>
              </a:rPr>
              <a:t>:</a:t>
            </a:r>
            <a:r>
              <a:rPr lang="en-US" altLang="zh-CN" sz="1300" b="0" dirty="0">
                <a:solidFill>
                  <a:srgbClr val="B5CEA8"/>
                </a:solidFill>
                <a:latin typeface="Consolas" panose="020B0609020204030204"/>
                <a:ea typeface="Consolas" panose="020B0609020204030204"/>
              </a:rPr>
              <a:t>3</a:t>
            </a:r>
            <a:r>
              <a:rPr lang="en-US" altLang="zh-CN" sz="1300" b="0" dirty="0">
                <a:solidFill>
                  <a:srgbClr val="CCCCCC"/>
                </a:solidFill>
                <a:latin typeface="Consolas" panose="020B0609020204030204"/>
                <a:ea typeface="Consolas" panose="020B0609020204030204"/>
              </a:rPr>
              <a:t>, </a:t>
            </a:r>
            <a:r>
              <a:rPr lang="en-US" altLang="zh-CN" sz="1300" b="0" dirty="0">
                <a:solidFill>
                  <a:srgbClr val="9CDCFE"/>
                </a:solidFill>
                <a:latin typeface="Consolas" panose="020B0609020204030204"/>
                <a:ea typeface="Consolas" panose="020B0609020204030204"/>
              </a:rPr>
              <a:t>d</a:t>
            </a:r>
            <a:r>
              <a:rPr lang="en-US" altLang="zh-CN" sz="1300" b="0" dirty="0">
                <a:solidFill>
                  <a:srgbClr val="D4D4D4"/>
                </a:solidFill>
                <a:latin typeface="Consolas" panose="020B0609020204030204"/>
                <a:ea typeface="Consolas" panose="020B0609020204030204"/>
              </a:rPr>
              <a:t>:</a:t>
            </a:r>
            <a:r>
              <a:rPr lang="en-US" altLang="zh-CN" sz="1300" b="0" dirty="0">
                <a:solidFill>
                  <a:srgbClr val="B5CEA8"/>
                </a:solidFill>
                <a:latin typeface="Consolas" panose="020B0609020204030204"/>
                <a:ea typeface="Consolas" panose="020B0609020204030204"/>
              </a:rPr>
              <a:t>4.0</a:t>
            </a:r>
            <a:r>
              <a:rPr lang="en-US" altLang="zh-CN" sz="1300" b="0" dirty="0">
                <a:solidFill>
                  <a:srgbClr val="CCCCCC"/>
                </a:solidFill>
                <a:latin typeface="Consolas" panose="020B0609020204030204"/>
                <a:ea typeface="Consolas" panose="020B0609020204030204"/>
              </a:rPr>
              <a:t> };</a:t>
            </a:r>
          </a:p>
          <a:p>
            <a:pPr indent="0" fontAlgn="auto">
              <a:lnSpc>
                <a:spcPct val="100000"/>
              </a:lnSpc>
            </a:pPr>
            <a:r>
              <a:rPr lang="en-US" altLang="zh-CN" sz="1300" b="0" dirty="0">
                <a:solidFill>
                  <a:srgbClr val="CCCCCC"/>
                </a:solidFill>
                <a:latin typeface="Consolas" panose="020B0609020204030204"/>
                <a:ea typeface="Consolas" panose="020B0609020204030204"/>
              </a:rPr>
              <a:t>    </a:t>
            </a:r>
            <a:r>
              <a:rPr lang="en-US" altLang="zh-CN" sz="1300" b="0" dirty="0">
                <a:solidFill>
                  <a:srgbClr val="569CD6"/>
                </a:solidFill>
                <a:latin typeface="Consolas" panose="020B0609020204030204"/>
                <a:ea typeface="Consolas" panose="020B0609020204030204"/>
              </a:rPr>
              <a:t>let </a:t>
            </a:r>
            <a:r>
              <a:rPr lang="en-US" altLang="zh-CN" sz="1300" b="0" dirty="0" err="1">
                <a:solidFill>
                  <a:srgbClr val="9CDCFE"/>
                </a:solidFill>
                <a:latin typeface="Consolas" panose="020B0609020204030204"/>
                <a:ea typeface="Consolas" panose="020B0609020204030204"/>
              </a:rPr>
              <a:t>c_struct</a:t>
            </a:r>
            <a:r>
              <a:rPr lang="en-US" altLang="zh-CN" sz="1300" b="0" dirty="0">
                <a:solidFill>
                  <a:srgbClr val="D4D4D4"/>
                </a:solidFill>
                <a:latin typeface="Consolas" panose="020B0609020204030204"/>
                <a:ea typeface="Consolas" panose="020B0609020204030204"/>
              </a:rPr>
              <a:t>=</a:t>
            </a:r>
            <a:r>
              <a:rPr lang="en-US" altLang="zh-CN" sz="1300" b="0" dirty="0" err="1">
                <a:solidFill>
                  <a:srgbClr val="4EC9B0"/>
                </a:solidFill>
                <a:latin typeface="Consolas" panose="020B0609020204030204"/>
                <a:ea typeface="Consolas" panose="020B0609020204030204"/>
              </a:rPr>
              <a:t>CStyle</a:t>
            </a:r>
            <a:r>
              <a:rPr lang="en-US" altLang="zh-CN" sz="1300" b="0" dirty="0">
                <a:solidFill>
                  <a:srgbClr val="CCCCCC"/>
                </a:solidFill>
                <a:latin typeface="Consolas" panose="020B0609020204030204"/>
                <a:ea typeface="Consolas" panose="020B0609020204030204"/>
              </a:rPr>
              <a:t> { </a:t>
            </a:r>
            <a:r>
              <a:rPr lang="en-US" altLang="zh-CN" sz="1300" b="0" dirty="0">
                <a:solidFill>
                  <a:srgbClr val="9CDCFE"/>
                </a:solidFill>
                <a:latin typeface="Consolas" panose="020B0609020204030204"/>
                <a:ea typeface="Consolas" panose="020B0609020204030204"/>
              </a:rPr>
              <a:t>a</a:t>
            </a:r>
            <a:r>
              <a:rPr lang="en-US" altLang="zh-CN" sz="1300" b="0" dirty="0">
                <a:solidFill>
                  <a:srgbClr val="D4D4D4"/>
                </a:solidFill>
                <a:latin typeface="Consolas" panose="020B0609020204030204"/>
                <a:ea typeface="Consolas" panose="020B0609020204030204"/>
              </a:rPr>
              <a:t>:</a:t>
            </a:r>
            <a:r>
              <a:rPr lang="en-US" altLang="zh-CN" sz="1300" b="0" dirty="0">
                <a:solidFill>
                  <a:srgbClr val="B5CEA8"/>
                </a:solidFill>
                <a:latin typeface="Consolas" panose="020B0609020204030204"/>
                <a:ea typeface="Consolas" panose="020B0609020204030204"/>
              </a:rPr>
              <a:t>1</a:t>
            </a:r>
            <a:r>
              <a:rPr lang="en-US" altLang="zh-CN" sz="1300" b="0" dirty="0">
                <a:solidFill>
                  <a:srgbClr val="CCCCCC"/>
                </a:solidFill>
                <a:latin typeface="Consolas" panose="020B0609020204030204"/>
                <a:ea typeface="Consolas" panose="020B0609020204030204"/>
              </a:rPr>
              <a:t>, </a:t>
            </a:r>
            <a:r>
              <a:rPr lang="en-US" altLang="zh-CN" sz="1300" b="0" dirty="0">
                <a:solidFill>
                  <a:srgbClr val="9CDCFE"/>
                </a:solidFill>
                <a:latin typeface="Consolas" panose="020B0609020204030204"/>
                <a:ea typeface="Consolas" panose="020B0609020204030204"/>
              </a:rPr>
              <a:t>b</a:t>
            </a:r>
            <a:r>
              <a:rPr lang="en-US" altLang="zh-CN" sz="1300" b="0" dirty="0">
                <a:solidFill>
                  <a:srgbClr val="D4D4D4"/>
                </a:solidFill>
                <a:latin typeface="Consolas" panose="020B0609020204030204"/>
                <a:ea typeface="Consolas" panose="020B0609020204030204"/>
              </a:rPr>
              <a:t>:</a:t>
            </a:r>
            <a:r>
              <a:rPr lang="en-US" altLang="zh-CN" sz="1300" b="0" dirty="0">
                <a:solidFill>
                  <a:srgbClr val="B5CEA8"/>
                </a:solidFill>
                <a:latin typeface="Consolas" panose="020B0609020204030204"/>
                <a:ea typeface="Consolas" panose="020B0609020204030204"/>
              </a:rPr>
              <a:t>2</a:t>
            </a:r>
            <a:r>
              <a:rPr lang="en-US" altLang="zh-CN" sz="1300" b="0" dirty="0">
                <a:solidFill>
                  <a:srgbClr val="CCCCCC"/>
                </a:solidFill>
                <a:latin typeface="Consolas" panose="020B0609020204030204"/>
                <a:ea typeface="Consolas" panose="020B0609020204030204"/>
              </a:rPr>
              <a:t>, </a:t>
            </a:r>
            <a:r>
              <a:rPr lang="en-US" altLang="zh-CN" sz="1300" b="0" dirty="0">
                <a:solidFill>
                  <a:srgbClr val="9CDCFE"/>
                </a:solidFill>
                <a:latin typeface="Consolas" panose="020B0609020204030204"/>
                <a:ea typeface="Consolas" panose="020B0609020204030204"/>
              </a:rPr>
              <a:t>c</a:t>
            </a:r>
            <a:r>
              <a:rPr lang="en-US" altLang="zh-CN" sz="1300" b="0" dirty="0">
                <a:solidFill>
                  <a:srgbClr val="D4D4D4"/>
                </a:solidFill>
                <a:latin typeface="Consolas" panose="020B0609020204030204"/>
                <a:ea typeface="Consolas" panose="020B0609020204030204"/>
              </a:rPr>
              <a:t>:</a:t>
            </a:r>
            <a:r>
              <a:rPr lang="en-US" altLang="zh-CN" sz="1300" b="0" dirty="0">
                <a:solidFill>
                  <a:srgbClr val="B5CEA8"/>
                </a:solidFill>
                <a:latin typeface="Consolas" panose="020B0609020204030204"/>
                <a:ea typeface="Consolas" panose="020B0609020204030204"/>
              </a:rPr>
              <a:t>3</a:t>
            </a:r>
            <a:r>
              <a:rPr lang="en-US" altLang="zh-CN" sz="1300" b="0" dirty="0">
                <a:solidFill>
                  <a:srgbClr val="CCCCCC"/>
                </a:solidFill>
                <a:latin typeface="Consolas" panose="020B0609020204030204"/>
                <a:ea typeface="Consolas" panose="020B0609020204030204"/>
              </a:rPr>
              <a:t>, </a:t>
            </a:r>
            <a:r>
              <a:rPr lang="en-US" altLang="zh-CN" sz="1300" b="0" dirty="0">
                <a:solidFill>
                  <a:srgbClr val="9CDCFE"/>
                </a:solidFill>
                <a:latin typeface="Consolas" panose="020B0609020204030204"/>
                <a:ea typeface="Consolas" panose="020B0609020204030204"/>
              </a:rPr>
              <a:t>d</a:t>
            </a:r>
            <a:r>
              <a:rPr lang="en-US" altLang="zh-CN" sz="1300" b="0" dirty="0">
                <a:solidFill>
                  <a:srgbClr val="D4D4D4"/>
                </a:solidFill>
                <a:latin typeface="Consolas" panose="020B0609020204030204"/>
                <a:ea typeface="Consolas" panose="020B0609020204030204"/>
              </a:rPr>
              <a:t>:</a:t>
            </a:r>
            <a:r>
              <a:rPr lang="en-US" altLang="zh-CN" sz="1300" b="0" dirty="0">
                <a:solidFill>
                  <a:srgbClr val="B5CEA8"/>
                </a:solidFill>
                <a:latin typeface="Consolas" panose="020B0609020204030204"/>
                <a:ea typeface="Consolas" panose="020B0609020204030204"/>
              </a:rPr>
              <a:t>4.0</a:t>
            </a:r>
            <a:r>
              <a:rPr lang="en-US" altLang="zh-CN" sz="1300" b="0" dirty="0">
                <a:solidFill>
                  <a:srgbClr val="CCCCCC"/>
                </a:solidFill>
                <a:latin typeface="Consolas" panose="020B0609020204030204"/>
                <a:ea typeface="Consolas" panose="020B0609020204030204"/>
              </a:rPr>
              <a:t> };</a:t>
            </a:r>
          </a:p>
          <a:p>
            <a:pPr indent="0" fontAlgn="auto">
              <a:lnSpc>
                <a:spcPct val="100000"/>
              </a:lnSpc>
            </a:pPr>
            <a:r>
              <a:rPr lang="en-US" altLang="zh-CN" sz="1300" b="0" dirty="0">
                <a:solidFill>
                  <a:srgbClr val="CCCCCC"/>
                </a:solidFill>
                <a:latin typeface="Consolas" panose="020B0609020204030204"/>
                <a:ea typeface="Consolas" panose="020B0609020204030204"/>
              </a:rPr>
              <a:t>    </a:t>
            </a:r>
            <a:r>
              <a:rPr lang="en-US" altLang="zh-CN" sz="1300" b="0" dirty="0" err="1">
                <a:solidFill>
                  <a:srgbClr val="DCDCAA"/>
                </a:solidFill>
                <a:latin typeface="Consolas" panose="020B0609020204030204"/>
                <a:ea typeface="Consolas" panose="020B0609020204030204"/>
              </a:rPr>
              <a:t>print_struct</a:t>
            </a:r>
            <a:r>
              <a:rPr lang="en-US" altLang="zh-CN" sz="1300" b="0" dirty="0">
                <a:solidFill>
                  <a:srgbClr val="CCCCCC"/>
                </a:solidFill>
                <a:latin typeface="Consolas" panose="020B0609020204030204"/>
                <a:ea typeface="Consolas" panose="020B0609020204030204"/>
              </a:rPr>
              <a:t>(</a:t>
            </a:r>
            <a:r>
              <a:rPr lang="en-US" altLang="zh-CN" sz="1300" b="0" dirty="0">
                <a:solidFill>
                  <a:srgbClr val="D4D4D4"/>
                </a:solidFill>
                <a:latin typeface="Consolas" panose="020B0609020204030204"/>
                <a:ea typeface="Consolas" panose="020B0609020204030204"/>
              </a:rPr>
              <a:t>&amp;</a:t>
            </a:r>
            <a:r>
              <a:rPr lang="en-US" altLang="zh-CN" sz="1300" b="0" dirty="0" err="1">
                <a:solidFill>
                  <a:srgbClr val="9CDCFE"/>
                </a:solidFill>
                <a:latin typeface="Consolas" panose="020B0609020204030204"/>
                <a:ea typeface="Consolas" panose="020B0609020204030204"/>
              </a:rPr>
              <a:t>rust_struct</a:t>
            </a:r>
            <a:r>
              <a:rPr lang="en-US" altLang="zh-CN" sz="1300" b="0" dirty="0">
                <a:solidFill>
                  <a:srgbClr val="CCCCCC"/>
                </a:solidFill>
                <a:latin typeface="Consolas" panose="020B0609020204030204"/>
                <a:ea typeface="Consolas" panose="020B0609020204030204"/>
              </a:rPr>
              <a:t>, </a:t>
            </a:r>
            <a:r>
              <a:rPr lang="en-US" altLang="zh-CN" sz="1300" b="0" dirty="0">
                <a:solidFill>
                  <a:srgbClr val="CE9178"/>
                </a:solidFill>
                <a:latin typeface="Consolas" panose="020B0609020204030204"/>
                <a:ea typeface="Consolas" panose="020B0609020204030204"/>
              </a:rPr>
              <a:t>"Rust optimized layout"</a:t>
            </a:r>
            <a:r>
              <a:rPr lang="en-US" altLang="zh-CN" sz="1300" b="0" dirty="0">
                <a:solidFill>
                  <a:srgbClr val="CCCCCC"/>
                </a:solidFill>
                <a:latin typeface="Consolas" panose="020B0609020204030204"/>
                <a:ea typeface="Consolas" panose="020B0609020204030204"/>
              </a:rPr>
              <a:t>);</a:t>
            </a:r>
          </a:p>
          <a:p>
            <a:pPr indent="0" fontAlgn="auto">
              <a:lnSpc>
                <a:spcPct val="100000"/>
              </a:lnSpc>
            </a:pPr>
            <a:r>
              <a:rPr lang="en-US" altLang="zh-CN" sz="1300" b="0" dirty="0">
                <a:solidFill>
                  <a:srgbClr val="CCCCCC"/>
                </a:solidFill>
                <a:latin typeface="Consolas" panose="020B0609020204030204"/>
                <a:ea typeface="Consolas" panose="020B0609020204030204"/>
              </a:rPr>
              <a:t>    </a:t>
            </a:r>
            <a:r>
              <a:rPr lang="en-US" altLang="zh-CN" sz="1300" b="0" dirty="0" err="1">
                <a:solidFill>
                  <a:srgbClr val="DCDCAA"/>
                </a:solidFill>
                <a:latin typeface="Consolas" panose="020B0609020204030204"/>
                <a:ea typeface="Consolas" panose="020B0609020204030204"/>
              </a:rPr>
              <a:t>print_struct</a:t>
            </a:r>
            <a:r>
              <a:rPr lang="en-US" altLang="zh-CN" sz="1300" b="0" dirty="0">
                <a:solidFill>
                  <a:srgbClr val="CCCCCC"/>
                </a:solidFill>
                <a:latin typeface="Consolas" panose="020B0609020204030204"/>
                <a:ea typeface="Consolas" panose="020B0609020204030204"/>
              </a:rPr>
              <a:t>(</a:t>
            </a:r>
            <a:r>
              <a:rPr lang="en-US" altLang="zh-CN" sz="1300" b="0" dirty="0">
                <a:solidFill>
                  <a:srgbClr val="D4D4D4"/>
                </a:solidFill>
                <a:latin typeface="Consolas" panose="020B0609020204030204"/>
                <a:ea typeface="Consolas" panose="020B0609020204030204"/>
              </a:rPr>
              <a:t>&amp;</a:t>
            </a:r>
            <a:r>
              <a:rPr lang="en-US" altLang="zh-CN" sz="1300" b="0" dirty="0" err="1">
                <a:solidFill>
                  <a:srgbClr val="9CDCFE"/>
                </a:solidFill>
                <a:latin typeface="Consolas" panose="020B0609020204030204"/>
                <a:ea typeface="Consolas" panose="020B0609020204030204"/>
              </a:rPr>
              <a:t>c_struct</a:t>
            </a:r>
            <a:r>
              <a:rPr lang="en-US" altLang="zh-CN" sz="1300" b="0" dirty="0">
                <a:solidFill>
                  <a:srgbClr val="CCCCCC"/>
                </a:solidFill>
                <a:latin typeface="Consolas" panose="020B0609020204030204"/>
                <a:ea typeface="Consolas" panose="020B0609020204030204"/>
              </a:rPr>
              <a:t>, </a:t>
            </a:r>
            <a:r>
              <a:rPr lang="en-US" altLang="zh-CN" sz="1300" b="0" dirty="0">
                <a:solidFill>
                  <a:srgbClr val="CE9178"/>
                </a:solidFill>
                <a:latin typeface="Consolas" panose="020B0609020204030204"/>
                <a:ea typeface="Consolas" panose="020B0609020204030204"/>
              </a:rPr>
              <a:t>"C layout"</a:t>
            </a:r>
            <a:r>
              <a:rPr lang="en-US" altLang="zh-CN" sz="1300" b="0" dirty="0">
                <a:solidFill>
                  <a:srgbClr val="CCCCCC"/>
                </a:solidFill>
                <a:latin typeface="Consolas" panose="020B0609020204030204"/>
                <a:ea typeface="Consolas" panose="020B0609020204030204"/>
              </a:rPr>
              <a:t>);</a:t>
            </a:r>
          </a:p>
          <a:p>
            <a:pPr indent="0" fontAlgn="auto">
              <a:lnSpc>
                <a:spcPct val="100000"/>
              </a:lnSpc>
            </a:pPr>
            <a:r>
              <a:rPr lang="en-US" altLang="zh-CN" sz="1300" b="0" dirty="0">
                <a:solidFill>
                  <a:srgbClr val="CCCCCC"/>
                </a:solidFill>
                <a:latin typeface="Consolas" panose="020B0609020204030204"/>
                <a:ea typeface="Consolas" panose="020B0609020204030204"/>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sym typeface="+mn-ea"/>
              </a:rPr>
              <a:t> Exercises</a:t>
            </a:r>
            <a:endParaRPr lang="en-US" altLang="zh-CN" dirty="0"/>
          </a:p>
        </p:txBody>
      </p:sp>
      <p:sp>
        <p:nvSpPr>
          <p:cNvPr id="3" name="内容占位符 2"/>
          <p:cNvSpPr>
            <a:spLocks noGrp="1"/>
          </p:cNvSpPr>
          <p:nvPr>
            <p:ph idx="1"/>
          </p:nvPr>
        </p:nvSpPr>
        <p:spPr>
          <a:xfrm>
            <a:off x="838200" y="1327150"/>
            <a:ext cx="10912475" cy="1742440"/>
          </a:xfrm>
        </p:spPr>
        <p:txBody>
          <a:bodyPr>
            <a:normAutofit fontScale="50000"/>
          </a:bodyPr>
          <a:lstStyle/>
          <a:p>
            <a:r>
              <a:rPr lang="en-US" altLang="zh-CN" sz="3200" dirty="0"/>
              <a:t>2. Will the following code encounter an error during execution? If not, will the program cause a memory leak during runtime? </a:t>
            </a:r>
          </a:p>
          <a:p>
            <a:r>
              <a:rPr lang="en-US" altLang="zh-CN" sz="3200" dirty="0"/>
              <a:t>Please rewrite this code in C++.</a:t>
            </a:r>
            <a:r>
              <a:rPr lang="zh-CN" altLang="en-US" sz="3200" dirty="0"/>
              <a:t> </a:t>
            </a:r>
            <a:r>
              <a:rPr lang="en-US" altLang="zh-CN" sz="3200" dirty="0"/>
              <a:t>A pointer can be defined in a function, and it points to the memory allocated from the heap. The pointer will be returned. Another pointer in the main function can be assigned to the memory address allocated in the first function.</a:t>
            </a:r>
          </a:p>
          <a:p>
            <a:r>
              <a:rPr lang="en-US" altLang="zh-CN" sz="3200" dirty="0"/>
              <a:t>Compare C/C++and Rust, use tools to determine which implementation will cause memory leakage, compare the differences between the two, and if there is a memory leakage, modify the code to solve the problem.          </a:t>
            </a:r>
          </a:p>
        </p:txBody>
      </p:sp>
      <p:sp>
        <p:nvSpPr>
          <p:cNvPr id="4" name="灯片编号占位符 3"/>
          <p:cNvSpPr>
            <a:spLocks noGrp="1"/>
          </p:cNvSpPr>
          <p:nvPr>
            <p:ph type="sldNum" sz="quarter" idx="12"/>
          </p:nvPr>
        </p:nvSpPr>
        <p:spPr/>
        <p:txBody>
          <a:bodyPr/>
          <a:lstStyle/>
          <a:p>
            <a:fld id="{506F4176-339E-4C4B-80E4-BBE9C4467EFE}" type="slidenum">
              <a:rPr lang="zh-CN" altLang="en-US" smtClean="0"/>
              <a:t>16</a:t>
            </a:fld>
            <a:endParaRPr lang="zh-CN" altLang="en-US"/>
          </a:p>
        </p:txBody>
      </p:sp>
      <p:sp>
        <p:nvSpPr>
          <p:cNvPr id="6" name="文本框 5"/>
          <p:cNvSpPr txBox="1"/>
          <p:nvPr/>
        </p:nvSpPr>
        <p:spPr>
          <a:xfrm>
            <a:off x="3798570" y="3429635"/>
            <a:ext cx="3814445" cy="2765425"/>
          </a:xfrm>
          <a:prstGeom prst="rect">
            <a:avLst/>
          </a:prstGeom>
          <a:solidFill>
            <a:schemeClr val="tx1"/>
          </a:solidFill>
        </p:spPr>
        <p:txBody>
          <a:bodyPr wrap="square" rtlCol="0" anchor="t">
            <a:noAutofit/>
          </a:bodyPr>
          <a:lstStyle/>
          <a:p>
            <a:r>
              <a:rPr lang="en-US" altLang="zh-CN" sz="1600" dirty="0" err="1">
                <a:solidFill>
                  <a:srgbClr val="C678DD"/>
                </a:solidFill>
                <a:cs typeface="+mn-ea"/>
                <a:sym typeface="+mn-lt"/>
              </a:rPr>
              <a:t>fn</a:t>
            </a:r>
            <a:r>
              <a:rPr lang="en-US" altLang="zh-CN" sz="1600" dirty="0">
                <a:solidFill>
                  <a:srgbClr val="ABB2BF"/>
                </a:solidFill>
                <a:cs typeface="+mn-ea"/>
                <a:sym typeface="+mn-lt"/>
              </a:rPr>
              <a:t> </a:t>
            </a:r>
            <a:r>
              <a:rPr lang="en-US" altLang="zh-CN" sz="1600" dirty="0">
                <a:solidFill>
                  <a:srgbClr val="61AFEF"/>
                </a:solidFill>
                <a:cs typeface="+mn-ea"/>
                <a:sym typeface="+mn-lt"/>
              </a:rPr>
              <a:t>main</a:t>
            </a:r>
            <a:r>
              <a:rPr lang="en-US" altLang="zh-CN" sz="1600" dirty="0">
                <a:solidFill>
                  <a:srgbClr val="ABB2BF"/>
                </a:solidFill>
                <a:cs typeface="+mn-ea"/>
                <a:sym typeface="+mn-lt"/>
              </a:rPr>
              <a:t>() {</a:t>
            </a:r>
          </a:p>
          <a:p>
            <a:r>
              <a:rPr lang="en-US" altLang="zh-CN" sz="1600" dirty="0">
                <a:solidFill>
                  <a:srgbClr val="ABB2BF"/>
                </a:solidFill>
                <a:cs typeface="+mn-ea"/>
                <a:sym typeface="+mn-lt"/>
              </a:rPr>
              <a:t>    </a:t>
            </a:r>
            <a:r>
              <a:rPr lang="en-US" altLang="zh-CN" sz="1600" dirty="0">
                <a:solidFill>
                  <a:srgbClr val="C678DD"/>
                </a:solidFill>
                <a:cs typeface="+mn-ea"/>
                <a:sym typeface="+mn-lt"/>
              </a:rPr>
              <a:t>let</a:t>
            </a:r>
            <a:r>
              <a:rPr lang="en-US" altLang="zh-CN" sz="1600" dirty="0">
                <a:solidFill>
                  <a:srgbClr val="ABB2BF"/>
                </a:solidFill>
                <a:cs typeface="+mn-ea"/>
                <a:sym typeface="+mn-lt"/>
              </a:rPr>
              <a:t> </a:t>
            </a:r>
            <a:r>
              <a:rPr lang="en-US" altLang="zh-CN" sz="1600" dirty="0">
                <a:solidFill>
                  <a:srgbClr val="E06C75"/>
                </a:solidFill>
                <a:cs typeface="+mn-ea"/>
                <a:sym typeface="+mn-lt"/>
              </a:rPr>
              <a:t>s</a:t>
            </a:r>
            <a:r>
              <a:rPr lang="en-US" altLang="zh-CN" sz="1600" dirty="0">
                <a:solidFill>
                  <a:srgbClr val="ABB2BF"/>
                </a:solidFill>
                <a:cs typeface="+mn-ea"/>
                <a:sym typeface="+mn-lt"/>
              </a:rPr>
              <a:t> = </a:t>
            </a:r>
            <a:r>
              <a:rPr lang="en-US" altLang="zh-CN" sz="1600" dirty="0" err="1">
                <a:solidFill>
                  <a:srgbClr val="61AFEF"/>
                </a:solidFill>
                <a:cs typeface="+mn-ea"/>
                <a:sym typeface="+mn-lt"/>
              </a:rPr>
              <a:t>gives_ownership</a:t>
            </a:r>
            <a:r>
              <a:rPr lang="en-US" altLang="zh-CN" sz="1600" dirty="0">
                <a:solidFill>
                  <a:srgbClr val="ABB2BF"/>
                </a:solidFill>
                <a:cs typeface="+mn-ea"/>
                <a:sym typeface="+mn-lt"/>
              </a:rPr>
              <a:t>();</a:t>
            </a:r>
            <a:r>
              <a:rPr lang="en-US" altLang="zh-CN" sz="1600" i="1" dirty="0">
                <a:solidFill>
                  <a:srgbClr val="7F848E"/>
                </a:solidFill>
                <a:cs typeface="+mn-ea"/>
                <a:sym typeface="+mn-lt"/>
              </a:rPr>
              <a:t>                              </a:t>
            </a:r>
            <a:endParaRPr lang="zh-CN" altLang="en-US" sz="1600" dirty="0">
              <a:solidFill>
                <a:srgbClr val="ABB2BF"/>
              </a:solidFill>
              <a:cs typeface="+mn-ea"/>
              <a:sym typeface="+mn-lt"/>
            </a:endParaRPr>
          </a:p>
          <a:p>
            <a:r>
              <a:rPr lang="zh-CN" altLang="en-US" sz="1600" dirty="0">
                <a:solidFill>
                  <a:srgbClr val="ABB2BF"/>
                </a:solidFill>
                <a:cs typeface="+mn-ea"/>
                <a:sym typeface="+mn-lt"/>
              </a:rPr>
              <a:t>    </a:t>
            </a:r>
            <a:r>
              <a:rPr lang="en-US" altLang="zh-CN" sz="1600" dirty="0" err="1">
                <a:solidFill>
                  <a:srgbClr val="D19A66"/>
                </a:solidFill>
                <a:cs typeface="+mn-ea"/>
                <a:sym typeface="+mn-lt"/>
              </a:rPr>
              <a:t>println</a:t>
            </a:r>
            <a:r>
              <a:rPr lang="en-US" altLang="zh-CN" sz="1600" dirty="0">
                <a:solidFill>
                  <a:srgbClr val="D19A66"/>
                </a:solidFill>
                <a:cs typeface="+mn-ea"/>
                <a:sym typeface="+mn-lt"/>
              </a:rPr>
              <a:t>!</a:t>
            </a:r>
            <a:r>
              <a:rPr lang="en-US" altLang="zh-CN" sz="1600" dirty="0">
                <a:solidFill>
                  <a:srgbClr val="ABB2BF"/>
                </a:solidFill>
                <a:cs typeface="+mn-ea"/>
                <a:sym typeface="+mn-lt"/>
              </a:rPr>
              <a:t>(</a:t>
            </a:r>
            <a:r>
              <a:rPr lang="en-US" altLang="zh-CN" sz="1600" dirty="0">
                <a:solidFill>
                  <a:srgbClr val="98C379"/>
                </a:solidFill>
                <a:cs typeface="+mn-ea"/>
                <a:sym typeface="+mn-lt"/>
              </a:rPr>
              <a:t>"</a:t>
            </a:r>
            <a:r>
              <a:rPr lang="en-US" altLang="zh-CN" sz="1600" dirty="0">
                <a:solidFill>
                  <a:srgbClr val="C678DD"/>
                </a:solidFill>
                <a:cs typeface="+mn-ea"/>
                <a:sym typeface="+mn-lt"/>
              </a:rPr>
              <a:t>{}</a:t>
            </a:r>
            <a:r>
              <a:rPr lang="en-US" altLang="zh-CN" sz="1600" dirty="0">
                <a:solidFill>
                  <a:srgbClr val="98C379"/>
                </a:solidFill>
                <a:cs typeface="+mn-ea"/>
                <a:sym typeface="+mn-lt"/>
              </a:rPr>
              <a:t>"</a:t>
            </a:r>
            <a:r>
              <a:rPr lang="en-US" altLang="zh-CN" sz="1600" dirty="0">
                <a:solidFill>
                  <a:srgbClr val="ABB2BF"/>
                </a:solidFill>
                <a:cs typeface="+mn-ea"/>
                <a:sym typeface="+mn-lt"/>
              </a:rPr>
              <a:t>, </a:t>
            </a:r>
            <a:r>
              <a:rPr lang="en-US" altLang="zh-CN" sz="1600" dirty="0">
                <a:solidFill>
                  <a:srgbClr val="E06C75"/>
                </a:solidFill>
                <a:cs typeface="+mn-ea"/>
                <a:sym typeface="+mn-lt"/>
              </a:rPr>
              <a:t>s</a:t>
            </a:r>
            <a:r>
              <a:rPr lang="en-US" altLang="zh-CN" sz="1600" dirty="0">
                <a:solidFill>
                  <a:srgbClr val="ABB2BF"/>
                </a:solidFill>
                <a:cs typeface="+mn-ea"/>
                <a:sym typeface="+mn-lt"/>
              </a:rPr>
              <a:t>);</a:t>
            </a:r>
          </a:p>
          <a:p>
            <a:r>
              <a:rPr lang="en-US" altLang="zh-CN" sz="1600" dirty="0">
                <a:solidFill>
                  <a:srgbClr val="ABB2BF"/>
                </a:solidFill>
                <a:cs typeface="+mn-ea"/>
                <a:sym typeface="+mn-lt"/>
              </a:rPr>
              <a:t>}</a:t>
            </a:r>
          </a:p>
          <a:p>
            <a:endParaRPr lang="en-US" altLang="zh-CN" sz="1600" dirty="0">
              <a:solidFill>
                <a:srgbClr val="C678DD"/>
              </a:solidFill>
              <a:cs typeface="+mn-ea"/>
              <a:sym typeface="+mn-lt"/>
            </a:endParaRPr>
          </a:p>
          <a:p>
            <a:r>
              <a:rPr lang="en-US" altLang="zh-CN" sz="1600" dirty="0" err="1">
                <a:solidFill>
                  <a:srgbClr val="C678DD"/>
                </a:solidFill>
                <a:cs typeface="+mn-ea"/>
                <a:sym typeface="+mn-lt"/>
              </a:rPr>
              <a:t>fn</a:t>
            </a:r>
            <a:r>
              <a:rPr lang="en-US" altLang="zh-CN" sz="1600" dirty="0">
                <a:solidFill>
                  <a:srgbClr val="ABB2BF"/>
                </a:solidFill>
                <a:cs typeface="+mn-ea"/>
                <a:sym typeface="+mn-lt"/>
              </a:rPr>
              <a:t> </a:t>
            </a:r>
            <a:r>
              <a:rPr lang="en-US" altLang="zh-CN" sz="1600" dirty="0" err="1">
                <a:solidFill>
                  <a:srgbClr val="61AFEF"/>
                </a:solidFill>
                <a:cs typeface="+mn-ea"/>
                <a:sym typeface="+mn-lt"/>
              </a:rPr>
              <a:t>gives_ownership</a:t>
            </a:r>
            <a:r>
              <a:rPr lang="en-US" altLang="zh-CN" sz="1600" dirty="0">
                <a:solidFill>
                  <a:srgbClr val="ABB2BF"/>
                </a:solidFill>
                <a:cs typeface="+mn-ea"/>
                <a:sym typeface="+mn-lt"/>
              </a:rPr>
              <a:t>() -&gt; </a:t>
            </a:r>
            <a:r>
              <a:rPr lang="en-US" altLang="zh-CN" sz="1600" dirty="0">
                <a:solidFill>
                  <a:srgbClr val="E5C07B"/>
                </a:solidFill>
                <a:cs typeface="+mn-ea"/>
                <a:sym typeface="+mn-lt"/>
              </a:rPr>
              <a:t>String</a:t>
            </a:r>
            <a:r>
              <a:rPr lang="en-US" altLang="zh-CN" sz="1600" dirty="0">
                <a:solidFill>
                  <a:srgbClr val="ABB2BF"/>
                </a:solidFill>
                <a:cs typeface="+mn-ea"/>
                <a:sym typeface="+mn-lt"/>
              </a:rPr>
              <a:t> {</a:t>
            </a:r>
          </a:p>
          <a:p>
            <a:r>
              <a:rPr lang="en-US" altLang="zh-CN" sz="1600" dirty="0">
                <a:solidFill>
                  <a:srgbClr val="ABB2BF"/>
                </a:solidFill>
                <a:cs typeface="+mn-ea"/>
                <a:sym typeface="+mn-lt"/>
              </a:rPr>
              <a:t>    </a:t>
            </a:r>
            <a:r>
              <a:rPr lang="en-US" altLang="zh-CN" sz="1600" dirty="0">
                <a:solidFill>
                  <a:srgbClr val="C678DD"/>
                </a:solidFill>
                <a:cs typeface="+mn-ea"/>
                <a:sym typeface="+mn-lt"/>
              </a:rPr>
              <a:t>let</a:t>
            </a:r>
            <a:r>
              <a:rPr lang="en-US" altLang="zh-CN" sz="1600" dirty="0">
                <a:solidFill>
                  <a:srgbClr val="ABB2BF"/>
                </a:solidFill>
                <a:cs typeface="+mn-ea"/>
                <a:sym typeface="+mn-lt"/>
              </a:rPr>
              <a:t> </a:t>
            </a:r>
            <a:r>
              <a:rPr lang="en-US" altLang="zh-CN" sz="1600" dirty="0" err="1">
                <a:solidFill>
                  <a:srgbClr val="E06C75"/>
                </a:solidFill>
                <a:cs typeface="+mn-ea"/>
                <a:sym typeface="+mn-lt"/>
              </a:rPr>
              <a:t>some_string</a:t>
            </a:r>
            <a:r>
              <a:rPr lang="en-US" altLang="zh-CN" sz="1600" dirty="0">
                <a:solidFill>
                  <a:srgbClr val="ABB2BF"/>
                </a:solidFill>
                <a:cs typeface="+mn-ea"/>
                <a:sym typeface="+mn-lt"/>
              </a:rPr>
              <a:t> = </a:t>
            </a:r>
            <a:r>
              <a:rPr lang="en-US" altLang="zh-CN" sz="1600" dirty="0">
                <a:solidFill>
                  <a:srgbClr val="E5C07B"/>
                </a:solidFill>
                <a:cs typeface="+mn-ea"/>
                <a:sym typeface="+mn-lt"/>
              </a:rPr>
              <a:t>String</a:t>
            </a:r>
            <a:r>
              <a:rPr lang="en-US" altLang="zh-CN" sz="1600" dirty="0">
                <a:solidFill>
                  <a:srgbClr val="ABB2BF"/>
                </a:solidFill>
                <a:cs typeface="+mn-ea"/>
                <a:sym typeface="+mn-lt"/>
              </a:rPr>
              <a:t>::</a:t>
            </a:r>
            <a:r>
              <a:rPr lang="en-US" altLang="zh-CN" sz="1600" dirty="0">
                <a:solidFill>
                  <a:srgbClr val="61AFEF"/>
                </a:solidFill>
                <a:cs typeface="+mn-ea"/>
                <a:sym typeface="+mn-lt"/>
              </a:rPr>
              <a:t>from</a:t>
            </a:r>
            <a:r>
              <a:rPr lang="en-US" altLang="zh-CN" sz="1600" dirty="0">
                <a:solidFill>
                  <a:srgbClr val="ABB2BF"/>
                </a:solidFill>
                <a:cs typeface="+mn-ea"/>
                <a:sym typeface="+mn-lt"/>
              </a:rPr>
              <a:t>(</a:t>
            </a:r>
            <a:r>
              <a:rPr lang="en-US" altLang="zh-CN" sz="1600" dirty="0">
                <a:solidFill>
                  <a:srgbClr val="98C379"/>
                </a:solidFill>
                <a:cs typeface="+mn-ea"/>
                <a:sym typeface="+mn-lt"/>
              </a:rPr>
              <a:t>"Rust"</a:t>
            </a:r>
            <a:r>
              <a:rPr lang="en-US" altLang="zh-CN" sz="1600" dirty="0">
                <a:solidFill>
                  <a:srgbClr val="ABB2BF"/>
                </a:solidFill>
                <a:cs typeface="+mn-ea"/>
                <a:sym typeface="+mn-lt"/>
              </a:rPr>
              <a:t>);</a:t>
            </a:r>
          </a:p>
          <a:p>
            <a:r>
              <a:rPr lang="en-US" altLang="zh-CN" sz="1600" dirty="0">
                <a:solidFill>
                  <a:srgbClr val="ABB2BF"/>
                </a:solidFill>
                <a:cs typeface="+mn-ea"/>
                <a:sym typeface="+mn-lt"/>
              </a:rPr>
              <a:t>    </a:t>
            </a:r>
            <a:r>
              <a:rPr lang="en-US" altLang="zh-CN" sz="1600" dirty="0" err="1">
                <a:solidFill>
                  <a:srgbClr val="E06C75"/>
                </a:solidFill>
                <a:cs typeface="+mn-ea"/>
                <a:sym typeface="+mn-lt"/>
              </a:rPr>
              <a:t>some_string</a:t>
            </a:r>
            <a:endParaRPr lang="en-US" altLang="zh-CN" sz="1600" dirty="0">
              <a:solidFill>
                <a:srgbClr val="ABB2BF"/>
              </a:solidFill>
              <a:cs typeface="+mn-ea"/>
              <a:sym typeface="+mn-lt"/>
            </a:endParaRPr>
          </a:p>
          <a:p>
            <a:r>
              <a:rPr lang="en-US" altLang="zh-CN" sz="1600" dirty="0">
                <a:solidFill>
                  <a:srgbClr val="ABB2BF"/>
                </a:solidFill>
                <a:cs typeface="+mn-ea"/>
                <a:sym typeface="+mn-lt"/>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ym typeface="+mn-ea"/>
              </a:rPr>
              <a:t> Exercises</a:t>
            </a:r>
            <a:endParaRPr lang="en-US" altLang="zh-CN" dirty="0"/>
          </a:p>
        </p:txBody>
      </p:sp>
      <p:sp>
        <p:nvSpPr>
          <p:cNvPr id="3" name="内容占位符 2"/>
          <p:cNvSpPr>
            <a:spLocks noGrp="1"/>
          </p:cNvSpPr>
          <p:nvPr>
            <p:ph idx="1"/>
          </p:nvPr>
        </p:nvSpPr>
        <p:spPr>
          <a:xfrm>
            <a:off x="838200" y="1327150"/>
            <a:ext cx="5158105" cy="3707130"/>
          </a:xfrm>
        </p:spPr>
        <p:txBody>
          <a:bodyPr/>
          <a:lstStyle/>
          <a:p>
            <a:pPr marL="0" indent="0">
              <a:buNone/>
            </a:pPr>
            <a:r>
              <a:rPr lang="en-US" altLang="zh-CN" dirty="0"/>
              <a:t>3 (optional)</a:t>
            </a:r>
          </a:p>
          <a:p>
            <a:r>
              <a:rPr lang="en-US" altLang="zh-CN" dirty="0"/>
              <a:t>The following code poses a memory risk. Please identify the issue and use a smart pointer solution to solve the memory problem</a:t>
            </a:r>
          </a:p>
          <a:p>
            <a:endParaRPr lang="en-US" altLang="zh-CN" dirty="0"/>
          </a:p>
        </p:txBody>
      </p:sp>
      <p:sp>
        <p:nvSpPr>
          <p:cNvPr id="4" name="灯片编号占位符 3"/>
          <p:cNvSpPr>
            <a:spLocks noGrp="1"/>
          </p:cNvSpPr>
          <p:nvPr>
            <p:ph type="sldNum" sz="quarter" idx="12"/>
          </p:nvPr>
        </p:nvSpPr>
        <p:spPr/>
        <p:txBody>
          <a:bodyPr/>
          <a:lstStyle/>
          <a:p>
            <a:fld id="{506F4176-339E-4C4B-80E4-BBE9C4467EFE}" type="slidenum">
              <a:rPr lang="zh-CN" altLang="en-US" smtClean="0"/>
              <a:t>17</a:t>
            </a:fld>
            <a:endParaRPr lang="zh-CN" altLang="en-US"/>
          </a:p>
        </p:txBody>
      </p:sp>
      <p:sp>
        <p:nvSpPr>
          <p:cNvPr id="5" name="文本框 4"/>
          <p:cNvSpPr txBox="1"/>
          <p:nvPr/>
        </p:nvSpPr>
        <p:spPr>
          <a:xfrm>
            <a:off x="6529969" y="118745"/>
            <a:ext cx="4381500" cy="6739255"/>
          </a:xfrm>
          <a:prstGeom prst="rect">
            <a:avLst/>
          </a:prstGeom>
          <a:noFill/>
        </p:spPr>
        <p:txBody>
          <a:bodyPr wrap="square" rtlCol="0" anchor="t">
            <a:spAutoFit/>
          </a:bodyPr>
          <a:lstStyle/>
          <a:p>
            <a:r>
              <a:rPr lang="en-US" altLang="zh-CN" sz="1200" dirty="0"/>
              <a:t>struct </a:t>
            </a:r>
            <a:r>
              <a:rPr lang="en-US" altLang="zh-CN" sz="1200" dirty="0" err="1"/>
              <a:t>DangerousContainer</a:t>
            </a:r>
            <a:r>
              <a:rPr lang="en-US" altLang="zh-CN" sz="1200" dirty="0"/>
              <a:t> {</a:t>
            </a:r>
          </a:p>
          <a:p>
            <a:r>
              <a:rPr lang="en-US" altLang="zh-CN" sz="1200" dirty="0"/>
              <a:t>    data: *mut i32,</a:t>
            </a:r>
          </a:p>
          <a:p>
            <a:r>
              <a:rPr lang="en-US" altLang="zh-CN" sz="1200" dirty="0"/>
              <a:t>}</a:t>
            </a:r>
          </a:p>
          <a:p>
            <a:endParaRPr lang="en-US" altLang="zh-CN" sz="1200" dirty="0"/>
          </a:p>
          <a:p>
            <a:r>
              <a:rPr lang="en-US" altLang="zh-CN" sz="1200" dirty="0" err="1"/>
              <a:t>impl</a:t>
            </a:r>
            <a:r>
              <a:rPr lang="en-US" altLang="zh-CN" sz="1200" dirty="0"/>
              <a:t> </a:t>
            </a:r>
            <a:r>
              <a:rPr lang="en-US" altLang="zh-CN" sz="1200" dirty="0" err="1"/>
              <a:t>DangerousContainer</a:t>
            </a:r>
            <a:r>
              <a:rPr lang="en-US" altLang="zh-CN" sz="1200" dirty="0"/>
              <a:t> {</a:t>
            </a:r>
          </a:p>
          <a:p>
            <a:r>
              <a:rPr lang="en-US" altLang="zh-CN" sz="1200" dirty="0"/>
              <a:t>    </a:t>
            </a:r>
            <a:r>
              <a:rPr lang="en-US" altLang="zh-CN" sz="1200" dirty="0" err="1"/>
              <a:t>fn</a:t>
            </a:r>
            <a:r>
              <a:rPr lang="en-US" altLang="zh-CN" sz="1200" dirty="0"/>
              <a:t> new(value: i32) -&gt; Self {</a:t>
            </a:r>
            <a:endParaRPr lang="zh-CN" altLang="en-US" sz="1200" dirty="0"/>
          </a:p>
          <a:p>
            <a:r>
              <a:rPr lang="en-US" altLang="zh-CN" sz="1200" dirty="0"/>
              <a:t>        let </a:t>
            </a:r>
            <a:r>
              <a:rPr lang="en-US" altLang="zh-CN" sz="1200" dirty="0" err="1"/>
              <a:t>ptr</a:t>
            </a:r>
            <a:r>
              <a:rPr lang="en-US" altLang="zh-CN" sz="1200" dirty="0"/>
              <a:t> = Box::</a:t>
            </a:r>
            <a:r>
              <a:rPr lang="en-US" altLang="zh-CN" sz="1200" dirty="0" err="1"/>
              <a:t>into_raw</a:t>
            </a:r>
            <a:r>
              <a:rPr lang="en-US" altLang="zh-CN" sz="1200" dirty="0"/>
              <a:t>(Box::new(value));</a:t>
            </a:r>
          </a:p>
          <a:p>
            <a:r>
              <a:rPr lang="en-US" altLang="zh-CN" sz="1200" dirty="0"/>
              <a:t>        </a:t>
            </a:r>
            <a:r>
              <a:rPr lang="en-US" altLang="zh-CN" sz="1200" dirty="0" err="1"/>
              <a:t>DangerousContainer</a:t>
            </a:r>
            <a:r>
              <a:rPr lang="en-US" altLang="zh-CN" sz="1200" dirty="0"/>
              <a:t> { data: </a:t>
            </a:r>
            <a:r>
              <a:rPr lang="en-US" altLang="zh-CN" sz="1200" dirty="0" err="1"/>
              <a:t>ptr</a:t>
            </a:r>
            <a:r>
              <a:rPr lang="en-US" altLang="zh-CN" sz="1200" dirty="0"/>
              <a:t> }</a:t>
            </a:r>
          </a:p>
          <a:p>
            <a:r>
              <a:rPr lang="en-US" altLang="zh-CN" sz="1200" dirty="0"/>
              <a:t>    }</a:t>
            </a:r>
          </a:p>
          <a:p>
            <a:endParaRPr lang="en-US" altLang="zh-CN" sz="1200" dirty="0"/>
          </a:p>
          <a:p>
            <a:r>
              <a:rPr lang="en-US" altLang="zh-CN" sz="1200" dirty="0"/>
              <a:t>    </a:t>
            </a:r>
            <a:r>
              <a:rPr lang="en-US" altLang="zh-CN" sz="1200" dirty="0" err="1"/>
              <a:t>fn</a:t>
            </a:r>
            <a:r>
              <a:rPr lang="en-US" altLang="zh-CN" sz="1200" dirty="0"/>
              <a:t> </a:t>
            </a:r>
            <a:r>
              <a:rPr lang="en-US" altLang="zh-CN" sz="1200" dirty="0" err="1"/>
              <a:t>create_dangling</a:t>
            </a:r>
            <a:r>
              <a:rPr lang="en-US" altLang="zh-CN" sz="1200" dirty="0"/>
              <a:t>() -&gt; *mut i32 {</a:t>
            </a:r>
          </a:p>
          <a:p>
            <a:r>
              <a:rPr lang="en-US" altLang="zh-CN" sz="1200" dirty="0"/>
              <a:t>        let </a:t>
            </a:r>
            <a:r>
              <a:rPr lang="en-US" altLang="zh-CN" sz="1200" dirty="0" err="1"/>
              <a:t>local_data</a:t>
            </a:r>
            <a:r>
              <a:rPr lang="en-US" altLang="zh-CN" sz="1200" dirty="0"/>
              <a:t> = 42;</a:t>
            </a:r>
          </a:p>
          <a:p>
            <a:r>
              <a:rPr lang="en-US" altLang="zh-CN" sz="1200" dirty="0"/>
              <a:t>        &amp;</a:t>
            </a:r>
            <a:r>
              <a:rPr lang="en-US" altLang="zh-CN" sz="1200" dirty="0" err="1"/>
              <a:t>local_data</a:t>
            </a:r>
            <a:r>
              <a:rPr lang="en-US" altLang="zh-CN" sz="1200" dirty="0"/>
              <a:t> as *const i32 as *mut i32 </a:t>
            </a:r>
            <a:endParaRPr lang="zh-CN" altLang="en-US" sz="1200" dirty="0"/>
          </a:p>
          <a:p>
            <a:r>
              <a:rPr lang="en-US" altLang="zh-CN" sz="1200" dirty="0"/>
              <a:t>    }</a:t>
            </a:r>
          </a:p>
          <a:p>
            <a:endParaRPr lang="en-US" altLang="zh-CN" sz="1200" dirty="0"/>
          </a:p>
          <a:p>
            <a:r>
              <a:rPr lang="en-US" altLang="zh-CN" sz="1200" dirty="0"/>
              <a:t>    unsafe </a:t>
            </a:r>
            <a:r>
              <a:rPr lang="en-US" altLang="zh-CN" sz="1200" dirty="0" err="1"/>
              <a:t>fn</a:t>
            </a:r>
            <a:r>
              <a:rPr lang="en-US" altLang="zh-CN" sz="1200" dirty="0"/>
              <a:t> get(&amp;self) -&gt; i32 {</a:t>
            </a:r>
          </a:p>
          <a:p>
            <a:r>
              <a:rPr lang="en-US" altLang="zh-CN" sz="1200" dirty="0"/>
              <a:t>        *</a:t>
            </a:r>
            <a:r>
              <a:rPr lang="en-US" altLang="zh-CN" sz="1200" dirty="0" err="1"/>
              <a:t>self.data</a:t>
            </a:r>
            <a:endParaRPr lang="en-US" altLang="zh-CN" sz="1200" dirty="0"/>
          </a:p>
          <a:p>
            <a:r>
              <a:rPr lang="en-US" altLang="zh-CN" sz="1200" dirty="0"/>
              <a:t>    }</a:t>
            </a:r>
          </a:p>
          <a:p>
            <a:r>
              <a:rPr lang="en-US" altLang="zh-CN" sz="1200" dirty="0"/>
              <a:t>}</a:t>
            </a:r>
          </a:p>
          <a:p>
            <a:endParaRPr lang="en-US" altLang="zh-CN" sz="1200" dirty="0"/>
          </a:p>
          <a:p>
            <a:r>
              <a:rPr lang="en-US" altLang="zh-CN" sz="1200" dirty="0" err="1"/>
              <a:t>fn</a:t>
            </a:r>
            <a:r>
              <a:rPr lang="en-US" altLang="zh-CN" sz="1200" dirty="0"/>
              <a:t> main() {</a:t>
            </a:r>
          </a:p>
          <a:p>
            <a:r>
              <a:rPr lang="en-US" altLang="zh-CN" sz="1200" dirty="0"/>
              <a:t>   </a:t>
            </a:r>
            <a:endParaRPr lang="zh-CN" altLang="en-US" sz="1200" dirty="0"/>
          </a:p>
          <a:p>
            <a:r>
              <a:rPr lang="en-US" altLang="zh-CN" sz="1200" dirty="0"/>
              <a:t>    let container1 = </a:t>
            </a:r>
            <a:r>
              <a:rPr lang="en-US" altLang="zh-CN" sz="1200" dirty="0" err="1"/>
              <a:t>DangerousContainer</a:t>
            </a:r>
            <a:r>
              <a:rPr lang="en-US" altLang="zh-CN" sz="1200" dirty="0"/>
              <a:t>::new(10);</a:t>
            </a:r>
          </a:p>
          <a:p>
            <a:r>
              <a:rPr lang="en-US" altLang="zh-CN" sz="1200" dirty="0"/>
              <a:t>    let </a:t>
            </a:r>
            <a:r>
              <a:rPr lang="en-US" altLang="zh-CN" sz="1200" dirty="0" err="1"/>
              <a:t>dangling_ptr</a:t>
            </a:r>
            <a:r>
              <a:rPr lang="en-US" altLang="zh-CN" sz="1200" dirty="0"/>
              <a:t> = </a:t>
            </a:r>
            <a:r>
              <a:rPr lang="en-US" altLang="zh-CN" sz="1200" dirty="0" err="1"/>
              <a:t>DangerousContainer</a:t>
            </a:r>
            <a:r>
              <a:rPr lang="en-US" altLang="zh-CN" sz="1200" dirty="0"/>
              <a:t>::</a:t>
            </a:r>
            <a:r>
              <a:rPr lang="en-US" altLang="zh-CN" sz="1200" dirty="0" err="1"/>
              <a:t>create_dangling</a:t>
            </a:r>
            <a:r>
              <a:rPr lang="en-US" altLang="zh-CN" sz="1200" dirty="0"/>
              <a:t>();</a:t>
            </a:r>
          </a:p>
          <a:p>
            <a:r>
              <a:rPr lang="en-US" altLang="zh-CN" sz="1200" dirty="0"/>
              <a:t>    unsafe {</a:t>
            </a:r>
          </a:p>
          <a:p>
            <a:r>
              <a:rPr lang="en-US" altLang="zh-CN" sz="1200" dirty="0"/>
              <a:t>        </a:t>
            </a:r>
            <a:r>
              <a:rPr lang="en-US" altLang="zh-CN" sz="1200" dirty="0" err="1"/>
              <a:t>println</a:t>
            </a:r>
            <a:r>
              <a:rPr lang="en-US" altLang="zh-CN" sz="1200" dirty="0"/>
              <a:t>!("Dangling value: {}", *</a:t>
            </a:r>
            <a:r>
              <a:rPr lang="en-US" altLang="zh-CN" sz="1200" dirty="0" err="1"/>
              <a:t>dangling_ptr</a:t>
            </a:r>
            <a:r>
              <a:rPr lang="en-US" altLang="zh-CN" sz="1200" dirty="0"/>
              <a:t>);</a:t>
            </a:r>
            <a:endParaRPr lang="zh-CN" altLang="en-US" sz="1200" dirty="0"/>
          </a:p>
          <a:p>
            <a:r>
              <a:rPr lang="en-US" altLang="zh-CN" sz="1200" dirty="0"/>
              <a:t>    }</a:t>
            </a:r>
          </a:p>
          <a:p>
            <a:endParaRPr lang="en-US" altLang="zh-CN" sz="1200" dirty="0"/>
          </a:p>
          <a:p>
            <a:r>
              <a:rPr lang="en-US" altLang="zh-CN" sz="1200" dirty="0"/>
              <a:t>    let </a:t>
            </a:r>
            <a:r>
              <a:rPr lang="en-US" altLang="zh-CN" sz="1200" dirty="0" err="1"/>
              <a:t>ptr</a:t>
            </a:r>
            <a:r>
              <a:rPr lang="en-US" altLang="zh-CN" sz="1200" dirty="0"/>
              <a:t> = Box::</a:t>
            </a:r>
            <a:r>
              <a:rPr lang="en-US" altLang="zh-CN" sz="1200" dirty="0" err="1"/>
              <a:t>into_raw</a:t>
            </a:r>
            <a:r>
              <a:rPr lang="en-US" altLang="zh-CN" sz="1200" dirty="0"/>
              <a:t>(Box::new(20));</a:t>
            </a:r>
          </a:p>
          <a:p>
            <a:r>
              <a:rPr lang="en-US" altLang="zh-CN" sz="1200" dirty="0"/>
              <a:t>    let container2 = </a:t>
            </a:r>
            <a:r>
              <a:rPr lang="en-US" altLang="zh-CN" sz="1200" dirty="0" err="1"/>
              <a:t>DangerousContainer</a:t>
            </a:r>
            <a:r>
              <a:rPr lang="en-US" altLang="zh-CN" sz="1200" dirty="0"/>
              <a:t> { data: </a:t>
            </a:r>
            <a:r>
              <a:rPr lang="en-US" altLang="zh-CN" sz="1200" dirty="0" err="1"/>
              <a:t>ptr</a:t>
            </a:r>
            <a:r>
              <a:rPr lang="en-US" altLang="zh-CN" sz="1200" dirty="0"/>
              <a:t> };</a:t>
            </a:r>
          </a:p>
          <a:p>
            <a:r>
              <a:rPr lang="en-US" altLang="zh-CN" sz="1200" dirty="0"/>
              <a:t>    let container3 = </a:t>
            </a:r>
            <a:r>
              <a:rPr lang="en-US" altLang="zh-CN" sz="1200" dirty="0" err="1"/>
              <a:t>DangerousContainer</a:t>
            </a:r>
            <a:r>
              <a:rPr lang="en-US" altLang="zh-CN" sz="1200" dirty="0"/>
              <a:t> { data: </a:t>
            </a:r>
            <a:r>
              <a:rPr lang="en-US" altLang="zh-CN" sz="1200" dirty="0" err="1"/>
              <a:t>ptr</a:t>
            </a:r>
            <a:r>
              <a:rPr lang="en-US" altLang="zh-CN" sz="1200" dirty="0"/>
              <a:t> };</a:t>
            </a:r>
          </a:p>
          <a:p>
            <a:r>
              <a:rPr lang="en-US" altLang="zh-CN" sz="1200" dirty="0"/>
              <a:t>    </a:t>
            </a:r>
            <a:endParaRPr lang="zh-CN" altLang="en-US" sz="1200" dirty="0"/>
          </a:p>
          <a:p>
            <a:r>
              <a:rPr lang="en-US" altLang="zh-CN" sz="1200" dirty="0"/>
              <a:t>    // drop(container2);</a:t>
            </a:r>
          </a:p>
          <a:p>
            <a:r>
              <a:rPr lang="en-US" altLang="zh-CN" sz="1200" dirty="0"/>
              <a:t>    // drop(container3);</a:t>
            </a:r>
          </a:p>
          <a:p>
            <a:r>
              <a:rPr lang="en-US" altLang="zh-CN" sz="1200" dirty="0"/>
              <a:t>}</a:t>
            </a:r>
          </a:p>
          <a:p>
            <a:endParaRPr lang="zh-CN" alt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Topics</a:t>
            </a:r>
          </a:p>
        </p:txBody>
      </p:sp>
      <p:sp>
        <p:nvSpPr>
          <p:cNvPr id="3" name="内容占位符 2"/>
          <p:cNvSpPr>
            <a:spLocks noGrp="1"/>
          </p:cNvSpPr>
          <p:nvPr>
            <p:ph idx="1"/>
          </p:nvPr>
        </p:nvSpPr>
        <p:spPr>
          <a:xfrm>
            <a:off x="1376680" y="1337945"/>
            <a:ext cx="10515600" cy="4850130"/>
          </a:xfrm>
        </p:spPr>
        <p:txBody>
          <a:bodyPr>
            <a:normAutofit/>
          </a:bodyPr>
          <a:lstStyle/>
          <a:p>
            <a:pPr marL="285750" indent="-285750">
              <a:buFont typeface="Arial" panose="020B0604020202020204" pitchFamily="34" charset="0"/>
              <a:buChar char="•"/>
            </a:pPr>
            <a:r>
              <a:rPr lang="en-US" altLang="zh-CN" b="1" dirty="0">
                <a:sym typeface="+mn-ea"/>
              </a:rPr>
              <a:t>1.  </a:t>
            </a:r>
            <a:r>
              <a:rPr lang="en-US" b="1" dirty="0">
                <a:sym typeface="+mn-ea"/>
              </a:rPr>
              <a:t>Memory details in RUST</a:t>
            </a:r>
            <a:endParaRPr lang="zh-CN" altLang="en-US" b="1" dirty="0">
              <a:sym typeface="+mn-ea"/>
            </a:endParaRPr>
          </a:p>
          <a:p>
            <a:pPr marL="742950" lvl="1" indent="-285750">
              <a:buFont typeface="Arial" panose="020B0604020202020204" pitchFamily="34" charset="0"/>
              <a:buChar char="•"/>
            </a:pPr>
            <a:r>
              <a:rPr lang="en-US" altLang="zh-CN" b="1" dirty="0">
                <a:sym typeface="+mn-ea"/>
              </a:rPr>
              <a:t>stack vs heap  (vec, String)</a:t>
            </a:r>
            <a:endParaRPr lang="zh-CN" altLang="en-US" b="1" dirty="0">
              <a:sym typeface="+mn-ea"/>
            </a:endParaRPr>
          </a:p>
          <a:p>
            <a:pPr marL="742950" lvl="1" indent="-285750">
              <a:buFont typeface="Arial" panose="020B0604020202020204" pitchFamily="34" charset="0"/>
              <a:buChar char="•"/>
            </a:pPr>
            <a:r>
              <a:rPr lang="en-US" altLang="zh-CN" b="1" dirty="0">
                <a:sym typeface="+mn-ea"/>
              </a:rPr>
              <a:t>alignment rules on Structure</a:t>
            </a:r>
            <a:endParaRPr lang="zh-CN" altLang="en-US" b="1" dirty="0">
              <a:sym typeface="+mn-ea"/>
            </a:endParaRPr>
          </a:p>
          <a:p>
            <a:pPr marL="457200" lvl="1" indent="0">
              <a:buFont typeface="Arial" panose="020B0604020202020204" pitchFamily="34" charset="0"/>
              <a:buNone/>
            </a:pPr>
            <a:endParaRPr lang="zh-CN" altLang="en-US" b="1" dirty="0">
              <a:sym typeface="+mn-ea"/>
            </a:endParaRPr>
          </a:p>
          <a:p>
            <a:pPr marL="285750" indent="-285750">
              <a:buFont typeface="Arial" panose="020B0604020202020204" pitchFamily="34" charset="0"/>
              <a:buChar char="•"/>
            </a:pPr>
            <a:r>
              <a:rPr lang="en-US" altLang="zh-CN" b="1" dirty="0">
                <a:sym typeface="+mn-ea"/>
              </a:rPr>
              <a:t>2. Memory Security in RUST</a:t>
            </a:r>
          </a:p>
          <a:p>
            <a:pPr marL="742950" lvl="1" indent="-285750">
              <a:buFont typeface="Arial" panose="020B0604020202020204" pitchFamily="34" charset="0"/>
              <a:buChar char="•"/>
            </a:pPr>
            <a:r>
              <a:rPr lang="en-US" altLang="zh-CN" sz="2400" b="1" dirty="0">
                <a:sym typeface="+mn-ea"/>
              </a:rPr>
              <a:t>ownership, reference, drop</a:t>
            </a:r>
            <a:endParaRPr lang="zh-CN" altLang="en-US" sz="2400" b="1" dirty="0">
              <a:sym typeface="+mn-ea"/>
            </a:endParaRPr>
          </a:p>
          <a:p>
            <a:pPr marL="742950" lvl="1" indent="-285750">
              <a:buFont typeface="Arial" panose="020B0604020202020204" pitchFamily="34" charset="0"/>
              <a:buChar char="•"/>
            </a:pPr>
            <a:r>
              <a:rPr lang="en-US" altLang="zh-CN" sz="2400" b="1" dirty="0">
                <a:sym typeface="+mn-ea"/>
              </a:rPr>
              <a:t>Smart pointer</a:t>
            </a:r>
          </a:p>
          <a:p>
            <a:pPr marL="1200150" lvl="2" indent="-285750">
              <a:buFont typeface="Arial" panose="020B0604020202020204" pitchFamily="34" charset="0"/>
              <a:buChar char="•"/>
            </a:pPr>
            <a:r>
              <a:rPr lang="en-US" altLang="zh-CN" sz="2000" b="1" dirty="0">
                <a:sym typeface="+mn-ea"/>
              </a:rPr>
              <a:t>box, rc</a:t>
            </a:r>
            <a:endParaRPr lang="zh-CN" altLang="en-US" sz="2000" b="1" dirty="0">
              <a:sym typeface="+mn-ea"/>
            </a:endParaRPr>
          </a:p>
          <a:p>
            <a:pPr marL="1200150" lvl="2" indent="-285750">
              <a:buFont typeface="Arial" panose="020B0604020202020204" pitchFamily="34" charset="0"/>
              <a:buChar char="•"/>
            </a:pPr>
            <a:r>
              <a:rPr lang="en-US" altLang="zh-CN" b="1" dirty="0">
                <a:sym typeface="+mn-ea"/>
              </a:rPr>
              <a:t>The problem and solution of circular referencing caused by RC\</a:t>
            </a:r>
          </a:p>
          <a:p>
            <a:pPr marL="1200150" lvl="2" indent="-285750">
              <a:buFont typeface="Arial" panose="020B0604020202020204" pitchFamily="34" charset="0"/>
              <a:buChar char="•"/>
            </a:pPr>
            <a:endParaRPr lang="en-US" altLang="zh-CN" b="1" dirty="0">
              <a:sym typeface="+mn-ea"/>
            </a:endParaRPr>
          </a:p>
          <a:p>
            <a:pPr marL="285750" indent="-285750">
              <a:buFont typeface="Arial" panose="020B0604020202020204" pitchFamily="34" charset="0"/>
              <a:buChar char="•"/>
            </a:pPr>
            <a:r>
              <a:rPr lang="en-US" altLang="zh-CN" b="1" dirty="0">
                <a:sym typeface="+mn-ea"/>
              </a:rPr>
              <a:t>3. Practices</a:t>
            </a:r>
            <a:endParaRPr lang="en-US" altLang="zh-CN"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Stack </a:t>
            </a:r>
            <a:r>
              <a:rPr lang="en-US" altLang="zh-CN"/>
              <a:t> vs </a:t>
            </a:r>
            <a:r>
              <a:rPr lang="en-US" altLang="zh-CN">
                <a:sym typeface="+mn-ea"/>
              </a:rPr>
              <a:t>Heap </a:t>
            </a:r>
            <a:r>
              <a:rPr lang="en-US" altLang="zh-CN"/>
              <a:t>in (1)</a:t>
            </a:r>
          </a:p>
        </p:txBody>
      </p:sp>
      <p:sp>
        <p:nvSpPr>
          <p:cNvPr id="3" name="内容占位符 2"/>
          <p:cNvSpPr>
            <a:spLocks noGrp="1"/>
          </p:cNvSpPr>
          <p:nvPr>
            <p:ph idx="1"/>
          </p:nvPr>
        </p:nvSpPr>
        <p:spPr>
          <a:xfrm>
            <a:off x="1337310" y="3957320"/>
            <a:ext cx="3249295" cy="2448560"/>
          </a:xfrm>
        </p:spPr>
        <p:txBody>
          <a:bodyPr/>
          <a:lstStyle/>
          <a:p>
            <a:r>
              <a:rPr lang="en-US" altLang="zh-CN"/>
              <a:t>stack</a:t>
            </a:r>
            <a:r>
              <a:rPr lang="zh-CN" altLang="en-US"/>
              <a:t>：</a:t>
            </a:r>
            <a:r>
              <a:rPr lang="en-US" altLang="zh-CN"/>
              <a:t>normal data type, array, .etc.</a:t>
            </a:r>
          </a:p>
        </p:txBody>
      </p:sp>
      <p:sp>
        <p:nvSpPr>
          <p:cNvPr id="4" name="灯片编号占位符 3"/>
          <p:cNvSpPr>
            <a:spLocks noGrp="1"/>
          </p:cNvSpPr>
          <p:nvPr>
            <p:ph type="sldNum" sz="quarter" idx="12"/>
          </p:nvPr>
        </p:nvSpPr>
        <p:spPr/>
        <p:txBody>
          <a:bodyPr/>
          <a:lstStyle/>
          <a:p>
            <a:fld id="{506F4176-339E-4C4B-80E4-BBE9C4467EFE}" type="slidenum">
              <a:rPr lang="zh-CN" altLang="en-US" smtClean="0"/>
              <a:t>3</a:t>
            </a:fld>
            <a:endParaRPr lang="zh-CN" altLang="en-US"/>
          </a:p>
        </p:txBody>
      </p:sp>
      <p:pic>
        <p:nvPicPr>
          <p:cNvPr id="1026" name="Picture 2" descr="https://shihyu.github.io/rust_hacks/ch5/2020_12_23_160873344454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893" y="3713385"/>
            <a:ext cx="3985366" cy="23790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表格 4"/>
          <p:cNvGraphicFramePr/>
          <p:nvPr>
            <p:custDataLst>
              <p:tags r:id="rId1"/>
            </p:custDataLst>
          </p:nvPr>
        </p:nvGraphicFramePr>
        <p:xfrm>
          <a:off x="539115" y="1240155"/>
          <a:ext cx="10816590" cy="2378075"/>
        </p:xfrm>
        <a:graphic>
          <a:graphicData uri="http://schemas.openxmlformats.org/drawingml/2006/table">
            <a:tbl>
              <a:tblPr firstRow="1" bandRow="1">
                <a:tableStyleId>{5940675A-B579-460E-94D1-54222C63F5DA}</a:tableStyleId>
              </a:tblPr>
              <a:tblGrid>
                <a:gridCol w="5408295">
                  <a:extLst>
                    <a:ext uri="{9D8B030D-6E8A-4147-A177-3AD203B41FA5}">
                      <a16:colId xmlns:a16="http://schemas.microsoft.com/office/drawing/2014/main" val="20000"/>
                    </a:ext>
                  </a:extLst>
                </a:gridCol>
                <a:gridCol w="5408295">
                  <a:extLst>
                    <a:ext uri="{9D8B030D-6E8A-4147-A177-3AD203B41FA5}">
                      <a16:colId xmlns:a16="http://schemas.microsoft.com/office/drawing/2014/main" val="20001"/>
                    </a:ext>
                  </a:extLst>
                </a:gridCol>
              </a:tblGrid>
              <a:tr h="335280">
                <a:tc>
                  <a:txBody>
                    <a:bodyPr/>
                    <a:lstStyle/>
                    <a:p>
                      <a:pPr algn="ctr">
                        <a:buNone/>
                      </a:pPr>
                      <a:r>
                        <a:rPr lang="en-US" altLang="zh-CN" sz="1600" b="1" dirty="0">
                          <a:latin typeface="+mn-lt"/>
                          <a:ea typeface="+mn-ea"/>
                          <a:cs typeface="+mn-ea"/>
                          <a:sym typeface="+mn-lt"/>
                        </a:rPr>
                        <a:t>stack</a:t>
                      </a:r>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solidFill>
                      <a:srgbClr val="E7E6E6">
                        <a:alpha val="100000"/>
                      </a:srgbClr>
                    </a:solidFill>
                  </a:tcPr>
                </a:tc>
                <a:tc>
                  <a:txBody>
                    <a:bodyPr/>
                    <a:lstStyle/>
                    <a:p>
                      <a:pPr algn="ctr">
                        <a:buNone/>
                      </a:pPr>
                      <a:r>
                        <a:rPr lang="en-US" altLang="zh-CN" sz="1600" b="1" dirty="0">
                          <a:latin typeface="+mn-lt"/>
                          <a:ea typeface="+mn-ea"/>
                          <a:cs typeface="+mn-ea"/>
                          <a:sym typeface="+mn-lt"/>
                        </a:rPr>
                        <a:t>heap</a:t>
                      </a:r>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solidFill>
                      <a:srgbClr val="E7E6E6">
                        <a:alpha val="100000"/>
                      </a:srgbClr>
                    </a:solidFill>
                  </a:tcPr>
                </a:tc>
                <a:extLst>
                  <a:ext uri="{0D108BD9-81ED-4DB2-BD59-A6C34878D82A}">
                    <a16:rowId xmlns:a16="http://schemas.microsoft.com/office/drawing/2014/main" val="10000"/>
                  </a:ext>
                </a:extLst>
              </a:tr>
              <a:tr h="304800">
                <a:tc>
                  <a:txBody>
                    <a:bodyPr/>
                    <a:lstStyle/>
                    <a:p>
                      <a:pPr algn="l">
                        <a:buNone/>
                      </a:pPr>
                      <a:r>
                        <a:rPr lang="en-US" altLang="zh-CN" sz="1400" b="0" u="none" dirty="0">
                          <a:latin typeface="+mn-lt"/>
                          <a:ea typeface="+mn-ea"/>
                          <a:cs typeface="+mn-ea"/>
                          <a:sym typeface="+mn-lt"/>
                        </a:rPr>
                        <a:t>Stored in the </a:t>
                      </a:r>
                      <a:r>
                        <a:rPr lang="en-US" altLang="zh-CN" sz="1400" b="1" u="none" dirty="0">
                          <a:latin typeface="+mn-lt"/>
                          <a:ea typeface="+mn-ea"/>
                          <a:cs typeface="+mn-ea"/>
                          <a:sym typeface="+mn-lt"/>
                        </a:rPr>
                        <a:t>RAM </a:t>
                      </a:r>
                      <a:r>
                        <a:rPr lang="en-US" altLang="zh-CN" sz="1400" b="0" u="none" dirty="0">
                          <a:latin typeface="+mn-lt"/>
                          <a:ea typeface="+mn-ea"/>
                          <a:cs typeface="+mn-ea"/>
                          <a:sym typeface="+mn-lt"/>
                        </a:rPr>
                        <a:t>of the computer</a:t>
                      </a:r>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lstStyle/>
                    <a:p>
                      <a:pPr algn="l">
                        <a:buNone/>
                      </a:pPr>
                      <a:r>
                        <a:rPr lang="en-US" altLang="zh-CN" sz="1400" dirty="0">
                          <a:cs typeface="+mn-ea"/>
                          <a:sym typeface="+mn-lt"/>
                        </a:rPr>
                        <a:t>Stored in the </a:t>
                      </a:r>
                      <a:r>
                        <a:rPr lang="en-US" altLang="zh-CN" sz="1400" b="1" dirty="0">
                          <a:cs typeface="+mn-ea"/>
                          <a:sym typeface="+mn-lt"/>
                        </a:rPr>
                        <a:t>RAM </a:t>
                      </a:r>
                      <a:r>
                        <a:rPr lang="en-US" altLang="zh-CN" sz="1400" dirty="0">
                          <a:cs typeface="+mn-ea"/>
                          <a:sym typeface="+mn-lt"/>
                        </a:rPr>
                        <a:t>of the computer</a:t>
                      </a:r>
                      <a:endParaRPr lang="zh-CN" altLang="en-US" sz="1400" b="0" u="none" dirty="0">
                        <a:latin typeface="+mn-lt"/>
                        <a:ea typeface="+mn-ea"/>
                        <a:cs typeface="+mn-ea"/>
                        <a:sym typeface="+mn-lt"/>
                      </a:endParaRPr>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extLst>
                  <a:ext uri="{0D108BD9-81ED-4DB2-BD59-A6C34878D82A}">
                    <a16:rowId xmlns:a16="http://schemas.microsoft.com/office/drawing/2014/main" val="10001"/>
                  </a:ext>
                </a:extLst>
              </a:tr>
              <a:tr h="304800">
                <a:tc>
                  <a:txBody>
                    <a:bodyPr/>
                    <a:lstStyle/>
                    <a:p>
                      <a:pPr algn="l">
                        <a:buNone/>
                      </a:pPr>
                      <a:r>
                        <a:rPr lang="en-US" altLang="zh-CN" sz="1400" b="1" dirty="0">
                          <a:latin typeface="+mn-lt"/>
                          <a:ea typeface="+mn-ea"/>
                          <a:cs typeface="+mn-ea"/>
                          <a:sym typeface="+mn-lt"/>
                        </a:rPr>
                        <a:t>Fast </a:t>
                      </a:r>
                      <a:r>
                        <a:rPr lang="en-US" altLang="zh-CN" sz="1400" b="0" dirty="0">
                          <a:latin typeface="+mn-lt"/>
                          <a:ea typeface="+mn-ea"/>
                          <a:cs typeface="+mn-ea"/>
                          <a:sym typeface="+mn-lt"/>
                        </a:rPr>
                        <a:t>allocation speed</a:t>
                      </a:r>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lstStyle/>
                    <a:p>
                      <a:pPr algn="l">
                        <a:buNone/>
                      </a:pPr>
                      <a:r>
                        <a:rPr lang="en-US" altLang="zh-CN" sz="1400" b="1" dirty="0">
                          <a:latin typeface="+mn-lt"/>
                          <a:ea typeface="+mn-ea"/>
                          <a:cs typeface="+mn-ea"/>
                          <a:sym typeface="+mn-lt"/>
                        </a:rPr>
                        <a:t>Slow </a:t>
                      </a:r>
                      <a:r>
                        <a:rPr lang="en-US" altLang="zh-CN" sz="1400" dirty="0">
                          <a:latin typeface="+mn-lt"/>
                          <a:ea typeface="+mn-ea"/>
                          <a:cs typeface="+mn-ea"/>
                          <a:sym typeface="+mn-lt"/>
                        </a:rPr>
                        <a:t>allocation speed</a:t>
                      </a:r>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extLst>
                  <a:ext uri="{0D108BD9-81ED-4DB2-BD59-A6C34878D82A}">
                    <a16:rowId xmlns:a16="http://schemas.microsoft.com/office/drawing/2014/main" val="10002"/>
                  </a:ext>
                </a:extLst>
              </a:tr>
              <a:tr h="731520">
                <a:tc>
                  <a:txBody>
                    <a:bodyPr/>
                    <a:lstStyle/>
                    <a:p>
                      <a:pPr algn="l">
                        <a:buNone/>
                      </a:pPr>
                      <a:r>
                        <a:rPr lang="en-US" altLang="zh-CN" sz="1400" b="0" u="none" dirty="0">
                          <a:latin typeface="+mn-lt"/>
                          <a:ea typeface="+mn-ea"/>
                          <a:cs typeface="+mn-ea"/>
                          <a:sym typeface="+mn-lt"/>
                        </a:rPr>
                        <a:t>Stored are: </a:t>
                      </a:r>
                      <a:r>
                        <a:rPr lang="en-US" altLang="zh-CN" sz="1400" b="1" u="none" dirty="0">
                          <a:latin typeface="+mn-lt"/>
                          <a:ea typeface="+mn-ea"/>
                          <a:cs typeface="+mn-ea"/>
                          <a:sym typeface="+mn-lt"/>
                        </a:rPr>
                        <a:t>local variables, return addresses, function parameters</a:t>
                      </a:r>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lstStyle/>
                    <a:p>
                      <a:pPr algn="l">
                        <a:buNone/>
                      </a:pPr>
                      <a:r>
                        <a:rPr lang="en-US" altLang="zh-CN" sz="1400" b="0" u="none" dirty="0">
                          <a:latin typeface="+mn-lt"/>
                          <a:ea typeface="+mn-ea"/>
                          <a:cs typeface="+mn-ea"/>
                          <a:sym typeface="+mn-lt"/>
                        </a:rPr>
                        <a:t>Allocate a data block to the program, and the created data will be </a:t>
                      </a:r>
                      <a:r>
                        <a:rPr lang="en-US" altLang="zh-CN" sz="1400" b="1" u="none" dirty="0">
                          <a:latin typeface="+mn-lt"/>
                          <a:ea typeface="+mn-ea"/>
                          <a:cs typeface="+mn-ea"/>
                          <a:sym typeface="+mn-lt"/>
                        </a:rPr>
                        <a:t>pointed to by pointers</a:t>
                      </a:r>
                      <a:r>
                        <a:rPr lang="en-US" altLang="zh-CN" sz="1400" b="0" u="none" dirty="0">
                          <a:latin typeface="+mn-lt"/>
                          <a:ea typeface="+mn-ea"/>
                          <a:cs typeface="+mn-ea"/>
                          <a:sym typeface="+mn-lt"/>
                        </a:rPr>
                        <a:t>. </a:t>
                      </a:r>
                      <a:r>
                        <a:rPr lang="en-US" altLang="zh-CN" sz="1400" b="1" u="none" dirty="0">
                          <a:latin typeface="+mn-lt"/>
                          <a:ea typeface="+mn-ea"/>
                          <a:cs typeface="+mn-ea"/>
                          <a:sym typeface="+mn-lt"/>
                        </a:rPr>
                        <a:t>Fragmentation may occur when there are many allocations and releases</a:t>
                      </a:r>
                      <a:r>
                        <a:rPr lang="en-US" altLang="zh-CN" sz="1400" b="0" u="none" dirty="0">
                          <a:latin typeface="+mn-lt"/>
                          <a:ea typeface="+mn-ea"/>
                          <a:cs typeface="+mn-ea"/>
                          <a:sym typeface="+mn-lt"/>
                        </a:rPr>
                        <a:t>.</a:t>
                      </a:r>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extLst>
                  <a:ext uri="{0D108BD9-81ED-4DB2-BD59-A6C34878D82A}">
                    <a16:rowId xmlns:a16="http://schemas.microsoft.com/office/drawing/2014/main" val="10003"/>
                  </a:ext>
                </a:extLst>
              </a:tr>
              <a:tr h="701675">
                <a:tc>
                  <a:txBody>
                    <a:bodyPr/>
                    <a:lstStyle/>
                    <a:p>
                      <a:pPr algn="l">
                        <a:buNone/>
                      </a:pPr>
                      <a:r>
                        <a:rPr lang="en-US" altLang="zh-CN" sz="1400" b="0" u="none" dirty="0">
                          <a:latin typeface="+mn-lt"/>
                          <a:ea typeface="+mn-ea"/>
                          <a:cs typeface="+mn-ea"/>
                          <a:sym typeface="+mn-lt"/>
                        </a:rPr>
                        <a:t>If it is </a:t>
                      </a:r>
                      <a:r>
                        <a:rPr lang="en-US" altLang="zh-CN" sz="1400" b="1" u="none" dirty="0">
                          <a:latin typeface="+mn-lt"/>
                          <a:ea typeface="+mn-ea"/>
                          <a:cs typeface="+mn-ea"/>
                          <a:sym typeface="+mn-lt"/>
                        </a:rPr>
                        <a:t>known at compile time how much data needs to be allocated</a:t>
                      </a:r>
                      <a:r>
                        <a:rPr lang="en-US" altLang="zh-CN" sz="1400" b="0" u="none" dirty="0">
                          <a:latin typeface="+mn-lt"/>
                          <a:ea typeface="+mn-ea"/>
                          <a:cs typeface="+mn-ea"/>
                          <a:sym typeface="+mn-lt"/>
                        </a:rPr>
                        <a:t> and </a:t>
                      </a:r>
                      <a:r>
                        <a:rPr lang="en-US" altLang="zh-CN" sz="1400" b="1" u="none" dirty="0">
                          <a:latin typeface="+mn-lt"/>
                          <a:ea typeface="+mn-ea"/>
                          <a:cs typeface="+mn-ea"/>
                          <a:sym typeface="+mn-lt"/>
                        </a:rPr>
                        <a:t>the data is not too large</a:t>
                      </a:r>
                      <a:r>
                        <a:rPr lang="en-US" altLang="zh-CN" sz="1400" b="0" u="none" dirty="0">
                          <a:latin typeface="+mn-lt"/>
                          <a:ea typeface="+mn-ea"/>
                          <a:cs typeface="+mn-ea"/>
                          <a:sym typeface="+mn-lt"/>
                        </a:rPr>
                        <a:t>, then stack can be used</a:t>
                      </a:r>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lstStyle/>
                    <a:p>
                      <a:pPr algn="l">
                        <a:buNone/>
                      </a:pPr>
                      <a:r>
                        <a:rPr lang="en-US" altLang="zh-CN" sz="1400" b="0" u="none" dirty="0">
                          <a:latin typeface="+mn-lt"/>
                          <a:ea typeface="+mn-ea"/>
                          <a:cs typeface="+mn-ea"/>
                          <a:sym typeface="+mn-lt"/>
                        </a:rPr>
                        <a:t>If </a:t>
                      </a:r>
                      <a:r>
                        <a:rPr lang="en-US" altLang="zh-CN" sz="1400" b="1" u="none" dirty="0">
                          <a:latin typeface="+mn-lt"/>
                          <a:ea typeface="+mn-ea"/>
                          <a:cs typeface="+mn-ea"/>
                          <a:sym typeface="+mn-lt"/>
                        </a:rPr>
                        <a:t>the size of memory space is only known at runtime</a:t>
                      </a:r>
                      <a:r>
                        <a:rPr lang="en-US" altLang="zh-CN" sz="1400" b="0" u="none" dirty="0">
                          <a:latin typeface="+mn-lt"/>
                          <a:ea typeface="+mn-ea"/>
                          <a:cs typeface="+mn-ea"/>
                          <a:sym typeface="+mn-lt"/>
                        </a:rPr>
                        <a:t> or need to allocate </a:t>
                      </a:r>
                      <a:r>
                        <a:rPr lang="en-US" altLang="zh-CN" sz="1400" b="1" u="none" dirty="0">
                          <a:latin typeface="+mn-lt"/>
                          <a:ea typeface="+mn-ea"/>
                          <a:cs typeface="+mn-ea"/>
                          <a:sym typeface="+mn-lt"/>
                        </a:rPr>
                        <a:t>a large amount of data</a:t>
                      </a:r>
                      <a:r>
                        <a:rPr lang="en-US" altLang="zh-CN" sz="1400" b="0" u="none" dirty="0">
                          <a:latin typeface="+mn-lt"/>
                          <a:ea typeface="+mn-ea"/>
                          <a:cs typeface="+mn-ea"/>
                          <a:sym typeface="+mn-lt"/>
                        </a:rPr>
                        <a:t>, then  heap can be used</a:t>
                      </a:r>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extLst>
                  <a:ext uri="{0D108BD9-81ED-4DB2-BD59-A6C34878D82A}">
                    <a16:rowId xmlns:a16="http://schemas.microsoft.com/office/drawing/2014/main" val="10004"/>
                  </a:ext>
                </a:extLst>
              </a:tr>
            </a:tbl>
          </a:graphicData>
        </a:graphic>
      </p:graphicFrame>
      <p:sp>
        <p:nvSpPr>
          <p:cNvPr id="6" name="内容占位符 2"/>
          <p:cNvSpPr>
            <a:spLocks noGrp="1"/>
          </p:cNvSpPr>
          <p:nvPr/>
        </p:nvSpPr>
        <p:spPr>
          <a:xfrm>
            <a:off x="8870950" y="3950970"/>
            <a:ext cx="3477895" cy="24485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heap</a:t>
            </a:r>
            <a:r>
              <a:rPr lang="zh-CN" altLang="en-US"/>
              <a:t>：</a:t>
            </a:r>
            <a:r>
              <a:rPr lang="en-US" altLang="zh-CN"/>
              <a:t>vec, string </a:t>
            </a:r>
            <a:r>
              <a:rPr lang="en-US" altLang="zh-CN">
                <a:sym typeface="+mn-ea"/>
              </a:rPr>
              <a:t> .etc.</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Stack  vs Heap (2)</a:t>
            </a:r>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4</a:t>
            </a:fld>
            <a:endParaRPr lang="zh-CN" altLang="en-US"/>
          </a:p>
        </p:txBody>
      </p:sp>
      <p:sp>
        <p:nvSpPr>
          <p:cNvPr id="8" name="文本框 7"/>
          <p:cNvSpPr txBox="1"/>
          <p:nvPr/>
        </p:nvSpPr>
        <p:spPr>
          <a:xfrm>
            <a:off x="36830" y="1332865"/>
            <a:ext cx="6819265" cy="4972685"/>
          </a:xfrm>
          <a:prstGeom prst="rect">
            <a:avLst/>
          </a:prstGeom>
          <a:solidFill>
            <a:schemeClr val="tx1"/>
          </a:solidFill>
        </p:spPr>
        <p:txBody>
          <a:bodyPr wrap="square">
            <a:noAutofit/>
          </a:bodyPr>
          <a:lstStyle/>
          <a:p>
            <a:pPr indent="0" fontAlgn="auto">
              <a:lnSpc>
                <a:spcPct val="100000"/>
              </a:lnSpc>
            </a:pPr>
            <a:r>
              <a:rPr lang="en-US" altLang="zh-CN" sz="1200" b="0" dirty="0" err="1">
                <a:solidFill>
                  <a:srgbClr val="569CD6"/>
                </a:solidFill>
                <a:latin typeface="Consolas" panose="020B0609020204030204"/>
                <a:ea typeface="Consolas" panose="020B0609020204030204"/>
              </a:rPr>
              <a:t>fn</a:t>
            </a:r>
            <a:r>
              <a:rPr lang="en-US" altLang="zh-CN" sz="1200" b="0" dirty="0">
                <a:solidFill>
                  <a:srgbClr val="569CD6"/>
                </a:solidFill>
                <a:latin typeface="Consolas" panose="020B0609020204030204"/>
                <a:ea typeface="Consolas" panose="020B0609020204030204"/>
              </a:rPr>
              <a:t> </a:t>
            </a:r>
            <a:r>
              <a:rPr lang="en-US" altLang="zh-CN" sz="1200" b="0" dirty="0">
                <a:solidFill>
                  <a:srgbClr val="DCDCAA"/>
                </a:solidFill>
                <a:latin typeface="Consolas" panose="020B0609020204030204"/>
                <a:ea typeface="Consolas" panose="020B0609020204030204"/>
              </a:rPr>
              <a:t>main</a:t>
            </a:r>
            <a:r>
              <a:rPr lang="en-US" altLang="zh-CN" sz="1200" b="0" dirty="0">
                <a:solidFill>
                  <a:srgbClr val="CCCCCC"/>
                </a:solidFill>
                <a:latin typeface="Consolas" panose="020B0609020204030204"/>
                <a:ea typeface="Consolas" panose="020B0609020204030204"/>
              </a:rPr>
              <a:t>() {</a:t>
            </a:r>
          </a:p>
          <a:p>
            <a:pPr indent="0" fontAlgn="auto">
              <a:lnSpc>
                <a:spcPct val="100000"/>
              </a:lnSpc>
            </a:pPr>
            <a:r>
              <a:rPr lang="en-US" altLang="zh-CN" sz="1200" b="0" dirty="0">
                <a:solidFill>
                  <a:srgbClr val="6A9955"/>
                </a:solidFill>
                <a:latin typeface="Consolas" panose="020B0609020204030204"/>
                <a:ea typeface="Consolas" panose="020B0609020204030204"/>
              </a:rPr>
              <a:t>        // =============== </a:t>
            </a:r>
            <a:r>
              <a:rPr lang="zh-CN" altLang="en-US" sz="1200" b="0" dirty="0">
                <a:solidFill>
                  <a:srgbClr val="6A9955"/>
                </a:solidFill>
                <a:latin typeface="Consolas" panose="020B0609020204030204"/>
                <a:ea typeface="Consolas" panose="020B0609020204030204"/>
              </a:rPr>
              <a:t>（</a:t>
            </a:r>
            <a:r>
              <a:rPr lang="en-US" altLang="zh-CN" sz="1200" b="0" dirty="0">
                <a:solidFill>
                  <a:srgbClr val="6A9955"/>
                </a:solidFill>
                <a:latin typeface="Consolas" panose="020B0609020204030204"/>
                <a:ea typeface="Consolas" panose="020B0609020204030204"/>
              </a:rPr>
              <a:t>Stack</a:t>
            </a:r>
            <a:r>
              <a:rPr lang="zh-CN" altLang="en-US" sz="1200" b="0" dirty="0">
                <a:solidFill>
                  <a:srgbClr val="6A9955"/>
                </a:solidFill>
                <a:latin typeface="Consolas" panose="020B0609020204030204"/>
                <a:ea typeface="Consolas" panose="020B0609020204030204"/>
              </a:rPr>
              <a:t>） </a:t>
            </a:r>
            <a:r>
              <a:rPr lang="en-US" altLang="zh-CN" sz="1200" b="0" dirty="0">
                <a:solidFill>
                  <a:srgbClr val="6A9955"/>
                </a:solidFill>
                <a:latin typeface="Consolas" panose="020B0609020204030204"/>
                <a:ea typeface="Consolas" panose="020B0609020204030204"/>
              </a:rPr>
              <a:t>===============</a:t>
            </a: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a:solidFill>
                  <a:srgbClr val="569CD6"/>
                </a:solidFill>
                <a:latin typeface="Consolas" panose="020B0609020204030204"/>
                <a:ea typeface="Consolas" panose="020B0609020204030204"/>
              </a:rPr>
              <a:t>let </a:t>
            </a:r>
            <a:r>
              <a:rPr lang="en-US" altLang="zh-CN" sz="1200" b="0" dirty="0">
                <a:solidFill>
                  <a:srgbClr val="9CDCFE"/>
                </a:solidFill>
                <a:latin typeface="Consolas" panose="020B0609020204030204"/>
                <a:ea typeface="Consolas" panose="020B0609020204030204"/>
              </a:rPr>
              <a:t>array</a:t>
            </a:r>
            <a:r>
              <a:rPr lang="en-US" altLang="zh-CN" sz="1200" b="0" dirty="0">
                <a:solidFill>
                  <a:srgbClr val="D4D4D4"/>
                </a:solidFill>
                <a:latin typeface="Consolas" panose="020B0609020204030204"/>
                <a:ea typeface="Consolas" panose="020B0609020204030204"/>
              </a:rPr>
              <a:t>=</a:t>
            </a:r>
            <a:r>
              <a:rPr lang="en-US" altLang="zh-CN" sz="1200" b="0" dirty="0">
                <a:solidFill>
                  <a:srgbClr val="CCCCCC"/>
                </a:solidFill>
                <a:latin typeface="Consolas" panose="020B0609020204030204"/>
                <a:ea typeface="Consolas" panose="020B0609020204030204"/>
              </a:rPr>
              <a:t> [</a:t>
            </a:r>
            <a:r>
              <a:rPr lang="en-US" altLang="zh-CN" sz="1200" b="0" dirty="0">
                <a:solidFill>
                  <a:srgbClr val="B5CEA8"/>
                </a:solidFill>
                <a:latin typeface="Consolas" panose="020B0609020204030204"/>
                <a:ea typeface="Consolas" panose="020B0609020204030204"/>
              </a:rPr>
              <a:t>1</a:t>
            </a:r>
            <a:r>
              <a:rPr lang="en-US" altLang="zh-CN" sz="1200" b="0" dirty="0">
                <a:solidFill>
                  <a:srgbClr val="CCCCCC"/>
                </a:solidFill>
                <a:latin typeface="Consolas" panose="020B0609020204030204"/>
                <a:ea typeface="Consolas" panose="020B0609020204030204"/>
              </a:rPr>
              <a:t>, </a:t>
            </a:r>
            <a:r>
              <a:rPr lang="en-US" altLang="zh-CN" sz="1200" b="0" dirty="0">
                <a:solidFill>
                  <a:srgbClr val="B5CEA8"/>
                </a:solidFill>
                <a:latin typeface="Consolas" panose="020B0609020204030204"/>
                <a:ea typeface="Consolas" panose="020B0609020204030204"/>
              </a:rPr>
              <a:t>2</a:t>
            </a:r>
            <a:r>
              <a:rPr lang="en-US" altLang="zh-CN" sz="1200" b="0" dirty="0">
                <a:solidFill>
                  <a:srgbClr val="CCCCCC"/>
                </a:solidFill>
                <a:latin typeface="Consolas" panose="020B0609020204030204"/>
                <a:ea typeface="Consolas" panose="020B0609020204030204"/>
              </a:rPr>
              <a:t>, </a:t>
            </a:r>
            <a:r>
              <a:rPr lang="en-US" altLang="zh-CN" sz="1200" b="0" dirty="0">
                <a:solidFill>
                  <a:srgbClr val="B5CEA8"/>
                </a:solidFill>
                <a:latin typeface="Consolas" panose="020B0609020204030204"/>
                <a:ea typeface="Consolas" panose="020B0609020204030204"/>
              </a:rPr>
              <a:t>3</a:t>
            </a:r>
            <a:r>
              <a:rPr lang="en-US" altLang="zh-CN" sz="1200" b="0" dirty="0">
                <a:solidFill>
                  <a:srgbClr val="CCCCCC"/>
                </a:solidFill>
                <a:latin typeface="Consolas" panose="020B0609020204030204"/>
                <a:ea typeface="Consolas" panose="020B0609020204030204"/>
              </a:rPr>
              <a:t>, </a:t>
            </a:r>
            <a:r>
              <a:rPr lang="en-US" altLang="zh-CN" sz="1200" b="0" dirty="0">
                <a:solidFill>
                  <a:srgbClr val="B5CEA8"/>
                </a:solidFill>
                <a:latin typeface="Consolas" panose="020B0609020204030204"/>
                <a:ea typeface="Consolas" panose="020B0609020204030204"/>
              </a:rPr>
              <a:t>4</a:t>
            </a:r>
            <a:r>
              <a:rPr lang="en-US" altLang="zh-CN" sz="1200" b="0" dirty="0">
                <a:solidFill>
                  <a:srgbClr val="CCCCCC"/>
                </a:solidFill>
                <a:latin typeface="Consolas" panose="020B0609020204030204"/>
                <a:ea typeface="Consolas" panose="020B0609020204030204"/>
              </a:rPr>
              <a:t>, </a:t>
            </a:r>
            <a:r>
              <a:rPr lang="en-US" altLang="zh-CN" sz="1200" b="0" dirty="0">
                <a:solidFill>
                  <a:srgbClr val="B5CEA8"/>
                </a:solidFill>
                <a:latin typeface="Consolas" panose="020B0609020204030204"/>
                <a:ea typeface="Consolas" panose="020B0609020204030204"/>
              </a:rPr>
              <a:t>5</a:t>
            </a:r>
            <a:r>
              <a:rPr lang="en-US" altLang="zh-CN" sz="1200" b="0" dirty="0">
                <a:solidFill>
                  <a:srgbClr val="CCCCCC"/>
                </a:solidFill>
                <a:latin typeface="Consolas" panose="020B0609020204030204"/>
                <a:ea typeface="Consolas" panose="020B0609020204030204"/>
              </a:rPr>
              <a:t>];</a:t>
            </a: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err="1">
                <a:solidFill>
                  <a:srgbClr val="DCDCAA"/>
                </a:solidFill>
                <a:latin typeface="Consolas" panose="020B0609020204030204"/>
                <a:ea typeface="Consolas" panose="020B0609020204030204"/>
              </a:rPr>
              <a:t>println</a:t>
            </a:r>
            <a:r>
              <a:rPr lang="en-US" altLang="zh-CN" sz="1200" b="0" dirty="0">
                <a:solidFill>
                  <a:srgbClr val="DCDCAA"/>
                </a:solidFill>
                <a:latin typeface="Consolas" panose="020B0609020204030204"/>
                <a:ea typeface="Consolas" panose="020B0609020204030204"/>
              </a:rPr>
              <a:t>!</a:t>
            </a:r>
            <a:r>
              <a:rPr lang="en-US" altLang="zh-CN" sz="1200" b="0" dirty="0">
                <a:solidFill>
                  <a:srgbClr val="CCCCCC"/>
                </a:solidFill>
                <a:latin typeface="Consolas" panose="020B0609020204030204"/>
                <a:ea typeface="Consolas" panose="020B0609020204030204"/>
              </a:rPr>
              <a:t>(</a:t>
            </a:r>
            <a:r>
              <a:rPr lang="en-US" altLang="zh-CN" sz="1200" b="0" dirty="0">
                <a:solidFill>
                  <a:srgbClr val="CE9178"/>
                </a:solidFill>
                <a:latin typeface="Consolas" panose="020B0609020204030204"/>
                <a:ea typeface="Consolas" panose="020B0609020204030204"/>
              </a:rPr>
              <a:t>"=== Array DEMO ==="</a:t>
            </a:r>
            <a:r>
              <a:rPr lang="en-US" altLang="zh-CN" sz="1200" b="0" dirty="0">
                <a:solidFill>
                  <a:srgbClr val="CCCCCC"/>
                </a:solidFill>
                <a:latin typeface="Consolas" panose="020B0609020204030204"/>
                <a:ea typeface="Consolas" panose="020B0609020204030204"/>
              </a:rPr>
              <a:t>);</a:t>
            </a: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err="1">
                <a:solidFill>
                  <a:srgbClr val="DCDCAA"/>
                </a:solidFill>
                <a:latin typeface="Consolas" panose="020B0609020204030204"/>
                <a:ea typeface="Consolas" panose="020B0609020204030204"/>
              </a:rPr>
              <a:t>println</a:t>
            </a:r>
            <a:r>
              <a:rPr lang="en-US" altLang="zh-CN" sz="1200" b="0" dirty="0">
                <a:solidFill>
                  <a:srgbClr val="DCDCAA"/>
                </a:solidFill>
                <a:latin typeface="Consolas" panose="020B0609020204030204"/>
                <a:ea typeface="Consolas" panose="020B0609020204030204"/>
              </a:rPr>
              <a:t>!</a:t>
            </a:r>
            <a:r>
              <a:rPr lang="en-US" altLang="zh-CN" sz="1200" b="0" dirty="0">
                <a:solidFill>
                  <a:srgbClr val="CCCCCC"/>
                </a:solidFill>
                <a:latin typeface="Consolas" panose="020B0609020204030204"/>
                <a:ea typeface="Consolas" panose="020B0609020204030204"/>
              </a:rPr>
              <a:t>(</a:t>
            </a:r>
            <a:r>
              <a:rPr lang="en-US" altLang="zh-CN" sz="1200" b="0" dirty="0">
                <a:solidFill>
                  <a:srgbClr val="CE9178"/>
                </a:solidFill>
                <a:latin typeface="Consolas" panose="020B0609020204030204"/>
                <a:ea typeface="Consolas" panose="020B0609020204030204"/>
              </a:rPr>
              <a:t>"</a:t>
            </a:r>
            <a:r>
              <a:rPr lang="en-US" altLang="zh-CN" sz="1200" b="0" dirty="0" err="1">
                <a:solidFill>
                  <a:srgbClr val="CE9178"/>
                </a:solidFill>
                <a:latin typeface="Consolas" panose="020B0609020204030204"/>
                <a:ea typeface="Consolas" panose="020B0609020204030204"/>
              </a:rPr>
              <a:t>addr</a:t>
            </a:r>
            <a:r>
              <a:rPr lang="en-US" altLang="zh-CN" sz="1200" b="0" dirty="0">
                <a:solidFill>
                  <a:srgbClr val="CE9178"/>
                </a:solidFill>
                <a:latin typeface="Consolas" panose="020B0609020204030204"/>
                <a:ea typeface="Consolas" panose="020B0609020204030204"/>
              </a:rPr>
              <a:t> of array in stack :       {:p}"</a:t>
            </a:r>
            <a:r>
              <a:rPr lang="en-US" altLang="zh-CN" sz="1200" b="0" dirty="0">
                <a:solidFill>
                  <a:srgbClr val="CCCCCC"/>
                </a:solidFill>
                <a:latin typeface="Consolas" panose="020B0609020204030204"/>
                <a:ea typeface="Consolas" panose="020B0609020204030204"/>
              </a:rPr>
              <a:t>, </a:t>
            </a:r>
            <a:r>
              <a:rPr lang="en-US" altLang="zh-CN" sz="1200" b="0" dirty="0">
                <a:solidFill>
                  <a:srgbClr val="D4D4D4"/>
                </a:solidFill>
                <a:latin typeface="Consolas" panose="020B0609020204030204"/>
                <a:ea typeface="Consolas" panose="020B0609020204030204"/>
              </a:rPr>
              <a:t>&amp;</a:t>
            </a:r>
            <a:r>
              <a:rPr lang="en-US" altLang="zh-CN" sz="1200" b="0" dirty="0">
                <a:solidFill>
                  <a:srgbClr val="9CDCFE"/>
                </a:solidFill>
                <a:latin typeface="Consolas" panose="020B0609020204030204"/>
                <a:ea typeface="Consolas" panose="020B0609020204030204"/>
              </a:rPr>
              <a:t>array</a:t>
            </a:r>
            <a:r>
              <a:rPr lang="en-US" altLang="zh-CN" sz="1200" b="0" dirty="0">
                <a:solidFill>
                  <a:srgbClr val="CCCCCC"/>
                </a:solidFill>
                <a:latin typeface="Consolas" panose="020B0609020204030204"/>
                <a:ea typeface="Consolas" panose="020B0609020204030204"/>
              </a:rPr>
              <a:t>);</a:t>
            </a:r>
            <a:endParaRPr lang="zh-CN" altLang="en-US" sz="1200" b="0" dirty="0">
              <a:solidFill>
                <a:srgbClr val="6A9955"/>
              </a:solidFill>
              <a:latin typeface="Consolas" panose="020B0609020204030204"/>
              <a:ea typeface="Consolas" panose="020B0609020204030204"/>
            </a:endParaRP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err="1">
                <a:solidFill>
                  <a:srgbClr val="DCDCAA"/>
                </a:solidFill>
                <a:latin typeface="Consolas" panose="020B0609020204030204"/>
                <a:ea typeface="Consolas" panose="020B0609020204030204"/>
              </a:rPr>
              <a:t>println</a:t>
            </a:r>
            <a:r>
              <a:rPr lang="en-US" altLang="zh-CN" sz="1200" b="0" dirty="0">
                <a:solidFill>
                  <a:srgbClr val="DCDCAA"/>
                </a:solidFill>
                <a:latin typeface="Consolas" panose="020B0609020204030204"/>
                <a:ea typeface="Consolas" panose="020B0609020204030204"/>
              </a:rPr>
              <a:t>!</a:t>
            </a:r>
            <a:r>
              <a:rPr lang="en-US" altLang="zh-CN" sz="1200" b="0" dirty="0">
                <a:solidFill>
                  <a:srgbClr val="CCCCCC"/>
                </a:solidFill>
                <a:latin typeface="Consolas" panose="020B0609020204030204"/>
                <a:ea typeface="Consolas" panose="020B0609020204030204"/>
              </a:rPr>
              <a:t>(</a:t>
            </a:r>
            <a:r>
              <a:rPr lang="en-US" altLang="zh-CN" sz="1200" b="0" dirty="0">
                <a:solidFill>
                  <a:srgbClr val="CE9178"/>
                </a:solidFill>
                <a:latin typeface="Consolas" panose="020B0609020204030204"/>
                <a:ea typeface="Consolas" panose="020B0609020204030204"/>
              </a:rPr>
              <a:t>"</a:t>
            </a:r>
            <a:r>
              <a:rPr lang="en-US" altLang="zh-CN" sz="1200" b="0" dirty="0" err="1">
                <a:solidFill>
                  <a:srgbClr val="CE9178"/>
                </a:solidFill>
                <a:latin typeface="Consolas" panose="020B0609020204030204"/>
                <a:ea typeface="Consolas" panose="020B0609020204030204"/>
              </a:rPr>
              <a:t>addr</a:t>
            </a:r>
            <a:r>
              <a:rPr lang="en-US" altLang="zh-CN" sz="1200" b="0" dirty="0">
                <a:solidFill>
                  <a:srgbClr val="CE9178"/>
                </a:solidFill>
                <a:latin typeface="Consolas" panose="020B0609020204030204"/>
                <a:ea typeface="Consolas" panose="020B0609020204030204"/>
              </a:rPr>
              <a:t> of 1st element in array:   {:p}"</a:t>
            </a:r>
            <a:r>
              <a:rPr lang="en-US" altLang="zh-CN" sz="1200" b="0" dirty="0">
                <a:solidFill>
                  <a:srgbClr val="CCCCCC"/>
                </a:solidFill>
                <a:latin typeface="Consolas" panose="020B0609020204030204"/>
                <a:ea typeface="Consolas" panose="020B0609020204030204"/>
              </a:rPr>
              <a:t>, </a:t>
            </a:r>
            <a:r>
              <a:rPr lang="en-US" altLang="zh-CN" sz="1200" b="0" dirty="0">
                <a:solidFill>
                  <a:srgbClr val="D4D4D4"/>
                </a:solidFill>
                <a:latin typeface="Consolas" panose="020B0609020204030204"/>
                <a:ea typeface="Consolas" panose="020B0609020204030204"/>
              </a:rPr>
              <a:t>&amp;</a:t>
            </a:r>
            <a:r>
              <a:rPr lang="en-US" altLang="zh-CN" sz="1200" b="0" dirty="0">
                <a:solidFill>
                  <a:srgbClr val="9CDCFE"/>
                </a:solidFill>
                <a:latin typeface="Consolas" panose="020B0609020204030204"/>
                <a:ea typeface="Consolas" panose="020B0609020204030204"/>
              </a:rPr>
              <a:t>array</a:t>
            </a:r>
            <a:r>
              <a:rPr lang="en-US" altLang="zh-CN" sz="1200" b="0" dirty="0">
                <a:solidFill>
                  <a:srgbClr val="CCCCCC"/>
                </a:solidFill>
                <a:latin typeface="Consolas" panose="020B0609020204030204"/>
                <a:ea typeface="Consolas" panose="020B0609020204030204"/>
              </a:rPr>
              <a:t>[</a:t>
            </a:r>
            <a:r>
              <a:rPr lang="en-US" altLang="zh-CN" sz="1200" b="0" dirty="0">
                <a:solidFill>
                  <a:srgbClr val="B5CEA8"/>
                </a:solidFill>
                <a:latin typeface="Consolas" panose="020B0609020204030204"/>
                <a:ea typeface="Consolas" panose="020B0609020204030204"/>
              </a:rPr>
              <a:t>0</a:t>
            </a:r>
            <a:r>
              <a:rPr lang="en-US" altLang="zh-CN" sz="1200" b="0" dirty="0">
                <a:solidFill>
                  <a:srgbClr val="CCCCCC"/>
                </a:solidFill>
                <a:latin typeface="Consolas" panose="020B0609020204030204"/>
                <a:ea typeface="Consolas" panose="020B0609020204030204"/>
              </a:rPr>
              <a:t>]);</a:t>
            </a:r>
            <a:r>
              <a:rPr lang="en-US" altLang="zh-CN" sz="1200" b="0" dirty="0">
                <a:solidFill>
                  <a:srgbClr val="6A9955"/>
                </a:solidFill>
                <a:latin typeface="Consolas" panose="020B0609020204030204"/>
                <a:ea typeface="Consolas" panose="020B0609020204030204"/>
              </a:rPr>
              <a:t> </a:t>
            </a:r>
            <a:endParaRPr lang="zh-CN" altLang="en-US" sz="1200" b="0" dirty="0">
              <a:solidFill>
                <a:srgbClr val="6A9955"/>
              </a:solidFill>
              <a:latin typeface="Consolas" panose="020B0609020204030204"/>
              <a:ea typeface="Consolas" panose="020B0609020204030204"/>
            </a:endParaRP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err="1">
                <a:solidFill>
                  <a:srgbClr val="DCDCAA"/>
                </a:solidFill>
                <a:latin typeface="Consolas" panose="020B0609020204030204"/>
                <a:ea typeface="Consolas" panose="020B0609020204030204"/>
              </a:rPr>
              <a:t>println</a:t>
            </a:r>
            <a:r>
              <a:rPr lang="en-US" altLang="zh-CN" sz="1200" b="0" dirty="0">
                <a:solidFill>
                  <a:srgbClr val="DCDCAA"/>
                </a:solidFill>
                <a:latin typeface="Consolas" panose="020B0609020204030204"/>
                <a:ea typeface="Consolas" panose="020B0609020204030204"/>
              </a:rPr>
              <a:t>!</a:t>
            </a:r>
            <a:r>
              <a:rPr lang="en-US" altLang="zh-CN" sz="1200" b="0" dirty="0">
                <a:solidFill>
                  <a:srgbClr val="CCCCCC"/>
                </a:solidFill>
                <a:latin typeface="Consolas" panose="020B0609020204030204"/>
                <a:ea typeface="Consolas" panose="020B0609020204030204"/>
              </a:rPr>
              <a:t>(</a:t>
            </a:r>
            <a:r>
              <a:rPr lang="en-US" altLang="zh-CN" sz="1200" b="0" dirty="0">
                <a:solidFill>
                  <a:srgbClr val="CE9178"/>
                </a:solidFill>
                <a:latin typeface="Consolas" panose="020B0609020204030204"/>
                <a:ea typeface="Consolas" panose="020B0609020204030204"/>
              </a:rPr>
              <a:t>"</a:t>
            </a:r>
            <a:r>
              <a:rPr lang="en-US" altLang="zh-CN" sz="1200" b="0" dirty="0" err="1">
                <a:solidFill>
                  <a:srgbClr val="CE9178"/>
                </a:solidFill>
                <a:latin typeface="Consolas" panose="020B0609020204030204"/>
                <a:ea typeface="Consolas" panose="020B0609020204030204"/>
              </a:rPr>
              <a:t>addr</a:t>
            </a:r>
            <a:r>
              <a:rPr lang="en-US" altLang="zh-CN" sz="1200" b="0" dirty="0">
                <a:solidFill>
                  <a:srgbClr val="CE9178"/>
                </a:solidFill>
                <a:latin typeface="Consolas" panose="020B0609020204030204"/>
                <a:ea typeface="Consolas" panose="020B0609020204030204"/>
              </a:rPr>
              <a:t> of 2nd element in array:   {:p}"</a:t>
            </a:r>
            <a:r>
              <a:rPr lang="en-US" altLang="zh-CN" sz="1200" b="0" dirty="0">
                <a:solidFill>
                  <a:srgbClr val="CCCCCC"/>
                </a:solidFill>
                <a:latin typeface="Consolas" panose="020B0609020204030204"/>
                <a:ea typeface="Consolas" panose="020B0609020204030204"/>
              </a:rPr>
              <a:t>, </a:t>
            </a:r>
            <a:r>
              <a:rPr lang="en-US" altLang="zh-CN" sz="1200" b="0" dirty="0">
                <a:solidFill>
                  <a:srgbClr val="D4D4D4"/>
                </a:solidFill>
                <a:latin typeface="Consolas" panose="020B0609020204030204"/>
                <a:ea typeface="Consolas" panose="020B0609020204030204"/>
              </a:rPr>
              <a:t>&amp;</a:t>
            </a:r>
            <a:r>
              <a:rPr lang="en-US" altLang="zh-CN" sz="1200" b="0" dirty="0">
                <a:solidFill>
                  <a:srgbClr val="9CDCFE"/>
                </a:solidFill>
                <a:latin typeface="Consolas" panose="020B0609020204030204"/>
                <a:ea typeface="Consolas" panose="020B0609020204030204"/>
              </a:rPr>
              <a:t>array</a:t>
            </a:r>
            <a:r>
              <a:rPr lang="en-US" altLang="zh-CN" sz="1200" b="0" dirty="0">
                <a:solidFill>
                  <a:srgbClr val="CCCCCC"/>
                </a:solidFill>
                <a:latin typeface="Consolas" panose="020B0609020204030204"/>
                <a:ea typeface="Consolas" panose="020B0609020204030204"/>
              </a:rPr>
              <a:t>[</a:t>
            </a:r>
            <a:r>
              <a:rPr lang="en-US" altLang="zh-CN" sz="1200" b="0" dirty="0">
                <a:solidFill>
                  <a:srgbClr val="B5CEA8"/>
                </a:solidFill>
                <a:latin typeface="Consolas" panose="020B0609020204030204"/>
                <a:ea typeface="Consolas" panose="020B0609020204030204"/>
              </a:rPr>
              <a:t>1</a:t>
            </a:r>
            <a:r>
              <a:rPr lang="en-US" altLang="zh-CN" sz="1200" b="0" dirty="0">
                <a:solidFill>
                  <a:srgbClr val="CCCCCC"/>
                </a:solidFill>
                <a:latin typeface="Consolas" panose="020B0609020204030204"/>
                <a:ea typeface="Consolas" panose="020B0609020204030204"/>
              </a:rPr>
              <a:t>]);</a:t>
            </a: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err="1">
                <a:solidFill>
                  <a:srgbClr val="DCDCAA"/>
                </a:solidFill>
                <a:latin typeface="Consolas" panose="020B0609020204030204"/>
                <a:ea typeface="Consolas" panose="020B0609020204030204"/>
              </a:rPr>
              <a:t>println</a:t>
            </a:r>
            <a:r>
              <a:rPr lang="en-US" altLang="zh-CN" sz="1200" b="0" dirty="0">
                <a:solidFill>
                  <a:srgbClr val="DCDCAA"/>
                </a:solidFill>
                <a:latin typeface="Consolas" panose="020B0609020204030204"/>
                <a:ea typeface="Consolas" panose="020B0609020204030204"/>
              </a:rPr>
              <a:t>!</a:t>
            </a:r>
            <a:r>
              <a:rPr lang="en-US" altLang="zh-CN" sz="1200" b="0" dirty="0">
                <a:solidFill>
                  <a:srgbClr val="CCCCCC"/>
                </a:solidFill>
                <a:latin typeface="Consolas" panose="020B0609020204030204"/>
                <a:ea typeface="Consolas" panose="020B0609020204030204"/>
              </a:rPr>
              <a:t>(</a:t>
            </a:r>
            <a:r>
              <a:rPr lang="en-US" altLang="zh-CN" sz="1200" b="0" dirty="0">
                <a:solidFill>
                  <a:srgbClr val="CE9178"/>
                </a:solidFill>
                <a:latin typeface="Consolas" panose="020B0609020204030204"/>
                <a:ea typeface="Consolas" panose="020B0609020204030204"/>
              </a:rPr>
              <a:t>"items in array: {:?}</a:t>
            </a:r>
            <a:r>
              <a:rPr lang="en-US" altLang="zh-CN" sz="1200" b="0" dirty="0">
                <a:solidFill>
                  <a:srgbClr val="D7BA7D"/>
                </a:solidFill>
                <a:latin typeface="Consolas" panose="020B0609020204030204"/>
                <a:ea typeface="Consolas" panose="020B0609020204030204"/>
              </a:rPr>
              <a:t>\n</a:t>
            </a:r>
            <a:r>
              <a:rPr lang="en-US" altLang="zh-CN" sz="1200" b="0" dirty="0">
                <a:solidFill>
                  <a:srgbClr val="CE9178"/>
                </a:solidFill>
                <a:latin typeface="Consolas" panose="020B0609020204030204"/>
                <a:ea typeface="Consolas" panose="020B0609020204030204"/>
              </a:rPr>
              <a:t>"</a:t>
            </a:r>
            <a:r>
              <a:rPr lang="en-US" altLang="zh-CN" sz="1200" b="0" dirty="0">
                <a:solidFill>
                  <a:srgbClr val="CCCCCC"/>
                </a:solidFill>
                <a:latin typeface="Consolas" panose="020B0609020204030204"/>
                <a:ea typeface="Consolas" panose="020B0609020204030204"/>
              </a:rPr>
              <a:t>, </a:t>
            </a:r>
            <a:r>
              <a:rPr lang="en-US" altLang="zh-CN" sz="1200" b="0" dirty="0">
                <a:solidFill>
                  <a:srgbClr val="9CDCFE"/>
                </a:solidFill>
                <a:latin typeface="Consolas" panose="020B0609020204030204"/>
                <a:ea typeface="Consolas" panose="020B0609020204030204"/>
              </a:rPr>
              <a:t>array</a:t>
            </a:r>
            <a:r>
              <a:rPr lang="en-US" altLang="zh-CN" sz="1200" b="0" dirty="0">
                <a:solidFill>
                  <a:srgbClr val="CCCCCC"/>
                </a:solidFill>
                <a:latin typeface="Consolas" panose="020B0609020204030204"/>
                <a:ea typeface="Consolas" panose="020B0609020204030204"/>
              </a:rPr>
              <a:t>);</a:t>
            </a:r>
          </a:p>
          <a:p>
            <a:pPr indent="0" fontAlgn="auto">
              <a:lnSpc>
                <a:spcPct val="100000"/>
              </a:lnSpc>
            </a:pPr>
            <a:r>
              <a:rPr lang="en-US" altLang="zh-CN" sz="1200" b="0" dirty="0">
                <a:solidFill>
                  <a:srgbClr val="CCCCCC"/>
                </a:solidFill>
                <a:latin typeface="Consolas" panose="020B0609020204030204"/>
                <a:ea typeface="Consolas" panose="020B0609020204030204"/>
              </a:rPr>
              <a:t>    </a:t>
            </a:r>
          </a:p>
          <a:p>
            <a:pPr indent="0" fontAlgn="auto">
              <a:lnSpc>
                <a:spcPct val="100000"/>
              </a:lnSpc>
            </a:pPr>
            <a:r>
              <a:rPr lang="en-US" altLang="zh-CN" sz="1200" b="0" dirty="0">
                <a:solidFill>
                  <a:srgbClr val="6A9955"/>
                </a:solidFill>
                <a:latin typeface="Consolas" panose="020B0609020204030204"/>
                <a:ea typeface="Consolas" panose="020B0609020204030204"/>
              </a:rPr>
              <a:t>        // =============== Vec</a:t>
            </a:r>
            <a:r>
              <a:rPr lang="zh-CN" altLang="en-US" sz="1200" b="0" dirty="0">
                <a:solidFill>
                  <a:srgbClr val="6A9955"/>
                </a:solidFill>
                <a:latin typeface="Consolas" panose="020B0609020204030204"/>
                <a:ea typeface="Consolas" panose="020B0609020204030204"/>
              </a:rPr>
              <a:t>（</a:t>
            </a:r>
            <a:r>
              <a:rPr lang="en-US" altLang="zh-CN" sz="1200" b="0" dirty="0">
                <a:solidFill>
                  <a:srgbClr val="6A9955"/>
                </a:solidFill>
                <a:latin typeface="Consolas" panose="020B0609020204030204"/>
                <a:ea typeface="Consolas" panose="020B0609020204030204"/>
              </a:rPr>
              <a:t>Heap</a:t>
            </a:r>
            <a:r>
              <a:rPr lang="zh-CN" altLang="en-US" sz="1200" b="0" dirty="0">
                <a:solidFill>
                  <a:srgbClr val="6A9955"/>
                </a:solidFill>
                <a:latin typeface="Consolas" panose="020B0609020204030204"/>
                <a:ea typeface="Consolas" panose="020B0609020204030204"/>
              </a:rPr>
              <a:t>） </a:t>
            </a:r>
            <a:r>
              <a:rPr lang="en-US" altLang="zh-CN" sz="1200" b="0" dirty="0">
                <a:solidFill>
                  <a:srgbClr val="6A9955"/>
                </a:solidFill>
                <a:latin typeface="Consolas" panose="020B0609020204030204"/>
                <a:ea typeface="Consolas" panose="020B0609020204030204"/>
              </a:rPr>
              <a:t>===============</a:t>
            </a: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a:solidFill>
                  <a:srgbClr val="569CD6"/>
                </a:solidFill>
                <a:latin typeface="Consolas" panose="020B0609020204030204"/>
                <a:ea typeface="Consolas" panose="020B0609020204030204"/>
              </a:rPr>
              <a:t>let </a:t>
            </a:r>
            <a:r>
              <a:rPr lang="en-US" altLang="zh-CN" sz="1200" b="0" dirty="0" err="1">
                <a:solidFill>
                  <a:srgbClr val="9CDCFE"/>
                </a:solidFill>
                <a:latin typeface="Consolas" panose="020B0609020204030204"/>
                <a:ea typeface="Consolas" panose="020B0609020204030204"/>
              </a:rPr>
              <a:t>vec</a:t>
            </a:r>
            <a:r>
              <a:rPr lang="en-US" altLang="zh-CN" sz="1200" b="0" dirty="0">
                <a:solidFill>
                  <a:srgbClr val="D4D4D4"/>
                </a:solidFill>
                <a:latin typeface="Consolas" panose="020B0609020204030204"/>
                <a:ea typeface="Consolas" panose="020B0609020204030204"/>
              </a:rPr>
              <a:t>=</a:t>
            </a:r>
            <a:r>
              <a:rPr lang="en-US" altLang="zh-CN" sz="1200" b="0" dirty="0" err="1">
                <a:solidFill>
                  <a:srgbClr val="DCDCAA"/>
                </a:solidFill>
                <a:latin typeface="Consolas" panose="020B0609020204030204"/>
                <a:ea typeface="Consolas" panose="020B0609020204030204"/>
              </a:rPr>
              <a:t>vec</a:t>
            </a:r>
            <a:r>
              <a:rPr lang="en-US" altLang="zh-CN" sz="1200" b="0" dirty="0">
                <a:solidFill>
                  <a:srgbClr val="DCDCAA"/>
                </a:solidFill>
                <a:latin typeface="Consolas" panose="020B0609020204030204"/>
                <a:ea typeface="Consolas" panose="020B0609020204030204"/>
              </a:rPr>
              <a:t>!</a:t>
            </a:r>
            <a:r>
              <a:rPr lang="en-US" altLang="zh-CN" sz="1200" b="0" dirty="0">
                <a:solidFill>
                  <a:srgbClr val="CCCCCC"/>
                </a:solidFill>
                <a:latin typeface="Consolas" panose="020B0609020204030204"/>
                <a:ea typeface="Consolas" panose="020B0609020204030204"/>
              </a:rPr>
              <a:t>[</a:t>
            </a:r>
            <a:r>
              <a:rPr lang="en-US" altLang="zh-CN" sz="1200" b="0" dirty="0">
                <a:solidFill>
                  <a:srgbClr val="B5CEA8"/>
                </a:solidFill>
                <a:latin typeface="Consolas" panose="020B0609020204030204"/>
                <a:ea typeface="Consolas" panose="020B0609020204030204"/>
              </a:rPr>
              <a:t>6</a:t>
            </a:r>
            <a:r>
              <a:rPr lang="en-US" altLang="zh-CN" sz="1200" b="0" dirty="0">
                <a:solidFill>
                  <a:srgbClr val="CCCCCC"/>
                </a:solidFill>
                <a:latin typeface="Consolas" panose="020B0609020204030204"/>
                <a:ea typeface="Consolas" panose="020B0609020204030204"/>
              </a:rPr>
              <a:t>, </a:t>
            </a:r>
            <a:r>
              <a:rPr lang="en-US" altLang="zh-CN" sz="1200" b="0" dirty="0">
                <a:solidFill>
                  <a:srgbClr val="B5CEA8"/>
                </a:solidFill>
                <a:latin typeface="Consolas" panose="020B0609020204030204"/>
                <a:ea typeface="Consolas" panose="020B0609020204030204"/>
              </a:rPr>
              <a:t>7</a:t>
            </a:r>
            <a:r>
              <a:rPr lang="en-US" altLang="zh-CN" sz="1200" b="0" dirty="0">
                <a:solidFill>
                  <a:srgbClr val="CCCCCC"/>
                </a:solidFill>
                <a:latin typeface="Consolas" panose="020B0609020204030204"/>
                <a:ea typeface="Consolas" panose="020B0609020204030204"/>
              </a:rPr>
              <a:t>, </a:t>
            </a:r>
            <a:r>
              <a:rPr lang="en-US" altLang="zh-CN" sz="1200" b="0" dirty="0">
                <a:solidFill>
                  <a:srgbClr val="B5CEA8"/>
                </a:solidFill>
                <a:latin typeface="Consolas" panose="020B0609020204030204"/>
                <a:ea typeface="Consolas" panose="020B0609020204030204"/>
              </a:rPr>
              <a:t>8</a:t>
            </a:r>
            <a:r>
              <a:rPr lang="en-US" altLang="zh-CN" sz="1200" b="0" dirty="0">
                <a:solidFill>
                  <a:srgbClr val="CCCCCC"/>
                </a:solidFill>
                <a:latin typeface="Consolas" panose="020B0609020204030204"/>
                <a:ea typeface="Consolas" panose="020B0609020204030204"/>
              </a:rPr>
              <a:t>, </a:t>
            </a:r>
            <a:r>
              <a:rPr lang="en-US" altLang="zh-CN" sz="1200" b="0" dirty="0">
                <a:solidFill>
                  <a:srgbClr val="B5CEA8"/>
                </a:solidFill>
                <a:latin typeface="Consolas" panose="020B0609020204030204"/>
                <a:ea typeface="Consolas" panose="020B0609020204030204"/>
              </a:rPr>
              <a:t>9</a:t>
            </a:r>
            <a:r>
              <a:rPr lang="en-US" altLang="zh-CN" sz="1200" b="0" dirty="0">
                <a:solidFill>
                  <a:srgbClr val="CCCCCC"/>
                </a:solidFill>
                <a:latin typeface="Consolas" panose="020B0609020204030204"/>
                <a:ea typeface="Consolas" panose="020B0609020204030204"/>
              </a:rPr>
              <a:t>, </a:t>
            </a:r>
            <a:r>
              <a:rPr lang="en-US" altLang="zh-CN" sz="1200" b="0" dirty="0">
                <a:solidFill>
                  <a:srgbClr val="B5CEA8"/>
                </a:solidFill>
                <a:latin typeface="Consolas" panose="020B0609020204030204"/>
                <a:ea typeface="Consolas" panose="020B0609020204030204"/>
              </a:rPr>
              <a:t>10</a:t>
            </a:r>
            <a:r>
              <a:rPr lang="en-US" altLang="zh-CN" sz="1200" b="0" dirty="0">
                <a:solidFill>
                  <a:srgbClr val="CCCCCC"/>
                </a:solidFill>
                <a:latin typeface="Consolas" panose="020B0609020204030204"/>
                <a:ea typeface="Consolas" panose="020B0609020204030204"/>
              </a:rPr>
              <a:t>];</a:t>
            </a: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err="1">
                <a:solidFill>
                  <a:srgbClr val="DCDCAA"/>
                </a:solidFill>
                <a:latin typeface="Consolas" panose="020B0609020204030204"/>
                <a:ea typeface="Consolas" panose="020B0609020204030204"/>
              </a:rPr>
              <a:t>println</a:t>
            </a:r>
            <a:r>
              <a:rPr lang="en-US" altLang="zh-CN" sz="1200" b="0" dirty="0">
                <a:solidFill>
                  <a:srgbClr val="DCDCAA"/>
                </a:solidFill>
                <a:latin typeface="Consolas" panose="020B0609020204030204"/>
                <a:ea typeface="Consolas" panose="020B0609020204030204"/>
              </a:rPr>
              <a:t>!</a:t>
            </a:r>
            <a:r>
              <a:rPr lang="en-US" altLang="zh-CN" sz="1200" b="0" dirty="0">
                <a:solidFill>
                  <a:srgbClr val="CCCCCC"/>
                </a:solidFill>
                <a:latin typeface="Consolas" panose="020B0609020204030204"/>
                <a:ea typeface="Consolas" panose="020B0609020204030204"/>
              </a:rPr>
              <a:t>(</a:t>
            </a:r>
            <a:r>
              <a:rPr lang="en-US" altLang="zh-CN" sz="1200" b="0" dirty="0">
                <a:solidFill>
                  <a:srgbClr val="CE9178"/>
                </a:solidFill>
                <a:latin typeface="Consolas" panose="020B0609020204030204"/>
                <a:ea typeface="Consolas" panose="020B0609020204030204"/>
              </a:rPr>
              <a:t>"=== Vec DEMO ==="</a:t>
            </a:r>
            <a:r>
              <a:rPr lang="en-US" altLang="zh-CN" sz="1200" b="0" dirty="0">
                <a:solidFill>
                  <a:srgbClr val="CCCCCC"/>
                </a:solidFill>
                <a:latin typeface="Consolas" panose="020B0609020204030204"/>
                <a:ea typeface="Consolas" panose="020B0609020204030204"/>
              </a:rPr>
              <a:t>);</a:t>
            </a: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err="1">
                <a:solidFill>
                  <a:srgbClr val="DCDCAA"/>
                </a:solidFill>
                <a:latin typeface="Consolas" panose="020B0609020204030204"/>
                <a:ea typeface="Consolas" panose="020B0609020204030204"/>
              </a:rPr>
              <a:t>println</a:t>
            </a:r>
            <a:r>
              <a:rPr lang="en-US" altLang="zh-CN" sz="1200" b="0" dirty="0">
                <a:solidFill>
                  <a:srgbClr val="DCDCAA"/>
                </a:solidFill>
                <a:latin typeface="Consolas" panose="020B0609020204030204"/>
                <a:ea typeface="Consolas" panose="020B0609020204030204"/>
              </a:rPr>
              <a:t>!</a:t>
            </a:r>
            <a:r>
              <a:rPr lang="en-US" altLang="zh-CN" sz="1200" b="0" dirty="0">
                <a:solidFill>
                  <a:srgbClr val="CCCCCC"/>
                </a:solidFill>
                <a:latin typeface="Consolas" panose="020B0609020204030204"/>
                <a:ea typeface="Consolas" panose="020B0609020204030204"/>
              </a:rPr>
              <a:t>(</a:t>
            </a:r>
            <a:r>
              <a:rPr lang="en-US" altLang="zh-CN" sz="1200" b="0" dirty="0">
                <a:solidFill>
                  <a:srgbClr val="CE9178"/>
                </a:solidFill>
                <a:latin typeface="Consolas" panose="020B0609020204030204"/>
                <a:ea typeface="Consolas" panose="020B0609020204030204"/>
              </a:rPr>
              <a:t>"</a:t>
            </a:r>
            <a:r>
              <a:rPr lang="en-US" altLang="zh-CN" sz="1200" b="0" dirty="0" err="1">
                <a:solidFill>
                  <a:srgbClr val="CE9178"/>
                </a:solidFill>
                <a:latin typeface="Consolas" panose="020B0609020204030204"/>
                <a:ea typeface="Consolas" panose="020B0609020204030204"/>
              </a:rPr>
              <a:t>addr</a:t>
            </a:r>
            <a:r>
              <a:rPr lang="en-US" altLang="zh-CN" sz="1200" b="0" dirty="0">
                <a:solidFill>
                  <a:srgbClr val="CE9178"/>
                </a:solidFill>
                <a:latin typeface="Consolas" panose="020B0609020204030204"/>
                <a:ea typeface="Consolas" panose="020B0609020204030204"/>
              </a:rPr>
              <a:t> of </a:t>
            </a:r>
            <a:r>
              <a:rPr lang="en-US" altLang="zh-CN" sz="1200" b="0" dirty="0" err="1">
                <a:solidFill>
                  <a:srgbClr val="CE9178"/>
                </a:solidFill>
                <a:latin typeface="Consolas" panose="020B0609020204030204"/>
                <a:ea typeface="Consolas" panose="020B0609020204030204"/>
              </a:rPr>
              <a:t>vec</a:t>
            </a:r>
            <a:r>
              <a:rPr lang="en-US" altLang="zh-CN" sz="1200" b="0" dirty="0">
                <a:solidFill>
                  <a:srgbClr val="CE9178"/>
                </a:solidFill>
                <a:latin typeface="Consolas" panose="020B0609020204030204"/>
                <a:ea typeface="Consolas" panose="020B0609020204030204"/>
              </a:rPr>
              <a:t> in stack:   {:p}"</a:t>
            </a:r>
            <a:r>
              <a:rPr lang="en-US" altLang="zh-CN" sz="1200" b="0" dirty="0">
                <a:solidFill>
                  <a:srgbClr val="CCCCCC"/>
                </a:solidFill>
                <a:latin typeface="Consolas" panose="020B0609020204030204"/>
                <a:ea typeface="Consolas" panose="020B0609020204030204"/>
              </a:rPr>
              <a:t>, </a:t>
            </a:r>
            <a:r>
              <a:rPr lang="en-US" altLang="zh-CN" sz="1200" b="0" dirty="0">
                <a:solidFill>
                  <a:srgbClr val="D4D4D4"/>
                </a:solidFill>
                <a:latin typeface="Consolas" panose="020B0609020204030204"/>
                <a:ea typeface="Consolas" panose="020B0609020204030204"/>
              </a:rPr>
              <a:t>&amp;</a:t>
            </a:r>
            <a:r>
              <a:rPr lang="en-US" altLang="zh-CN" sz="1200" b="0" dirty="0" err="1">
                <a:solidFill>
                  <a:srgbClr val="9CDCFE"/>
                </a:solidFill>
                <a:latin typeface="Consolas" panose="020B0609020204030204"/>
                <a:ea typeface="Consolas" panose="020B0609020204030204"/>
              </a:rPr>
              <a:t>vec</a:t>
            </a:r>
            <a:r>
              <a:rPr lang="en-US" altLang="zh-CN" sz="1200" b="0" dirty="0">
                <a:solidFill>
                  <a:srgbClr val="CCCCCC"/>
                </a:solidFill>
                <a:latin typeface="Consolas" panose="020B0609020204030204"/>
                <a:ea typeface="Consolas" panose="020B0609020204030204"/>
              </a:rPr>
              <a:t>);</a:t>
            </a:r>
            <a:r>
              <a:rPr lang="en-US" altLang="zh-CN" sz="1200" b="0" dirty="0">
                <a:solidFill>
                  <a:srgbClr val="6A9955"/>
                </a:solidFill>
                <a:latin typeface="Consolas" panose="020B0609020204030204"/>
                <a:ea typeface="Consolas" panose="020B0609020204030204"/>
              </a:rPr>
              <a:t>       </a:t>
            </a:r>
            <a:endParaRPr lang="zh-CN" altLang="en-US" sz="1200" b="0" dirty="0">
              <a:solidFill>
                <a:srgbClr val="6A9955"/>
              </a:solidFill>
              <a:latin typeface="Consolas" panose="020B0609020204030204"/>
              <a:ea typeface="Consolas" panose="020B0609020204030204"/>
            </a:endParaRP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err="1">
                <a:solidFill>
                  <a:srgbClr val="DCDCAA"/>
                </a:solidFill>
                <a:latin typeface="Consolas" panose="020B0609020204030204"/>
                <a:ea typeface="Consolas" panose="020B0609020204030204"/>
              </a:rPr>
              <a:t>println</a:t>
            </a:r>
            <a:r>
              <a:rPr lang="en-US" altLang="zh-CN" sz="1200" b="0" dirty="0">
                <a:solidFill>
                  <a:srgbClr val="DCDCAA"/>
                </a:solidFill>
                <a:latin typeface="Consolas" panose="020B0609020204030204"/>
                <a:ea typeface="Consolas" panose="020B0609020204030204"/>
              </a:rPr>
              <a:t>!</a:t>
            </a:r>
            <a:r>
              <a:rPr lang="en-US" altLang="zh-CN" sz="1200" b="0" dirty="0">
                <a:solidFill>
                  <a:srgbClr val="CCCCCC"/>
                </a:solidFill>
                <a:latin typeface="Consolas" panose="020B0609020204030204"/>
                <a:ea typeface="Consolas" panose="020B0609020204030204"/>
              </a:rPr>
              <a:t>(</a:t>
            </a:r>
            <a:r>
              <a:rPr lang="en-US" altLang="zh-CN" sz="1200" b="0" dirty="0">
                <a:solidFill>
                  <a:srgbClr val="CE9178"/>
                </a:solidFill>
                <a:latin typeface="Consolas" panose="020B0609020204030204"/>
                <a:ea typeface="Consolas" panose="020B0609020204030204"/>
              </a:rPr>
              <a:t>"</a:t>
            </a:r>
            <a:r>
              <a:rPr lang="en-US" altLang="zh-CN" sz="1200" b="0" dirty="0" err="1">
                <a:solidFill>
                  <a:srgbClr val="CE9178"/>
                </a:solidFill>
                <a:latin typeface="Consolas" panose="020B0609020204030204"/>
                <a:ea typeface="Consolas" panose="020B0609020204030204"/>
              </a:rPr>
              <a:t>addr</a:t>
            </a:r>
            <a:r>
              <a:rPr lang="en-US" altLang="zh-CN" sz="1200" b="0" dirty="0">
                <a:solidFill>
                  <a:srgbClr val="CE9178"/>
                </a:solidFill>
                <a:latin typeface="Consolas" panose="020B0609020204030204"/>
                <a:ea typeface="Consolas" panose="020B0609020204030204"/>
              </a:rPr>
              <a:t> of </a:t>
            </a:r>
            <a:r>
              <a:rPr lang="en-US" altLang="zh-CN" sz="1200" b="0" dirty="0" err="1">
                <a:solidFill>
                  <a:srgbClr val="CE9178"/>
                </a:solidFill>
                <a:latin typeface="Consolas" panose="020B0609020204030204"/>
                <a:ea typeface="Consolas" panose="020B0609020204030204"/>
              </a:rPr>
              <a:t>vec</a:t>
            </a:r>
            <a:r>
              <a:rPr lang="en-US" altLang="zh-CN" sz="1200" b="0" dirty="0">
                <a:solidFill>
                  <a:srgbClr val="CE9178"/>
                </a:solidFill>
                <a:latin typeface="Consolas" panose="020B0609020204030204"/>
                <a:ea typeface="Consolas" panose="020B0609020204030204"/>
              </a:rPr>
              <a:t> in heap:    {:p}"</a:t>
            </a:r>
            <a:r>
              <a:rPr lang="en-US" altLang="zh-CN" sz="1200" b="0" dirty="0">
                <a:solidFill>
                  <a:srgbClr val="CCCCCC"/>
                </a:solidFill>
                <a:latin typeface="Consolas" panose="020B0609020204030204"/>
                <a:ea typeface="Consolas" panose="020B0609020204030204"/>
              </a:rPr>
              <a:t>, </a:t>
            </a:r>
            <a:r>
              <a:rPr lang="en-US" altLang="zh-CN" sz="1200" b="0" dirty="0" err="1">
                <a:solidFill>
                  <a:srgbClr val="9CDCFE"/>
                </a:solidFill>
                <a:latin typeface="Consolas" panose="020B0609020204030204"/>
                <a:ea typeface="Consolas" panose="020B0609020204030204"/>
              </a:rPr>
              <a:t>vec</a:t>
            </a:r>
            <a:r>
              <a:rPr lang="en-US" altLang="zh-CN" sz="1200" b="0" dirty="0" err="1">
                <a:solidFill>
                  <a:srgbClr val="D4D4D4"/>
                </a:solidFill>
                <a:latin typeface="Consolas" panose="020B0609020204030204"/>
                <a:ea typeface="Consolas" panose="020B0609020204030204"/>
              </a:rPr>
              <a:t>.</a:t>
            </a:r>
            <a:r>
              <a:rPr lang="en-US" altLang="zh-CN" sz="1200" b="0" dirty="0" err="1">
                <a:solidFill>
                  <a:srgbClr val="DCDCAA"/>
                </a:solidFill>
                <a:latin typeface="Consolas" panose="020B0609020204030204"/>
                <a:ea typeface="Consolas" panose="020B0609020204030204"/>
              </a:rPr>
              <a:t>as_ptr</a:t>
            </a:r>
            <a:r>
              <a:rPr lang="en-US" altLang="zh-CN" sz="1200" b="0" dirty="0">
                <a:solidFill>
                  <a:srgbClr val="CCCCCC"/>
                </a:solidFill>
                <a:latin typeface="Consolas" panose="020B0609020204030204"/>
                <a:ea typeface="Consolas" panose="020B0609020204030204"/>
              </a:rPr>
              <a:t>());</a:t>
            </a:r>
            <a:r>
              <a:rPr lang="en-US" altLang="zh-CN" sz="1200" b="0" dirty="0">
                <a:solidFill>
                  <a:srgbClr val="6A9955"/>
                </a:solidFill>
                <a:latin typeface="Consolas" panose="020B0609020204030204"/>
                <a:ea typeface="Consolas" panose="020B0609020204030204"/>
              </a:rPr>
              <a:t> </a:t>
            </a:r>
            <a:endParaRPr lang="zh-CN" altLang="en-US" sz="1200" b="0" dirty="0">
              <a:solidFill>
                <a:srgbClr val="6A9955"/>
              </a:solidFill>
              <a:latin typeface="Consolas" panose="020B0609020204030204"/>
              <a:ea typeface="Consolas" panose="020B0609020204030204"/>
            </a:endParaRP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err="1">
                <a:solidFill>
                  <a:srgbClr val="DCDCAA"/>
                </a:solidFill>
                <a:latin typeface="Consolas" panose="020B0609020204030204"/>
                <a:ea typeface="Consolas" panose="020B0609020204030204"/>
              </a:rPr>
              <a:t>println</a:t>
            </a:r>
            <a:r>
              <a:rPr lang="en-US" altLang="zh-CN" sz="1200" b="0" dirty="0">
                <a:solidFill>
                  <a:srgbClr val="DCDCAA"/>
                </a:solidFill>
                <a:latin typeface="Consolas" panose="020B0609020204030204"/>
                <a:ea typeface="Consolas" panose="020B0609020204030204"/>
              </a:rPr>
              <a:t>!</a:t>
            </a:r>
            <a:r>
              <a:rPr lang="en-US" altLang="zh-CN" sz="1200" b="0" dirty="0">
                <a:solidFill>
                  <a:srgbClr val="CCCCCC"/>
                </a:solidFill>
                <a:latin typeface="Consolas" panose="020B0609020204030204"/>
                <a:ea typeface="Consolas" panose="020B0609020204030204"/>
              </a:rPr>
              <a:t>(</a:t>
            </a:r>
            <a:r>
              <a:rPr lang="en-US" altLang="zh-CN" sz="1200" b="0" dirty="0">
                <a:solidFill>
                  <a:srgbClr val="CE9178"/>
                </a:solidFill>
                <a:latin typeface="Consolas" panose="020B0609020204030204"/>
                <a:ea typeface="Consolas" panose="020B0609020204030204"/>
              </a:rPr>
              <a:t>"</a:t>
            </a:r>
            <a:r>
              <a:rPr lang="en-US" altLang="zh-CN" sz="1200" b="0" dirty="0" err="1">
                <a:solidFill>
                  <a:srgbClr val="CE9178"/>
                </a:solidFill>
                <a:latin typeface="Consolas" panose="020B0609020204030204"/>
                <a:ea typeface="Consolas" panose="020B0609020204030204"/>
              </a:rPr>
              <a:t>Vec.capacity</a:t>
            </a:r>
            <a:r>
              <a:rPr lang="en-US" altLang="zh-CN" sz="1200" b="0" dirty="0">
                <a:solidFill>
                  <a:srgbClr val="CE9178"/>
                </a:solidFill>
                <a:latin typeface="Consolas" panose="020B0609020204030204"/>
                <a:ea typeface="Consolas" panose="020B0609020204030204"/>
              </a:rPr>
              <a:t>: {}, </a:t>
            </a:r>
            <a:r>
              <a:rPr lang="en-US" altLang="zh-CN" sz="1200" b="0" dirty="0" err="1">
                <a:solidFill>
                  <a:srgbClr val="CE9178"/>
                </a:solidFill>
                <a:latin typeface="Consolas" panose="020B0609020204030204"/>
                <a:ea typeface="Consolas" panose="020B0609020204030204"/>
              </a:rPr>
              <a:t>lenght</a:t>
            </a:r>
            <a:r>
              <a:rPr lang="en-US" altLang="zh-CN" sz="1200" b="0" dirty="0">
                <a:solidFill>
                  <a:srgbClr val="CE9178"/>
                </a:solidFill>
                <a:latin typeface="Consolas" panose="020B0609020204030204"/>
                <a:ea typeface="Consolas" panose="020B0609020204030204"/>
              </a:rPr>
              <a:t>: {}"</a:t>
            </a:r>
            <a:r>
              <a:rPr lang="en-US" altLang="zh-CN" sz="1200" b="0" dirty="0">
                <a:solidFill>
                  <a:srgbClr val="CCCCCC"/>
                </a:solidFill>
                <a:latin typeface="Consolas" panose="020B0609020204030204"/>
                <a:ea typeface="Consolas" panose="020B0609020204030204"/>
              </a:rPr>
              <a:t>, </a:t>
            </a:r>
            <a:r>
              <a:rPr lang="en-US" altLang="zh-CN" sz="1200" b="0" dirty="0" err="1">
                <a:solidFill>
                  <a:srgbClr val="9CDCFE"/>
                </a:solidFill>
                <a:latin typeface="Consolas" panose="020B0609020204030204"/>
                <a:ea typeface="Consolas" panose="020B0609020204030204"/>
              </a:rPr>
              <a:t>vec</a:t>
            </a:r>
            <a:r>
              <a:rPr lang="en-US" altLang="zh-CN" sz="1200" b="0" dirty="0" err="1">
                <a:solidFill>
                  <a:srgbClr val="D4D4D4"/>
                </a:solidFill>
                <a:latin typeface="Consolas" panose="020B0609020204030204"/>
                <a:ea typeface="Consolas" panose="020B0609020204030204"/>
              </a:rPr>
              <a:t>.</a:t>
            </a:r>
            <a:r>
              <a:rPr lang="en-US" altLang="zh-CN" sz="1200" b="0" dirty="0" err="1">
                <a:solidFill>
                  <a:srgbClr val="DCDCAA"/>
                </a:solidFill>
                <a:latin typeface="Consolas" panose="020B0609020204030204"/>
                <a:ea typeface="Consolas" panose="020B0609020204030204"/>
              </a:rPr>
              <a:t>capacity</a:t>
            </a:r>
            <a:r>
              <a:rPr lang="en-US" altLang="zh-CN" sz="1200" b="0" dirty="0">
                <a:solidFill>
                  <a:srgbClr val="CCCCCC"/>
                </a:solidFill>
                <a:latin typeface="Consolas" panose="020B0609020204030204"/>
                <a:ea typeface="Consolas" panose="020B0609020204030204"/>
              </a:rPr>
              <a:t>(), </a:t>
            </a:r>
            <a:r>
              <a:rPr lang="en-US" altLang="zh-CN" sz="1200" b="0" dirty="0" err="1">
                <a:solidFill>
                  <a:srgbClr val="9CDCFE"/>
                </a:solidFill>
                <a:latin typeface="Consolas" panose="020B0609020204030204"/>
                <a:ea typeface="Consolas" panose="020B0609020204030204"/>
              </a:rPr>
              <a:t>vec</a:t>
            </a:r>
            <a:r>
              <a:rPr lang="en-US" altLang="zh-CN" sz="1200" b="0" dirty="0" err="1">
                <a:solidFill>
                  <a:srgbClr val="D4D4D4"/>
                </a:solidFill>
                <a:latin typeface="Consolas" panose="020B0609020204030204"/>
                <a:ea typeface="Consolas" panose="020B0609020204030204"/>
              </a:rPr>
              <a:t>.</a:t>
            </a:r>
            <a:r>
              <a:rPr lang="en-US" altLang="zh-CN" sz="1200" b="0" dirty="0" err="1">
                <a:solidFill>
                  <a:srgbClr val="DCDCAA"/>
                </a:solidFill>
                <a:latin typeface="Consolas" panose="020B0609020204030204"/>
                <a:ea typeface="Consolas" panose="020B0609020204030204"/>
              </a:rPr>
              <a:t>len</a:t>
            </a:r>
            <a:r>
              <a:rPr lang="en-US" altLang="zh-CN" sz="1200" b="0" dirty="0">
                <a:solidFill>
                  <a:srgbClr val="CCCCCC"/>
                </a:solidFill>
                <a:latin typeface="Consolas" panose="020B0609020204030204"/>
                <a:ea typeface="Consolas" panose="020B0609020204030204"/>
              </a:rPr>
              <a:t>());</a:t>
            </a: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err="1">
                <a:solidFill>
                  <a:srgbClr val="DCDCAA"/>
                </a:solidFill>
                <a:latin typeface="Consolas" panose="020B0609020204030204"/>
                <a:ea typeface="Consolas" panose="020B0609020204030204"/>
              </a:rPr>
              <a:t>println</a:t>
            </a:r>
            <a:r>
              <a:rPr lang="en-US" altLang="zh-CN" sz="1200" b="0" dirty="0">
                <a:solidFill>
                  <a:srgbClr val="DCDCAA"/>
                </a:solidFill>
                <a:latin typeface="Consolas" panose="020B0609020204030204"/>
                <a:ea typeface="Consolas" panose="020B0609020204030204"/>
              </a:rPr>
              <a:t>!</a:t>
            </a:r>
            <a:r>
              <a:rPr lang="en-US" altLang="zh-CN" sz="1200" b="0" dirty="0">
                <a:solidFill>
                  <a:srgbClr val="CCCCCC"/>
                </a:solidFill>
                <a:latin typeface="Consolas" panose="020B0609020204030204"/>
                <a:ea typeface="Consolas" panose="020B0609020204030204"/>
              </a:rPr>
              <a:t>(</a:t>
            </a:r>
            <a:r>
              <a:rPr lang="en-US" altLang="zh-CN" sz="1200" b="0" dirty="0">
                <a:solidFill>
                  <a:srgbClr val="CE9178"/>
                </a:solidFill>
                <a:latin typeface="Consolas" panose="020B0609020204030204"/>
                <a:ea typeface="Consolas" panose="020B0609020204030204"/>
              </a:rPr>
              <a:t>"items in Vec: {:?}</a:t>
            </a:r>
            <a:r>
              <a:rPr lang="en-US" altLang="zh-CN" sz="1200" b="0" dirty="0">
                <a:solidFill>
                  <a:srgbClr val="D7BA7D"/>
                </a:solidFill>
                <a:latin typeface="Consolas" panose="020B0609020204030204"/>
                <a:ea typeface="Consolas" panose="020B0609020204030204"/>
              </a:rPr>
              <a:t>\n</a:t>
            </a:r>
            <a:r>
              <a:rPr lang="en-US" altLang="zh-CN" sz="1200" b="0" dirty="0">
                <a:solidFill>
                  <a:srgbClr val="CE9178"/>
                </a:solidFill>
                <a:latin typeface="Consolas" panose="020B0609020204030204"/>
                <a:ea typeface="Consolas" panose="020B0609020204030204"/>
              </a:rPr>
              <a:t>"</a:t>
            </a:r>
            <a:r>
              <a:rPr lang="en-US" altLang="zh-CN" sz="1200" b="0" dirty="0">
                <a:solidFill>
                  <a:srgbClr val="CCCCCC"/>
                </a:solidFill>
                <a:latin typeface="Consolas" panose="020B0609020204030204"/>
                <a:ea typeface="Consolas" panose="020B0609020204030204"/>
              </a:rPr>
              <a:t>, </a:t>
            </a:r>
            <a:r>
              <a:rPr lang="en-US" altLang="zh-CN" sz="1200" b="0" dirty="0" err="1">
                <a:solidFill>
                  <a:srgbClr val="9CDCFE"/>
                </a:solidFill>
                <a:latin typeface="Consolas" panose="020B0609020204030204"/>
                <a:ea typeface="Consolas" panose="020B0609020204030204"/>
              </a:rPr>
              <a:t>vec</a:t>
            </a:r>
            <a:r>
              <a:rPr lang="en-US" altLang="zh-CN" sz="1200" b="0" dirty="0">
                <a:solidFill>
                  <a:srgbClr val="CCCCCC"/>
                </a:solidFill>
                <a:latin typeface="Consolas" panose="020B0609020204030204"/>
                <a:ea typeface="Consolas" panose="020B0609020204030204"/>
              </a:rPr>
              <a:t>);</a:t>
            </a:r>
          </a:p>
          <a:p>
            <a:pPr indent="0" fontAlgn="auto">
              <a:lnSpc>
                <a:spcPct val="100000"/>
              </a:lnSpc>
            </a:pPr>
            <a:r>
              <a:rPr lang="en-US" altLang="zh-CN" sz="1200" b="0" dirty="0">
                <a:solidFill>
                  <a:srgbClr val="CCCCCC"/>
                </a:solidFill>
                <a:latin typeface="Consolas" panose="020B0609020204030204"/>
                <a:ea typeface="Consolas" panose="020B0609020204030204"/>
              </a:rPr>
              <a:t>    </a:t>
            </a:r>
          </a:p>
          <a:p>
            <a:pPr indent="0" fontAlgn="auto">
              <a:lnSpc>
                <a:spcPct val="100000"/>
              </a:lnSpc>
            </a:pPr>
            <a:r>
              <a:rPr lang="en-US" altLang="zh-CN" sz="1200" b="0" dirty="0">
                <a:solidFill>
                  <a:srgbClr val="6A9955"/>
                </a:solidFill>
                <a:latin typeface="Consolas" panose="020B0609020204030204"/>
                <a:ea typeface="Consolas" panose="020B0609020204030204"/>
              </a:rPr>
              <a:t>        // =============== String</a:t>
            </a:r>
            <a:r>
              <a:rPr lang="zh-CN" altLang="en-US" sz="1200" b="0" dirty="0">
                <a:solidFill>
                  <a:srgbClr val="6A9955"/>
                </a:solidFill>
                <a:latin typeface="Consolas" panose="020B0609020204030204"/>
                <a:ea typeface="Consolas" panose="020B0609020204030204"/>
              </a:rPr>
              <a:t>（</a:t>
            </a:r>
            <a:r>
              <a:rPr lang="en-US" altLang="zh-CN" sz="1200" dirty="0">
                <a:solidFill>
                  <a:srgbClr val="6A9955"/>
                </a:solidFill>
                <a:latin typeface="Consolas" panose="020B0609020204030204"/>
                <a:ea typeface="Consolas" panose="020B0609020204030204"/>
                <a:sym typeface="+mn-ea"/>
              </a:rPr>
              <a:t>Heap</a:t>
            </a:r>
            <a:r>
              <a:rPr lang="zh-CN" altLang="en-US" sz="1200" b="0" dirty="0">
                <a:solidFill>
                  <a:srgbClr val="6A9955"/>
                </a:solidFill>
                <a:latin typeface="Consolas" panose="020B0609020204030204"/>
                <a:ea typeface="Consolas" panose="020B0609020204030204"/>
              </a:rPr>
              <a:t>） </a:t>
            </a:r>
            <a:r>
              <a:rPr lang="en-US" altLang="zh-CN" sz="1200" b="0" dirty="0">
                <a:solidFill>
                  <a:srgbClr val="6A9955"/>
                </a:solidFill>
                <a:latin typeface="Consolas" panose="020B0609020204030204"/>
                <a:ea typeface="Consolas" panose="020B0609020204030204"/>
              </a:rPr>
              <a:t>===============</a:t>
            </a: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a:solidFill>
                  <a:srgbClr val="569CD6"/>
                </a:solidFill>
                <a:latin typeface="Consolas" panose="020B0609020204030204"/>
                <a:ea typeface="Consolas" panose="020B0609020204030204"/>
              </a:rPr>
              <a:t>let </a:t>
            </a:r>
            <a:r>
              <a:rPr lang="en-US" altLang="zh-CN" sz="1200" b="0" dirty="0">
                <a:solidFill>
                  <a:srgbClr val="9CDCFE"/>
                </a:solidFill>
                <a:latin typeface="Consolas" panose="020B0609020204030204"/>
                <a:ea typeface="Consolas" panose="020B0609020204030204"/>
              </a:rPr>
              <a:t>s</a:t>
            </a:r>
            <a:r>
              <a:rPr lang="en-US" altLang="zh-CN" sz="1200" b="0" dirty="0">
                <a:solidFill>
                  <a:srgbClr val="D4D4D4"/>
                </a:solidFill>
                <a:latin typeface="Consolas" panose="020B0609020204030204"/>
                <a:ea typeface="Consolas" panose="020B0609020204030204"/>
              </a:rPr>
              <a:t>=</a:t>
            </a:r>
            <a:r>
              <a:rPr lang="en-US" altLang="zh-CN" sz="1200" b="0" dirty="0">
                <a:solidFill>
                  <a:srgbClr val="4EC9B0"/>
                </a:solidFill>
                <a:latin typeface="Consolas" panose="020B0609020204030204"/>
                <a:ea typeface="Consolas" panose="020B0609020204030204"/>
              </a:rPr>
              <a:t>String</a:t>
            </a:r>
            <a:r>
              <a:rPr lang="en-US" altLang="zh-CN" sz="1200" b="0" dirty="0">
                <a:solidFill>
                  <a:srgbClr val="D4D4D4"/>
                </a:solidFill>
                <a:latin typeface="Consolas" panose="020B0609020204030204"/>
                <a:ea typeface="Consolas" panose="020B0609020204030204"/>
              </a:rPr>
              <a:t>::</a:t>
            </a:r>
            <a:r>
              <a:rPr lang="en-US" altLang="zh-CN" sz="1200" b="0" dirty="0">
                <a:solidFill>
                  <a:srgbClr val="DCDCAA"/>
                </a:solidFill>
                <a:latin typeface="Consolas" panose="020B0609020204030204"/>
                <a:ea typeface="Consolas" panose="020B0609020204030204"/>
              </a:rPr>
              <a:t>from</a:t>
            </a:r>
            <a:r>
              <a:rPr lang="en-US" altLang="zh-CN" sz="1200" b="0" dirty="0">
                <a:solidFill>
                  <a:srgbClr val="CCCCCC"/>
                </a:solidFill>
                <a:latin typeface="Consolas" panose="020B0609020204030204"/>
                <a:ea typeface="Consolas" panose="020B0609020204030204"/>
              </a:rPr>
              <a:t>(</a:t>
            </a:r>
            <a:r>
              <a:rPr lang="en-US" altLang="zh-CN" sz="1200" b="0" dirty="0">
                <a:solidFill>
                  <a:srgbClr val="CE9178"/>
                </a:solidFill>
                <a:latin typeface="Consolas" panose="020B0609020204030204"/>
                <a:ea typeface="Consolas" panose="020B0609020204030204"/>
              </a:rPr>
              <a:t>"hello heap!"</a:t>
            </a:r>
            <a:r>
              <a:rPr lang="en-US" altLang="zh-CN" sz="1200" b="0" dirty="0">
                <a:solidFill>
                  <a:srgbClr val="CCCCCC"/>
                </a:solidFill>
                <a:latin typeface="Consolas" panose="020B0609020204030204"/>
                <a:ea typeface="Consolas" panose="020B0609020204030204"/>
              </a:rPr>
              <a:t>);</a:t>
            </a: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err="1">
                <a:solidFill>
                  <a:srgbClr val="DCDCAA"/>
                </a:solidFill>
                <a:latin typeface="Consolas" panose="020B0609020204030204"/>
                <a:ea typeface="Consolas" panose="020B0609020204030204"/>
              </a:rPr>
              <a:t>println</a:t>
            </a:r>
            <a:r>
              <a:rPr lang="en-US" altLang="zh-CN" sz="1200" b="0" dirty="0">
                <a:solidFill>
                  <a:srgbClr val="DCDCAA"/>
                </a:solidFill>
                <a:latin typeface="Consolas" panose="020B0609020204030204"/>
                <a:ea typeface="Consolas" panose="020B0609020204030204"/>
              </a:rPr>
              <a:t>!</a:t>
            </a:r>
            <a:r>
              <a:rPr lang="en-US" altLang="zh-CN" sz="1200" b="0" dirty="0">
                <a:solidFill>
                  <a:srgbClr val="CCCCCC"/>
                </a:solidFill>
                <a:latin typeface="Consolas" panose="020B0609020204030204"/>
                <a:ea typeface="Consolas" panose="020B0609020204030204"/>
              </a:rPr>
              <a:t>(</a:t>
            </a:r>
            <a:r>
              <a:rPr lang="en-US" altLang="zh-CN" sz="1200" b="0" dirty="0">
                <a:solidFill>
                  <a:srgbClr val="CE9178"/>
                </a:solidFill>
                <a:latin typeface="Consolas" panose="020B0609020204030204"/>
                <a:ea typeface="Consolas" panose="020B0609020204030204"/>
              </a:rPr>
              <a:t>"=== String Demo ==="</a:t>
            </a:r>
            <a:r>
              <a:rPr lang="en-US" altLang="zh-CN" sz="1200" b="0" dirty="0">
                <a:solidFill>
                  <a:srgbClr val="CCCCCC"/>
                </a:solidFill>
                <a:latin typeface="Consolas" panose="020B0609020204030204"/>
                <a:ea typeface="Consolas" panose="020B0609020204030204"/>
              </a:rPr>
              <a:t>);</a:t>
            </a: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err="1">
                <a:solidFill>
                  <a:srgbClr val="DCDCAA"/>
                </a:solidFill>
                <a:latin typeface="Consolas" panose="020B0609020204030204"/>
                <a:ea typeface="Consolas" panose="020B0609020204030204"/>
              </a:rPr>
              <a:t>println</a:t>
            </a:r>
            <a:r>
              <a:rPr lang="en-US" altLang="zh-CN" sz="1200" b="0" dirty="0">
                <a:solidFill>
                  <a:srgbClr val="DCDCAA"/>
                </a:solidFill>
                <a:latin typeface="Consolas" panose="020B0609020204030204"/>
                <a:ea typeface="Consolas" panose="020B0609020204030204"/>
              </a:rPr>
              <a:t>!</a:t>
            </a:r>
            <a:r>
              <a:rPr lang="en-US" altLang="zh-CN" sz="1200" b="0" dirty="0">
                <a:solidFill>
                  <a:srgbClr val="CCCCCC"/>
                </a:solidFill>
                <a:latin typeface="Consolas" panose="020B0609020204030204"/>
                <a:ea typeface="Consolas" panose="020B0609020204030204"/>
              </a:rPr>
              <a:t>(</a:t>
            </a:r>
            <a:r>
              <a:rPr lang="en-US" altLang="zh-CN" sz="1200" b="0" dirty="0">
                <a:solidFill>
                  <a:srgbClr val="CE9178"/>
                </a:solidFill>
                <a:latin typeface="Consolas" panose="020B0609020204030204"/>
                <a:ea typeface="Consolas" panose="020B0609020204030204"/>
              </a:rPr>
              <a:t>"</a:t>
            </a:r>
            <a:r>
              <a:rPr lang="en-US" altLang="zh-CN" sz="1200" b="0" dirty="0" err="1">
                <a:solidFill>
                  <a:srgbClr val="CE9178"/>
                </a:solidFill>
                <a:latin typeface="Consolas" panose="020B0609020204030204"/>
                <a:ea typeface="Consolas" panose="020B0609020204030204"/>
              </a:rPr>
              <a:t>addr</a:t>
            </a:r>
            <a:r>
              <a:rPr lang="en-US" altLang="zh-CN" sz="1200" b="0" dirty="0">
                <a:solidFill>
                  <a:srgbClr val="CE9178"/>
                </a:solidFill>
                <a:latin typeface="Consolas" panose="020B0609020204030204"/>
                <a:ea typeface="Consolas" panose="020B0609020204030204"/>
              </a:rPr>
              <a:t> of String in stack: {:p}"</a:t>
            </a:r>
            <a:r>
              <a:rPr lang="en-US" altLang="zh-CN" sz="1200" b="0" dirty="0">
                <a:solidFill>
                  <a:srgbClr val="CCCCCC"/>
                </a:solidFill>
                <a:latin typeface="Consolas" panose="020B0609020204030204"/>
                <a:ea typeface="Consolas" panose="020B0609020204030204"/>
              </a:rPr>
              <a:t>, </a:t>
            </a:r>
            <a:r>
              <a:rPr lang="en-US" altLang="zh-CN" sz="1200" b="0" dirty="0">
                <a:solidFill>
                  <a:srgbClr val="D4D4D4"/>
                </a:solidFill>
                <a:latin typeface="Consolas" panose="020B0609020204030204"/>
                <a:ea typeface="Consolas" panose="020B0609020204030204"/>
              </a:rPr>
              <a:t>&amp;</a:t>
            </a:r>
            <a:r>
              <a:rPr lang="en-US" altLang="zh-CN" sz="1200" b="0" dirty="0">
                <a:solidFill>
                  <a:srgbClr val="9CDCFE"/>
                </a:solidFill>
                <a:latin typeface="Consolas" panose="020B0609020204030204"/>
                <a:ea typeface="Consolas" panose="020B0609020204030204"/>
              </a:rPr>
              <a:t>s</a:t>
            </a:r>
            <a:r>
              <a:rPr lang="en-US" altLang="zh-CN" sz="1200" b="0" dirty="0">
                <a:solidFill>
                  <a:srgbClr val="CCCCCC"/>
                </a:solidFill>
                <a:latin typeface="Consolas" panose="020B0609020204030204"/>
                <a:ea typeface="Consolas" panose="020B0609020204030204"/>
              </a:rPr>
              <a:t>);</a:t>
            </a:r>
            <a:r>
              <a:rPr lang="en-US" altLang="zh-CN" sz="1200" b="0" dirty="0">
                <a:solidFill>
                  <a:srgbClr val="6A9955"/>
                </a:solidFill>
                <a:latin typeface="Consolas" panose="020B0609020204030204"/>
                <a:ea typeface="Consolas" panose="020B0609020204030204"/>
              </a:rPr>
              <a:t>        </a:t>
            </a:r>
            <a:endParaRPr lang="zh-CN" altLang="en-US" sz="1200" b="0" dirty="0">
              <a:solidFill>
                <a:srgbClr val="6A9955"/>
              </a:solidFill>
              <a:latin typeface="Consolas" panose="020B0609020204030204"/>
              <a:ea typeface="Consolas" panose="020B0609020204030204"/>
            </a:endParaRP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err="1">
                <a:solidFill>
                  <a:srgbClr val="DCDCAA"/>
                </a:solidFill>
                <a:latin typeface="Consolas" panose="020B0609020204030204"/>
                <a:ea typeface="Consolas" panose="020B0609020204030204"/>
              </a:rPr>
              <a:t>println</a:t>
            </a:r>
            <a:r>
              <a:rPr lang="en-US" altLang="zh-CN" sz="1200" b="0" dirty="0">
                <a:solidFill>
                  <a:srgbClr val="DCDCAA"/>
                </a:solidFill>
                <a:latin typeface="Consolas" panose="020B0609020204030204"/>
                <a:ea typeface="Consolas" panose="020B0609020204030204"/>
              </a:rPr>
              <a:t>!</a:t>
            </a:r>
            <a:r>
              <a:rPr lang="en-US" altLang="zh-CN" sz="1200" b="0" dirty="0">
                <a:solidFill>
                  <a:srgbClr val="CCCCCC"/>
                </a:solidFill>
                <a:latin typeface="Consolas" panose="020B0609020204030204"/>
                <a:ea typeface="Consolas" panose="020B0609020204030204"/>
              </a:rPr>
              <a:t>(</a:t>
            </a:r>
            <a:r>
              <a:rPr lang="en-US" altLang="zh-CN" sz="1200" b="0" dirty="0">
                <a:solidFill>
                  <a:srgbClr val="CE9178"/>
                </a:solidFill>
                <a:latin typeface="Consolas" panose="020B0609020204030204"/>
                <a:ea typeface="Consolas" panose="020B0609020204030204"/>
              </a:rPr>
              <a:t>"</a:t>
            </a:r>
            <a:r>
              <a:rPr lang="en-US" altLang="zh-CN" sz="1200" b="0" dirty="0" err="1">
                <a:solidFill>
                  <a:srgbClr val="CE9178"/>
                </a:solidFill>
                <a:latin typeface="Consolas" panose="020B0609020204030204"/>
                <a:ea typeface="Consolas" panose="020B0609020204030204"/>
              </a:rPr>
              <a:t>addr</a:t>
            </a:r>
            <a:r>
              <a:rPr lang="en-US" altLang="zh-CN" sz="1200" b="0" dirty="0">
                <a:solidFill>
                  <a:srgbClr val="CE9178"/>
                </a:solidFill>
                <a:latin typeface="Consolas" panose="020B0609020204030204"/>
                <a:ea typeface="Consolas" panose="020B0609020204030204"/>
              </a:rPr>
              <a:t> of String in heap : {:p}"</a:t>
            </a:r>
            <a:r>
              <a:rPr lang="en-US" altLang="zh-CN" sz="1200" b="0" dirty="0">
                <a:solidFill>
                  <a:srgbClr val="CCCCCC"/>
                </a:solidFill>
                <a:latin typeface="Consolas" panose="020B0609020204030204"/>
                <a:ea typeface="Consolas" panose="020B0609020204030204"/>
              </a:rPr>
              <a:t>, </a:t>
            </a:r>
            <a:r>
              <a:rPr lang="en-US" altLang="zh-CN" sz="1200" b="0" dirty="0" err="1">
                <a:solidFill>
                  <a:srgbClr val="9CDCFE"/>
                </a:solidFill>
                <a:latin typeface="Consolas" panose="020B0609020204030204"/>
                <a:ea typeface="Consolas" panose="020B0609020204030204"/>
              </a:rPr>
              <a:t>s</a:t>
            </a:r>
            <a:r>
              <a:rPr lang="en-US" altLang="zh-CN" sz="1200" b="0" dirty="0" err="1">
                <a:solidFill>
                  <a:srgbClr val="D4D4D4"/>
                </a:solidFill>
                <a:latin typeface="Consolas" panose="020B0609020204030204"/>
                <a:ea typeface="Consolas" panose="020B0609020204030204"/>
              </a:rPr>
              <a:t>.</a:t>
            </a:r>
            <a:r>
              <a:rPr lang="en-US" altLang="zh-CN" sz="1200" b="0" dirty="0" err="1">
                <a:solidFill>
                  <a:srgbClr val="DCDCAA"/>
                </a:solidFill>
                <a:latin typeface="Consolas" panose="020B0609020204030204"/>
                <a:ea typeface="Consolas" panose="020B0609020204030204"/>
              </a:rPr>
              <a:t>as_ptr</a:t>
            </a:r>
            <a:r>
              <a:rPr lang="en-US" altLang="zh-CN" sz="1200" b="0" dirty="0">
                <a:solidFill>
                  <a:srgbClr val="CCCCCC"/>
                </a:solidFill>
                <a:latin typeface="Consolas" panose="020B0609020204030204"/>
                <a:ea typeface="Consolas" panose="020B0609020204030204"/>
              </a:rPr>
              <a:t>());</a:t>
            </a:r>
            <a:r>
              <a:rPr lang="en-US" altLang="zh-CN" sz="1200" b="0" dirty="0">
                <a:solidFill>
                  <a:srgbClr val="6A9955"/>
                </a:solidFill>
                <a:latin typeface="Consolas" panose="020B0609020204030204"/>
                <a:ea typeface="Consolas" panose="020B0609020204030204"/>
              </a:rPr>
              <a:t> </a:t>
            </a:r>
            <a:endParaRPr lang="zh-CN" altLang="en-US" sz="1200" b="0" dirty="0">
              <a:solidFill>
                <a:srgbClr val="6A9955"/>
              </a:solidFill>
              <a:latin typeface="Consolas" panose="020B0609020204030204"/>
              <a:ea typeface="Consolas" panose="020B0609020204030204"/>
            </a:endParaRP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err="1">
                <a:solidFill>
                  <a:srgbClr val="DCDCAA"/>
                </a:solidFill>
                <a:latin typeface="Consolas" panose="020B0609020204030204"/>
                <a:ea typeface="Consolas" panose="020B0609020204030204"/>
              </a:rPr>
              <a:t>println</a:t>
            </a:r>
            <a:r>
              <a:rPr lang="en-US" altLang="zh-CN" sz="1200" b="0" dirty="0">
                <a:solidFill>
                  <a:srgbClr val="DCDCAA"/>
                </a:solidFill>
                <a:latin typeface="Consolas" panose="020B0609020204030204"/>
                <a:ea typeface="Consolas" panose="020B0609020204030204"/>
              </a:rPr>
              <a:t>!</a:t>
            </a:r>
            <a:r>
              <a:rPr lang="en-US" altLang="zh-CN" sz="1200" b="0" dirty="0">
                <a:solidFill>
                  <a:srgbClr val="CCCCCC"/>
                </a:solidFill>
                <a:latin typeface="Consolas" panose="020B0609020204030204"/>
                <a:ea typeface="Consolas" panose="020B0609020204030204"/>
              </a:rPr>
              <a:t>(</a:t>
            </a:r>
            <a:r>
              <a:rPr lang="en-US" altLang="zh-CN" sz="1200" b="0" dirty="0">
                <a:solidFill>
                  <a:srgbClr val="CE9178"/>
                </a:solidFill>
                <a:latin typeface="Consolas" panose="020B0609020204030204"/>
                <a:ea typeface="Consolas" panose="020B0609020204030204"/>
              </a:rPr>
              <a:t>"</a:t>
            </a:r>
            <a:r>
              <a:rPr lang="en-US" altLang="zh-CN" sz="1200" b="0" dirty="0" err="1">
                <a:solidFill>
                  <a:srgbClr val="CE9178"/>
                </a:solidFill>
                <a:latin typeface="Consolas" panose="020B0609020204030204"/>
                <a:ea typeface="Consolas" panose="020B0609020204030204"/>
              </a:rPr>
              <a:t>string.length</a:t>
            </a:r>
            <a:r>
              <a:rPr lang="en-US" altLang="zh-CN" sz="1200" b="0" dirty="0">
                <a:solidFill>
                  <a:srgbClr val="CE9178"/>
                </a:solidFill>
                <a:latin typeface="Consolas" panose="020B0609020204030204"/>
                <a:ea typeface="Consolas" panose="020B0609020204030204"/>
              </a:rPr>
              <a:t>: {}, capacity: {}"</a:t>
            </a:r>
            <a:r>
              <a:rPr lang="en-US" altLang="zh-CN" sz="1200" b="0" dirty="0">
                <a:solidFill>
                  <a:srgbClr val="CCCCCC"/>
                </a:solidFill>
                <a:latin typeface="Consolas" panose="020B0609020204030204"/>
                <a:ea typeface="Consolas" panose="020B0609020204030204"/>
              </a:rPr>
              <a:t>, </a:t>
            </a:r>
            <a:r>
              <a:rPr lang="en-US" altLang="zh-CN" sz="1200" b="0" dirty="0" err="1">
                <a:solidFill>
                  <a:srgbClr val="9CDCFE"/>
                </a:solidFill>
                <a:latin typeface="Consolas" panose="020B0609020204030204"/>
                <a:ea typeface="Consolas" panose="020B0609020204030204"/>
              </a:rPr>
              <a:t>s</a:t>
            </a:r>
            <a:r>
              <a:rPr lang="en-US" altLang="zh-CN" sz="1200" b="0" dirty="0" err="1">
                <a:solidFill>
                  <a:srgbClr val="D4D4D4"/>
                </a:solidFill>
                <a:latin typeface="Consolas" panose="020B0609020204030204"/>
                <a:ea typeface="Consolas" panose="020B0609020204030204"/>
              </a:rPr>
              <a:t>.</a:t>
            </a:r>
            <a:r>
              <a:rPr lang="en-US" altLang="zh-CN" sz="1200" b="0" dirty="0" err="1">
                <a:solidFill>
                  <a:srgbClr val="DCDCAA"/>
                </a:solidFill>
                <a:latin typeface="Consolas" panose="020B0609020204030204"/>
                <a:ea typeface="Consolas" panose="020B0609020204030204"/>
              </a:rPr>
              <a:t>len</a:t>
            </a:r>
            <a:r>
              <a:rPr lang="en-US" altLang="zh-CN" sz="1200" b="0" dirty="0">
                <a:solidFill>
                  <a:srgbClr val="CCCCCC"/>
                </a:solidFill>
                <a:latin typeface="Consolas" panose="020B0609020204030204"/>
                <a:ea typeface="Consolas" panose="020B0609020204030204"/>
              </a:rPr>
              <a:t>(), </a:t>
            </a:r>
            <a:r>
              <a:rPr lang="en-US" altLang="zh-CN" sz="1200" b="0" dirty="0" err="1">
                <a:solidFill>
                  <a:srgbClr val="9CDCFE"/>
                </a:solidFill>
                <a:latin typeface="Consolas" panose="020B0609020204030204"/>
                <a:ea typeface="Consolas" panose="020B0609020204030204"/>
              </a:rPr>
              <a:t>s</a:t>
            </a:r>
            <a:r>
              <a:rPr lang="en-US" altLang="zh-CN" sz="1200" b="0" dirty="0" err="1">
                <a:solidFill>
                  <a:srgbClr val="D4D4D4"/>
                </a:solidFill>
                <a:latin typeface="Consolas" panose="020B0609020204030204"/>
                <a:ea typeface="Consolas" panose="020B0609020204030204"/>
              </a:rPr>
              <a:t>.</a:t>
            </a:r>
            <a:r>
              <a:rPr lang="en-US" altLang="zh-CN" sz="1200" b="0" dirty="0" err="1">
                <a:solidFill>
                  <a:srgbClr val="DCDCAA"/>
                </a:solidFill>
                <a:latin typeface="Consolas" panose="020B0609020204030204"/>
                <a:ea typeface="Consolas" panose="020B0609020204030204"/>
              </a:rPr>
              <a:t>capacity</a:t>
            </a:r>
            <a:r>
              <a:rPr lang="en-US" altLang="zh-CN" sz="1200" b="0" dirty="0">
                <a:solidFill>
                  <a:srgbClr val="CCCCCC"/>
                </a:solidFill>
                <a:latin typeface="Consolas" panose="020B0609020204030204"/>
                <a:ea typeface="Consolas" panose="020B0609020204030204"/>
              </a:rPr>
              <a:t>());</a:t>
            </a: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err="1">
                <a:solidFill>
                  <a:srgbClr val="DCDCAA"/>
                </a:solidFill>
                <a:latin typeface="Consolas" panose="020B0609020204030204"/>
                <a:ea typeface="Consolas" panose="020B0609020204030204"/>
              </a:rPr>
              <a:t>println</a:t>
            </a:r>
            <a:r>
              <a:rPr lang="en-US" altLang="zh-CN" sz="1200" b="0" dirty="0">
                <a:solidFill>
                  <a:srgbClr val="DCDCAA"/>
                </a:solidFill>
                <a:latin typeface="Consolas" panose="020B0609020204030204"/>
                <a:ea typeface="Consolas" panose="020B0609020204030204"/>
              </a:rPr>
              <a:t>!</a:t>
            </a:r>
            <a:r>
              <a:rPr lang="en-US" altLang="zh-CN" sz="1200" b="0" dirty="0">
                <a:solidFill>
                  <a:srgbClr val="CCCCCC"/>
                </a:solidFill>
                <a:latin typeface="Consolas" panose="020B0609020204030204"/>
                <a:ea typeface="Consolas" panose="020B0609020204030204"/>
              </a:rPr>
              <a:t>(</a:t>
            </a:r>
            <a:r>
              <a:rPr lang="en-US" altLang="zh-CN" sz="1200" b="0" dirty="0">
                <a:solidFill>
                  <a:srgbClr val="CE9178"/>
                </a:solidFill>
                <a:latin typeface="Consolas" panose="020B0609020204030204"/>
                <a:ea typeface="Consolas" panose="020B0609020204030204"/>
              </a:rPr>
              <a:t>"items in String: {:?}</a:t>
            </a:r>
            <a:r>
              <a:rPr lang="en-US" altLang="zh-CN" sz="1200" b="0" dirty="0">
                <a:solidFill>
                  <a:srgbClr val="D7BA7D"/>
                </a:solidFill>
                <a:latin typeface="Consolas" panose="020B0609020204030204"/>
                <a:ea typeface="Consolas" panose="020B0609020204030204"/>
              </a:rPr>
              <a:t>\n</a:t>
            </a:r>
            <a:r>
              <a:rPr lang="en-US" altLang="zh-CN" sz="1200" b="0" dirty="0">
                <a:solidFill>
                  <a:srgbClr val="CE9178"/>
                </a:solidFill>
                <a:latin typeface="Consolas" panose="020B0609020204030204"/>
                <a:ea typeface="Consolas" panose="020B0609020204030204"/>
              </a:rPr>
              <a:t>"</a:t>
            </a:r>
            <a:r>
              <a:rPr lang="en-US" altLang="zh-CN" sz="1200" b="0" dirty="0">
                <a:solidFill>
                  <a:srgbClr val="CCCCCC"/>
                </a:solidFill>
                <a:latin typeface="Consolas" panose="020B0609020204030204"/>
                <a:ea typeface="Consolas" panose="020B0609020204030204"/>
              </a:rPr>
              <a:t>, </a:t>
            </a:r>
            <a:r>
              <a:rPr lang="en-US" altLang="zh-CN" sz="1200" b="0" dirty="0">
                <a:solidFill>
                  <a:srgbClr val="9CDCFE"/>
                </a:solidFill>
                <a:latin typeface="Consolas" panose="020B0609020204030204"/>
                <a:ea typeface="Consolas" panose="020B0609020204030204"/>
              </a:rPr>
              <a:t>s</a:t>
            </a:r>
            <a:r>
              <a:rPr lang="en-US" altLang="zh-CN" sz="1200" b="0" dirty="0">
                <a:solidFill>
                  <a:srgbClr val="CCCCCC"/>
                </a:solidFill>
                <a:latin typeface="Consolas" panose="020B0609020204030204"/>
                <a:ea typeface="Consolas" panose="020B0609020204030204"/>
              </a:rPr>
              <a:t>);</a:t>
            </a:r>
          </a:p>
          <a:p>
            <a:pPr indent="0" fontAlgn="auto">
              <a:lnSpc>
                <a:spcPct val="100000"/>
              </a:lnSpc>
            </a:pPr>
            <a:r>
              <a:rPr lang="en-US" altLang="zh-CN" sz="1200" b="0" dirty="0">
                <a:solidFill>
                  <a:srgbClr val="CCCCCC"/>
                </a:solidFill>
                <a:latin typeface="Consolas" panose="020B0609020204030204"/>
                <a:ea typeface="Consolas" panose="020B0609020204030204"/>
              </a:rPr>
              <a:t>     }</a:t>
            </a:r>
          </a:p>
          <a:p>
            <a:pPr indent="0" fontAlgn="auto">
              <a:lnSpc>
                <a:spcPct val="100000"/>
              </a:lnSpc>
            </a:pPr>
            <a:r>
              <a:rPr lang="en-US" altLang="zh-CN" sz="1200" b="0" dirty="0">
                <a:solidFill>
                  <a:srgbClr val="CCCCCC"/>
                </a:solidFill>
                <a:latin typeface="Consolas" panose="020B0609020204030204"/>
                <a:ea typeface="Consolas" panose="020B0609020204030204"/>
              </a:rPr>
              <a:t>    </a:t>
            </a:r>
          </a:p>
          <a:p>
            <a:pPr indent="0" fontAlgn="auto">
              <a:lnSpc>
                <a:spcPct val="100000"/>
              </a:lnSpc>
            </a:pPr>
            <a:r>
              <a:rPr lang="en-US" altLang="zh-CN" sz="1200" b="0" dirty="0">
                <a:solidFill>
                  <a:srgbClr val="CCCCCC"/>
                </a:solidFill>
                <a:latin typeface="Consolas" panose="020B0609020204030204"/>
                <a:ea typeface="Consolas" panose="020B0609020204030204"/>
              </a:rPr>
              <a:t>   </a:t>
            </a:r>
          </a:p>
        </p:txBody>
      </p:sp>
      <p:pic>
        <p:nvPicPr>
          <p:cNvPr id="9" name="图片 8"/>
          <p:cNvPicPr>
            <a:picLocks noChangeAspect="1"/>
          </p:cNvPicPr>
          <p:nvPr/>
        </p:nvPicPr>
        <p:blipFill>
          <a:blip r:embed="rId2"/>
          <a:stretch>
            <a:fillRect/>
          </a:stretch>
        </p:blipFill>
        <p:spPr>
          <a:xfrm>
            <a:off x="7171690" y="2726690"/>
            <a:ext cx="4267200" cy="3486150"/>
          </a:xfrm>
          <a:prstGeom prst="rect">
            <a:avLst/>
          </a:prstGeom>
        </p:spPr>
      </p:pic>
      <p:sp>
        <p:nvSpPr>
          <p:cNvPr id="11" name="矩形 10"/>
          <p:cNvSpPr/>
          <p:nvPr/>
        </p:nvSpPr>
        <p:spPr>
          <a:xfrm>
            <a:off x="7171690" y="4283075"/>
            <a:ext cx="3537585" cy="22987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2" name="矩形 11"/>
          <p:cNvSpPr/>
          <p:nvPr/>
        </p:nvSpPr>
        <p:spPr>
          <a:xfrm>
            <a:off x="7171690" y="5421630"/>
            <a:ext cx="3537585" cy="22987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3" name="矩形 12"/>
          <p:cNvSpPr/>
          <p:nvPr/>
        </p:nvSpPr>
        <p:spPr>
          <a:xfrm>
            <a:off x="7171690" y="2942590"/>
            <a:ext cx="4182110" cy="587375"/>
          </a:xfrm>
          <a:prstGeom prst="rect">
            <a:avLst/>
          </a:prstGeom>
          <a:noFill/>
          <a:ln>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4" name="矩形 13"/>
          <p:cNvSpPr/>
          <p:nvPr/>
        </p:nvSpPr>
        <p:spPr>
          <a:xfrm>
            <a:off x="7171690" y="4090035"/>
            <a:ext cx="4182110" cy="173990"/>
          </a:xfrm>
          <a:prstGeom prst="rect">
            <a:avLst/>
          </a:prstGeom>
          <a:noFill/>
          <a:ln>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矩形 14"/>
          <p:cNvSpPr/>
          <p:nvPr/>
        </p:nvSpPr>
        <p:spPr>
          <a:xfrm>
            <a:off x="7171690" y="5266055"/>
            <a:ext cx="4182110" cy="173990"/>
          </a:xfrm>
          <a:prstGeom prst="rect">
            <a:avLst/>
          </a:prstGeom>
          <a:noFill/>
          <a:ln>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6" name="矩形 15"/>
          <p:cNvSpPr/>
          <p:nvPr/>
        </p:nvSpPr>
        <p:spPr>
          <a:xfrm>
            <a:off x="7256780" y="4531995"/>
            <a:ext cx="2386965" cy="154940"/>
          </a:xfrm>
          <a:prstGeom prst="rect">
            <a:avLst/>
          </a:prstGeom>
          <a:noFill/>
          <a:ln>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7" name="矩形 16"/>
          <p:cNvSpPr/>
          <p:nvPr/>
        </p:nvSpPr>
        <p:spPr>
          <a:xfrm>
            <a:off x="7171690" y="5660390"/>
            <a:ext cx="2811145" cy="161290"/>
          </a:xfrm>
          <a:prstGeom prst="rect">
            <a:avLst/>
          </a:prstGeom>
          <a:noFill/>
          <a:ln>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8" name="矩形 17"/>
          <p:cNvSpPr/>
          <p:nvPr/>
        </p:nvSpPr>
        <p:spPr>
          <a:xfrm>
            <a:off x="8610600" y="3549650"/>
            <a:ext cx="1473200" cy="180975"/>
          </a:xfrm>
          <a:prstGeom prst="rect">
            <a:avLst/>
          </a:prstGeom>
          <a:noFill/>
          <a:ln>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9" name="矩形 18"/>
          <p:cNvSpPr/>
          <p:nvPr/>
        </p:nvSpPr>
        <p:spPr>
          <a:xfrm>
            <a:off x="8441690" y="4682490"/>
            <a:ext cx="1469390" cy="17081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0" name="矩形 19"/>
          <p:cNvSpPr/>
          <p:nvPr/>
        </p:nvSpPr>
        <p:spPr>
          <a:xfrm>
            <a:off x="8775700" y="5852795"/>
            <a:ext cx="1023620" cy="12827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2" name="Picture 2" descr="https://shihyu.github.io/rust_hacks/ch5/2020_12_23_160873344454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1945" y="749935"/>
            <a:ext cx="3256280" cy="1943735"/>
          </a:xfrm>
          <a:prstGeom prst="rect">
            <a:avLst/>
          </a:prstGeom>
          <a:noFill/>
          <a:extLst>
            <a:ext uri="{909E8E84-426E-40DD-AFC4-6F175D3DCCD1}">
              <a14:hiddenFill xmlns:a14="http://schemas.microsoft.com/office/drawing/2010/main">
                <a:solidFill>
                  <a:srgbClr val="FFFFFF"/>
                </a:solidFill>
              </a14:hiddenFill>
            </a:ext>
          </a:extLst>
        </p:spPr>
      </p:pic>
      <p:sp>
        <p:nvSpPr>
          <p:cNvPr id="23" name="矩形 22"/>
          <p:cNvSpPr/>
          <p:nvPr/>
        </p:nvSpPr>
        <p:spPr>
          <a:xfrm>
            <a:off x="8103870" y="840105"/>
            <a:ext cx="841375" cy="1742440"/>
          </a:xfrm>
          <a:prstGeom prst="rect">
            <a:avLst/>
          </a:prstGeom>
          <a:noFill/>
          <a:ln w="31750">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4" name="矩形 23"/>
          <p:cNvSpPr/>
          <p:nvPr/>
        </p:nvSpPr>
        <p:spPr>
          <a:xfrm>
            <a:off x="9069705" y="840740"/>
            <a:ext cx="2049145" cy="1742440"/>
          </a:xfrm>
          <a:prstGeom prst="rect">
            <a:avLst/>
          </a:prstGeom>
          <a:noFill/>
          <a:ln w="317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6479" y="-5654"/>
            <a:ext cx="10515600" cy="833631"/>
          </a:xfrm>
        </p:spPr>
        <p:txBody>
          <a:bodyPr/>
          <a:lstStyle/>
          <a:p>
            <a:r>
              <a:rPr lang="en-US" altLang="zh-CN">
                <a:sym typeface="+mn-ea"/>
              </a:rPr>
              <a:t>Alignment rules on Structure</a:t>
            </a:r>
          </a:p>
        </p:txBody>
      </p:sp>
      <p:sp>
        <p:nvSpPr>
          <p:cNvPr id="4" name="灯片编号占位符 3"/>
          <p:cNvSpPr>
            <a:spLocks noGrp="1"/>
          </p:cNvSpPr>
          <p:nvPr>
            <p:ph type="sldNum" sz="quarter" idx="12"/>
          </p:nvPr>
        </p:nvSpPr>
        <p:spPr/>
        <p:txBody>
          <a:bodyPr/>
          <a:lstStyle/>
          <a:p>
            <a:fld id="{506F4176-339E-4C4B-80E4-BBE9C4467EFE}" type="slidenum">
              <a:rPr lang="zh-CN" altLang="en-US" smtClean="0"/>
              <a:t>5</a:t>
            </a:fld>
            <a:endParaRPr lang="zh-CN" altLang="en-US"/>
          </a:p>
        </p:txBody>
      </p:sp>
      <p:sp>
        <p:nvSpPr>
          <p:cNvPr id="6" name="文本框 5"/>
          <p:cNvSpPr txBox="1"/>
          <p:nvPr/>
        </p:nvSpPr>
        <p:spPr>
          <a:xfrm>
            <a:off x="203835" y="863600"/>
            <a:ext cx="6926580" cy="5492750"/>
          </a:xfrm>
          <a:prstGeom prst="rect">
            <a:avLst/>
          </a:prstGeom>
          <a:solidFill>
            <a:schemeClr val="tx1"/>
          </a:solidFill>
        </p:spPr>
        <p:txBody>
          <a:bodyPr wrap="square">
            <a:spAutoFit/>
          </a:bodyPr>
          <a:lstStyle/>
          <a:p>
            <a:pPr indent="0" fontAlgn="auto">
              <a:lnSpc>
                <a:spcPct val="100000"/>
              </a:lnSpc>
            </a:pPr>
            <a:r>
              <a:rPr lang="en-US" altLang="zh-CN" sz="1300" b="0" dirty="0">
                <a:solidFill>
                  <a:srgbClr val="569CD6"/>
                </a:solidFill>
                <a:latin typeface="Consolas" panose="020B0609020204030204"/>
                <a:ea typeface="Consolas" panose="020B0609020204030204"/>
              </a:rPr>
              <a:t>use </a:t>
            </a:r>
            <a:r>
              <a:rPr lang="en-US" altLang="zh-CN" sz="1300" b="0" dirty="0">
                <a:solidFill>
                  <a:srgbClr val="4EC9B0"/>
                </a:solidFill>
                <a:latin typeface="Consolas" panose="020B0609020204030204"/>
                <a:ea typeface="Consolas" panose="020B0609020204030204"/>
              </a:rPr>
              <a:t>std</a:t>
            </a:r>
            <a:r>
              <a:rPr lang="en-US" altLang="zh-CN" sz="1300" b="0" dirty="0">
                <a:solidFill>
                  <a:srgbClr val="D4D4D4"/>
                </a:solidFill>
                <a:latin typeface="Consolas" panose="020B0609020204030204"/>
                <a:ea typeface="Consolas" panose="020B0609020204030204"/>
              </a:rPr>
              <a:t>::</a:t>
            </a:r>
            <a:r>
              <a:rPr lang="en-US" altLang="zh-CN" sz="1300" b="0" dirty="0">
                <a:solidFill>
                  <a:srgbClr val="4EC9B0"/>
                </a:solidFill>
                <a:latin typeface="Consolas" panose="020B0609020204030204"/>
                <a:ea typeface="Consolas" panose="020B0609020204030204"/>
              </a:rPr>
              <a:t>mem</a:t>
            </a:r>
            <a:r>
              <a:rPr lang="en-US" altLang="zh-CN" sz="1300" b="0" dirty="0">
                <a:solidFill>
                  <a:srgbClr val="D4D4D4"/>
                </a:solidFill>
                <a:latin typeface="Consolas" panose="020B0609020204030204"/>
                <a:ea typeface="Consolas" panose="020B0609020204030204"/>
              </a:rPr>
              <a:t>::</a:t>
            </a:r>
            <a:r>
              <a:rPr lang="en-US" altLang="zh-CN" sz="1300" b="0" dirty="0">
                <a:solidFill>
                  <a:srgbClr val="CCCCCC"/>
                </a:solidFill>
                <a:latin typeface="Consolas" panose="020B0609020204030204"/>
                <a:ea typeface="Consolas" panose="020B0609020204030204"/>
              </a:rPr>
              <a:t>{</a:t>
            </a:r>
            <a:r>
              <a:rPr lang="en-US" altLang="zh-CN" sz="1300" b="0" dirty="0" err="1">
                <a:solidFill>
                  <a:srgbClr val="CCCCCC"/>
                </a:solidFill>
                <a:latin typeface="Consolas" panose="020B0609020204030204"/>
                <a:ea typeface="Consolas" panose="020B0609020204030204"/>
              </a:rPr>
              <a:t>size_of_val</a:t>
            </a:r>
            <a:r>
              <a:rPr lang="en-US" altLang="zh-CN" sz="1300" b="0" dirty="0">
                <a:solidFill>
                  <a:srgbClr val="CCCCCC"/>
                </a:solidFill>
                <a:latin typeface="Consolas" panose="020B0609020204030204"/>
                <a:ea typeface="Consolas" panose="020B0609020204030204"/>
              </a:rPr>
              <a:t>, </a:t>
            </a:r>
            <a:r>
              <a:rPr lang="en-US" altLang="zh-CN" sz="1300" b="0" dirty="0" err="1">
                <a:solidFill>
                  <a:srgbClr val="CCCCCC"/>
                </a:solidFill>
                <a:latin typeface="Consolas" panose="020B0609020204030204"/>
                <a:ea typeface="Consolas" panose="020B0609020204030204"/>
              </a:rPr>
              <a:t>align_of_val</a:t>
            </a:r>
            <a:r>
              <a:rPr lang="en-US" altLang="zh-CN" sz="1300" b="0" dirty="0">
                <a:solidFill>
                  <a:srgbClr val="CCCCCC"/>
                </a:solidFill>
                <a:latin typeface="Consolas" panose="020B0609020204030204"/>
                <a:ea typeface="Consolas" panose="020B0609020204030204"/>
              </a:rPr>
              <a:t>};</a:t>
            </a:r>
          </a:p>
          <a:p>
            <a:pPr indent="0" fontAlgn="auto">
              <a:lnSpc>
                <a:spcPct val="100000"/>
              </a:lnSpc>
            </a:pPr>
            <a:r>
              <a:rPr lang="en-US" altLang="zh-CN" sz="1300" b="0" dirty="0">
                <a:solidFill>
                  <a:srgbClr val="569CD6"/>
                </a:solidFill>
                <a:latin typeface="Consolas" panose="020B0609020204030204"/>
                <a:ea typeface="Consolas" panose="020B0609020204030204"/>
              </a:rPr>
              <a:t>struct </a:t>
            </a:r>
            <a:r>
              <a:rPr lang="en-US" altLang="zh-CN" sz="1300" b="0" dirty="0" err="1">
                <a:solidFill>
                  <a:srgbClr val="4EC9B0"/>
                </a:solidFill>
                <a:latin typeface="Consolas" panose="020B0609020204030204"/>
                <a:ea typeface="Consolas" panose="020B0609020204030204"/>
              </a:rPr>
              <a:t>RustStyle</a:t>
            </a:r>
            <a:r>
              <a:rPr lang="en-US" altLang="zh-CN" sz="1300" b="0" dirty="0">
                <a:solidFill>
                  <a:srgbClr val="CCCCCC"/>
                </a:solidFill>
                <a:latin typeface="Consolas" panose="020B0609020204030204"/>
                <a:ea typeface="Consolas" panose="020B0609020204030204"/>
              </a:rPr>
              <a:t> {</a:t>
            </a:r>
          </a:p>
          <a:p>
            <a:pPr indent="0" fontAlgn="auto">
              <a:lnSpc>
                <a:spcPct val="100000"/>
              </a:lnSpc>
            </a:pPr>
            <a:r>
              <a:rPr lang="en-US" altLang="zh-CN" sz="1300" b="0" dirty="0">
                <a:solidFill>
                  <a:srgbClr val="CCCCCC"/>
                </a:solidFill>
                <a:latin typeface="Consolas" panose="020B0609020204030204"/>
                <a:ea typeface="Consolas" panose="020B0609020204030204"/>
              </a:rPr>
              <a:t>    </a:t>
            </a:r>
            <a:r>
              <a:rPr lang="en-US" altLang="zh-CN" sz="1300" b="0" dirty="0">
                <a:solidFill>
                  <a:srgbClr val="9CDCFE"/>
                </a:solidFill>
                <a:latin typeface="Consolas" panose="020B0609020204030204"/>
                <a:ea typeface="Consolas" panose="020B0609020204030204"/>
              </a:rPr>
              <a:t>a</a:t>
            </a:r>
            <a:r>
              <a:rPr lang="en-US" altLang="zh-CN" sz="1300" b="0" dirty="0">
                <a:solidFill>
                  <a:srgbClr val="D4D4D4"/>
                </a:solidFill>
                <a:latin typeface="Consolas" panose="020B0609020204030204"/>
                <a:ea typeface="Consolas" panose="020B0609020204030204"/>
              </a:rPr>
              <a:t>:</a:t>
            </a:r>
            <a:r>
              <a:rPr lang="en-US" altLang="zh-CN" sz="1300" b="0" dirty="0">
                <a:solidFill>
                  <a:srgbClr val="4EC9B0"/>
                </a:solidFill>
                <a:latin typeface="Consolas" panose="020B0609020204030204"/>
                <a:ea typeface="Consolas" panose="020B0609020204030204"/>
              </a:rPr>
              <a:t>u8</a:t>
            </a:r>
            <a:r>
              <a:rPr lang="en-US" altLang="zh-CN" sz="1300" b="0" dirty="0">
                <a:solidFill>
                  <a:srgbClr val="CCCCCC"/>
                </a:solidFill>
                <a:latin typeface="Consolas" panose="020B0609020204030204"/>
                <a:ea typeface="Consolas" panose="020B0609020204030204"/>
              </a:rPr>
              <a:t>,</a:t>
            </a:r>
            <a:r>
              <a:rPr lang="en-US" altLang="zh-CN" sz="1300" b="0" dirty="0">
                <a:solidFill>
                  <a:srgbClr val="6A9955"/>
                </a:solidFill>
                <a:latin typeface="Consolas" panose="020B0609020204030204"/>
                <a:ea typeface="Consolas" panose="020B0609020204030204"/>
              </a:rPr>
              <a:t>   // 1 BYTE</a:t>
            </a:r>
            <a:endParaRPr lang="zh-CN" altLang="en-US" sz="1300" b="0" dirty="0">
              <a:solidFill>
                <a:srgbClr val="6A9955"/>
              </a:solidFill>
              <a:latin typeface="Consolas" panose="020B0609020204030204"/>
              <a:ea typeface="Consolas" panose="020B0609020204030204"/>
            </a:endParaRPr>
          </a:p>
          <a:p>
            <a:pPr indent="0" fontAlgn="auto">
              <a:lnSpc>
                <a:spcPct val="100000"/>
              </a:lnSpc>
            </a:pPr>
            <a:r>
              <a:rPr lang="en-US" altLang="zh-CN" sz="1300" b="0" dirty="0">
                <a:solidFill>
                  <a:srgbClr val="CCCCCC"/>
                </a:solidFill>
                <a:latin typeface="Consolas" panose="020B0609020204030204"/>
                <a:ea typeface="Consolas" panose="020B0609020204030204"/>
              </a:rPr>
              <a:t>    </a:t>
            </a:r>
            <a:r>
              <a:rPr lang="en-US" altLang="zh-CN" sz="1300" b="0" dirty="0">
                <a:solidFill>
                  <a:srgbClr val="9CDCFE"/>
                </a:solidFill>
                <a:latin typeface="Consolas" panose="020B0609020204030204"/>
                <a:ea typeface="Consolas" panose="020B0609020204030204"/>
              </a:rPr>
              <a:t>b</a:t>
            </a:r>
            <a:r>
              <a:rPr lang="en-US" altLang="zh-CN" sz="1300" b="0" dirty="0">
                <a:solidFill>
                  <a:srgbClr val="D4D4D4"/>
                </a:solidFill>
                <a:latin typeface="Consolas" panose="020B0609020204030204"/>
                <a:ea typeface="Consolas" panose="020B0609020204030204"/>
              </a:rPr>
              <a:t>:</a:t>
            </a:r>
            <a:r>
              <a:rPr lang="en-US" altLang="zh-CN" sz="1300" b="0" dirty="0">
                <a:solidFill>
                  <a:srgbClr val="4EC9B0"/>
                </a:solidFill>
                <a:latin typeface="Consolas" panose="020B0609020204030204"/>
                <a:ea typeface="Consolas" panose="020B0609020204030204"/>
              </a:rPr>
              <a:t>u32</a:t>
            </a:r>
            <a:r>
              <a:rPr lang="en-US" altLang="zh-CN" sz="1300" b="0" dirty="0">
                <a:solidFill>
                  <a:srgbClr val="CCCCCC"/>
                </a:solidFill>
                <a:latin typeface="Consolas" panose="020B0609020204030204"/>
                <a:ea typeface="Consolas" panose="020B0609020204030204"/>
              </a:rPr>
              <a:t>,</a:t>
            </a:r>
            <a:r>
              <a:rPr lang="en-US" altLang="zh-CN" sz="1300" b="0" dirty="0">
                <a:solidFill>
                  <a:srgbClr val="6A9955"/>
                </a:solidFill>
                <a:latin typeface="Consolas" panose="020B0609020204030204"/>
                <a:ea typeface="Consolas" panose="020B0609020204030204"/>
              </a:rPr>
              <a:t>  // 4 BYTES</a:t>
            </a:r>
            <a:endParaRPr lang="zh-CN" altLang="en-US" sz="1300" b="0" dirty="0">
              <a:solidFill>
                <a:srgbClr val="6A9955"/>
              </a:solidFill>
              <a:latin typeface="Consolas" panose="020B0609020204030204"/>
              <a:ea typeface="Consolas" panose="020B0609020204030204"/>
            </a:endParaRPr>
          </a:p>
          <a:p>
            <a:pPr indent="0" fontAlgn="auto">
              <a:lnSpc>
                <a:spcPct val="100000"/>
              </a:lnSpc>
            </a:pPr>
            <a:r>
              <a:rPr lang="en-US" altLang="zh-CN" sz="1300" b="0" dirty="0">
                <a:solidFill>
                  <a:srgbClr val="CCCCCC"/>
                </a:solidFill>
                <a:latin typeface="Consolas" panose="020B0609020204030204"/>
                <a:ea typeface="Consolas" panose="020B0609020204030204"/>
              </a:rPr>
              <a:t>    </a:t>
            </a:r>
            <a:r>
              <a:rPr lang="en-US" altLang="zh-CN" sz="1300" b="0" dirty="0">
                <a:solidFill>
                  <a:srgbClr val="9CDCFE"/>
                </a:solidFill>
                <a:latin typeface="Consolas" panose="020B0609020204030204"/>
                <a:ea typeface="Consolas" panose="020B0609020204030204"/>
              </a:rPr>
              <a:t>c</a:t>
            </a:r>
            <a:r>
              <a:rPr lang="en-US" altLang="zh-CN" sz="1300" b="0" dirty="0">
                <a:solidFill>
                  <a:srgbClr val="D4D4D4"/>
                </a:solidFill>
                <a:latin typeface="Consolas" panose="020B0609020204030204"/>
                <a:ea typeface="Consolas" panose="020B0609020204030204"/>
              </a:rPr>
              <a:t>:</a:t>
            </a:r>
            <a:r>
              <a:rPr lang="en-US" altLang="zh-CN" sz="1300" b="0" dirty="0">
                <a:solidFill>
                  <a:srgbClr val="4EC9B0"/>
                </a:solidFill>
                <a:latin typeface="Consolas" panose="020B0609020204030204"/>
                <a:ea typeface="Consolas" panose="020B0609020204030204"/>
              </a:rPr>
              <a:t>u16</a:t>
            </a:r>
            <a:r>
              <a:rPr lang="en-US" altLang="zh-CN" sz="1300" b="0" dirty="0">
                <a:solidFill>
                  <a:srgbClr val="CCCCCC"/>
                </a:solidFill>
                <a:latin typeface="Consolas" panose="020B0609020204030204"/>
                <a:ea typeface="Consolas" panose="020B0609020204030204"/>
              </a:rPr>
              <a:t>,</a:t>
            </a:r>
            <a:r>
              <a:rPr lang="en-US" altLang="zh-CN" sz="1300" b="0" dirty="0">
                <a:solidFill>
                  <a:srgbClr val="6A9955"/>
                </a:solidFill>
                <a:latin typeface="Consolas" panose="020B0609020204030204"/>
                <a:ea typeface="Consolas" panose="020B0609020204030204"/>
              </a:rPr>
              <a:t>  // 2 BYTES</a:t>
            </a:r>
            <a:endParaRPr lang="zh-CN" altLang="en-US" sz="1300" b="0" dirty="0">
              <a:solidFill>
                <a:srgbClr val="6A9955"/>
              </a:solidFill>
              <a:latin typeface="Consolas" panose="020B0609020204030204"/>
              <a:ea typeface="Consolas" panose="020B0609020204030204"/>
            </a:endParaRPr>
          </a:p>
          <a:p>
            <a:pPr indent="0" fontAlgn="auto">
              <a:lnSpc>
                <a:spcPct val="100000"/>
              </a:lnSpc>
            </a:pPr>
            <a:r>
              <a:rPr lang="en-US" altLang="zh-CN" sz="1300" b="0" dirty="0">
                <a:solidFill>
                  <a:srgbClr val="CCCCCC"/>
                </a:solidFill>
                <a:latin typeface="Consolas" panose="020B0609020204030204"/>
                <a:ea typeface="Consolas" panose="020B0609020204030204"/>
              </a:rPr>
              <a:t>    </a:t>
            </a:r>
            <a:r>
              <a:rPr lang="en-US" altLang="zh-CN" sz="1300" b="0" dirty="0">
                <a:solidFill>
                  <a:srgbClr val="9CDCFE"/>
                </a:solidFill>
                <a:latin typeface="Consolas" panose="020B0609020204030204"/>
                <a:ea typeface="Consolas" panose="020B0609020204030204"/>
              </a:rPr>
              <a:t>d</a:t>
            </a:r>
            <a:r>
              <a:rPr lang="en-US" altLang="zh-CN" sz="1300" b="0" dirty="0">
                <a:solidFill>
                  <a:srgbClr val="D4D4D4"/>
                </a:solidFill>
                <a:latin typeface="Consolas" panose="020B0609020204030204"/>
                <a:ea typeface="Consolas" panose="020B0609020204030204"/>
              </a:rPr>
              <a:t>:</a:t>
            </a:r>
            <a:r>
              <a:rPr lang="en-US" altLang="zh-CN" sz="1300" b="0" dirty="0">
                <a:solidFill>
                  <a:srgbClr val="4EC9B0"/>
                </a:solidFill>
                <a:latin typeface="Consolas" panose="020B0609020204030204"/>
                <a:ea typeface="Consolas" panose="020B0609020204030204"/>
              </a:rPr>
              <a:t>f64</a:t>
            </a:r>
            <a:r>
              <a:rPr lang="en-US" altLang="zh-CN" sz="1300" b="0" dirty="0">
                <a:solidFill>
                  <a:srgbClr val="CCCCCC"/>
                </a:solidFill>
                <a:latin typeface="Consolas" panose="020B0609020204030204"/>
                <a:ea typeface="Consolas" panose="020B0609020204030204"/>
              </a:rPr>
              <a:t>,</a:t>
            </a:r>
            <a:r>
              <a:rPr lang="en-US" altLang="zh-CN" sz="1300" b="0" dirty="0">
                <a:solidFill>
                  <a:srgbClr val="6A9955"/>
                </a:solidFill>
                <a:latin typeface="Consolas" panose="020B0609020204030204"/>
                <a:ea typeface="Consolas" panose="020B0609020204030204"/>
              </a:rPr>
              <a:t>  // 8 BYTES</a:t>
            </a:r>
            <a:endParaRPr lang="zh-CN" altLang="en-US" sz="1300" b="0" dirty="0">
              <a:solidFill>
                <a:srgbClr val="6A9955"/>
              </a:solidFill>
              <a:latin typeface="Consolas" panose="020B0609020204030204"/>
              <a:ea typeface="Consolas" panose="020B0609020204030204"/>
            </a:endParaRPr>
          </a:p>
          <a:p>
            <a:pPr indent="0" fontAlgn="auto">
              <a:lnSpc>
                <a:spcPct val="100000"/>
              </a:lnSpc>
            </a:pPr>
            <a:r>
              <a:rPr lang="en-US" altLang="zh-CN" sz="1300" b="0" dirty="0">
                <a:solidFill>
                  <a:srgbClr val="CCCCCC"/>
                </a:solidFill>
                <a:latin typeface="Consolas" panose="020B0609020204030204"/>
                <a:ea typeface="Consolas" panose="020B0609020204030204"/>
              </a:rPr>
              <a:t>}</a:t>
            </a:r>
          </a:p>
          <a:p>
            <a:pPr indent="0" fontAlgn="auto">
              <a:lnSpc>
                <a:spcPct val="100000"/>
              </a:lnSpc>
            </a:pPr>
            <a:endParaRPr lang="zh-CN" altLang="en-US" sz="1300" b="0" dirty="0">
              <a:solidFill>
                <a:srgbClr val="6A9955"/>
              </a:solidFill>
              <a:latin typeface="Consolas" panose="020B0609020204030204"/>
              <a:ea typeface="Consolas" panose="020B0609020204030204"/>
            </a:endParaRPr>
          </a:p>
          <a:p>
            <a:pPr indent="0" fontAlgn="auto">
              <a:lnSpc>
                <a:spcPct val="100000"/>
              </a:lnSpc>
            </a:pPr>
            <a:r>
              <a:rPr lang="en-US" altLang="zh-CN" sz="1300" b="0" dirty="0">
                <a:solidFill>
                  <a:srgbClr val="CCCCCC"/>
                </a:solidFill>
                <a:latin typeface="Consolas" panose="020B0609020204030204"/>
                <a:ea typeface="Consolas" panose="020B0609020204030204"/>
              </a:rPr>
              <a:t>#[</a:t>
            </a:r>
            <a:r>
              <a:rPr lang="en-US" altLang="zh-CN" sz="1300" b="0" dirty="0" err="1">
                <a:solidFill>
                  <a:srgbClr val="CCCCCC"/>
                </a:solidFill>
                <a:latin typeface="Consolas" panose="020B0609020204030204"/>
                <a:ea typeface="Consolas" panose="020B0609020204030204"/>
              </a:rPr>
              <a:t>repr</a:t>
            </a:r>
            <a:r>
              <a:rPr lang="en-US" altLang="zh-CN" sz="1300" b="0" dirty="0">
                <a:solidFill>
                  <a:srgbClr val="CCCCCC"/>
                </a:solidFill>
                <a:latin typeface="Consolas" panose="020B0609020204030204"/>
                <a:ea typeface="Consolas" panose="020B0609020204030204"/>
              </a:rPr>
              <a:t>(</a:t>
            </a:r>
            <a:r>
              <a:rPr lang="en-US" altLang="zh-CN" sz="1300" b="0" dirty="0">
                <a:solidFill>
                  <a:srgbClr val="4EC9B0"/>
                </a:solidFill>
                <a:latin typeface="Consolas" panose="020B0609020204030204"/>
                <a:ea typeface="Consolas" panose="020B0609020204030204"/>
              </a:rPr>
              <a:t>C</a:t>
            </a:r>
            <a:r>
              <a:rPr lang="en-US" altLang="zh-CN" sz="1300" b="0" dirty="0">
                <a:solidFill>
                  <a:srgbClr val="CCCCCC"/>
                </a:solidFill>
                <a:latin typeface="Consolas" panose="020B0609020204030204"/>
                <a:ea typeface="Consolas" panose="020B0609020204030204"/>
              </a:rPr>
              <a:t>)]</a:t>
            </a:r>
          </a:p>
          <a:p>
            <a:pPr indent="0" fontAlgn="auto">
              <a:lnSpc>
                <a:spcPct val="100000"/>
              </a:lnSpc>
            </a:pPr>
            <a:r>
              <a:rPr lang="en-US" altLang="zh-CN" sz="1300" b="0" dirty="0">
                <a:solidFill>
                  <a:srgbClr val="569CD6"/>
                </a:solidFill>
                <a:latin typeface="Consolas" panose="020B0609020204030204"/>
                <a:ea typeface="Consolas" panose="020B0609020204030204"/>
              </a:rPr>
              <a:t>struct </a:t>
            </a:r>
            <a:r>
              <a:rPr lang="en-US" altLang="zh-CN" sz="1300" b="0" dirty="0" err="1">
                <a:solidFill>
                  <a:srgbClr val="4EC9B0"/>
                </a:solidFill>
                <a:latin typeface="Consolas" panose="020B0609020204030204"/>
                <a:ea typeface="Consolas" panose="020B0609020204030204"/>
              </a:rPr>
              <a:t>CStyle</a:t>
            </a:r>
            <a:r>
              <a:rPr lang="en-US" altLang="zh-CN" sz="1300" b="0" dirty="0">
                <a:solidFill>
                  <a:srgbClr val="CCCCCC"/>
                </a:solidFill>
                <a:latin typeface="Consolas" panose="020B0609020204030204"/>
                <a:ea typeface="Consolas" panose="020B0609020204030204"/>
              </a:rPr>
              <a:t> {</a:t>
            </a:r>
          </a:p>
          <a:p>
            <a:pPr indent="0" fontAlgn="auto">
              <a:lnSpc>
                <a:spcPct val="100000"/>
              </a:lnSpc>
            </a:pPr>
            <a:r>
              <a:rPr lang="en-US" altLang="zh-CN" sz="1300" b="0" dirty="0">
                <a:solidFill>
                  <a:srgbClr val="CCCCCC"/>
                </a:solidFill>
                <a:latin typeface="Consolas" panose="020B0609020204030204"/>
                <a:ea typeface="Consolas" panose="020B0609020204030204"/>
              </a:rPr>
              <a:t>    </a:t>
            </a:r>
            <a:r>
              <a:rPr lang="en-US" altLang="zh-CN" sz="1300" b="0" dirty="0">
                <a:solidFill>
                  <a:srgbClr val="9CDCFE"/>
                </a:solidFill>
                <a:latin typeface="Consolas" panose="020B0609020204030204"/>
                <a:ea typeface="Consolas" panose="020B0609020204030204"/>
              </a:rPr>
              <a:t>a</a:t>
            </a:r>
            <a:r>
              <a:rPr lang="en-US" altLang="zh-CN" sz="1300" b="0" dirty="0">
                <a:solidFill>
                  <a:srgbClr val="D4D4D4"/>
                </a:solidFill>
                <a:latin typeface="Consolas" panose="020B0609020204030204"/>
                <a:ea typeface="Consolas" panose="020B0609020204030204"/>
              </a:rPr>
              <a:t>:</a:t>
            </a:r>
            <a:r>
              <a:rPr lang="en-US" altLang="zh-CN" sz="1300" b="0" dirty="0">
                <a:solidFill>
                  <a:srgbClr val="4EC9B0"/>
                </a:solidFill>
                <a:latin typeface="Consolas" panose="020B0609020204030204"/>
                <a:ea typeface="Consolas" panose="020B0609020204030204"/>
              </a:rPr>
              <a:t>u8</a:t>
            </a:r>
            <a:r>
              <a:rPr lang="en-US" altLang="zh-CN" sz="1300" b="0" dirty="0">
                <a:solidFill>
                  <a:srgbClr val="CCCCCC"/>
                </a:solidFill>
                <a:latin typeface="Consolas" panose="020B0609020204030204"/>
                <a:ea typeface="Consolas" panose="020B0609020204030204"/>
              </a:rPr>
              <a:t>,</a:t>
            </a:r>
          </a:p>
          <a:p>
            <a:pPr indent="0" fontAlgn="auto">
              <a:lnSpc>
                <a:spcPct val="100000"/>
              </a:lnSpc>
            </a:pPr>
            <a:r>
              <a:rPr lang="en-US" altLang="zh-CN" sz="1300" b="0" dirty="0">
                <a:solidFill>
                  <a:srgbClr val="CCCCCC"/>
                </a:solidFill>
                <a:latin typeface="Consolas" panose="020B0609020204030204"/>
                <a:ea typeface="Consolas" panose="020B0609020204030204"/>
              </a:rPr>
              <a:t>    </a:t>
            </a:r>
            <a:r>
              <a:rPr lang="en-US" altLang="zh-CN" sz="1300" b="0" dirty="0">
                <a:solidFill>
                  <a:srgbClr val="9CDCFE"/>
                </a:solidFill>
                <a:latin typeface="Consolas" panose="020B0609020204030204"/>
                <a:ea typeface="Consolas" panose="020B0609020204030204"/>
              </a:rPr>
              <a:t>b</a:t>
            </a:r>
            <a:r>
              <a:rPr lang="en-US" altLang="zh-CN" sz="1300" b="0" dirty="0">
                <a:solidFill>
                  <a:srgbClr val="D4D4D4"/>
                </a:solidFill>
                <a:latin typeface="Consolas" panose="020B0609020204030204"/>
                <a:ea typeface="Consolas" panose="020B0609020204030204"/>
              </a:rPr>
              <a:t>:</a:t>
            </a:r>
            <a:r>
              <a:rPr lang="en-US" altLang="zh-CN" sz="1300" b="0" dirty="0">
                <a:solidFill>
                  <a:srgbClr val="4EC9B0"/>
                </a:solidFill>
                <a:latin typeface="Consolas" panose="020B0609020204030204"/>
                <a:ea typeface="Consolas" panose="020B0609020204030204"/>
              </a:rPr>
              <a:t>u32</a:t>
            </a:r>
            <a:r>
              <a:rPr lang="en-US" altLang="zh-CN" sz="1300" b="0" dirty="0">
                <a:solidFill>
                  <a:srgbClr val="CCCCCC"/>
                </a:solidFill>
                <a:latin typeface="Consolas" panose="020B0609020204030204"/>
                <a:ea typeface="Consolas" panose="020B0609020204030204"/>
              </a:rPr>
              <a:t>,</a:t>
            </a:r>
          </a:p>
          <a:p>
            <a:pPr indent="0" fontAlgn="auto">
              <a:lnSpc>
                <a:spcPct val="100000"/>
              </a:lnSpc>
            </a:pPr>
            <a:r>
              <a:rPr lang="en-US" altLang="zh-CN" sz="1300" b="0" dirty="0">
                <a:solidFill>
                  <a:srgbClr val="CCCCCC"/>
                </a:solidFill>
                <a:latin typeface="Consolas" panose="020B0609020204030204"/>
                <a:ea typeface="Consolas" panose="020B0609020204030204"/>
              </a:rPr>
              <a:t>    </a:t>
            </a:r>
            <a:r>
              <a:rPr lang="en-US" altLang="zh-CN" sz="1300" b="0" dirty="0">
                <a:solidFill>
                  <a:srgbClr val="9CDCFE"/>
                </a:solidFill>
                <a:latin typeface="Consolas" panose="020B0609020204030204"/>
                <a:ea typeface="Consolas" panose="020B0609020204030204"/>
              </a:rPr>
              <a:t>c</a:t>
            </a:r>
            <a:r>
              <a:rPr lang="en-US" altLang="zh-CN" sz="1300" b="0" dirty="0">
                <a:solidFill>
                  <a:srgbClr val="D4D4D4"/>
                </a:solidFill>
                <a:latin typeface="Consolas" panose="020B0609020204030204"/>
                <a:ea typeface="Consolas" panose="020B0609020204030204"/>
              </a:rPr>
              <a:t>:</a:t>
            </a:r>
            <a:r>
              <a:rPr lang="en-US" altLang="zh-CN" sz="1300" b="0" dirty="0">
                <a:solidFill>
                  <a:srgbClr val="4EC9B0"/>
                </a:solidFill>
                <a:latin typeface="Consolas" panose="020B0609020204030204"/>
                <a:ea typeface="Consolas" panose="020B0609020204030204"/>
              </a:rPr>
              <a:t>u16</a:t>
            </a:r>
            <a:r>
              <a:rPr lang="en-US" altLang="zh-CN" sz="1300" b="0" dirty="0">
                <a:solidFill>
                  <a:srgbClr val="CCCCCC"/>
                </a:solidFill>
                <a:latin typeface="Consolas" panose="020B0609020204030204"/>
                <a:ea typeface="Consolas" panose="020B0609020204030204"/>
              </a:rPr>
              <a:t>,</a:t>
            </a:r>
          </a:p>
          <a:p>
            <a:pPr indent="0" fontAlgn="auto">
              <a:lnSpc>
                <a:spcPct val="100000"/>
              </a:lnSpc>
            </a:pPr>
            <a:r>
              <a:rPr lang="en-US" altLang="zh-CN" sz="1300" b="0" dirty="0">
                <a:solidFill>
                  <a:srgbClr val="CCCCCC"/>
                </a:solidFill>
                <a:latin typeface="Consolas" panose="020B0609020204030204"/>
                <a:ea typeface="Consolas" panose="020B0609020204030204"/>
              </a:rPr>
              <a:t>    </a:t>
            </a:r>
            <a:r>
              <a:rPr lang="en-US" altLang="zh-CN" sz="1300" b="0" dirty="0">
                <a:solidFill>
                  <a:srgbClr val="9CDCFE"/>
                </a:solidFill>
                <a:latin typeface="Consolas" panose="020B0609020204030204"/>
                <a:ea typeface="Consolas" panose="020B0609020204030204"/>
              </a:rPr>
              <a:t>d</a:t>
            </a:r>
            <a:r>
              <a:rPr lang="en-US" altLang="zh-CN" sz="1300" b="0" dirty="0">
                <a:solidFill>
                  <a:srgbClr val="D4D4D4"/>
                </a:solidFill>
                <a:latin typeface="Consolas" panose="020B0609020204030204"/>
                <a:ea typeface="Consolas" panose="020B0609020204030204"/>
              </a:rPr>
              <a:t>:</a:t>
            </a:r>
            <a:r>
              <a:rPr lang="en-US" altLang="zh-CN" sz="1300" b="0" dirty="0">
                <a:solidFill>
                  <a:srgbClr val="4EC9B0"/>
                </a:solidFill>
                <a:latin typeface="Consolas" panose="020B0609020204030204"/>
                <a:ea typeface="Consolas" panose="020B0609020204030204"/>
              </a:rPr>
              <a:t>f64</a:t>
            </a:r>
            <a:r>
              <a:rPr lang="en-US" altLang="zh-CN" sz="1300" b="0" dirty="0">
                <a:solidFill>
                  <a:srgbClr val="CCCCCC"/>
                </a:solidFill>
                <a:latin typeface="Consolas" panose="020B0609020204030204"/>
                <a:ea typeface="Consolas" panose="020B0609020204030204"/>
              </a:rPr>
              <a:t>,</a:t>
            </a:r>
          </a:p>
          <a:p>
            <a:pPr indent="0" fontAlgn="auto">
              <a:lnSpc>
                <a:spcPct val="100000"/>
              </a:lnSpc>
            </a:pPr>
            <a:r>
              <a:rPr lang="en-US" altLang="zh-CN" sz="1300" b="0" dirty="0">
                <a:solidFill>
                  <a:srgbClr val="CCCCCC"/>
                </a:solidFill>
                <a:latin typeface="Consolas" panose="020B0609020204030204"/>
                <a:ea typeface="Consolas" panose="020B0609020204030204"/>
              </a:rPr>
              <a:t>}</a:t>
            </a:r>
          </a:p>
          <a:p>
            <a:pPr indent="0" fontAlgn="auto">
              <a:lnSpc>
                <a:spcPct val="100000"/>
              </a:lnSpc>
            </a:pPr>
            <a:r>
              <a:rPr lang="en-US" altLang="zh-CN" sz="1300" b="0" dirty="0" err="1">
                <a:solidFill>
                  <a:srgbClr val="569CD6"/>
                </a:solidFill>
                <a:latin typeface="Consolas" panose="020B0609020204030204"/>
                <a:ea typeface="Consolas" panose="020B0609020204030204"/>
              </a:rPr>
              <a:t>fn</a:t>
            </a:r>
            <a:r>
              <a:rPr lang="en-US" altLang="zh-CN" sz="1300" b="0" dirty="0">
                <a:solidFill>
                  <a:srgbClr val="569CD6"/>
                </a:solidFill>
                <a:latin typeface="Consolas" panose="020B0609020204030204"/>
                <a:ea typeface="Consolas" panose="020B0609020204030204"/>
              </a:rPr>
              <a:t> </a:t>
            </a:r>
            <a:r>
              <a:rPr lang="en-US" altLang="zh-CN" sz="1300" b="0" dirty="0" err="1">
                <a:solidFill>
                  <a:srgbClr val="DCDCAA"/>
                </a:solidFill>
                <a:latin typeface="Consolas" panose="020B0609020204030204"/>
                <a:ea typeface="Consolas" panose="020B0609020204030204"/>
              </a:rPr>
              <a:t>print_struct</a:t>
            </a:r>
            <a:r>
              <a:rPr lang="en-US" altLang="zh-CN" sz="1300" b="0" dirty="0">
                <a:solidFill>
                  <a:srgbClr val="CCCCCC"/>
                </a:solidFill>
                <a:latin typeface="Consolas" panose="020B0609020204030204"/>
                <a:ea typeface="Consolas" panose="020B0609020204030204"/>
              </a:rPr>
              <a:t>&lt;</a:t>
            </a:r>
            <a:r>
              <a:rPr lang="en-US" altLang="zh-CN" sz="1300" b="0" dirty="0">
                <a:solidFill>
                  <a:srgbClr val="4EC9B0"/>
                </a:solidFill>
                <a:latin typeface="Consolas" panose="020B0609020204030204"/>
                <a:ea typeface="Consolas" panose="020B0609020204030204"/>
              </a:rPr>
              <a:t>T</a:t>
            </a:r>
            <a:r>
              <a:rPr lang="en-US" altLang="zh-CN" sz="1300" b="0" dirty="0">
                <a:solidFill>
                  <a:srgbClr val="CCCCCC"/>
                </a:solidFill>
                <a:latin typeface="Consolas" panose="020B0609020204030204"/>
                <a:ea typeface="Consolas" panose="020B0609020204030204"/>
              </a:rPr>
              <a:t>&gt;(</a:t>
            </a:r>
            <a:r>
              <a:rPr lang="en-US" altLang="zh-CN" sz="1300" b="0" dirty="0">
                <a:solidFill>
                  <a:srgbClr val="9CDCFE"/>
                </a:solidFill>
                <a:latin typeface="Consolas" panose="020B0609020204030204"/>
                <a:ea typeface="Consolas" panose="020B0609020204030204"/>
              </a:rPr>
              <a:t>instance</a:t>
            </a:r>
            <a:r>
              <a:rPr lang="en-US" altLang="zh-CN" sz="1300" b="0" dirty="0">
                <a:solidFill>
                  <a:srgbClr val="D4D4D4"/>
                </a:solidFill>
                <a:latin typeface="Consolas" panose="020B0609020204030204"/>
                <a:ea typeface="Consolas" panose="020B0609020204030204"/>
              </a:rPr>
              <a:t>:&amp;</a:t>
            </a:r>
            <a:r>
              <a:rPr lang="en-US" altLang="zh-CN" sz="1300" b="0" dirty="0">
                <a:solidFill>
                  <a:srgbClr val="4EC9B0"/>
                </a:solidFill>
                <a:latin typeface="Consolas" panose="020B0609020204030204"/>
                <a:ea typeface="Consolas" panose="020B0609020204030204"/>
              </a:rPr>
              <a:t>T</a:t>
            </a:r>
            <a:r>
              <a:rPr lang="en-US" altLang="zh-CN" sz="1300" b="0" dirty="0">
                <a:solidFill>
                  <a:srgbClr val="CCCCCC"/>
                </a:solidFill>
                <a:latin typeface="Consolas" panose="020B0609020204030204"/>
                <a:ea typeface="Consolas" panose="020B0609020204030204"/>
              </a:rPr>
              <a:t>, </a:t>
            </a:r>
            <a:r>
              <a:rPr lang="en-US" altLang="zh-CN" sz="1300" b="0" dirty="0">
                <a:solidFill>
                  <a:srgbClr val="9CDCFE"/>
                </a:solidFill>
                <a:latin typeface="Consolas" panose="020B0609020204030204"/>
                <a:ea typeface="Consolas" panose="020B0609020204030204"/>
              </a:rPr>
              <a:t>name</a:t>
            </a:r>
            <a:r>
              <a:rPr lang="en-US" altLang="zh-CN" sz="1300" b="0" dirty="0">
                <a:solidFill>
                  <a:srgbClr val="D4D4D4"/>
                </a:solidFill>
                <a:latin typeface="Consolas" panose="020B0609020204030204"/>
                <a:ea typeface="Consolas" panose="020B0609020204030204"/>
              </a:rPr>
              <a:t>:&amp;</a:t>
            </a:r>
            <a:r>
              <a:rPr lang="en-US" altLang="zh-CN" sz="1300" b="0" dirty="0">
                <a:solidFill>
                  <a:srgbClr val="4EC9B0"/>
                </a:solidFill>
                <a:latin typeface="Consolas" panose="020B0609020204030204"/>
                <a:ea typeface="Consolas" panose="020B0609020204030204"/>
              </a:rPr>
              <a:t>str</a:t>
            </a:r>
            <a:r>
              <a:rPr lang="en-US" altLang="zh-CN" sz="1300" b="0" dirty="0">
                <a:solidFill>
                  <a:srgbClr val="CCCCCC"/>
                </a:solidFill>
                <a:latin typeface="Consolas" panose="020B0609020204030204"/>
                <a:ea typeface="Consolas" panose="020B0609020204030204"/>
              </a:rPr>
              <a:t>) {</a:t>
            </a:r>
          </a:p>
          <a:p>
            <a:pPr indent="0" fontAlgn="auto">
              <a:lnSpc>
                <a:spcPct val="100000"/>
              </a:lnSpc>
            </a:pPr>
            <a:r>
              <a:rPr lang="en-US" altLang="zh-CN" sz="1300" b="0" dirty="0">
                <a:solidFill>
                  <a:srgbClr val="CCCCCC"/>
                </a:solidFill>
                <a:latin typeface="Consolas" panose="020B0609020204030204"/>
                <a:ea typeface="Consolas" panose="020B0609020204030204"/>
              </a:rPr>
              <a:t>    </a:t>
            </a:r>
            <a:r>
              <a:rPr lang="en-US" altLang="zh-CN" sz="1300" b="0" dirty="0" err="1">
                <a:solidFill>
                  <a:srgbClr val="DCDCAA"/>
                </a:solidFill>
                <a:latin typeface="Consolas" panose="020B0609020204030204"/>
                <a:ea typeface="Consolas" panose="020B0609020204030204"/>
              </a:rPr>
              <a:t>println</a:t>
            </a:r>
            <a:r>
              <a:rPr lang="en-US" altLang="zh-CN" sz="1300" b="0" dirty="0">
                <a:solidFill>
                  <a:srgbClr val="DCDCAA"/>
                </a:solidFill>
                <a:latin typeface="Consolas" panose="020B0609020204030204"/>
                <a:ea typeface="Consolas" panose="020B0609020204030204"/>
              </a:rPr>
              <a:t>!</a:t>
            </a:r>
            <a:r>
              <a:rPr lang="en-US" altLang="zh-CN" sz="1300" b="0" dirty="0">
                <a:solidFill>
                  <a:srgbClr val="CCCCCC"/>
                </a:solidFill>
                <a:latin typeface="Consolas" panose="020B0609020204030204"/>
                <a:ea typeface="Consolas" panose="020B0609020204030204"/>
              </a:rPr>
              <a:t>(</a:t>
            </a:r>
            <a:r>
              <a:rPr lang="en-US" altLang="zh-CN" sz="1300" b="0" dirty="0">
                <a:solidFill>
                  <a:srgbClr val="CE9178"/>
                </a:solidFill>
                <a:latin typeface="Consolas" panose="020B0609020204030204"/>
                <a:ea typeface="Consolas" panose="020B0609020204030204"/>
              </a:rPr>
              <a:t>"</a:t>
            </a:r>
            <a:r>
              <a:rPr lang="en-US" altLang="zh-CN" sz="1300" b="0" dirty="0">
                <a:solidFill>
                  <a:srgbClr val="D7BA7D"/>
                </a:solidFill>
                <a:latin typeface="Consolas" panose="020B0609020204030204"/>
                <a:ea typeface="Consolas" panose="020B0609020204030204"/>
              </a:rPr>
              <a:t>\n</a:t>
            </a:r>
            <a:r>
              <a:rPr lang="en-US" altLang="zh-CN" sz="1300" b="0" dirty="0">
                <a:solidFill>
                  <a:srgbClr val="CE9178"/>
                </a:solidFill>
                <a:latin typeface="Consolas" panose="020B0609020204030204"/>
                <a:ea typeface="Consolas" panose="020B0609020204030204"/>
              </a:rPr>
              <a:t>=== {} Structure ==="</a:t>
            </a:r>
            <a:r>
              <a:rPr lang="en-US" altLang="zh-CN" sz="1300" b="0" dirty="0">
                <a:solidFill>
                  <a:srgbClr val="CCCCCC"/>
                </a:solidFill>
                <a:latin typeface="Consolas" panose="020B0609020204030204"/>
                <a:ea typeface="Consolas" panose="020B0609020204030204"/>
              </a:rPr>
              <a:t>, </a:t>
            </a:r>
            <a:r>
              <a:rPr lang="en-US" altLang="zh-CN" sz="1300" b="0" dirty="0">
                <a:solidFill>
                  <a:srgbClr val="9CDCFE"/>
                </a:solidFill>
                <a:latin typeface="Consolas" panose="020B0609020204030204"/>
                <a:ea typeface="Consolas" panose="020B0609020204030204"/>
              </a:rPr>
              <a:t>name</a:t>
            </a:r>
            <a:r>
              <a:rPr lang="en-US" altLang="zh-CN" sz="1300" b="0" dirty="0">
                <a:solidFill>
                  <a:srgbClr val="CCCCCC"/>
                </a:solidFill>
                <a:latin typeface="Consolas" panose="020B0609020204030204"/>
                <a:ea typeface="Consolas" panose="020B0609020204030204"/>
              </a:rPr>
              <a:t>);</a:t>
            </a:r>
          </a:p>
          <a:p>
            <a:pPr indent="0" fontAlgn="auto">
              <a:lnSpc>
                <a:spcPct val="100000"/>
              </a:lnSpc>
            </a:pPr>
            <a:r>
              <a:rPr lang="en-US" altLang="zh-CN" sz="1300" b="0" dirty="0">
                <a:solidFill>
                  <a:srgbClr val="CCCCCC"/>
                </a:solidFill>
                <a:latin typeface="Consolas" panose="020B0609020204030204"/>
                <a:ea typeface="Consolas" panose="020B0609020204030204"/>
              </a:rPr>
              <a:t>    </a:t>
            </a:r>
            <a:r>
              <a:rPr lang="en-US" altLang="zh-CN" sz="1300" b="0" dirty="0" err="1">
                <a:solidFill>
                  <a:srgbClr val="DCDCAA"/>
                </a:solidFill>
                <a:latin typeface="Consolas" panose="020B0609020204030204"/>
                <a:ea typeface="Consolas" panose="020B0609020204030204"/>
              </a:rPr>
              <a:t>println</a:t>
            </a:r>
            <a:r>
              <a:rPr lang="en-US" altLang="zh-CN" sz="1300" b="0" dirty="0">
                <a:solidFill>
                  <a:srgbClr val="DCDCAA"/>
                </a:solidFill>
                <a:latin typeface="Consolas" panose="020B0609020204030204"/>
                <a:ea typeface="Consolas" panose="020B0609020204030204"/>
              </a:rPr>
              <a:t>!</a:t>
            </a:r>
            <a:r>
              <a:rPr lang="en-US" altLang="zh-CN" sz="1300" b="0" dirty="0">
                <a:solidFill>
                  <a:srgbClr val="CCCCCC"/>
                </a:solidFill>
                <a:latin typeface="Consolas" panose="020B0609020204030204"/>
                <a:ea typeface="Consolas" panose="020B0609020204030204"/>
              </a:rPr>
              <a:t>(</a:t>
            </a:r>
            <a:r>
              <a:rPr lang="en-US" altLang="zh-CN" sz="1300" b="0" dirty="0">
                <a:solidFill>
                  <a:srgbClr val="CE9178"/>
                </a:solidFill>
                <a:latin typeface="Consolas" panose="020B0609020204030204"/>
                <a:ea typeface="Consolas" panose="020B0609020204030204"/>
              </a:rPr>
              <a:t>"size: {} Bytes"</a:t>
            </a:r>
            <a:r>
              <a:rPr lang="en-US" altLang="zh-CN" sz="1300" b="0" dirty="0">
                <a:solidFill>
                  <a:srgbClr val="CCCCCC"/>
                </a:solidFill>
                <a:latin typeface="Consolas" panose="020B0609020204030204"/>
                <a:ea typeface="Consolas" panose="020B0609020204030204"/>
              </a:rPr>
              <a:t>, </a:t>
            </a:r>
            <a:r>
              <a:rPr lang="en-US" altLang="zh-CN" sz="1300" b="0" dirty="0" err="1">
                <a:solidFill>
                  <a:srgbClr val="DCDCAA"/>
                </a:solidFill>
                <a:latin typeface="Consolas" panose="020B0609020204030204"/>
                <a:ea typeface="Consolas" panose="020B0609020204030204"/>
              </a:rPr>
              <a:t>size_of_val</a:t>
            </a:r>
            <a:r>
              <a:rPr lang="en-US" altLang="zh-CN" sz="1300" b="0" dirty="0">
                <a:solidFill>
                  <a:srgbClr val="CCCCCC"/>
                </a:solidFill>
                <a:latin typeface="Consolas" panose="020B0609020204030204"/>
                <a:ea typeface="Consolas" panose="020B0609020204030204"/>
              </a:rPr>
              <a:t>(</a:t>
            </a:r>
            <a:r>
              <a:rPr lang="en-US" altLang="zh-CN" sz="1300" b="0" dirty="0">
                <a:solidFill>
                  <a:srgbClr val="9CDCFE"/>
                </a:solidFill>
                <a:latin typeface="Consolas" panose="020B0609020204030204"/>
                <a:ea typeface="Consolas" panose="020B0609020204030204"/>
              </a:rPr>
              <a:t>instance</a:t>
            </a:r>
            <a:r>
              <a:rPr lang="en-US" altLang="zh-CN" sz="1300" b="0" dirty="0">
                <a:solidFill>
                  <a:srgbClr val="CCCCCC"/>
                </a:solidFill>
                <a:latin typeface="Consolas" panose="020B0609020204030204"/>
                <a:ea typeface="Consolas" panose="020B0609020204030204"/>
              </a:rPr>
              <a:t>));</a:t>
            </a:r>
          </a:p>
          <a:p>
            <a:pPr indent="0" fontAlgn="auto">
              <a:lnSpc>
                <a:spcPct val="100000"/>
              </a:lnSpc>
            </a:pPr>
            <a:r>
              <a:rPr lang="en-US" altLang="zh-CN" sz="1300" b="0" dirty="0">
                <a:solidFill>
                  <a:srgbClr val="CCCCCC"/>
                </a:solidFill>
                <a:latin typeface="Consolas" panose="020B0609020204030204"/>
                <a:ea typeface="Consolas" panose="020B0609020204030204"/>
              </a:rPr>
              <a:t>    </a:t>
            </a:r>
            <a:r>
              <a:rPr lang="en-US" altLang="zh-CN" sz="1300" b="0" dirty="0" err="1">
                <a:solidFill>
                  <a:srgbClr val="DCDCAA"/>
                </a:solidFill>
                <a:latin typeface="Consolas" panose="020B0609020204030204"/>
                <a:ea typeface="Consolas" panose="020B0609020204030204"/>
              </a:rPr>
              <a:t>println</a:t>
            </a:r>
            <a:r>
              <a:rPr lang="en-US" altLang="zh-CN" sz="1300" b="0" dirty="0">
                <a:solidFill>
                  <a:srgbClr val="DCDCAA"/>
                </a:solidFill>
                <a:latin typeface="Consolas" panose="020B0609020204030204"/>
                <a:ea typeface="Consolas" panose="020B0609020204030204"/>
              </a:rPr>
              <a:t>!</a:t>
            </a:r>
            <a:r>
              <a:rPr lang="en-US" altLang="zh-CN" sz="1300" b="0" dirty="0">
                <a:solidFill>
                  <a:srgbClr val="CCCCCC"/>
                </a:solidFill>
                <a:latin typeface="Consolas" panose="020B0609020204030204"/>
                <a:ea typeface="Consolas" panose="020B0609020204030204"/>
              </a:rPr>
              <a:t>(</a:t>
            </a:r>
            <a:r>
              <a:rPr lang="en-US" altLang="zh-CN" sz="1300" b="0" dirty="0">
                <a:solidFill>
                  <a:srgbClr val="CE9178"/>
                </a:solidFill>
                <a:latin typeface="Consolas" panose="020B0609020204030204"/>
                <a:ea typeface="Consolas" panose="020B0609020204030204"/>
              </a:rPr>
              <a:t>"align based on: {} Bytes"</a:t>
            </a:r>
            <a:r>
              <a:rPr lang="en-US" altLang="zh-CN" sz="1300" b="0" dirty="0">
                <a:solidFill>
                  <a:srgbClr val="CCCCCC"/>
                </a:solidFill>
                <a:latin typeface="Consolas" panose="020B0609020204030204"/>
                <a:ea typeface="Consolas" panose="020B0609020204030204"/>
              </a:rPr>
              <a:t>, </a:t>
            </a:r>
            <a:r>
              <a:rPr lang="en-US" altLang="zh-CN" sz="1300" b="0" dirty="0" err="1">
                <a:solidFill>
                  <a:srgbClr val="DCDCAA"/>
                </a:solidFill>
                <a:latin typeface="Consolas" panose="020B0609020204030204"/>
                <a:ea typeface="Consolas" panose="020B0609020204030204"/>
              </a:rPr>
              <a:t>align_of_val</a:t>
            </a:r>
            <a:r>
              <a:rPr lang="en-US" altLang="zh-CN" sz="1300" b="0" dirty="0">
                <a:solidFill>
                  <a:srgbClr val="CCCCCC"/>
                </a:solidFill>
                <a:latin typeface="Consolas" panose="020B0609020204030204"/>
                <a:ea typeface="Consolas" panose="020B0609020204030204"/>
              </a:rPr>
              <a:t>(</a:t>
            </a:r>
            <a:r>
              <a:rPr lang="en-US" altLang="zh-CN" sz="1300" b="0" dirty="0">
                <a:solidFill>
                  <a:srgbClr val="9CDCFE"/>
                </a:solidFill>
                <a:latin typeface="Consolas" panose="020B0609020204030204"/>
                <a:ea typeface="Consolas" panose="020B0609020204030204"/>
              </a:rPr>
              <a:t>instance</a:t>
            </a:r>
            <a:r>
              <a:rPr lang="en-US" altLang="zh-CN" sz="1300" b="0" dirty="0">
                <a:solidFill>
                  <a:srgbClr val="CCCCCC"/>
                </a:solidFill>
                <a:latin typeface="Consolas" panose="020B0609020204030204"/>
                <a:ea typeface="Consolas" panose="020B0609020204030204"/>
              </a:rPr>
              <a:t>));</a:t>
            </a:r>
          </a:p>
          <a:p>
            <a:pPr indent="0" fontAlgn="auto">
              <a:lnSpc>
                <a:spcPct val="100000"/>
              </a:lnSpc>
            </a:pPr>
            <a:r>
              <a:rPr lang="en-US" altLang="zh-CN" sz="1300" b="0" dirty="0">
                <a:solidFill>
                  <a:srgbClr val="CCCCCC"/>
                </a:solidFill>
                <a:latin typeface="Consolas" panose="020B0609020204030204"/>
                <a:ea typeface="Consolas" panose="020B0609020204030204"/>
              </a:rPr>
              <a:t>    </a:t>
            </a:r>
            <a:endParaRPr lang="en-US" altLang="zh-CN" sz="1300" b="0" dirty="0">
              <a:solidFill>
                <a:srgbClr val="6A9955"/>
              </a:solidFill>
              <a:latin typeface="Consolas" panose="020B0609020204030204"/>
              <a:ea typeface="Consolas" panose="020B0609020204030204"/>
            </a:endParaRPr>
          </a:p>
          <a:p>
            <a:pPr indent="0" fontAlgn="auto">
              <a:lnSpc>
                <a:spcPct val="100000"/>
              </a:lnSpc>
            </a:pPr>
            <a:r>
              <a:rPr lang="en-US" altLang="zh-CN" sz="1300" b="0" dirty="0">
                <a:solidFill>
                  <a:srgbClr val="CCCCCC"/>
                </a:solidFill>
                <a:latin typeface="Consolas" panose="020B0609020204030204"/>
                <a:ea typeface="Consolas" panose="020B0609020204030204"/>
              </a:rPr>
              <a:t>}</a:t>
            </a:r>
          </a:p>
          <a:p>
            <a:pPr indent="0" fontAlgn="auto">
              <a:lnSpc>
                <a:spcPct val="100000"/>
              </a:lnSpc>
            </a:pPr>
            <a:r>
              <a:rPr lang="en-US" altLang="zh-CN" sz="1300" b="0" dirty="0" err="1">
                <a:solidFill>
                  <a:srgbClr val="569CD6"/>
                </a:solidFill>
                <a:latin typeface="Consolas" panose="020B0609020204030204"/>
                <a:ea typeface="Consolas" panose="020B0609020204030204"/>
              </a:rPr>
              <a:t>fn</a:t>
            </a:r>
            <a:r>
              <a:rPr lang="en-US" altLang="zh-CN" sz="1300" b="0" dirty="0">
                <a:solidFill>
                  <a:srgbClr val="569CD6"/>
                </a:solidFill>
                <a:latin typeface="Consolas" panose="020B0609020204030204"/>
                <a:ea typeface="Consolas" panose="020B0609020204030204"/>
              </a:rPr>
              <a:t> </a:t>
            </a:r>
            <a:r>
              <a:rPr lang="en-US" altLang="zh-CN" sz="1300" b="0" dirty="0">
                <a:solidFill>
                  <a:srgbClr val="DCDCAA"/>
                </a:solidFill>
                <a:latin typeface="Consolas" panose="020B0609020204030204"/>
                <a:ea typeface="Consolas" panose="020B0609020204030204"/>
              </a:rPr>
              <a:t>main</a:t>
            </a:r>
            <a:r>
              <a:rPr lang="en-US" altLang="zh-CN" sz="1300" b="0" dirty="0">
                <a:solidFill>
                  <a:srgbClr val="CCCCCC"/>
                </a:solidFill>
                <a:latin typeface="Consolas" panose="020B0609020204030204"/>
                <a:ea typeface="Consolas" panose="020B0609020204030204"/>
              </a:rPr>
              <a:t>() {</a:t>
            </a:r>
          </a:p>
          <a:p>
            <a:pPr indent="0" fontAlgn="auto">
              <a:lnSpc>
                <a:spcPct val="100000"/>
              </a:lnSpc>
            </a:pPr>
            <a:r>
              <a:rPr lang="en-US" altLang="zh-CN" sz="1300" b="0" dirty="0">
                <a:solidFill>
                  <a:srgbClr val="CCCCCC"/>
                </a:solidFill>
                <a:latin typeface="Consolas" panose="020B0609020204030204"/>
                <a:ea typeface="Consolas" panose="020B0609020204030204"/>
              </a:rPr>
              <a:t>    </a:t>
            </a:r>
            <a:r>
              <a:rPr lang="en-US" altLang="zh-CN" sz="1300" b="0" dirty="0">
                <a:solidFill>
                  <a:srgbClr val="569CD6"/>
                </a:solidFill>
                <a:latin typeface="Consolas" panose="020B0609020204030204"/>
                <a:ea typeface="Consolas" panose="020B0609020204030204"/>
              </a:rPr>
              <a:t>let </a:t>
            </a:r>
            <a:r>
              <a:rPr lang="en-US" altLang="zh-CN" sz="1300" b="0" dirty="0" err="1">
                <a:solidFill>
                  <a:srgbClr val="9CDCFE"/>
                </a:solidFill>
                <a:latin typeface="Consolas" panose="020B0609020204030204"/>
                <a:ea typeface="Consolas" panose="020B0609020204030204"/>
              </a:rPr>
              <a:t>rust_struct</a:t>
            </a:r>
            <a:r>
              <a:rPr lang="en-US" altLang="zh-CN" sz="1300" b="0" dirty="0">
                <a:solidFill>
                  <a:srgbClr val="D4D4D4"/>
                </a:solidFill>
                <a:latin typeface="Consolas" panose="020B0609020204030204"/>
                <a:ea typeface="Consolas" panose="020B0609020204030204"/>
              </a:rPr>
              <a:t>=</a:t>
            </a:r>
            <a:r>
              <a:rPr lang="en-US" altLang="zh-CN" sz="1300" b="0" dirty="0" err="1">
                <a:solidFill>
                  <a:srgbClr val="4EC9B0"/>
                </a:solidFill>
                <a:latin typeface="Consolas" panose="020B0609020204030204"/>
                <a:ea typeface="Consolas" panose="020B0609020204030204"/>
              </a:rPr>
              <a:t>RustStyle</a:t>
            </a:r>
            <a:r>
              <a:rPr lang="en-US" altLang="zh-CN" sz="1300" b="0" dirty="0">
                <a:solidFill>
                  <a:srgbClr val="CCCCCC"/>
                </a:solidFill>
                <a:latin typeface="Consolas" panose="020B0609020204030204"/>
                <a:ea typeface="Consolas" panose="020B0609020204030204"/>
              </a:rPr>
              <a:t> { </a:t>
            </a:r>
            <a:r>
              <a:rPr lang="en-US" altLang="zh-CN" sz="1300" b="0" dirty="0">
                <a:solidFill>
                  <a:srgbClr val="9CDCFE"/>
                </a:solidFill>
                <a:latin typeface="Consolas" panose="020B0609020204030204"/>
                <a:ea typeface="Consolas" panose="020B0609020204030204"/>
              </a:rPr>
              <a:t>a</a:t>
            </a:r>
            <a:r>
              <a:rPr lang="en-US" altLang="zh-CN" sz="1300" b="0" dirty="0">
                <a:solidFill>
                  <a:srgbClr val="D4D4D4"/>
                </a:solidFill>
                <a:latin typeface="Consolas" panose="020B0609020204030204"/>
                <a:ea typeface="Consolas" panose="020B0609020204030204"/>
              </a:rPr>
              <a:t>:</a:t>
            </a:r>
            <a:r>
              <a:rPr lang="en-US" altLang="zh-CN" sz="1300" b="0" dirty="0">
                <a:solidFill>
                  <a:srgbClr val="B5CEA8"/>
                </a:solidFill>
                <a:latin typeface="Consolas" panose="020B0609020204030204"/>
                <a:ea typeface="Consolas" panose="020B0609020204030204"/>
              </a:rPr>
              <a:t>1</a:t>
            </a:r>
            <a:r>
              <a:rPr lang="en-US" altLang="zh-CN" sz="1300" b="0" dirty="0">
                <a:solidFill>
                  <a:srgbClr val="CCCCCC"/>
                </a:solidFill>
                <a:latin typeface="Consolas" panose="020B0609020204030204"/>
                <a:ea typeface="Consolas" panose="020B0609020204030204"/>
              </a:rPr>
              <a:t>, </a:t>
            </a:r>
            <a:r>
              <a:rPr lang="en-US" altLang="zh-CN" sz="1300" b="0" dirty="0">
                <a:solidFill>
                  <a:srgbClr val="9CDCFE"/>
                </a:solidFill>
                <a:latin typeface="Consolas" panose="020B0609020204030204"/>
                <a:ea typeface="Consolas" panose="020B0609020204030204"/>
              </a:rPr>
              <a:t>b</a:t>
            </a:r>
            <a:r>
              <a:rPr lang="en-US" altLang="zh-CN" sz="1300" b="0" dirty="0">
                <a:solidFill>
                  <a:srgbClr val="D4D4D4"/>
                </a:solidFill>
                <a:latin typeface="Consolas" panose="020B0609020204030204"/>
                <a:ea typeface="Consolas" panose="020B0609020204030204"/>
              </a:rPr>
              <a:t>:</a:t>
            </a:r>
            <a:r>
              <a:rPr lang="en-US" altLang="zh-CN" sz="1300" b="0" dirty="0">
                <a:solidFill>
                  <a:srgbClr val="B5CEA8"/>
                </a:solidFill>
                <a:latin typeface="Consolas" panose="020B0609020204030204"/>
                <a:ea typeface="Consolas" panose="020B0609020204030204"/>
              </a:rPr>
              <a:t>2</a:t>
            </a:r>
            <a:r>
              <a:rPr lang="en-US" altLang="zh-CN" sz="1300" b="0" dirty="0">
                <a:solidFill>
                  <a:srgbClr val="CCCCCC"/>
                </a:solidFill>
                <a:latin typeface="Consolas" panose="020B0609020204030204"/>
                <a:ea typeface="Consolas" panose="020B0609020204030204"/>
              </a:rPr>
              <a:t>, </a:t>
            </a:r>
            <a:r>
              <a:rPr lang="en-US" altLang="zh-CN" sz="1300" b="0" dirty="0">
                <a:solidFill>
                  <a:srgbClr val="9CDCFE"/>
                </a:solidFill>
                <a:latin typeface="Consolas" panose="020B0609020204030204"/>
                <a:ea typeface="Consolas" panose="020B0609020204030204"/>
              </a:rPr>
              <a:t>c</a:t>
            </a:r>
            <a:r>
              <a:rPr lang="en-US" altLang="zh-CN" sz="1300" b="0" dirty="0">
                <a:solidFill>
                  <a:srgbClr val="D4D4D4"/>
                </a:solidFill>
                <a:latin typeface="Consolas" panose="020B0609020204030204"/>
                <a:ea typeface="Consolas" panose="020B0609020204030204"/>
              </a:rPr>
              <a:t>:</a:t>
            </a:r>
            <a:r>
              <a:rPr lang="en-US" altLang="zh-CN" sz="1300" b="0" dirty="0">
                <a:solidFill>
                  <a:srgbClr val="B5CEA8"/>
                </a:solidFill>
                <a:latin typeface="Consolas" panose="020B0609020204030204"/>
                <a:ea typeface="Consolas" panose="020B0609020204030204"/>
              </a:rPr>
              <a:t>3</a:t>
            </a:r>
            <a:r>
              <a:rPr lang="en-US" altLang="zh-CN" sz="1300" b="0" dirty="0">
                <a:solidFill>
                  <a:srgbClr val="CCCCCC"/>
                </a:solidFill>
                <a:latin typeface="Consolas" panose="020B0609020204030204"/>
                <a:ea typeface="Consolas" panose="020B0609020204030204"/>
              </a:rPr>
              <a:t>, </a:t>
            </a:r>
            <a:r>
              <a:rPr lang="en-US" altLang="zh-CN" sz="1300" b="0" dirty="0">
                <a:solidFill>
                  <a:srgbClr val="9CDCFE"/>
                </a:solidFill>
                <a:latin typeface="Consolas" panose="020B0609020204030204"/>
                <a:ea typeface="Consolas" panose="020B0609020204030204"/>
              </a:rPr>
              <a:t>d</a:t>
            </a:r>
            <a:r>
              <a:rPr lang="en-US" altLang="zh-CN" sz="1300" b="0" dirty="0">
                <a:solidFill>
                  <a:srgbClr val="D4D4D4"/>
                </a:solidFill>
                <a:latin typeface="Consolas" panose="020B0609020204030204"/>
                <a:ea typeface="Consolas" panose="020B0609020204030204"/>
              </a:rPr>
              <a:t>:</a:t>
            </a:r>
            <a:r>
              <a:rPr lang="en-US" altLang="zh-CN" sz="1300" b="0" dirty="0">
                <a:solidFill>
                  <a:srgbClr val="B5CEA8"/>
                </a:solidFill>
                <a:latin typeface="Consolas" panose="020B0609020204030204"/>
                <a:ea typeface="Consolas" panose="020B0609020204030204"/>
              </a:rPr>
              <a:t>4.0</a:t>
            </a:r>
            <a:r>
              <a:rPr lang="en-US" altLang="zh-CN" sz="1300" b="0" dirty="0">
                <a:solidFill>
                  <a:srgbClr val="CCCCCC"/>
                </a:solidFill>
                <a:latin typeface="Consolas" panose="020B0609020204030204"/>
                <a:ea typeface="Consolas" panose="020B0609020204030204"/>
              </a:rPr>
              <a:t> };</a:t>
            </a:r>
          </a:p>
          <a:p>
            <a:pPr indent="0" fontAlgn="auto">
              <a:lnSpc>
                <a:spcPct val="100000"/>
              </a:lnSpc>
            </a:pPr>
            <a:r>
              <a:rPr lang="en-US" altLang="zh-CN" sz="1300" b="0" dirty="0">
                <a:solidFill>
                  <a:srgbClr val="CCCCCC"/>
                </a:solidFill>
                <a:latin typeface="Consolas" panose="020B0609020204030204"/>
                <a:ea typeface="Consolas" panose="020B0609020204030204"/>
              </a:rPr>
              <a:t>    </a:t>
            </a:r>
            <a:r>
              <a:rPr lang="en-US" altLang="zh-CN" sz="1300" b="0" dirty="0">
                <a:solidFill>
                  <a:srgbClr val="569CD6"/>
                </a:solidFill>
                <a:latin typeface="Consolas" panose="020B0609020204030204"/>
                <a:ea typeface="Consolas" panose="020B0609020204030204"/>
              </a:rPr>
              <a:t>let </a:t>
            </a:r>
            <a:r>
              <a:rPr lang="en-US" altLang="zh-CN" sz="1300" b="0" dirty="0" err="1">
                <a:solidFill>
                  <a:srgbClr val="9CDCFE"/>
                </a:solidFill>
                <a:latin typeface="Consolas" panose="020B0609020204030204"/>
                <a:ea typeface="Consolas" panose="020B0609020204030204"/>
              </a:rPr>
              <a:t>c_struct</a:t>
            </a:r>
            <a:r>
              <a:rPr lang="en-US" altLang="zh-CN" sz="1300" b="0" dirty="0">
                <a:solidFill>
                  <a:srgbClr val="D4D4D4"/>
                </a:solidFill>
                <a:latin typeface="Consolas" panose="020B0609020204030204"/>
                <a:ea typeface="Consolas" panose="020B0609020204030204"/>
              </a:rPr>
              <a:t>=</a:t>
            </a:r>
            <a:r>
              <a:rPr lang="en-US" altLang="zh-CN" sz="1300" b="0" dirty="0" err="1">
                <a:solidFill>
                  <a:srgbClr val="4EC9B0"/>
                </a:solidFill>
                <a:latin typeface="Consolas" panose="020B0609020204030204"/>
                <a:ea typeface="Consolas" panose="020B0609020204030204"/>
              </a:rPr>
              <a:t>CStyle</a:t>
            </a:r>
            <a:r>
              <a:rPr lang="en-US" altLang="zh-CN" sz="1300" b="0" dirty="0">
                <a:solidFill>
                  <a:srgbClr val="CCCCCC"/>
                </a:solidFill>
                <a:latin typeface="Consolas" panose="020B0609020204030204"/>
                <a:ea typeface="Consolas" panose="020B0609020204030204"/>
              </a:rPr>
              <a:t> { </a:t>
            </a:r>
            <a:r>
              <a:rPr lang="en-US" altLang="zh-CN" sz="1300" b="0" dirty="0">
                <a:solidFill>
                  <a:srgbClr val="9CDCFE"/>
                </a:solidFill>
                <a:latin typeface="Consolas" panose="020B0609020204030204"/>
                <a:ea typeface="Consolas" panose="020B0609020204030204"/>
              </a:rPr>
              <a:t>a</a:t>
            </a:r>
            <a:r>
              <a:rPr lang="en-US" altLang="zh-CN" sz="1300" b="0" dirty="0">
                <a:solidFill>
                  <a:srgbClr val="D4D4D4"/>
                </a:solidFill>
                <a:latin typeface="Consolas" panose="020B0609020204030204"/>
                <a:ea typeface="Consolas" panose="020B0609020204030204"/>
              </a:rPr>
              <a:t>:</a:t>
            </a:r>
            <a:r>
              <a:rPr lang="en-US" altLang="zh-CN" sz="1300" b="0" dirty="0">
                <a:solidFill>
                  <a:srgbClr val="B5CEA8"/>
                </a:solidFill>
                <a:latin typeface="Consolas" panose="020B0609020204030204"/>
                <a:ea typeface="Consolas" panose="020B0609020204030204"/>
              </a:rPr>
              <a:t>1</a:t>
            </a:r>
            <a:r>
              <a:rPr lang="en-US" altLang="zh-CN" sz="1300" b="0" dirty="0">
                <a:solidFill>
                  <a:srgbClr val="CCCCCC"/>
                </a:solidFill>
                <a:latin typeface="Consolas" panose="020B0609020204030204"/>
                <a:ea typeface="Consolas" panose="020B0609020204030204"/>
              </a:rPr>
              <a:t>, </a:t>
            </a:r>
            <a:r>
              <a:rPr lang="en-US" altLang="zh-CN" sz="1300" b="0" dirty="0">
                <a:solidFill>
                  <a:srgbClr val="9CDCFE"/>
                </a:solidFill>
                <a:latin typeface="Consolas" panose="020B0609020204030204"/>
                <a:ea typeface="Consolas" panose="020B0609020204030204"/>
              </a:rPr>
              <a:t>b</a:t>
            </a:r>
            <a:r>
              <a:rPr lang="en-US" altLang="zh-CN" sz="1300" b="0" dirty="0">
                <a:solidFill>
                  <a:srgbClr val="D4D4D4"/>
                </a:solidFill>
                <a:latin typeface="Consolas" panose="020B0609020204030204"/>
                <a:ea typeface="Consolas" panose="020B0609020204030204"/>
              </a:rPr>
              <a:t>:</a:t>
            </a:r>
            <a:r>
              <a:rPr lang="en-US" altLang="zh-CN" sz="1300" b="0" dirty="0">
                <a:solidFill>
                  <a:srgbClr val="B5CEA8"/>
                </a:solidFill>
                <a:latin typeface="Consolas" panose="020B0609020204030204"/>
                <a:ea typeface="Consolas" panose="020B0609020204030204"/>
              </a:rPr>
              <a:t>2</a:t>
            </a:r>
            <a:r>
              <a:rPr lang="en-US" altLang="zh-CN" sz="1300" b="0" dirty="0">
                <a:solidFill>
                  <a:srgbClr val="CCCCCC"/>
                </a:solidFill>
                <a:latin typeface="Consolas" panose="020B0609020204030204"/>
                <a:ea typeface="Consolas" panose="020B0609020204030204"/>
              </a:rPr>
              <a:t>, </a:t>
            </a:r>
            <a:r>
              <a:rPr lang="en-US" altLang="zh-CN" sz="1300" b="0" dirty="0">
                <a:solidFill>
                  <a:srgbClr val="9CDCFE"/>
                </a:solidFill>
                <a:latin typeface="Consolas" panose="020B0609020204030204"/>
                <a:ea typeface="Consolas" panose="020B0609020204030204"/>
              </a:rPr>
              <a:t>c</a:t>
            </a:r>
            <a:r>
              <a:rPr lang="en-US" altLang="zh-CN" sz="1300" b="0" dirty="0">
                <a:solidFill>
                  <a:srgbClr val="D4D4D4"/>
                </a:solidFill>
                <a:latin typeface="Consolas" panose="020B0609020204030204"/>
                <a:ea typeface="Consolas" panose="020B0609020204030204"/>
              </a:rPr>
              <a:t>:</a:t>
            </a:r>
            <a:r>
              <a:rPr lang="en-US" altLang="zh-CN" sz="1300" b="0" dirty="0">
                <a:solidFill>
                  <a:srgbClr val="B5CEA8"/>
                </a:solidFill>
                <a:latin typeface="Consolas" panose="020B0609020204030204"/>
                <a:ea typeface="Consolas" panose="020B0609020204030204"/>
              </a:rPr>
              <a:t>3</a:t>
            </a:r>
            <a:r>
              <a:rPr lang="en-US" altLang="zh-CN" sz="1300" b="0" dirty="0">
                <a:solidFill>
                  <a:srgbClr val="CCCCCC"/>
                </a:solidFill>
                <a:latin typeface="Consolas" panose="020B0609020204030204"/>
                <a:ea typeface="Consolas" panose="020B0609020204030204"/>
              </a:rPr>
              <a:t>, </a:t>
            </a:r>
            <a:r>
              <a:rPr lang="en-US" altLang="zh-CN" sz="1300" b="0" dirty="0">
                <a:solidFill>
                  <a:srgbClr val="9CDCFE"/>
                </a:solidFill>
                <a:latin typeface="Consolas" panose="020B0609020204030204"/>
                <a:ea typeface="Consolas" panose="020B0609020204030204"/>
              </a:rPr>
              <a:t>d</a:t>
            </a:r>
            <a:r>
              <a:rPr lang="en-US" altLang="zh-CN" sz="1300" b="0" dirty="0">
                <a:solidFill>
                  <a:srgbClr val="D4D4D4"/>
                </a:solidFill>
                <a:latin typeface="Consolas" panose="020B0609020204030204"/>
                <a:ea typeface="Consolas" panose="020B0609020204030204"/>
              </a:rPr>
              <a:t>:</a:t>
            </a:r>
            <a:r>
              <a:rPr lang="en-US" altLang="zh-CN" sz="1300" b="0" dirty="0">
                <a:solidFill>
                  <a:srgbClr val="B5CEA8"/>
                </a:solidFill>
                <a:latin typeface="Consolas" panose="020B0609020204030204"/>
                <a:ea typeface="Consolas" panose="020B0609020204030204"/>
              </a:rPr>
              <a:t>4.0</a:t>
            </a:r>
            <a:r>
              <a:rPr lang="en-US" altLang="zh-CN" sz="1300" b="0" dirty="0">
                <a:solidFill>
                  <a:srgbClr val="CCCCCC"/>
                </a:solidFill>
                <a:latin typeface="Consolas" panose="020B0609020204030204"/>
                <a:ea typeface="Consolas" panose="020B0609020204030204"/>
              </a:rPr>
              <a:t> };</a:t>
            </a:r>
          </a:p>
          <a:p>
            <a:pPr indent="0" fontAlgn="auto">
              <a:lnSpc>
                <a:spcPct val="100000"/>
              </a:lnSpc>
            </a:pPr>
            <a:r>
              <a:rPr lang="en-US" altLang="zh-CN" sz="1300" b="0" dirty="0">
                <a:solidFill>
                  <a:srgbClr val="CCCCCC"/>
                </a:solidFill>
                <a:latin typeface="Consolas" panose="020B0609020204030204"/>
                <a:ea typeface="Consolas" panose="020B0609020204030204"/>
              </a:rPr>
              <a:t>    </a:t>
            </a:r>
            <a:r>
              <a:rPr lang="en-US" altLang="zh-CN" sz="1300" b="0" dirty="0" err="1">
                <a:solidFill>
                  <a:srgbClr val="DCDCAA"/>
                </a:solidFill>
                <a:latin typeface="Consolas" panose="020B0609020204030204"/>
                <a:ea typeface="Consolas" panose="020B0609020204030204"/>
              </a:rPr>
              <a:t>print_struct</a:t>
            </a:r>
            <a:r>
              <a:rPr lang="en-US" altLang="zh-CN" sz="1300" b="0" dirty="0">
                <a:solidFill>
                  <a:srgbClr val="CCCCCC"/>
                </a:solidFill>
                <a:latin typeface="Consolas" panose="020B0609020204030204"/>
                <a:ea typeface="Consolas" panose="020B0609020204030204"/>
              </a:rPr>
              <a:t>(</a:t>
            </a:r>
            <a:r>
              <a:rPr lang="en-US" altLang="zh-CN" sz="1300" b="0" dirty="0">
                <a:solidFill>
                  <a:srgbClr val="D4D4D4"/>
                </a:solidFill>
                <a:latin typeface="Consolas" panose="020B0609020204030204"/>
                <a:ea typeface="Consolas" panose="020B0609020204030204"/>
              </a:rPr>
              <a:t>&amp;</a:t>
            </a:r>
            <a:r>
              <a:rPr lang="en-US" altLang="zh-CN" sz="1300" b="0" dirty="0" err="1">
                <a:solidFill>
                  <a:srgbClr val="9CDCFE"/>
                </a:solidFill>
                <a:latin typeface="Consolas" panose="020B0609020204030204"/>
                <a:ea typeface="Consolas" panose="020B0609020204030204"/>
              </a:rPr>
              <a:t>rust_struct</a:t>
            </a:r>
            <a:r>
              <a:rPr lang="en-US" altLang="zh-CN" sz="1300" b="0" dirty="0">
                <a:solidFill>
                  <a:srgbClr val="CCCCCC"/>
                </a:solidFill>
                <a:latin typeface="Consolas" panose="020B0609020204030204"/>
                <a:ea typeface="Consolas" panose="020B0609020204030204"/>
              </a:rPr>
              <a:t>, </a:t>
            </a:r>
            <a:r>
              <a:rPr lang="en-US" altLang="zh-CN" sz="1300" b="0" dirty="0">
                <a:solidFill>
                  <a:srgbClr val="CE9178"/>
                </a:solidFill>
                <a:latin typeface="Consolas" panose="020B0609020204030204"/>
                <a:ea typeface="Consolas" panose="020B0609020204030204"/>
              </a:rPr>
              <a:t>"Rust optimized layout"</a:t>
            </a:r>
            <a:r>
              <a:rPr lang="en-US" altLang="zh-CN" sz="1300" b="0" dirty="0">
                <a:solidFill>
                  <a:srgbClr val="CCCCCC"/>
                </a:solidFill>
                <a:latin typeface="Consolas" panose="020B0609020204030204"/>
                <a:ea typeface="Consolas" panose="020B0609020204030204"/>
              </a:rPr>
              <a:t>);</a:t>
            </a:r>
          </a:p>
          <a:p>
            <a:pPr indent="0" fontAlgn="auto">
              <a:lnSpc>
                <a:spcPct val="100000"/>
              </a:lnSpc>
            </a:pPr>
            <a:r>
              <a:rPr lang="en-US" altLang="zh-CN" sz="1300" b="0" dirty="0">
                <a:solidFill>
                  <a:srgbClr val="CCCCCC"/>
                </a:solidFill>
                <a:latin typeface="Consolas" panose="020B0609020204030204"/>
                <a:ea typeface="Consolas" panose="020B0609020204030204"/>
              </a:rPr>
              <a:t>    </a:t>
            </a:r>
            <a:r>
              <a:rPr lang="en-US" altLang="zh-CN" sz="1300" b="0" dirty="0" err="1">
                <a:solidFill>
                  <a:srgbClr val="DCDCAA"/>
                </a:solidFill>
                <a:latin typeface="Consolas" panose="020B0609020204030204"/>
                <a:ea typeface="Consolas" panose="020B0609020204030204"/>
              </a:rPr>
              <a:t>print_struct</a:t>
            </a:r>
            <a:r>
              <a:rPr lang="en-US" altLang="zh-CN" sz="1300" b="0" dirty="0">
                <a:solidFill>
                  <a:srgbClr val="CCCCCC"/>
                </a:solidFill>
                <a:latin typeface="Consolas" panose="020B0609020204030204"/>
                <a:ea typeface="Consolas" panose="020B0609020204030204"/>
              </a:rPr>
              <a:t>(</a:t>
            </a:r>
            <a:r>
              <a:rPr lang="en-US" altLang="zh-CN" sz="1300" b="0" dirty="0">
                <a:solidFill>
                  <a:srgbClr val="D4D4D4"/>
                </a:solidFill>
                <a:latin typeface="Consolas" panose="020B0609020204030204"/>
                <a:ea typeface="Consolas" panose="020B0609020204030204"/>
              </a:rPr>
              <a:t>&amp;</a:t>
            </a:r>
            <a:r>
              <a:rPr lang="en-US" altLang="zh-CN" sz="1300" b="0" dirty="0" err="1">
                <a:solidFill>
                  <a:srgbClr val="9CDCFE"/>
                </a:solidFill>
                <a:latin typeface="Consolas" panose="020B0609020204030204"/>
                <a:ea typeface="Consolas" panose="020B0609020204030204"/>
              </a:rPr>
              <a:t>c_struct</a:t>
            </a:r>
            <a:r>
              <a:rPr lang="en-US" altLang="zh-CN" sz="1300" b="0" dirty="0">
                <a:solidFill>
                  <a:srgbClr val="CCCCCC"/>
                </a:solidFill>
                <a:latin typeface="Consolas" panose="020B0609020204030204"/>
                <a:ea typeface="Consolas" panose="020B0609020204030204"/>
              </a:rPr>
              <a:t>, </a:t>
            </a:r>
            <a:r>
              <a:rPr lang="en-US" altLang="zh-CN" sz="1300" b="0" dirty="0">
                <a:solidFill>
                  <a:srgbClr val="CE9178"/>
                </a:solidFill>
                <a:latin typeface="Consolas" panose="020B0609020204030204"/>
                <a:ea typeface="Consolas" panose="020B0609020204030204"/>
              </a:rPr>
              <a:t>"C layout"</a:t>
            </a:r>
            <a:r>
              <a:rPr lang="en-US" altLang="zh-CN" sz="1300" b="0" dirty="0">
                <a:solidFill>
                  <a:srgbClr val="CCCCCC"/>
                </a:solidFill>
                <a:latin typeface="Consolas" panose="020B0609020204030204"/>
                <a:ea typeface="Consolas" panose="020B0609020204030204"/>
              </a:rPr>
              <a:t>);</a:t>
            </a:r>
          </a:p>
          <a:p>
            <a:pPr indent="0" fontAlgn="auto">
              <a:lnSpc>
                <a:spcPct val="100000"/>
              </a:lnSpc>
            </a:pPr>
            <a:r>
              <a:rPr lang="en-US" altLang="zh-CN" sz="1300" b="0" dirty="0">
                <a:solidFill>
                  <a:srgbClr val="CCCCCC"/>
                </a:solidFill>
                <a:latin typeface="Consolas" panose="020B0609020204030204"/>
                <a:ea typeface="Consolas" panose="020B0609020204030204"/>
              </a:rPr>
              <a:t>}</a:t>
            </a:r>
          </a:p>
        </p:txBody>
      </p:sp>
      <p:pic>
        <p:nvPicPr>
          <p:cNvPr id="8" name="图片 7"/>
          <p:cNvPicPr>
            <a:picLocks noChangeAspect="1"/>
          </p:cNvPicPr>
          <p:nvPr/>
        </p:nvPicPr>
        <p:blipFill>
          <a:blip r:embed="rId2"/>
          <a:stretch>
            <a:fillRect/>
          </a:stretch>
        </p:blipFill>
        <p:spPr>
          <a:xfrm>
            <a:off x="7546975" y="4923790"/>
            <a:ext cx="3619500" cy="1495425"/>
          </a:xfrm>
          <a:prstGeom prst="rect">
            <a:avLst/>
          </a:prstGeom>
        </p:spPr>
      </p:pic>
      <p:sp>
        <p:nvSpPr>
          <p:cNvPr id="9" name="文本框 8"/>
          <p:cNvSpPr txBox="1"/>
          <p:nvPr/>
        </p:nvSpPr>
        <p:spPr>
          <a:xfrm>
            <a:off x="7275195" y="696595"/>
            <a:ext cx="4617085" cy="3980815"/>
          </a:xfrm>
          <a:prstGeom prst="rect">
            <a:avLst/>
          </a:prstGeom>
          <a:noFill/>
        </p:spPr>
        <p:txBody>
          <a:bodyPr wrap="square" rtlCol="0" anchor="t">
            <a:noAutofit/>
          </a:bodyPr>
          <a:lstStyle/>
          <a:p>
            <a:r>
              <a:rPr lang="en-US" altLang="zh-CN" sz="1400"/>
              <a:t> Default alignment rule:</a:t>
            </a:r>
          </a:p>
          <a:p>
            <a:pPr marL="285750" indent="-285750">
              <a:buFont typeface="Wingdings" panose="05000000000000000000" charset="0"/>
              <a:buChar char="Ø"/>
            </a:pPr>
            <a:r>
              <a:rPr lang="en-US" altLang="zh-CN" sz="1400"/>
              <a:t>Same as the core principle of "natural alignment" in C/C++(member addresses must be integer multiples of their type size)</a:t>
            </a:r>
          </a:p>
          <a:p>
            <a:pPr marL="285750" indent="-285750">
              <a:buFont typeface="Wingdings" panose="05000000000000000000" charset="0"/>
              <a:buChar char="Ø"/>
            </a:pPr>
            <a:r>
              <a:rPr lang="en-US" altLang="zh-CN" sz="1400"/>
              <a:t>Key difference: The Rust compiler optimizes field order by default (repr (Rust) mode), while C/C++maintains declaration order.</a:t>
            </a:r>
          </a:p>
          <a:p>
            <a:pPr marL="285750" indent="-285750">
              <a:buFont typeface="Wingdings" panose="05000000000000000000" charset="0"/>
              <a:buChar char="Ø"/>
            </a:pPr>
            <a:endParaRPr lang="en-US" altLang="zh-CN" sz="1400"/>
          </a:p>
          <a:p>
            <a:pPr marL="285750" indent="-285750">
              <a:buFont typeface="Wingdings" panose="05000000000000000000" charset="0"/>
              <a:buChar char="Ø"/>
            </a:pPr>
            <a:r>
              <a:rPr lang="en-US" altLang="zh-CN" sz="1400"/>
              <a:t>You can </a:t>
            </a:r>
            <a:r>
              <a:rPr lang="en-US" altLang="zh-CN" sz="1400" b="1"/>
              <a:t>force the use of C language compatible layouts</a:t>
            </a:r>
            <a:r>
              <a:rPr lang="en-US" altLang="zh-CN" sz="1400"/>
              <a:t> through </a:t>
            </a:r>
            <a:r>
              <a:rPr lang="en-US" altLang="zh-CN" sz="1400" b="1"/>
              <a:t># [repr (C)]</a:t>
            </a:r>
          </a:p>
          <a:p>
            <a:pPr marL="285750" indent="-285750">
              <a:buFont typeface="Wingdings" panose="05000000000000000000" charset="0"/>
              <a:buChar char="Ø"/>
            </a:pPr>
            <a:endParaRPr lang="en-US" altLang="zh-CN" sz="1400" b="1"/>
          </a:p>
          <a:p>
            <a:r>
              <a:rPr lang="en-US" altLang="zh-CN" sz="1400"/>
              <a:t>Design considerations:</a:t>
            </a:r>
          </a:p>
          <a:p>
            <a:pPr marL="285750" indent="-285750">
              <a:buFont typeface="Wingdings" panose="05000000000000000000" charset="0"/>
              <a:buChar char="Ø"/>
            </a:pPr>
            <a:r>
              <a:rPr lang="en-US" altLang="zh-CN" sz="1400"/>
              <a:t>Memory optimization: Reduce padding bytes through field rearrangement</a:t>
            </a:r>
          </a:p>
          <a:p>
            <a:pPr marL="285750" indent="-285750">
              <a:buFont typeface="Wingdings" panose="05000000000000000000" charset="0"/>
              <a:buChar char="Ø"/>
            </a:pPr>
            <a:r>
              <a:rPr lang="en-US" altLang="zh-CN" sz="1400"/>
              <a:t>Performance optimization: Place frequently accessed fields on the same cache line</a:t>
            </a:r>
          </a:p>
          <a:p>
            <a:pPr marL="285750" indent="-285750">
              <a:buFont typeface="Wingdings" panose="05000000000000000000" charset="0"/>
              <a:buChar char="Ø"/>
            </a:pPr>
            <a:r>
              <a:rPr lang="en-US" altLang="zh-CN" sz="1400"/>
              <a:t>Hardware adaptation: supports special alignment requirements for different architectures</a:t>
            </a:r>
            <a:endParaRPr lang="zh-CN" alt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731"/>
            <a:ext cx="10515600" cy="833631"/>
          </a:xfrm>
        </p:spPr>
        <p:txBody>
          <a:bodyPr>
            <a:normAutofit/>
          </a:bodyPr>
          <a:lstStyle/>
          <a:p>
            <a:r>
              <a:rPr lang="en-US" altLang="zh-CN"/>
              <a:t>Memory Security(1)- one owner(1)</a:t>
            </a:r>
          </a:p>
        </p:txBody>
      </p:sp>
      <p:sp>
        <p:nvSpPr>
          <p:cNvPr id="4" name="灯片编号占位符 3"/>
          <p:cNvSpPr>
            <a:spLocks noGrp="1"/>
          </p:cNvSpPr>
          <p:nvPr>
            <p:ph type="sldNum" sz="quarter" idx="12"/>
          </p:nvPr>
        </p:nvSpPr>
        <p:spPr/>
        <p:txBody>
          <a:bodyPr/>
          <a:lstStyle/>
          <a:p>
            <a:fld id="{506F4176-339E-4C4B-80E4-BBE9C4467EFE}" type="slidenum">
              <a:rPr lang="zh-CN" altLang="en-US" smtClean="0"/>
              <a:t>6</a:t>
            </a:fld>
            <a:endParaRPr lang="zh-CN" altLang="en-US"/>
          </a:p>
        </p:txBody>
      </p:sp>
      <p:sp>
        <p:nvSpPr>
          <p:cNvPr id="5" name="文本框 4"/>
          <p:cNvSpPr txBox="1"/>
          <p:nvPr/>
        </p:nvSpPr>
        <p:spPr>
          <a:xfrm>
            <a:off x="0" y="1882140"/>
            <a:ext cx="6262370" cy="4045585"/>
          </a:xfrm>
          <a:prstGeom prst="rect">
            <a:avLst/>
          </a:prstGeom>
          <a:solidFill>
            <a:schemeClr val="tx1"/>
          </a:solidFill>
        </p:spPr>
        <p:txBody>
          <a:bodyPr wrap="square">
            <a:noAutofit/>
          </a:bodyPr>
          <a:lstStyle/>
          <a:p>
            <a:pPr indent="0" fontAlgn="auto">
              <a:lnSpc>
                <a:spcPct val="100000"/>
              </a:lnSpc>
            </a:pPr>
            <a:r>
              <a:rPr lang="en-US" altLang="zh-CN" sz="1300" b="0">
                <a:solidFill>
                  <a:srgbClr val="569CD6"/>
                </a:solidFill>
                <a:latin typeface="Consolas" panose="020B0609020204030204"/>
                <a:ea typeface="Consolas" panose="020B0609020204030204"/>
              </a:rPr>
              <a:t>fn </a:t>
            </a:r>
            <a:r>
              <a:rPr lang="en-US" altLang="zh-CN" sz="1300" b="0">
                <a:solidFill>
                  <a:srgbClr val="DCDCAA"/>
                </a:solidFill>
                <a:latin typeface="Consolas" panose="020B0609020204030204"/>
                <a:ea typeface="Consolas" panose="020B0609020204030204"/>
              </a:rPr>
              <a:t>main</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569CD6"/>
                </a:solidFill>
                <a:latin typeface="Consolas" panose="020B0609020204030204"/>
                <a:ea typeface="Consolas" panose="020B0609020204030204"/>
              </a:rPr>
              <a:t>let </a:t>
            </a:r>
            <a:r>
              <a:rPr lang="en-US" altLang="zh-CN" sz="1300" b="0">
                <a:solidFill>
                  <a:srgbClr val="9CDCFE"/>
                </a:solidFill>
                <a:latin typeface="Consolas" panose="020B0609020204030204"/>
                <a:ea typeface="Consolas" panose="020B0609020204030204"/>
              </a:rPr>
              <a:t>s1</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String</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from</a:t>
            </a:r>
            <a:r>
              <a:rPr lang="en-US" altLang="zh-CN" sz="1300" b="0">
                <a:solidFill>
                  <a:srgbClr val="CCCCCC"/>
                </a:solidFill>
                <a:latin typeface="Consolas" panose="020B0609020204030204"/>
                <a:ea typeface="Consolas" panose="020B0609020204030204"/>
              </a:rPr>
              <a:t>(</a:t>
            </a:r>
            <a:r>
              <a:rPr lang="en-US" altLang="zh-CN" sz="1300" b="0">
                <a:solidFill>
                  <a:srgbClr val="CE9178"/>
                </a:solidFill>
                <a:latin typeface="Consolas" panose="020B0609020204030204"/>
                <a:ea typeface="Consolas" panose="020B0609020204030204"/>
              </a:rPr>
              <a:t>"hello"</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println!</a:t>
            </a:r>
            <a:r>
              <a:rPr lang="en-US" altLang="zh-CN" sz="1300" b="0">
                <a:solidFill>
                  <a:srgbClr val="CCCCCC"/>
                </a:solidFill>
                <a:latin typeface="Consolas" panose="020B0609020204030204"/>
                <a:ea typeface="Consolas" panose="020B0609020204030204"/>
              </a:rPr>
              <a:t>(</a:t>
            </a:r>
            <a:r>
              <a:rPr lang="en-US" altLang="zh-CN" sz="1300" b="0">
                <a:solidFill>
                  <a:srgbClr val="CE9178"/>
                </a:solidFill>
                <a:latin typeface="Consolas" panose="020B0609020204030204"/>
                <a:ea typeface="Consolas" panose="020B0609020204030204"/>
              </a:rPr>
              <a:t>"addr of s1 in stack: {:p}"</a:t>
            </a:r>
            <a:r>
              <a:rPr lang="en-US" altLang="zh-CN" sz="1300" b="0">
                <a:solidFill>
                  <a:srgbClr val="CCCCCC"/>
                </a:solidFill>
                <a:latin typeface="Consolas" panose="020B0609020204030204"/>
                <a:ea typeface="Consolas" panose="020B0609020204030204"/>
              </a:rPr>
              <a:t>, </a:t>
            </a:r>
            <a:r>
              <a:rPr lang="en-US" altLang="zh-CN" sz="1300" b="0">
                <a:solidFill>
                  <a:srgbClr val="D4D4D4"/>
                </a:solidFill>
                <a:latin typeface="Consolas" panose="020B0609020204030204"/>
                <a:ea typeface="Consolas" panose="020B0609020204030204"/>
              </a:rPr>
              <a:t>&amp;</a:t>
            </a:r>
            <a:r>
              <a:rPr lang="en-US" altLang="zh-CN" sz="1300" b="0">
                <a:solidFill>
                  <a:srgbClr val="9CDCFE"/>
                </a:solidFill>
                <a:latin typeface="Consolas" panose="020B0609020204030204"/>
                <a:ea typeface="Consolas" panose="020B0609020204030204"/>
              </a:rPr>
              <a:t>s1</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println!</a:t>
            </a:r>
            <a:r>
              <a:rPr lang="en-US" altLang="zh-CN" sz="1300" b="0">
                <a:solidFill>
                  <a:srgbClr val="CCCCCC"/>
                </a:solidFill>
                <a:latin typeface="Consolas" panose="020B0609020204030204"/>
                <a:ea typeface="Consolas" panose="020B0609020204030204"/>
              </a:rPr>
              <a:t>(</a:t>
            </a:r>
            <a:r>
              <a:rPr lang="en-US" altLang="zh-CN" sz="1300" b="0">
                <a:solidFill>
                  <a:srgbClr val="CE9178"/>
                </a:solidFill>
                <a:latin typeface="Consolas" panose="020B0609020204030204"/>
                <a:ea typeface="Consolas" panose="020B0609020204030204"/>
              </a:rPr>
              <a:t>"addr of String in heap : {:p}"</a:t>
            </a: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s1</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as_ptr</a:t>
            </a:r>
            <a:r>
              <a:rPr lang="en-US" altLang="zh-CN" sz="1300" b="0">
                <a:solidFill>
                  <a:srgbClr val="CCCCCC"/>
                </a:solidFill>
                <a:latin typeface="Consolas" panose="020B0609020204030204"/>
                <a:ea typeface="Consolas" panose="020B0609020204030204"/>
              </a:rPr>
              <a:t>()); </a:t>
            </a:r>
          </a:p>
          <a:p>
            <a:pPr indent="0" fontAlgn="auto">
              <a:lnSpc>
                <a:spcPct val="100000"/>
              </a:lnSpc>
            </a:pP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569CD6"/>
                </a:solidFill>
                <a:latin typeface="Consolas" panose="020B0609020204030204"/>
                <a:ea typeface="Consolas" panose="020B0609020204030204"/>
              </a:rPr>
              <a:t>let </a:t>
            </a:r>
            <a:r>
              <a:rPr lang="en-US" altLang="zh-CN" sz="1300" b="0">
                <a:solidFill>
                  <a:srgbClr val="9CDCFE"/>
                </a:solidFill>
                <a:latin typeface="Consolas" panose="020B0609020204030204"/>
                <a:ea typeface="Consolas" panose="020B0609020204030204"/>
              </a:rPr>
              <a:t>s2</a:t>
            </a:r>
            <a:r>
              <a:rPr lang="en-US" altLang="zh-CN" sz="1300" b="0">
                <a:solidFill>
                  <a:srgbClr val="D4D4D4"/>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s1</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println!</a:t>
            </a:r>
            <a:r>
              <a:rPr lang="en-US" altLang="zh-CN" sz="1300" b="0">
                <a:solidFill>
                  <a:srgbClr val="CCCCCC"/>
                </a:solidFill>
                <a:latin typeface="Consolas" panose="020B0609020204030204"/>
                <a:ea typeface="Consolas" panose="020B0609020204030204"/>
              </a:rPr>
              <a:t>(</a:t>
            </a:r>
            <a:r>
              <a:rPr lang="en-US" altLang="zh-CN" sz="1300" b="0">
                <a:solidFill>
                  <a:srgbClr val="CE9178"/>
                </a:solidFill>
                <a:latin typeface="Consolas" panose="020B0609020204030204"/>
                <a:ea typeface="Consolas" panose="020B0609020204030204"/>
              </a:rPr>
              <a:t>"addr of s2 in stack: {:p}"</a:t>
            </a:r>
            <a:r>
              <a:rPr lang="en-US" altLang="zh-CN" sz="1300" b="0">
                <a:solidFill>
                  <a:srgbClr val="CCCCCC"/>
                </a:solidFill>
                <a:latin typeface="Consolas" panose="020B0609020204030204"/>
                <a:ea typeface="Consolas" panose="020B0609020204030204"/>
              </a:rPr>
              <a:t>, </a:t>
            </a:r>
            <a:r>
              <a:rPr lang="en-US" altLang="zh-CN" sz="1300" b="0">
                <a:solidFill>
                  <a:srgbClr val="D4D4D4"/>
                </a:solidFill>
                <a:latin typeface="Consolas" panose="020B0609020204030204"/>
                <a:ea typeface="Consolas" panose="020B0609020204030204"/>
              </a:rPr>
              <a:t>&amp;</a:t>
            </a:r>
            <a:r>
              <a:rPr lang="en-US" altLang="zh-CN" sz="1300" b="0">
                <a:solidFill>
                  <a:srgbClr val="9CDCFE"/>
                </a:solidFill>
                <a:latin typeface="Consolas" panose="020B0609020204030204"/>
                <a:ea typeface="Consolas" panose="020B0609020204030204"/>
              </a:rPr>
              <a:t>s2</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println!</a:t>
            </a:r>
            <a:r>
              <a:rPr lang="en-US" altLang="zh-CN" sz="1300" b="0">
                <a:solidFill>
                  <a:srgbClr val="CCCCCC"/>
                </a:solidFill>
                <a:latin typeface="Consolas" panose="020B0609020204030204"/>
                <a:ea typeface="Consolas" panose="020B0609020204030204"/>
              </a:rPr>
              <a:t>(</a:t>
            </a:r>
            <a:r>
              <a:rPr lang="en-US" altLang="zh-CN" sz="1300" b="0">
                <a:solidFill>
                  <a:srgbClr val="CE9178"/>
                </a:solidFill>
                <a:latin typeface="Consolas" panose="020B0609020204030204"/>
                <a:ea typeface="Consolas" panose="020B0609020204030204"/>
              </a:rPr>
              <a:t>"addr of String in heap : {:p}"</a:t>
            </a: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s2</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as_ptr</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6A9955"/>
                </a:solidFill>
                <a:latin typeface="Consolas" panose="020B0609020204030204"/>
                <a:ea typeface="Consolas" panose="020B0609020204030204"/>
              </a:rPr>
              <a:t>    // println!("addr of s1 in stack: {:p}", &amp;s1);</a:t>
            </a:r>
          </a:p>
          <a:p>
            <a:pPr indent="0" fontAlgn="auto">
              <a:lnSpc>
                <a:spcPct val="100000"/>
              </a:lnSpc>
            </a:pPr>
            <a:r>
              <a:rPr lang="en-US" altLang="zh-CN" sz="1300" b="0">
                <a:solidFill>
                  <a:srgbClr val="6A9955"/>
                </a:solidFill>
                <a:latin typeface="Consolas" panose="020B0609020204030204"/>
                <a:ea typeface="Consolas" panose="020B0609020204030204"/>
              </a:rPr>
              <a:t>    // println!("addr of String in heap : {:p}", s1.as_ptr());</a:t>
            </a:r>
          </a:p>
          <a:p>
            <a:pPr indent="0" fontAlgn="auto">
              <a:lnSpc>
                <a:spcPct val="100000"/>
              </a:lnSpc>
            </a:pPr>
            <a:r>
              <a:rPr lang="en-US" altLang="zh-CN" sz="1300" b="0">
                <a:solidFill>
                  <a:srgbClr val="6A9955"/>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569CD6"/>
                </a:solidFill>
                <a:latin typeface="Consolas" panose="020B0609020204030204"/>
                <a:ea typeface="Consolas" panose="020B0609020204030204"/>
              </a:rPr>
              <a:t>let </a:t>
            </a:r>
            <a:r>
              <a:rPr lang="en-US" altLang="zh-CN" sz="1300" b="0">
                <a:solidFill>
                  <a:srgbClr val="9CDCFE"/>
                </a:solidFill>
                <a:latin typeface="Consolas" panose="020B0609020204030204"/>
                <a:ea typeface="Consolas" panose="020B0609020204030204"/>
              </a:rPr>
              <a:t>s3</a:t>
            </a:r>
            <a:r>
              <a:rPr lang="en-US" altLang="zh-CN" sz="1300" b="0">
                <a:solidFill>
                  <a:srgbClr val="D4D4D4"/>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s2</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clone</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println!</a:t>
            </a:r>
            <a:r>
              <a:rPr lang="en-US" altLang="zh-CN" sz="1300" b="0">
                <a:solidFill>
                  <a:srgbClr val="CCCCCC"/>
                </a:solidFill>
                <a:latin typeface="Consolas" panose="020B0609020204030204"/>
                <a:ea typeface="Consolas" panose="020B0609020204030204"/>
              </a:rPr>
              <a:t>(</a:t>
            </a:r>
            <a:r>
              <a:rPr lang="en-US" altLang="zh-CN" sz="1300" b="0">
                <a:solidFill>
                  <a:srgbClr val="CE9178"/>
                </a:solidFill>
                <a:latin typeface="Consolas" panose="020B0609020204030204"/>
                <a:ea typeface="Consolas" panose="020B0609020204030204"/>
              </a:rPr>
              <a:t>"addr of s3 in stack: {:p}"</a:t>
            </a:r>
            <a:r>
              <a:rPr lang="en-US" altLang="zh-CN" sz="1300" b="0">
                <a:solidFill>
                  <a:srgbClr val="CCCCCC"/>
                </a:solidFill>
                <a:latin typeface="Consolas" panose="020B0609020204030204"/>
                <a:ea typeface="Consolas" panose="020B0609020204030204"/>
              </a:rPr>
              <a:t>, </a:t>
            </a:r>
            <a:r>
              <a:rPr lang="en-US" altLang="zh-CN" sz="1300" b="0">
                <a:solidFill>
                  <a:srgbClr val="D4D4D4"/>
                </a:solidFill>
                <a:latin typeface="Consolas" panose="020B0609020204030204"/>
                <a:ea typeface="Consolas" panose="020B0609020204030204"/>
              </a:rPr>
              <a:t>&amp;</a:t>
            </a:r>
            <a:r>
              <a:rPr lang="en-US" altLang="zh-CN" sz="1300" b="0">
                <a:solidFill>
                  <a:srgbClr val="9CDCFE"/>
                </a:solidFill>
                <a:latin typeface="Consolas" panose="020B0609020204030204"/>
                <a:ea typeface="Consolas" panose="020B0609020204030204"/>
              </a:rPr>
              <a:t>s3</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println!</a:t>
            </a:r>
            <a:r>
              <a:rPr lang="en-US" altLang="zh-CN" sz="1300" b="0">
                <a:solidFill>
                  <a:srgbClr val="CCCCCC"/>
                </a:solidFill>
                <a:latin typeface="Consolas" panose="020B0609020204030204"/>
                <a:ea typeface="Consolas" panose="020B0609020204030204"/>
              </a:rPr>
              <a:t>(</a:t>
            </a:r>
            <a:r>
              <a:rPr lang="en-US" altLang="zh-CN" sz="1300" b="0">
                <a:solidFill>
                  <a:srgbClr val="CE9178"/>
                </a:solidFill>
                <a:latin typeface="Consolas" panose="020B0609020204030204"/>
                <a:ea typeface="Consolas" panose="020B0609020204030204"/>
              </a:rPr>
              <a:t>"addr of String in heap : {:p}"</a:t>
            </a: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s3</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as_ptr</a:t>
            </a:r>
            <a:r>
              <a:rPr lang="en-US" altLang="zh-CN" sz="1300" b="0">
                <a:solidFill>
                  <a:srgbClr val="CCCCCC"/>
                </a:solidFill>
                <a:latin typeface="Consolas" panose="020B0609020204030204"/>
                <a:ea typeface="Consolas" panose="020B0609020204030204"/>
              </a:rPr>
              <a:t>()); </a:t>
            </a:r>
          </a:p>
          <a:p>
            <a:pPr indent="0" fontAlgn="auto">
              <a:lnSpc>
                <a:spcPct val="100000"/>
              </a:lnSpc>
            </a:pP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println!</a:t>
            </a:r>
            <a:r>
              <a:rPr lang="en-US" altLang="zh-CN" sz="1300" b="0">
                <a:solidFill>
                  <a:srgbClr val="CCCCCC"/>
                </a:solidFill>
                <a:latin typeface="Consolas" panose="020B0609020204030204"/>
                <a:ea typeface="Consolas" panose="020B0609020204030204"/>
              </a:rPr>
              <a:t>(</a:t>
            </a:r>
            <a:r>
              <a:rPr lang="en-US" altLang="zh-CN" sz="1300" b="0">
                <a:solidFill>
                  <a:srgbClr val="CE9178"/>
                </a:solidFill>
                <a:latin typeface="Consolas" panose="020B0609020204030204"/>
                <a:ea typeface="Consolas" panose="020B0609020204030204"/>
              </a:rPr>
              <a:t>"addr of s2 in stack: {:p}"</a:t>
            </a:r>
            <a:r>
              <a:rPr lang="en-US" altLang="zh-CN" sz="1300" b="0">
                <a:solidFill>
                  <a:srgbClr val="CCCCCC"/>
                </a:solidFill>
                <a:latin typeface="Consolas" panose="020B0609020204030204"/>
                <a:ea typeface="Consolas" panose="020B0609020204030204"/>
              </a:rPr>
              <a:t>, </a:t>
            </a:r>
            <a:r>
              <a:rPr lang="en-US" altLang="zh-CN" sz="1300" b="0">
                <a:solidFill>
                  <a:srgbClr val="D4D4D4"/>
                </a:solidFill>
                <a:latin typeface="Consolas" panose="020B0609020204030204"/>
                <a:ea typeface="Consolas" panose="020B0609020204030204"/>
              </a:rPr>
              <a:t>&amp;</a:t>
            </a:r>
            <a:r>
              <a:rPr lang="en-US" altLang="zh-CN" sz="1300" b="0">
                <a:solidFill>
                  <a:srgbClr val="9CDCFE"/>
                </a:solidFill>
                <a:latin typeface="Consolas" panose="020B0609020204030204"/>
                <a:ea typeface="Consolas" panose="020B0609020204030204"/>
              </a:rPr>
              <a:t>s2</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println!</a:t>
            </a:r>
            <a:r>
              <a:rPr lang="en-US" altLang="zh-CN" sz="1300" b="0">
                <a:solidFill>
                  <a:srgbClr val="CCCCCC"/>
                </a:solidFill>
                <a:latin typeface="Consolas" panose="020B0609020204030204"/>
                <a:ea typeface="Consolas" panose="020B0609020204030204"/>
              </a:rPr>
              <a:t>(</a:t>
            </a:r>
            <a:r>
              <a:rPr lang="en-US" altLang="zh-CN" sz="1300" b="0">
                <a:solidFill>
                  <a:srgbClr val="CE9178"/>
                </a:solidFill>
                <a:latin typeface="Consolas" panose="020B0609020204030204"/>
                <a:ea typeface="Consolas" panose="020B0609020204030204"/>
              </a:rPr>
              <a:t>"addr of String in heap : {:p}"</a:t>
            </a: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s2</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as_ptr</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a:t>
            </a:r>
          </a:p>
        </p:txBody>
      </p:sp>
      <p:pic>
        <p:nvPicPr>
          <p:cNvPr id="6" name="图片 5"/>
          <p:cNvPicPr>
            <a:picLocks noChangeAspect="1"/>
          </p:cNvPicPr>
          <p:nvPr/>
        </p:nvPicPr>
        <p:blipFill>
          <a:blip r:embed="rId2"/>
          <a:stretch>
            <a:fillRect/>
          </a:stretch>
        </p:blipFill>
        <p:spPr>
          <a:xfrm>
            <a:off x="7037070" y="4216400"/>
            <a:ext cx="4145280" cy="1812925"/>
          </a:xfrm>
          <a:prstGeom prst="rect">
            <a:avLst/>
          </a:prstGeom>
        </p:spPr>
      </p:pic>
      <p:pic>
        <p:nvPicPr>
          <p:cNvPr id="7" name="图片 6"/>
          <p:cNvPicPr>
            <a:picLocks noChangeAspect="1"/>
          </p:cNvPicPr>
          <p:nvPr/>
        </p:nvPicPr>
        <p:blipFill>
          <a:blip r:embed="rId3"/>
          <a:stretch>
            <a:fillRect/>
          </a:stretch>
        </p:blipFill>
        <p:spPr>
          <a:xfrm>
            <a:off x="6635750" y="1097915"/>
            <a:ext cx="5400675" cy="2249170"/>
          </a:xfrm>
          <a:prstGeom prst="rect">
            <a:avLst/>
          </a:prstGeom>
        </p:spPr>
      </p:pic>
      <p:sp>
        <p:nvSpPr>
          <p:cNvPr id="8" name="矩形 7"/>
          <p:cNvSpPr/>
          <p:nvPr/>
        </p:nvSpPr>
        <p:spPr>
          <a:xfrm>
            <a:off x="390525" y="4514215"/>
            <a:ext cx="5237480" cy="1109345"/>
          </a:xfrm>
          <a:prstGeom prst="rect">
            <a:avLst/>
          </a:prstGeom>
          <a:noFill/>
          <a:ln>
            <a:solidFill>
              <a:srgbClr val="FFFF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矩形 8"/>
          <p:cNvSpPr/>
          <p:nvPr/>
        </p:nvSpPr>
        <p:spPr>
          <a:xfrm>
            <a:off x="321310" y="3595370"/>
            <a:ext cx="5617210" cy="621030"/>
          </a:xfrm>
          <a:prstGeom prst="rect">
            <a:avLst/>
          </a:prstGeom>
          <a:noFill/>
          <a:ln>
            <a:solidFill>
              <a:schemeClr val="accent6">
                <a:lumMod val="60000"/>
                <a:lumOff val="4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13" name="曲线连接符 12"/>
          <p:cNvCxnSpPr/>
          <p:nvPr/>
        </p:nvCxnSpPr>
        <p:spPr>
          <a:xfrm flipV="1">
            <a:off x="5768975" y="2949575"/>
            <a:ext cx="1012190" cy="762000"/>
          </a:xfrm>
          <a:prstGeom prst="curvedConnector3">
            <a:avLst>
              <a:gd name="adj1" fmla="val 50063"/>
            </a:avLst>
          </a:prstGeom>
          <a:ln>
            <a:solidFill>
              <a:schemeClr val="accent6">
                <a:lumMod val="60000"/>
                <a:lumOff val="40000"/>
              </a:schemeClr>
            </a:solidFill>
            <a:tailEnd type="arrow"/>
          </a:ln>
        </p:spPr>
        <p:style>
          <a:lnRef idx="2">
            <a:schemeClr val="accent1"/>
          </a:lnRef>
          <a:fillRef idx="0">
            <a:srgbClr val="FFFFFF"/>
          </a:fillRef>
          <a:effectRef idx="0">
            <a:srgbClr val="FFFFFF"/>
          </a:effectRef>
          <a:fontRef idx="minor">
            <a:schemeClr val="tx1"/>
          </a:fontRef>
        </p:style>
      </p:cxnSp>
      <p:sp>
        <p:nvSpPr>
          <p:cNvPr id="16" name="矩形 15"/>
          <p:cNvSpPr/>
          <p:nvPr/>
        </p:nvSpPr>
        <p:spPr>
          <a:xfrm>
            <a:off x="9483725" y="4440555"/>
            <a:ext cx="1633855" cy="23749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7" name="矩形 16"/>
          <p:cNvSpPr/>
          <p:nvPr/>
        </p:nvSpPr>
        <p:spPr>
          <a:xfrm>
            <a:off x="9502775" y="4859020"/>
            <a:ext cx="1633855" cy="23749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8" name="矩形 17"/>
          <p:cNvSpPr/>
          <p:nvPr/>
        </p:nvSpPr>
        <p:spPr>
          <a:xfrm>
            <a:off x="390525" y="2098675"/>
            <a:ext cx="5237480" cy="143065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9" name="矩形 18"/>
          <p:cNvSpPr/>
          <p:nvPr/>
        </p:nvSpPr>
        <p:spPr>
          <a:xfrm>
            <a:off x="9481185" y="5323205"/>
            <a:ext cx="1633855" cy="237490"/>
          </a:xfrm>
          <a:prstGeom prst="rect">
            <a:avLst/>
          </a:prstGeom>
          <a:noFill/>
          <a:ln>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0" name="矩形 19"/>
          <p:cNvSpPr/>
          <p:nvPr/>
        </p:nvSpPr>
        <p:spPr>
          <a:xfrm>
            <a:off x="9500235" y="5741670"/>
            <a:ext cx="1633855" cy="237490"/>
          </a:xfrm>
          <a:prstGeom prst="rect">
            <a:avLst/>
          </a:prstGeom>
          <a:noFill/>
          <a:ln>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21" name="曲线连接符 20"/>
          <p:cNvCxnSpPr/>
          <p:nvPr/>
        </p:nvCxnSpPr>
        <p:spPr>
          <a:xfrm>
            <a:off x="5758180" y="3004185"/>
            <a:ext cx="4092575" cy="1382395"/>
          </a:xfrm>
          <a:prstGeom prst="curvedConnector3">
            <a:avLst>
              <a:gd name="adj1" fmla="val 50008"/>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cxnSp>
        <p:nvCxnSpPr>
          <p:cNvPr id="22" name="曲线连接符 21"/>
          <p:cNvCxnSpPr/>
          <p:nvPr/>
        </p:nvCxnSpPr>
        <p:spPr>
          <a:xfrm>
            <a:off x="5540375" y="5006975"/>
            <a:ext cx="3810000" cy="467995"/>
          </a:xfrm>
          <a:prstGeom prst="curvedConnector3">
            <a:avLst>
              <a:gd name="adj1" fmla="val 50017"/>
            </a:avLst>
          </a:prstGeom>
          <a:ln>
            <a:solidFill>
              <a:srgbClr val="FFFF00"/>
            </a:solidFill>
            <a:tailEnd type="arrow"/>
          </a:ln>
        </p:spPr>
        <p:style>
          <a:lnRef idx="2">
            <a:schemeClr val="accent1"/>
          </a:lnRef>
          <a:fillRef idx="0">
            <a:srgbClr val="FFFFFF"/>
          </a:fillRef>
          <a:effectRef idx="0">
            <a:srgbClr val="FFFFFF"/>
          </a:effectRef>
          <a:fontRef idx="minor">
            <a:schemeClr val="tx1"/>
          </a:fontRef>
        </p:style>
      </p:cxnSp>
      <p:sp>
        <p:nvSpPr>
          <p:cNvPr id="24" name="文本框 23"/>
          <p:cNvSpPr txBox="1"/>
          <p:nvPr/>
        </p:nvSpPr>
        <p:spPr>
          <a:xfrm>
            <a:off x="1476375" y="2749550"/>
            <a:ext cx="4064000" cy="368300"/>
          </a:xfrm>
          <a:prstGeom prst="rect">
            <a:avLst/>
          </a:prstGeom>
          <a:noFill/>
        </p:spPr>
        <p:txBody>
          <a:bodyPr wrap="square" rtlCol="0">
            <a:spAutoFit/>
          </a:bodyPr>
          <a:lstStyle/>
          <a:p>
            <a:r>
              <a:rPr lang="en-US" altLang="zh-CN">
                <a:solidFill>
                  <a:srgbClr val="FF0000"/>
                </a:solidFill>
              </a:rPr>
              <a:t>ownership is moved from s1 to s2</a:t>
            </a:r>
          </a:p>
        </p:txBody>
      </p:sp>
      <p:sp>
        <p:nvSpPr>
          <p:cNvPr id="25" name="文本框 24"/>
          <p:cNvSpPr txBox="1"/>
          <p:nvPr/>
        </p:nvSpPr>
        <p:spPr>
          <a:xfrm>
            <a:off x="2198370" y="4175125"/>
            <a:ext cx="4064000" cy="368300"/>
          </a:xfrm>
          <a:prstGeom prst="rect">
            <a:avLst/>
          </a:prstGeom>
          <a:noFill/>
        </p:spPr>
        <p:txBody>
          <a:bodyPr wrap="square" rtlCol="0">
            <a:spAutoFit/>
          </a:bodyPr>
          <a:lstStyle/>
          <a:p>
            <a:r>
              <a:rPr lang="en-US" altLang="zh-CN">
                <a:solidFill>
                  <a:srgbClr val="FF0000"/>
                </a:solidFill>
              </a:rPr>
              <a:t>create  new place in both stack and heap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Memory Security(1)- one owner(2)</a:t>
            </a:r>
            <a:endParaRPr lang="en-US" altLang="zh-CN"/>
          </a:p>
        </p:txBody>
      </p:sp>
      <p:sp>
        <p:nvSpPr>
          <p:cNvPr id="4" name="灯片编号占位符 3"/>
          <p:cNvSpPr>
            <a:spLocks noGrp="1"/>
          </p:cNvSpPr>
          <p:nvPr>
            <p:ph type="sldNum" sz="quarter" idx="12"/>
          </p:nvPr>
        </p:nvSpPr>
        <p:spPr/>
        <p:txBody>
          <a:bodyPr/>
          <a:lstStyle/>
          <a:p>
            <a:fld id="{506F4176-339E-4C4B-80E4-BBE9C4467EFE}" type="slidenum">
              <a:rPr lang="zh-CN" altLang="en-US" smtClean="0"/>
              <a:t>7</a:t>
            </a:fld>
            <a:endParaRPr lang="zh-CN" altLang="en-US"/>
          </a:p>
        </p:txBody>
      </p:sp>
      <p:sp>
        <p:nvSpPr>
          <p:cNvPr id="5" name="文本框 4"/>
          <p:cNvSpPr txBox="1"/>
          <p:nvPr/>
        </p:nvSpPr>
        <p:spPr>
          <a:xfrm>
            <a:off x="168910" y="2220595"/>
            <a:ext cx="5731510" cy="3091815"/>
          </a:xfrm>
          <a:prstGeom prst="rect">
            <a:avLst/>
          </a:prstGeom>
          <a:solidFill>
            <a:schemeClr val="tx1"/>
          </a:solidFill>
        </p:spPr>
        <p:txBody>
          <a:bodyPr wrap="square">
            <a:spAutoFit/>
          </a:bodyPr>
          <a:lstStyle/>
          <a:p>
            <a:pPr indent="0" fontAlgn="auto">
              <a:lnSpc>
                <a:spcPct val="100000"/>
              </a:lnSpc>
            </a:pPr>
            <a:r>
              <a:rPr lang="en-US" altLang="zh-CN" sz="1300" b="0">
                <a:solidFill>
                  <a:srgbClr val="569CD6"/>
                </a:solidFill>
                <a:latin typeface="Consolas" panose="020B0609020204030204"/>
                <a:ea typeface="Consolas" panose="020B0609020204030204"/>
              </a:rPr>
              <a:t>fn </a:t>
            </a:r>
            <a:r>
              <a:rPr lang="en-US" altLang="zh-CN" sz="1300" b="0">
                <a:solidFill>
                  <a:srgbClr val="DCDCAA"/>
                </a:solidFill>
                <a:latin typeface="Consolas" panose="020B0609020204030204"/>
                <a:ea typeface="Consolas" panose="020B0609020204030204"/>
              </a:rPr>
              <a:t>main</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569CD6"/>
                </a:solidFill>
                <a:latin typeface="Consolas" panose="020B0609020204030204"/>
                <a:ea typeface="Consolas" panose="020B0609020204030204"/>
              </a:rPr>
              <a:t>let </a:t>
            </a:r>
            <a:r>
              <a:rPr lang="en-US" altLang="zh-CN" sz="1300" b="0">
                <a:solidFill>
                  <a:srgbClr val="9CDCFE"/>
                </a:solidFill>
                <a:latin typeface="Consolas" panose="020B0609020204030204"/>
                <a:ea typeface="Consolas" panose="020B0609020204030204"/>
              </a:rPr>
              <a:t>s1</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String</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from</a:t>
            </a:r>
            <a:r>
              <a:rPr lang="en-US" altLang="zh-CN" sz="1300" b="0">
                <a:solidFill>
                  <a:srgbClr val="CCCCCC"/>
                </a:solidFill>
                <a:latin typeface="Consolas" panose="020B0609020204030204"/>
                <a:ea typeface="Consolas" panose="020B0609020204030204"/>
              </a:rPr>
              <a:t>(</a:t>
            </a:r>
            <a:r>
              <a:rPr lang="en-US" altLang="zh-CN" sz="1300" b="0">
                <a:solidFill>
                  <a:srgbClr val="CE9178"/>
                </a:solidFill>
                <a:latin typeface="Consolas" panose="020B0609020204030204"/>
                <a:ea typeface="Consolas" panose="020B0609020204030204"/>
              </a:rPr>
              <a:t>"hello"</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println!</a:t>
            </a:r>
            <a:r>
              <a:rPr lang="en-US" altLang="zh-CN" sz="1300" b="0">
                <a:solidFill>
                  <a:srgbClr val="CCCCCC"/>
                </a:solidFill>
                <a:latin typeface="Consolas" panose="020B0609020204030204"/>
                <a:ea typeface="Consolas" panose="020B0609020204030204"/>
              </a:rPr>
              <a:t>(</a:t>
            </a:r>
            <a:r>
              <a:rPr lang="en-US" altLang="zh-CN" sz="1300" b="0">
                <a:solidFill>
                  <a:srgbClr val="CE9178"/>
                </a:solidFill>
                <a:latin typeface="Consolas" panose="020B0609020204030204"/>
                <a:ea typeface="Consolas" panose="020B0609020204030204"/>
              </a:rPr>
              <a:t>"addr of s1 in stack: {:p}"</a:t>
            </a:r>
            <a:r>
              <a:rPr lang="en-US" altLang="zh-CN" sz="1300" b="0">
                <a:solidFill>
                  <a:srgbClr val="CCCCCC"/>
                </a:solidFill>
                <a:latin typeface="Consolas" panose="020B0609020204030204"/>
                <a:ea typeface="Consolas" panose="020B0609020204030204"/>
              </a:rPr>
              <a:t>, </a:t>
            </a:r>
            <a:r>
              <a:rPr lang="en-US" altLang="zh-CN" sz="1300" b="0">
                <a:solidFill>
                  <a:srgbClr val="D4D4D4"/>
                </a:solidFill>
                <a:latin typeface="Consolas" panose="020B0609020204030204"/>
                <a:ea typeface="Consolas" panose="020B0609020204030204"/>
              </a:rPr>
              <a:t>&amp;</a:t>
            </a:r>
            <a:r>
              <a:rPr lang="en-US" altLang="zh-CN" sz="1300" b="0">
                <a:solidFill>
                  <a:srgbClr val="9CDCFE"/>
                </a:solidFill>
                <a:latin typeface="Consolas" panose="020B0609020204030204"/>
                <a:ea typeface="Consolas" panose="020B0609020204030204"/>
              </a:rPr>
              <a:t>s1</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println!</a:t>
            </a:r>
            <a:r>
              <a:rPr lang="en-US" altLang="zh-CN" sz="1300" b="0">
                <a:solidFill>
                  <a:srgbClr val="CCCCCC"/>
                </a:solidFill>
                <a:latin typeface="Consolas" panose="020B0609020204030204"/>
                <a:ea typeface="Consolas" panose="020B0609020204030204"/>
              </a:rPr>
              <a:t>(</a:t>
            </a:r>
            <a:r>
              <a:rPr lang="en-US" altLang="zh-CN" sz="1300" b="0">
                <a:solidFill>
                  <a:srgbClr val="CE9178"/>
                </a:solidFill>
                <a:latin typeface="Consolas" panose="020B0609020204030204"/>
                <a:ea typeface="Consolas" panose="020B0609020204030204"/>
              </a:rPr>
              <a:t>"addr of String in heap : {:p}"</a:t>
            </a: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s1</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as_ptr</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process_string</a:t>
            </a:r>
            <a:r>
              <a:rPr lang="en-US" altLang="zh-CN" sz="1300" b="0">
                <a:solidFill>
                  <a:srgbClr val="CCCCCC"/>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s1</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6A9955"/>
                </a:solidFill>
                <a:latin typeface="Consolas" panose="020B0609020204030204"/>
                <a:ea typeface="Consolas" panose="020B0609020204030204"/>
              </a:rPr>
              <a:t>    //println!("addr of s1 in stack: {:p}", &amp;s1);        </a:t>
            </a:r>
          </a:p>
          <a:p>
            <a:pPr indent="0" fontAlgn="auto">
              <a:lnSpc>
                <a:spcPct val="100000"/>
              </a:lnSpc>
            </a:pPr>
            <a:r>
              <a:rPr lang="en-US" altLang="zh-CN" sz="1300" b="0">
                <a:solidFill>
                  <a:srgbClr val="6A9955"/>
                </a:solidFill>
                <a:latin typeface="Consolas" panose="020B0609020204030204"/>
                <a:ea typeface="Consolas" panose="020B0609020204030204"/>
              </a:rPr>
              <a:t>    //println!("addr of String in heap : {:p}", s1.as_ptr());</a:t>
            </a:r>
          </a:p>
          <a:p>
            <a:pPr indent="0" fontAlgn="auto">
              <a:lnSpc>
                <a:spcPct val="100000"/>
              </a:lnSpc>
            </a:pPr>
            <a:r>
              <a:rPr lang="en-US" altLang="zh-CN" sz="1300" b="0">
                <a:solidFill>
                  <a:srgbClr val="CCCCCC"/>
                </a:solidFill>
                <a:latin typeface="Consolas" panose="020B0609020204030204"/>
                <a:ea typeface="Consolas" panose="020B0609020204030204"/>
              </a:rPr>
              <a:t>}</a:t>
            </a:r>
          </a:p>
          <a:p>
            <a:pPr indent="0" fontAlgn="auto">
              <a:lnSpc>
                <a:spcPct val="100000"/>
              </a:lnSpc>
            </a:pP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569CD6"/>
                </a:solidFill>
                <a:latin typeface="Consolas" panose="020B0609020204030204"/>
                <a:ea typeface="Consolas" panose="020B0609020204030204"/>
              </a:rPr>
              <a:t>fn </a:t>
            </a:r>
            <a:r>
              <a:rPr lang="en-US" altLang="zh-CN" sz="1300" b="0">
                <a:solidFill>
                  <a:srgbClr val="DCDCAA"/>
                </a:solidFill>
                <a:latin typeface="Consolas" panose="020B0609020204030204"/>
                <a:ea typeface="Consolas" panose="020B0609020204030204"/>
              </a:rPr>
              <a:t>process_string</a:t>
            </a:r>
            <a:r>
              <a:rPr lang="en-US" altLang="zh-CN" sz="1300" b="0">
                <a:solidFill>
                  <a:srgbClr val="CCCCCC"/>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s</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String</a:t>
            </a:r>
            <a:r>
              <a:rPr lang="en-US" altLang="zh-CN" sz="1300" b="0">
                <a:solidFill>
                  <a:srgbClr val="CCCCCC"/>
                </a:solidFill>
                <a:latin typeface="Consolas" panose="020B0609020204030204"/>
                <a:ea typeface="Consolas" panose="020B0609020204030204"/>
              </a:rPr>
              <a:t>) {</a:t>
            </a:r>
            <a:r>
              <a:rPr lang="en-US" altLang="zh-CN" sz="1300" b="0">
                <a:solidFill>
                  <a:srgbClr val="6A9955"/>
                </a:solidFill>
                <a:latin typeface="Consolas" panose="020B0609020204030204"/>
                <a:ea typeface="Consolas" panose="020B0609020204030204"/>
              </a:rPr>
              <a:t>      </a:t>
            </a:r>
            <a:endParaRPr lang="zh-CN" altLang="en-US" sz="1300" b="0">
              <a:solidFill>
                <a:srgbClr val="6A9955"/>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println!</a:t>
            </a:r>
            <a:r>
              <a:rPr lang="en-US" altLang="zh-CN" sz="1300" b="0">
                <a:solidFill>
                  <a:srgbClr val="CCCCCC"/>
                </a:solidFill>
                <a:latin typeface="Consolas" panose="020B0609020204030204"/>
                <a:ea typeface="Consolas" panose="020B0609020204030204"/>
              </a:rPr>
              <a:t>(</a:t>
            </a:r>
            <a:r>
              <a:rPr lang="en-US" altLang="zh-CN" sz="1300" b="0">
                <a:solidFill>
                  <a:srgbClr val="CE9178"/>
                </a:solidFill>
                <a:latin typeface="Consolas" panose="020B0609020204030204"/>
                <a:ea typeface="Consolas" panose="020B0609020204030204"/>
              </a:rPr>
              <a:t>"--process_string--"</a:t>
            </a:r>
            <a:r>
              <a:rPr lang="en-US" altLang="zh-CN" sz="1300" b="0">
                <a:solidFill>
                  <a:srgbClr val="CCCCCC"/>
                </a:solidFill>
                <a:latin typeface="Consolas" panose="020B0609020204030204"/>
                <a:ea typeface="Consolas" panose="020B0609020204030204"/>
              </a:rPr>
              <a:t>);</a:t>
            </a:r>
            <a:r>
              <a:rPr lang="en-US" altLang="zh-CN" sz="1300" b="0">
                <a:solidFill>
                  <a:srgbClr val="6A9955"/>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println!</a:t>
            </a:r>
            <a:r>
              <a:rPr lang="en-US" altLang="zh-CN" sz="1300" b="0">
                <a:solidFill>
                  <a:srgbClr val="CCCCCC"/>
                </a:solidFill>
                <a:latin typeface="Consolas" panose="020B0609020204030204"/>
                <a:ea typeface="Consolas" panose="020B0609020204030204"/>
              </a:rPr>
              <a:t>(</a:t>
            </a:r>
            <a:r>
              <a:rPr lang="en-US" altLang="zh-CN" sz="1300" b="0">
                <a:solidFill>
                  <a:srgbClr val="CE9178"/>
                </a:solidFill>
                <a:latin typeface="Consolas" panose="020B0609020204030204"/>
                <a:ea typeface="Consolas" panose="020B0609020204030204"/>
              </a:rPr>
              <a:t>"addr of s in stack: {:p}"</a:t>
            </a:r>
            <a:r>
              <a:rPr lang="en-US" altLang="zh-CN" sz="1300" b="0">
                <a:solidFill>
                  <a:srgbClr val="CCCCCC"/>
                </a:solidFill>
                <a:latin typeface="Consolas" panose="020B0609020204030204"/>
                <a:ea typeface="Consolas" panose="020B0609020204030204"/>
              </a:rPr>
              <a:t>, </a:t>
            </a:r>
            <a:r>
              <a:rPr lang="en-US" altLang="zh-CN" sz="1300" b="0">
                <a:solidFill>
                  <a:srgbClr val="D4D4D4"/>
                </a:solidFill>
                <a:latin typeface="Consolas" panose="020B0609020204030204"/>
                <a:ea typeface="Consolas" panose="020B0609020204030204"/>
              </a:rPr>
              <a:t>&amp;</a:t>
            </a:r>
            <a:r>
              <a:rPr lang="en-US" altLang="zh-CN" sz="1300" b="0">
                <a:solidFill>
                  <a:srgbClr val="9CDCFE"/>
                </a:solidFill>
                <a:latin typeface="Consolas" panose="020B0609020204030204"/>
                <a:ea typeface="Consolas" panose="020B0609020204030204"/>
              </a:rPr>
              <a:t>s</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println!</a:t>
            </a:r>
            <a:r>
              <a:rPr lang="en-US" altLang="zh-CN" sz="1300" b="0">
                <a:solidFill>
                  <a:srgbClr val="CCCCCC"/>
                </a:solidFill>
                <a:latin typeface="Consolas" panose="020B0609020204030204"/>
                <a:ea typeface="Consolas" panose="020B0609020204030204"/>
              </a:rPr>
              <a:t>(</a:t>
            </a:r>
            <a:r>
              <a:rPr lang="en-US" altLang="zh-CN" sz="1300" b="0">
                <a:solidFill>
                  <a:srgbClr val="CE9178"/>
                </a:solidFill>
                <a:latin typeface="Consolas" panose="020B0609020204030204"/>
                <a:ea typeface="Consolas" panose="020B0609020204030204"/>
              </a:rPr>
              <a:t>"addr of String in heap : {:p}"</a:t>
            </a: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s</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as_ptr</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a:t>
            </a:r>
          </a:p>
        </p:txBody>
      </p:sp>
      <p:pic>
        <p:nvPicPr>
          <p:cNvPr id="6" name="图片 5"/>
          <p:cNvPicPr>
            <a:picLocks noChangeAspect="1"/>
          </p:cNvPicPr>
          <p:nvPr/>
        </p:nvPicPr>
        <p:blipFill>
          <a:blip r:embed="rId2"/>
          <a:stretch>
            <a:fillRect/>
          </a:stretch>
        </p:blipFill>
        <p:spPr>
          <a:xfrm>
            <a:off x="6777355" y="4277360"/>
            <a:ext cx="4239895" cy="1137285"/>
          </a:xfrm>
          <a:prstGeom prst="rect">
            <a:avLst/>
          </a:prstGeom>
        </p:spPr>
      </p:pic>
      <p:pic>
        <p:nvPicPr>
          <p:cNvPr id="7" name="图片 6"/>
          <p:cNvPicPr>
            <a:picLocks noChangeAspect="1"/>
          </p:cNvPicPr>
          <p:nvPr/>
        </p:nvPicPr>
        <p:blipFill>
          <a:blip r:embed="rId3"/>
          <a:stretch>
            <a:fillRect/>
          </a:stretch>
        </p:blipFill>
        <p:spPr>
          <a:xfrm>
            <a:off x="6301740" y="1822450"/>
            <a:ext cx="5720080" cy="2192655"/>
          </a:xfrm>
          <a:prstGeom prst="rect">
            <a:avLst/>
          </a:prstGeom>
        </p:spPr>
      </p:pic>
      <p:sp>
        <p:nvSpPr>
          <p:cNvPr id="9" name="矩形 8"/>
          <p:cNvSpPr/>
          <p:nvPr/>
        </p:nvSpPr>
        <p:spPr>
          <a:xfrm>
            <a:off x="321310" y="3455035"/>
            <a:ext cx="5617210" cy="436880"/>
          </a:xfrm>
          <a:prstGeom prst="rect">
            <a:avLst/>
          </a:prstGeom>
          <a:noFill/>
          <a:ln>
            <a:solidFill>
              <a:schemeClr val="accent6">
                <a:lumMod val="60000"/>
                <a:lumOff val="4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13" name="曲线连接符 12"/>
          <p:cNvCxnSpPr/>
          <p:nvPr/>
        </p:nvCxnSpPr>
        <p:spPr>
          <a:xfrm rot="16200000">
            <a:off x="5762625" y="3053080"/>
            <a:ext cx="675005" cy="467360"/>
          </a:xfrm>
          <a:prstGeom prst="curvedConnector3">
            <a:avLst>
              <a:gd name="adj1" fmla="val 50000"/>
            </a:avLst>
          </a:prstGeom>
          <a:ln>
            <a:solidFill>
              <a:schemeClr val="accent6">
                <a:lumMod val="60000"/>
                <a:lumOff val="40000"/>
              </a:schemeClr>
            </a:solidFill>
            <a:tailEnd type="arrow"/>
          </a:ln>
        </p:spPr>
        <p:style>
          <a:lnRef idx="2">
            <a:schemeClr val="accent1"/>
          </a:lnRef>
          <a:fillRef idx="0">
            <a:srgbClr val="FFFFFF"/>
          </a:fillRef>
          <a:effectRef idx="0">
            <a:srgbClr val="FFFFFF"/>
          </a:effectRef>
          <a:fontRef idx="minor">
            <a:schemeClr val="tx1"/>
          </a:fontRef>
        </p:style>
      </p:cxnSp>
      <p:sp>
        <p:nvSpPr>
          <p:cNvPr id="16" name="矩形 15"/>
          <p:cNvSpPr/>
          <p:nvPr/>
        </p:nvSpPr>
        <p:spPr>
          <a:xfrm>
            <a:off x="9321800" y="4505325"/>
            <a:ext cx="1633855" cy="23749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7" name="矩形 16"/>
          <p:cNvSpPr/>
          <p:nvPr/>
        </p:nvSpPr>
        <p:spPr>
          <a:xfrm>
            <a:off x="9340850" y="5150485"/>
            <a:ext cx="1633855" cy="23749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10" name="曲线连接符 9"/>
          <p:cNvCxnSpPr/>
          <p:nvPr/>
        </p:nvCxnSpPr>
        <p:spPr>
          <a:xfrm rot="5400000">
            <a:off x="1610360" y="3776980"/>
            <a:ext cx="805180" cy="152400"/>
          </a:xfrm>
          <a:prstGeom prst="curvedConnector3">
            <a:avLst>
              <a:gd name="adj1" fmla="val 50079"/>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sp>
        <p:nvSpPr>
          <p:cNvPr id="11" name="文本框 10"/>
          <p:cNvSpPr txBox="1"/>
          <p:nvPr/>
        </p:nvSpPr>
        <p:spPr>
          <a:xfrm>
            <a:off x="2089150" y="3887470"/>
            <a:ext cx="6096000" cy="368300"/>
          </a:xfrm>
          <a:prstGeom prst="rect">
            <a:avLst/>
          </a:prstGeom>
          <a:noFill/>
        </p:spPr>
        <p:txBody>
          <a:bodyPr wrap="square" rtlCol="0" anchor="t">
            <a:spAutoFit/>
          </a:bodyPr>
          <a:lstStyle/>
          <a:p>
            <a:pPr marL="0" indent="0">
              <a:buNone/>
            </a:pPr>
            <a:r>
              <a:rPr lang="en-US" altLang="zh-CN">
                <a:solidFill>
                  <a:srgbClr val="FF0000"/>
                </a:solidFill>
                <a:sym typeface="+mn-ea"/>
              </a:rPr>
              <a:t>ownership moved from s1 to 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Memory Security(2)</a:t>
            </a:r>
            <a:endParaRPr lang="en-US" altLang="zh-CN"/>
          </a:p>
        </p:txBody>
      </p:sp>
      <p:sp>
        <p:nvSpPr>
          <p:cNvPr id="3" name="内容占位符 2"/>
          <p:cNvSpPr>
            <a:spLocks noGrp="1"/>
          </p:cNvSpPr>
          <p:nvPr>
            <p:ph idx="1"/>
          </p:nvPr>
        </p:nvSpPr>
        <p:spPr>
          <a:xfrm>
            <a:off x="599440" y="2178685"/>
            <a:ext cx="2731770" cy="2499995"/>
          </a:xfrm>
        </p:spPr>
        <p:txBody>
          <a:bodyPr>
            <a:normAutofit/>
          </a:bodyPr>
          <a:lstStyle/>
          <a:p>
            <a:r>
              <a:rPr lang="en-US" altLang="zh-CN"/>
              <a:t>Automatically released upon exiting the lifecycle, there is  no memory leaks.</a:t>
            </a:r>
          </a:p>
        </p:txBody>
      </p:sp>
      <p:sp>
        <p:nvSpPr>
          <p:cNvPr id="4" name="灯片编号占位符 3"/>
          <p:cNvSpPr>
            <a:spLocks noGrp="1"/>
          </p:cNvSpPr>
          <p:nvPr>
            <p:ph type="sldNum" sz="quarter" idx="12"/>
          </p:nvPr>
        </p:nvSpPr>
        <p:spPr/>
        <p:txBody>
          <a:bodyPr/>
          <a:lstStyle/>
          <a:p>
            <a:fld id="{506F4176-339E-4C4B-80E4-BBE9C4467EFE}" type="slidenum">
              <a:rPr lang="zh-CN" altLang="en-US" smtClean="0"/>
              <a:t>8</a:t>
            </a:fld>
            <a:endParaRPr lang="zh-CN" altLang="en-US"/>
          </a:p>
        </p:txBody>
      </p:sp>
      <p:pic>
        <p:nvPicPr>
          <p:cNvPr id="8" name="图片 7"/>
          <p:cNvPicPr>
            <a:picLocks noChangeAspect="1"/>
          </p:cNvPicPr>
          <p:nvPr/>
        </p:nvPicPr>
        <p:blipFill>
          <a:blip r:embed="rId2"/>
          <a:stretch>
            <a:fillRect/>
          </a:stretch>
        </p:blipFill>
        <p:spPr>
          <a:xfrm>
            <a:off x="3671570" y="1097915"/>
            <a:ext cx="7445375" cy="5700395"/>
          </a:xfrm>
          <a:prstGeom prst="rect">
            <a:avLst/>
          </a:prstGeom>
        </p:spPr>
      </p:pic>
      <p:sp>
        <p:nvSpPr>
          <p:cNvPr id="9" name="矩形 8"/>
          <p:cNvSpPr/>
          <p:nvPr/>
        </p:nvSpPr>
        <p:spPr>
          <a:xfrm>
            <a:off x="3910965" y="5247005"/>
            <a:ext cx="5237480" cy="136969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0" name="矩形 9"/>
          <p:cNvSpPr/>
          <p:nvPr/>
        </p:nvSpPr>
        <p:spPr>
          <a:xfrm>
            <a:off x="3776980" y="1245235"/>
            <a:ext cx="5237480" cy="224980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Memory Security(3-1)</a:t>
            </a:r>
            <a:endParaRPr lang="en-US" altLang="zh-CN"/>
          </a:p>
        </p:txBody>
      </p:sp>
      <p:sp>
        <p:nvSpPr>
          <p:cNvPr id="3" name="内容占位符 2"/>
          <p:cNvSpPr>
            <a:spLocks noGrp="1"/>
          </p:cNvSpPr>
          <p:nvPr>
            <p:ph idx="1"/>
          </p:nvPr>
        </p:nvSpPr>
        <p:spPr>
          <a:xfrm>
            <a:off x="838200" y="1327150"/>
            <a:ext cx="10866755" cy="2047240"/>
          </a:xfrm>
        </p:spPr>
        <p:txBody>
          <a:bodyPr>
            <a:normAutofit/>
          </a:bodyPr>
          <a:lstStyle/>
          <a:p>
            <a:r>
              <a:rPr lang="en-US" altLang="zh-CN" sz="2000" b="1"/>
              <a:t>reference </a:t>
            </a:r>
            <a:r>
              <a:rPr lang="en-US" altLang="zh-CN" sz="2000"/>
              <a:t>type:  use&amp;T to represent the reference type of type T. Reference type is a data type that indicates that the value it holds is a reference.</a:t>
            </a:r>
          </a:p>
          <a:p>
            <a:pPr lvl="1"/>
            <a:r>
              <a:rPr lang="en-US" altLang="zh-CN" sz="1710">
                <a:sym typeface="+mn-ea"/>
              </a:rPr>
              <a:t>&amp;i32 represents the reference type of i32;</a:t>
            </a:r>
            <a:endParaRPr lang="en-US" altLang="zh-CN" sz="1710"/>
          </a:p>
          <a:p>
            <a:pPr lvl="1"/>
            <a:r>
              <a:rPr lang="en-US" altLang="zh-CN" sz="1710">
                <a:sym typeface="+mn-ea"/>
              </a:rPr>
              <a:t>&amp;&amp;i32 represents the reference type referenced by i32;</a:t>
            </a:r>
            <a:endParaRPr lang="en-US" altLang="zh-CN" sz="1710"/>
          </a:p>
          <a:p>
            <a:pPr lvl="1"/>
            <a:r>
              <a:rPr lang="en-US" altLang="zh-CN" sz="1710" b="1">
                <a:sym typeface="+mn-ea"/>
              </a:rPr>
              <a:t>Default as immutable reference</a:t>
            </a:r>
            <a:r>
              <a:rPr lang="en-US" altLang="zh-CN" sz="1710">
                <a:sym typeface="+mn-ea"/>
              </a:rPr>
              <a:t>;</a:t>
            </a:r>
            <a:endParaRPr lang="en-US" altLang="zh-CN" sz="1710"/>
          </a:p>
          <a:p>
            <a:pPr lvl="1"/>
            <a:r>
              <a:rPr lang="en-US" altLang="zh-CN" sz="1710">
                <a:sym typeface="+mn-ea"/>
              </a:rPr>
              <a:t>Use symbol * to dereference references</a:t>
            </a:r>
            <a:endParaRPr lang="zh-CN" altLang="en-US" sz="1710"/>
          </a:p>
          <a:p>
            <a:endParaRPr lang="zh-CN" altLang="en-US" sz="2000"/>
          </a:p>
          <a:p>
            <a:pPr marL="0" indent="0">
              <a:buNone/>
            </a:pPr>
            <a:endParaRPr lang="zh-CN" altLang="en-US" sz="2000"/>
          </a:p>
        </p:txBody>
      </p:sp>
      <p:sp>
        <p:nvSpPr>
          <p:cNvPr id="4" name="灯片编号占位符 3"/>
          <p:cNvSpPr>
            <a:spLocks noGrp="1"/>
          </p:cNvSpPr>
          <p:nvPr>
            <p:ph type="sldNum" sz="quarter" idx="12"/>
          </p:nvPr>
        </p:nvSpPr>
        <p:spPr/>
        <p:txBody>
          <a:bodyPr/>
          <a:lstStyle/>
          <a:p>
            <a:fld id="{506F4176-339E-4C4B-80E4-BBE9C4467EFE}" type="slidenum">
              <a:rPr lang="zh-CN" altLang="en-US" smtClean="0"/>
              <a:t>9</a:t>
            </a:fld>
            <a:endParaRPr lang="zh-CN" altLang="en-US"/>
          </a:p>
        </p:txBody>
      </p:sp>
      <p:sp>
        <p:nvSpPr>
          <p:cNvPr id="10" name="文本框 9"/>
          <p:cNvSpPr txBox="1"/>
          <p:nvPr/>
        </p:nvSpPr>
        <p:spPr>
          <a:xfrm>
            <a:off x="985701" y="3582573"/>
            <a:ext cx="5556928" cy="263017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vert="horz" wrap="square" rtlCol="0">
            <a:spAutoFit/>
          </a:bodyPr>
          <a:lstStyle/>
          <a:p>
            <a:endParaRPr lang="en-US" altLang="zh-CN" sz="1500" dirty="0">
              <a:solidFill>
                <a:srgbClr val="C678DD"/>
              </a:solidFill>
              <a:cs typeface="+mn-ea"/>
              <a:sym typeface="+mn-lt"/>
            </a:endParaRPr>
          </a:p>
          <a:p>
            <a:r>
              <a:rPr lang="en-US" altLang="zh-CN" sz="1500" dirty="0">
                <a:solidFill>
                  <a:srgbClr val="C678DD"/>
                </a:solidFill>
                <a:cs typeface="+mn-ea"/>
                <a:sym typeface="+mn-lt"/>
              </a:rPr>
              <a:t>fn</a:t>
            </a:r>
            <a:r>
              <a:rPr lang="en-US" altLang="zh-CN" sz="1500" dirty="0">
                <a:solidFill>
                  <a:srgbClr val="ABB2BF"/>
                </a:solidFill>
                <a:cs typeface="+mn-ea"/>
                <a:sym typeface="+mn-lt"/>
              </a:rPr>
              <a:t> </a:t>
            </a:r>
            <a:r>
              <a:rPr lang="en-US" altLang="zh-CN" sz="1500" dirty="0">
                <a:solidFill>
                  <a:srgbClr val="61AFEF"/>
                </a:solidFill>
                <a:cs typeface="+mn-ea"/>
                <a:sym typeface="+mn-lt"/>
              </a:rPr>
              <a:t>main</a:t>
            </a:r>
            <a:r>
              <a:rPr lang="en-US" altLang="zh-CN" sz="1500" dirty="0">
                <a:solidFill>
                  <a:srgbClr val="ABB2BF"/>
                </a:solidFill>
                <a:cs typeface="+mn-ea"/>
                <a:sym typeface="+mn-lt"/>
              </a:rPr>
              <a:t>() {</a:t>
            </a:r>
          </a:p>
          <a:p>
            <a:r>
              <a:rPr lang="en-US" altLang="zh-CN" sz="1500" dirty="0">
                <a:solidFill>
                  <a:srgbClr val="ABB2BF"/>
                </a:solidFill>
                <a:cs typeface="+mn-ea"/>
                <a:sym typeface="+mn-lt"/>
              </a:rPr>
              <a:t>    </a:t>
            </a:r>
            <a:r>
              <a:rPr lang="en-US" altLang="zh-CN" sz="1500" dirty="0">
                <a:solidFill>
                  <a:srgbClr val="C678DD"/>
                </a:solidFill>
                <a:cs typeface="+mn-ea"/>
                <a:sym typeface="+mn-lt"/>
              </a:rPr>
              <a:t>let</a:t>
            </a:r>
            <a:r>
              <a:rPr lang="en-US" altLang="zh-CN" sz="1500" dirty="0">
                <a:solidFill>
                  <a:srgbClr val="ABB2BF"/>
                </a:solidFill>
                <a:cs typeface="+mn-ea"/>
                <a:sym typeface="+mn-lt"/>
              </a:rPr>
              <a:t> </a:t>
            </a:r>
            <a:r>
              <a:rPr lang="en-US" altLang="zh-CN" sz="1500" dirty="0">
                <a:solidFill>
                  <a:srgbClr val="E06C75"/>
                </a:solidFill>
                <a:cs typeface="+mn-ea"/>
                <a:sym typeface="+mn-lt"/>
              </a:rPr>
              <a:t>s1</a:t>
            </a:r>
            <a:r>
              <a:rPr lang="en-US" altLang="zh-CN" sz="1500" dirty="0">
                <a:solidFill>
                  <a:srgbClr val="ABB2BF"/>
                </a:solidFill>
                <a:cs typeface="+mn-ea"/>
                <a:sym typeface="+mn-lt"/>
              </a:rPr>
              <a:t> = </a:t>
            </a:r>
            <a:r>
              <a:rPr lang="en-US" altLang="zh-CN" sz="1500" dirty="0">
                <a:solidFill>
                  <a:srgbClr val="E5C07B"/>
                </a:solidFill>
                <a:cs typeface="+mn-ea"/>
                <a:sym typeface="+mn-lt"/>
              </a:rPr>
              <a:t>String</a:t>
            </a:r>
            <a:r>
              <a:rPr lang="en-US" altLang="zh-CN" sz="1500" dirty="0">
                <a:solidFill>
                  <a:srgbClr val="ABB2BF"/>
                </a:solidFill>
                <a:cs typeface="+mn-ea"/>
                <a:sym typeface="+mn-lt"/>
              </a:rPr>
              <a:t>::</a:t>
            </a:r>
            <a:r>
              <a:rPr lang="en-US" altLang="zh-CN" sz="1500" dirty="0">
                <a:solidFill>
                  <a:srgbClr val="61AFEF"/>
                </a:solidFill>
                <a:cs typeface="+mn-ea"/>
                <a:sym typeface="+mn-lt"/>
              </a:rPr>
              <a:t>from</a:t>
            </a:r>
            <a:r>
              <a:rPr lang="en-US" altLang="zh-CN" sz="1500" dirty="0">
                <a:solidFill>
                  <a:srgbClr val="ABB2BF"/>
                </a:solidFill>
                <a:cs typeface="+mn-ea"/>
                <a:sym typeface="+mn-lt"/>
              </a:rPr>
              <a:t>(</a:t>
            </a:r>
            <a:r>
              <a:rPr lang="en-US" altLang="zh-CN" sz="1500" dirty="0">
                <a:solidFill>
                  <a:srgbClr val="98C379"/>
                </a:solidFill>
                <a:cs typeface="+mn-ea"/>
                <a:sym typeface="+mn-lt"/>
              </a:rPr>
              <a:t>"hello"</a:t>
            </a:r>
            <a:r>
              <a:rPr lang="en-US" altLang="zh-CN" sz="1500" dirty="0">
                <a:solidFill>
                  <a:srgbClr val="ABB2BF"/>
                </a:solidFill>
                <a:cs typeface="+mn-ea"/>
                <a:sym typeface="+mn-lt"/>
              </a:rPr>
              <a:t>);</a:t>
            </a:r>
          </a:p>
          <a:p>
            <a:r>
              <a:rPr lang="en-US" altLang="zh-CN" sz="1500" dirty="0">
                <a:solidFill>
                  <a:srgbClr val="ABB2BF"/>
                </a:solidFill>
                <a:cs typeface="+mn-ea"/>
                <a:sym typeface="+mn-lt"/>
              </a:rPr>
              <a:t>    </a:t>
            </a:r>
            <a:r>
              <a:rPr lang="en-US" altLang="zh-CN" sz="1500" dirty="0">
                <a:solidFill>
                  <a:srgbClr val="C678DD"/>
                </a:solidFill>
                <a:cs typeface="+mn-ea"/>
                <a:sym typeface="+mn-lt"/>
              </a:rPr>
              <a:t>let</a:t>
            </a:r>
            <a:r>
              <a:rPr lang="en-US" altLang="zh-CN" sz="1500" dirty="0">
                <a:solidFill>
                  <a:srgbClr val="ABB2BF"/>
                </a:solidFill>
                <a:cs typeface="+mn-ea"/>
                <a:sym typeface="+mn-lt"/>
              </a:rPr>
              <a:t> </a:t>
            </a:r>
            <a:r>
              <a:rPr lang="en-US" altLang="zh-CN" sz="1500" dirty="0" err="1">
                <a:solidFill>
                  <a:srgbClr val="E06C75"/>
                </a:solidFill>
                <a:cs typeface="+mn-ea"/>
                <a:sym typeface="+mn-lt"/>
              </a:rPr>
              <a:t>len</a:t>
            </a:r>
            <a:r>
              <a:rPr lang="en-US" altLang="zh-CN" sz="1500" dirty="0">
                <a:solidFill>
                  <a:srgbClr val="ABB2BF"/>
                </a:solidFill>
                <a:cs typeface="+mn-ea"/>
                <a:sym typeface="+mn-lt"/>
              </a:rPr>
              <a:t> = </a:t>
            </a:r>
            <a:r>
              <a:rPr lang="en-US" altLang="zh-CN" sz="1500" dirty="0" err="1">
                <a:solidFill>
                  <a:srgbClr val="61AFEF"/>
                </a:solidFill>
                <a:cs typeface="+mn-ea"/>
                <a:sym typeface="+mn-lt"/>
              </a:rPr>
              <a:t>calculate_length</a:t>
            </a:r>
            <a:r>
              <a:rPr lang="en-US" altLang="zh-CN" sz="1500" dirty="0">
                <a:solidFill>
                  <a:srgbClr val="ABB2BF"/>
                </a:solidFill>
                <a:cs typeface="+mn-ea"/>
                <a:sym typeface="+mn-lt"/>
              </a:rPr>
              <a:t>(&amp;</a:t>
            </a:r>
            <a:r>
              <a:rPr lang="en-US" altLang="zh-CN" sz="1500" dirty="0">
                <a:solidFill>
                  <a:srgbClr val="E06C75"/>
                </a:solidFill>
                <a:cs typeface="+mn-ea"/>
                <a:sym typeface="+mn-lt"/>
              </a:rPr>
              <a:t>s1</a:t>
            </a:r>
            <a:r>
              <a:rPr lang="en-US" altLang="zh-CN" sz="1500" dirty="0">
                <a:solidFill>
                  <a:srgbClr val="ABB2BF"/>
                </a:solidFill>
                <a:cs typeface="+mn-ea"/>
                <a:sym typeface="+mn-lt"/>
              </a:rPr>
              <a:t>);</a:t>
            </a:r>
            <a:r>
              <a:rPr lang="en-US" altLang="zh-CN" sz="1500" i="1" dirty="0">
                <a:solidFill>
                  <a:srgbClr val="7F848E"/>
                </a:solidFill>
                <a:cs typeface="+mn-ea"/>
                <a:sym typeface="+mn-lt"/>
              </a:rPr>
              <a:t>   // &amp;s1 is the reference of s1</a:t>
            </a:r>
            <a:endParaRPr lang="zh-CN" altLang="en-US" sz="1500" dirty="0">
              <a:solidFill>
                <a:srgbClr val="ABB2BF"/>
              </a:solidFill>
              <a:cs typeface="+mn-ea"/>
              <a:sym typeface="+mn-lt"/>
            </a:endParaRPr>
          </a:p>
          <a:p>
            <a:r>
              <a:rPr lang="zh-CN" altLang="en-US" sz="1500" dirty="0">
                <a:solidFill>
                  <a:srgbClr val="ABB2BF"/>
                </a:solidFill>
                <a:cs typeface="+mn-ea"/>
                <a:sym typeface="+mn-lt"/>
              </a:rPr>
              <a:t>    </a:t>
            </a:r>
            <a:r>
              <a:rPr lang="en-US" altLang="zh-CN" sz="1500" dirty="0">
                <a:solidFill>
                  <a:srgbClr val="D19A66"/>
                </a:solidFill>
                <a:cs typeface="+mn-ea"/>
                <a:sym typeface="+mn-lt"/>
              </a:rPr>
              <a:t>println!</a:t>
            </a:r>
            <a:r>
              <a:rPr lang="en-US" altLang="zh-CN" sz="1500" dirty="0">
                <a:solidFill>
                  <a:srgbClr val="ABB2BF"/>
                </a:solidFill>
                <a:cs typeface="+mn-ea"/>
                <a:sym typeface="+mn-lt"/>
              </a:rPr>
              <a:t>(</a:t>
            </a:r>
            <a:r>
              <a:rPr lang="en-US" altLang="zh-CN" sz="1500" dirty="0">
                <a:solidFill>
                  <a:srgbClr val="98C379"/>
                </a:solidFill>
                <a:cs typeface="+mn-ea"/>
                <a:sym typeface="+mn-lt"/>
              </a:rPr>
              <a:t>"The length of '</a:t>
            </a:r>
            <a:r>
              <a:rPr lang="en-US" altLang="zh-CN" sz="1500" dirty="0">
                <a:solidFill>
                  <a:srgbClr val="C678DD"/>
                </a:solidFill>
                <a:cs typeface="+mn-ea"/>
                <a:sym typeface="+mn-lt"/>
              </a:rPr>
              <a:t>{}</a:t>
            </a:r>
            <a:r>
              <a:rPr lang="en-US" altLang="zh-CN" sz="1500" dirty="0">
                <a:solidFill>
                  <a:srgbClr val="98C379"/>
                </a:solidFill>
                <a:cs typeface="+mn-ea"/>
                <a:sym typeface="+mn-lt"/>
              </a:rPr>
              <a:t>' is </a:t>
            </a:r>
            <a:r>
              <a:rPr lang="en-US" altLang="zh-CN" sz="1500" dirty="0">
                <a:solidFill>
                  <a:srgbClr val="C678DD"/>
                </a:solidFill>
                <a:cs typeface="+mn-ea"/>
                <a:sym typeface="+mn-lt"/>
              </a:rPr>
              <a:t>{}</a:t>
            </a:r>
            <a:r>
              <a:rPr lang="en-US" altLang="zh-CN" sz="1500" dirty="0">
                <a:solidFill>
                  <a:srgbClr val="98C379"/>
                </a:solidFill>
                <a:cs typeface="+mn-ea"/>
                <a:sym typeface="+mn-lt"/>
              </a:rPr>
              <a:t>."</a:t>
            </a:r>
            <a:r>
              <a:rPr lang="en-US" altLang="zh-CN" sz="1500" dirty="0">
                <a:solidFill>
                  <a:srgbClr val="ABB2BF"/>
                </a:solidFill>
                <a:cs typeface="+mn-ea"/>
                <a:sym typeface="+mn-lt"/>
              </a:rPr>
              <a:t>, </a:t>
            </a:r>
            <a:r>
              <a:rPr lang="en-US" altLang="zh-CN" sz="1500" dirty="0">
                <a:solidFill>
                  <a:srgbClr val="E06C75"/>
                </a:solidFill>
                <a:cs typeface="+mn-ea"/>
                <a:sym typeface="+mn-lt"/>
              </a:rPr>
              <a:t>s1</a:t>
            </a:r>
            <a:r>
              <a:rPr lang="en-US" altLang="zh-CN" sz="1500" dirty="0">
                <a:solidFill>
                  <a:srgbClr val="ABB2BF"/>
                </a:solidFill>
                <a:cs typeface="+mn-ea"/>
                <a:sym typeface="+mn-lt"/>
              </a:rPr>
              <a:t>, </a:t>
            </a:r>
            <a:r>
              <a:rPr lang="en-US" altLang="zh-CN" sz="1500" dirty="0" err="1">
                <a:solidFill>
                  <a:srgbClr val="E06C75"/>
                </a:solidFill>
                <a:cs typeface="+mn-ea"/>
                <a:sym typeface="+mn-lt"/>
              </a:rPr>
              <a:t>len</a:t>
            </a:r>
            <a:r>
              <a:rPr lang="en-US" altLang="zh-CN" sz="1500" dirty="0">
                <a:solidFill>
                  <a:srgbClr val="ABB2BF"/>
                </a:solidFill>
                <a:cs typeface="+mn-ea"/>
                <a:sym typeface="+mn-lt"/>
              </a:rPr>
              <a:t>);</a:t>
            </a:r>
          </a:p>
          <a:p>
            <a:r>
              <a:rPr lang="en-US" altLang="zh-CN" sz="1500" dirty="0">
                <a:solidFill>
                  <a:srgbClr val="ABB2BF"/>
                </a:solidFill>
                <a:cs typeface="+mn-ea"/>
                <a:sym typeface="+mn-lt"/>
              </a:rPr>
              <a:t>}</a:t>
            </a:r>
          </a:p>
          <a:p>
            <a:br>
              <a:rPr lang="en-US" altLang="zh-CN" sz="1500" dirty="0">
                <a:solidFill>
                  <a:srgbClr val="ABB2BF"/>
                </a:solidFill>
                <a:cs typeface="+mn-ea"/>
                <a:sym typeface="+mn-lt"/>
              </a:rPr>
            </a:br>
            <a:r>
              <a:rPr lang="en-US" altLang="zh-CN" sz="1500" i="1" dirty="0">
                <a:solidFill>
                  <a:srgbClr val="7F848E"/>
                </a:solidFill>
                <a:cs typeface="+mn-ea"/>
                <a:sym typeface="+mn-lt"/>
              </a:rPr>
              <a:t>// the type of parameter is reference</a:t>
            </a:r>
            <a:endParaRPr lang="zh-CN" altLang="en-US" sz="1500" dirty="0">
              <a:solidFill>
                <a:srgbClr val="ABB2BF"/>
              </a:solidFill>
              <a:cs typeface="+mn-ea"/>
              <a:sym typeface="+mn-lt"/>
            </a:endParaRPr>
          </a:p>
          <a:p>
            <a:r>
              <a:rPr lang="en-US" altLang="zh-CN" sz="1500" dirty="0">
                <a:solidFill>
                  <a:srgbClr val="C678DD"/>
                </a:solidFill>
                <a:cs typeface="+mn-ea"/>
                <a:sym typeface="+mn-lt"/>
              </a:rPr>
              <a:t>fn</a:t>
            </a:r>
            <a:r>
              <a:rPr lang="en-US" altLang="zh-CN" sz="1500" dirty="0">
                <a:solidFill>
                  <a:srgbClr val="ABB2BF"/>
                </a:solidFill>
                <a:cs typeface="+mn-ea"/>
                <a:sym typeface="+mn-lt"/>
              </a:rPr>
              <a:t> </a:t>
            </a:r>
            <a:r>
              <a:rPr lang="en-US" altLang="zh-CN" sz="1500" dirty="0" err="1">
                <a:solidFill>
                  <a:srgbClr val="61AFEF"/>
                </a:solidFill>
                <a:cs typeface="+mn-ea"/>
                <a:sym typeface="+mn-lt"/>
              </a:rPr>
              <a:t>calculate_length</a:t>
            </a:r>
            <a:r>
              <a:rPr lang="en-US" altLang="zh-CN" sz="1500" dirty="0">
                <a:solidFill>
                  <a:srgbClr val="ABB2BF"/>
                </a:solidFill>
                <a:cs typeface="+mn-ea"/>
                <a:sym typeface="+mn-lt"/>
              </a:rPr>
              <a:t>(</a:t>
            </a:r>
            <a:r>
              <a:rPr lang="en-US" altLang="zh-CN" sz="1500" i="1" dirty="0">
                <a:solidFill>
                  <a:srgbClr val="E06C75"/>
                </a:solidFill>
                <a:cs typeface="+mn-ea"/>
                <a:sym typeface="+mn-lt"/>
              </a:rPr>
              <a:t>s</a:t>
            </a:r>
            <a:r>
              <a:rPr lang="en-US" altLang="zh-CN" sz="1500" dirty="0">
                <a:solidFill>
                  <a:srgbClr val="ABB2BF"/>
                </a:solidFill>
                <a:cs typeface="+mn-ea"/>
                <a:sym typeface="+mn-lt"/>
              </a:rPr>
              <a:t>: &amp;</a:t>
            </a:r>
            <a:r>
              <a:rPr lang="en-US" altLang="zh-CN" sz="1500" dirty="0">
                <a:solidFill>
                  <a:srgbClr val="E5C07B"/>
                </a:solidFill>
                <a:cs typeface="+mn-ea"/>
                <a:sym typeface="+mn-lt"/>
              </a:rPr>
              <a:t>String</a:t>
            </a:r>
            <a:r>
              <a:rPr lang="en-US" altLang="zh-CN" sz="1500" dirty="0">
                <a:solidFill>
                  <a:srgbClr val="ABB2BF"/>
                </a:solidFill>
                <a:cs typeface="+mn-ea"/>
                <a:sym typeface="+mn-lt"/>
              </a:rPr>
              <a:t>) -&gt; </a:t>
            </a:r>
            <a:r>
              <a:rPr lang="en-US" altLang="zh-CN" sz="1500" dirty="0" err="1">
                <a:solidFill>
                  <a:srgbClr val="E5C07B"/>
                </a:solidFill>
                <a:cs typeface="+mn-ea"/>
                <a:sym typeface="+mn-lt"/>
              </a:rPr>
              <a:t>usize</a:t>
            </a:r>
            <a:r>
              <a:rPr lang="en-US" altLang="zh-CN" sz="1500" dirty="0">
                <a:solidFill>
                  <a:srgbClr val="ABB2BF"/>
                </a:solidFill>
                <a:cs typeface="+mn-ea"/>
                <a:sym typeface="+mn-lt"/>
              </a:rPr>
              <a:t> {</a:t>
            </a:r>
          </a:p>
          <a:p>
            <a:r>
              <a:rPr lang="en-US" altLang="zh-CN" sz="1500" dirty="0">
                <a:solidFill>
                  <a:srgbClr val="ABB2BF"/>
                </a:solidFill>
                <a:cs typeface="+mn-ea"/>
                <a:sym typeface="+mn-lt"/>
              </a:rPr>
              <a:t>    </a:t>
            </a:r>
            <a:r>
              <a:rPr lang="en-US" altLang="zh-CN" sz="1500" i="1" dirty="0" err="1">
                <a:solidFill>
                  <a:srgbClr val="E06C75"/>
                </a:solidFill>
                <a:cs typeface="+mn-ea"/>
                <a:sym typeface="+mn-lt"/>
              </a:rPr>
              <a:t>s</a:t>
            </a:r>
            <a:r>
              <a:rPr lang="en-US" altLang="zh-CN" sz="1500" dirty="0" err="1">
                <a:solidFill>
                  <a:srgbClr val="ABB2BF"/>
                </a:solidFill>
                <a:cs typeface="+mn-ea"/>
                <a:sym typeface="+mn-lt"/>
              </a:rPr>
              <a:t>.</a:t>
            </a:r>
            <a:r>
              <a:rPr lang="en-US" altLang="zh-CN" sz="1500" dirty="0" err="1">
                <a:solidFill>
                  <a:srgbClr val="61AFEF"/>
                </a:solidFill>
                <a:cs typeface="+mn-ea"/>
                <a:sym typeface="+mn-lt"/>
              </a:rPr>
              <a:t>len</a:t>
            </a:r>
            <a:r>
              <a:rPr lang="en-US" altLang="zh-CN" sz="1500" dirty="0">
                <a:solidFill>
                  <a:srgbClr val="ABB2BF"/>
                </a:solidFill>
                <a:cs typeface="+mn-ea"/>
                <a:sym typeface="+mn-lt"/>
              </a:rPr>
              <a:t>()</a:t>
            </a:r>
          </a:p>
          <a:p>
            <a:r>
              <a:rPr lang="en-US" altLang="zh-CN" sz="1500" dirty="0">
                <a:solidFill>
                  <a:srgbClr val="ABB2BF"/>
                </a:solidFill>
                <a:cs typeface="+mn-ea"/>
                <a:sym typeface="+mn-lt"/>
              </a:rPr>
              <a:t>}</a:t>
            </a:r>
            <a:endParaRPr lang="en-US" altLang="zh-CN" sz="1500" b="0" dirty="0">
              <a:solidFill>
                <a:srgbClr val="ABB2BF"/>
              </a:solidFill>
              <a:effectLst/>
              <a:cs typeface="+mn-ea"/>
              <a:sym typeface="+mn-lt"/>
            </a:endParaRPr>
          </a:p>
        </p:txBody>
      </p:sp>
      <p:pic>
        <p:nvPicPr>
          <p:cNvPr id="6" name="图片 5"/>
          <p:cNvPicPr>
            <a:picLocks noChangeAspect="1"/>
          </p:cNvPicPr>
          <p:nvPr/>
        </p:nvPicPr>
        <p:blipFill>
          <a:blip r:embed="rId2"/>
          <a:stretch>
            <a:fillRect/>
          </a:stretch>
        </p:blipFill>
        <p:spPr>
          <a:xfrm>
            <a:off x="6831398" y="3984882"/>
            <a:ext cx="4977425" cy="2242511"/>
          </a:xfrm>
          <a:prstGeom prst="rect">
            <a:avLst/>
          </a:prstGeom>
        </p:spPr>
      </p:pic>
      <p:sp>
        <p:nvSpPr>
          <p:cNvPr id="5" name="TextBox 2"/>
          <p:cNvSpPr txBox="1"/>
          <p:nvPr/>
        </p:nvSpPr>
        <p:spPr>
          <a:xfrm>
            <a:off x="7330241" y="3602529"/>
            <a:ext cx="1401850" cy="473598"/>
          </a:xfrm>
          <a:prstGeom prst="rect">
            <a:avLst/>
          </a:prstGeom>
          <a:noFill/>
        </p:spPr>
        <p:txBody>
          <a:bodyPr vert="horz" wrap="square" rtlCol="0" anchor="t">
            <a:noAutofit/>
          </a:bodyPr>
          <a:lstStyle/>
          <a:p>
            <a:pPr algn="l">
              <a:lnSpc>
                <a:spcPts val="3440"/>
              </a:lnSpc>
            </a:pPr>
            <a:r>
              <a:rPr lang="en-US" altLang="zh-CN" sz="1600" dirty="0">
                <a:solidFill>
                  <a:srgbClr val="262625"/>
                </a:solidFill>
                <a:cs typeface="+mn-ea"/>
                <a:sym typeface="+mn-lt"/>
              </a:rPr>
              <a:t>Stack</a:t>
            </a:r>
            <a:endParaRPr lang="zh-CN" altLang="en-US" sz="1600" dirty="0">
              <a:cs typeface="+mn-ea"/>
              <a:sym typeface="+mn-lt"/>
            </a:endParaRPr>
          </a:p>
        </p:txBody>
      </p:sp>
      <p:sp>
        <p:nvSpPr>
          <p:cNvPr id="7" name="TextBox 3"/>
          <p:cNvSpPr txBox="1"/>
          <p:nvPr/>
        </p:nvSpPr>
        <p:spPr>
          <a:xfrm>
            <a:off x="8997306" y="3602529"/>
            <a:ext cx="1439737" cy="492542"/>
          </a:xfrm>
          <a:prstGeom prst="rect">
            <a:avLst/>
          </a:prstGeom>
          <a:noFill/>
        </p:spPr>
        <p:txBody>
          <a:bodyPr vert="horz" wrap="square" rtlCol="0" anchor="t">
            <a:noAutofit/>
          </a:bodyPr>
          <a:lstStyle/>
          <a:p>
            <a:pPr algn="l">
              <a:lnSpc>
                <a:spcPts val="3440"/>
              </a:lnSpc>
            </a:pPr>
            <a:r>
              <a:rPr lang="en-US" altLang="zh-CN" sz="1600" dirty="0">
                <a:solidFill>
                  <a:srgbClr val="262625"/>
                </a:solidFill>
                <a:cs typeface="+mn-ea"/>
                <a:sym typeface="+mn-lt"/>
              </a:rPr>
              <a:t>Stack</a:t>
            </a:r>
            <a:endParaRPr lang="zh-CN" altLang="en-US" sz="1600" dirty="0">
              <a:cs typeface="+mn-ea"/>
              <a:sym typeface="+mn-lt"/>
            </a:endParaRPr>
          </a:p>
        </p:txBody>
      </p:sp>
      <p:sp>
        <p:nvSpPr>
          <p:cNvPr id="8" name="TextBox 4"/>
          <p:cNvSpPr txBox="1"/>
          <p:nvPr/>
        </p:nvSpPr>
        <p:spPr>
          <a:xfrm>
            <a:off x="10608592" y="3580939"/>
            <a:ext cx="1742840" cy="587261"/>
          </a:xfrm>
          <a:prstGeom prst="rect">
            <a:avLst/>
          </a:prstGeom>
          <a:noFill/>
        </p:spPr>
        <p:txBody>
          <a:bodyPr vert="horz" wrap="square" rtlCol="0" anchor="t">
            <a:noAutofit/>
          </a:bodyPr>
          <a:lstStyle/>
          <a:p>
            <a:pPr algn="l">
              <a:lnSpc>
                <a:spcPts val="3440"/>
              </a:lnSpc>
            </a:pPr>
            <a:r>
              <a:rPr lang="en-US" altLang="zh-CN" sz="1600" dirty="0">
                <a:solidFill>
                  <a:srgbClr val="262625"/>
                </a:solidFill>
                <a:cs typeface="+mn-ea"/>
                <a:sym typeface="+mn-lt"/>
              </a:rPr>
              <a:t>heap</a:t>
            </a:r>
            <a:endParaRPr lang="zh-CN" altLang="en-US" sz="1600" dirty="0">
              <a:cs typeface="+mn-ea"/>
              <a:sym typeface="+mn-lt"/>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851*181"/>
  <p:tag name="TABLE_ENDDRAG_RECT" val="60*105*851*18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1050</TotalTime>
  <Words>3283</Words>
  <Application>Microsoft Macintosh PowerPoint</Application>
  <PresentationFormat>宽屏</PresentationFormat>
  <Paragraphs>433</Paragraphs>
  <Slides>17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等线</vt:lpstr>
      <vt:lpstr>PingFang SC</vt:lpstr>
      <vt:lpstr>Arial</vt:lpstr>
      <vt:lpstr>Calibri</vt:lpstr>
      <vt:lpstr>Consolas</vt:lpstr>
      <vt:lpstr>Franklin Gothic Demi</vt:lpstr>
      <vt:lpstr>Franklin Gothic Medium</vt:lpstr>
      <vt:lpstr>Wingdings</vt:lpstr>
      <vt:lpstr>Office 主题</vt:lpstr>
      <vt:lpstr>Advanced Programming</vt:lpstr>
      <vt:lpstr>Topics</vt:lpstr>
      <vt:lpstr>Stack  vs Heap in (1)</vt:lpstr>
      <vt:lpstr>Stack  vs Heap (2)</vt:lpstr>
      <vt:lpstr>Alignment rules on Structure</vt:lpstr>
      <vt:lpstr>Memory Security(1)- one owner(1)</vt:lpstr>
      <vt:lpstr>Memory Security(1)- one owner(2)</vt:lpstr>
      <vt:lpstr>Memory Security(2)</vt:lpstr>
      <vt:lpstr>Memory Security(3-1)</vt:lpstr>
      <vt:lpstr>Memory Security(3-2)</vt:lpstr>
      <vt:lpstr>Memory Security(4) Smart pointers </vt:lpstr>
      <vt:lpstr>Memory Security(4) Smart pointers : Box</vt:lpstr>
      <vt:lpstr>Memory Security(4) Smart pointers : RC(1)</vt:lpstr>
      <vt:lpstr>RC(2)</vt:lpstr>
      <vt:lpstr> Exercises</vt:lpstr>
      <vt:lpstr> Exercises</vt:lpstr>
      <vt:lpstr> Exercises</vt:lpstr>
    </vt:vector>
  </TitlesOfParts>
  <Company>Southern University of Science and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Shiqi Yu</cp:lastModifiedBy>
  <cp:revision>967</cp:revision>
  <dcterms:created xsi:type="dcterms:W3CDTF">2020-09-05T08:11:00Z</dcterms:created>
  <dcterms:modified xsi:type="dcterms:W3CDTF">2025-05-14T07:38:11Z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D8D343B74F8D403D995C2BDF61758B4F_13</vt:lpwstr>
  </property>
  <property fmtid="{D5CDD505-2E9C-101B-9397-08002B2CF9AE}" pid="3" name="KSOProductBuildVer">
    <vt:lpwstr>2052-12.1.0.20784</vt:lpwstr>
  </property>
</Properties>
</file>