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4" r:id="rId3"/>
    <p:sldId id="580" r:id="rId4"/>
    <p:sldId id="558" r:id="rId5"/>
    <p:sldId id="559" r:id="rId6"/>
    <p:sldId id="590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82" r:id="rId15"/>
    <p:sldId id="581" r:id="rId16"/>
    <p:sldId id="567" r:id="rId17"/>
    <p:sldId id="568" r:id="rId18"/>
    <p:sldId id="569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583" r:id="rId30"/>
    <p:sldId id="584" r:id="rId31"/>
    <p:sldId id="591" r:id="rId32"/>
    <p:sldId id="585" r:id="rId33"/>
    <p:sldId id="586" r:id="rId34"/>
    <p:sldId id="58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2" autoAdjust="0"/>
    <p:restoredTop sz="94660"/>
  </p:normalViewPr>
  <p:slideViewPr>
    <p:cSldViewPr snapToGrid="0">
      <p:cViewPr>
        <p:scale>
          <a:sx n="89" d="100"/>
          <a:sy n="89" d="100"/>
        </p:scale>
        <p:origin x="165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Advanced 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DE9F7-512A-BEAB-5852-D4BA9C77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2811F-E5B4-08C3-4EB0-8CA87FE71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9327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An </a:t>
            </a:r>
            <a:r>
              <a:rPr lang="en" altLang="zh-CN" b="0" i="1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array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is a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fixed length collection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of data elements all of the same type.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668293-FBCF-E1F2-C392-FCC7DD048521}"/>
              </a:ext>
            </a:extLst>
          </p:cNvPr>
          <p:cNvSpPr txBox="1"/>
          <p:nvPr/>
        </p:nvSpPr>
        <p:spPr>
          <a:xfrm>
            <a:off x="2229593" y="3056149"/>
            <a:ext cx="6097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[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= [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"{:?}"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6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65FBC-3E03-8586-0681-185EF026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793DE4-FF71-B03C-61E5-F6CB63A8E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1736839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If you just want to return an expression, you can drop the </a:t>
            </a:r>
            <a:r>
              <a:rPr lang="en" altLang="zh-CN" dirty="0"/>
              <a:t>return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keyword and the semicolon at the end, as we did in the </a:t>
            </a:r>
            <a:r>
              <a:rPr lang="en" altLang="zh-CN" b="0" i="1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subtract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function.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Function names are always in </a:t>
            </a:r>
            <a:r>
              <a:rPr lang="en" altLang="zh-CN" dirty="0" err="1"/>
              <a:t>snake_case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15C67E-000D-A800-FDC4-DF0D148B78C4}"/>
              </a:ext>
            </a:extLst>
          </p:cNvPr>
          <p:cNvSpPr txBox="1"/>
          <p:nvPr/>
        </p:nvSpPr>
        <p:spPr>
          <a:xfrm>
            <a:off x="2063338" y="3177459"/>
            <a:ext cx="96268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-&gt;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subtract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-&gt;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"42 + 13 = 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"42 - 13 = 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subtract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63F27-1582-BF40-3AEE-527AC52C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Functions: Multiple Return Values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12CE8-FE0B-60D5-86AB-1A1191DCA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0942123" cy="1463706"/>
          </a:xfrm>
        </p:spPr>
        <p:txBody>
          <a:bodyPr/>
          <a:lstStyle/>
          <a:p>
            <a:pPr>
              <a:lnSpc>
                <a:spcPts val="1950"/>
              </a:lnSpc>
            </a:pPr>
            <a:r>
              <a:rPr kumimoji="1" lang="en-US" altLang="zh-CN" dirty="0"/>
              <a:t>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Functions can return multiple values by returning a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tuple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of values.</a:t>
            </a:r>
          </a:p>
          <a:p>
            <a:pPr algn="l">
              <a:lnSpc>
                <a:spcPts val="195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Tuple elements can be referenced by their index number.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A84E0-7D11-DFFF-F1EA-DF7E4EBCC166}"/>
              </a:ext>
            </a:extLst>
          </p:cNvPr>
          <p:cNvSpPr txBox="1"/>
          <p:nvPr/>
        </p:nvSpPr>
        <p:spPr>
          <a:xfrm>
            <a:off x="1376479" y="3164681"/>
            <a:ext cx="10515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swap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-&gt; (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return a tuple of return values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swap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 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destructure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the tuple into two variables names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swap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 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5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1A65C-82A6-D140-101C-B83EA657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Functions: Returning Nothing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2F877-829E-DA1F-D994-76A2D6BB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54948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If no return type is specified for a function, it returns an empty tuple</a:t>
            </a:r>
            <a:r>
              <a:rPr lang="en-US" altLang="zh-CN" dirty="0">
                <a:solidFill>
                  <a:srgbClr val="333333"/>
                </a:solidFill>
                <a:latin typeface="IBM Plex Serif" panose="02060503050406000203" pitchFamily="18" charset="0"/>
              </a:rPr>
              <a:t>.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99E0EB-FE71-F3A8-CFD8-2216E942E45B}"/>
              </a:ext>
            </a:extLst>
          </p:cNvPr>
          <p:cNvSpPr txBox="1"/>
          <p:nvPr/>
        </p:nvSpPr>
        <p:spPr>
          <a:xfrm>
            <a:off x="1376479" y="2252399"/>
            <a:ext cx="1081552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make_nothing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-&gt; 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the return type is implied as ()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make_nothing2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this function will return () if nothing is specified to return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make_nothing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make_nothing2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Printing a debug string for a and b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Because it's hard to print nothingness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"The value of a: {:?}"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"The value of b: {:?}"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1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6A59204-F6AD-F676-CCEB-F5D511CF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BM Plex Serif" panose="02060503050406000203" pitchFamily="18" charset="0"/>
              </a:rPr>
              <a:t>Basic Control Flow</a:t>
            </a:r>
            <a:endParaRPr lang="zh-CN" altLang="en-US" dirty="0">
              <a:latin typeface="IBM Plex Serif" panose="02060503050406000203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946428-356C-443C-A015-0A281BB2A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2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5F033-2320-21EB-00D5-4BF265AC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 / else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501B5-96A5-A658-C42B-9F42F6136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155879" cy="1799547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Conditions don't have parentheses! Did we ever really need them? Our logic now looks nice and clean.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All your usual relational and logical operators still work:  </a:t>
            </a:r>
            <a:r>
              <a:rPr lang="en" altLang="zh-CN" dirty="0"/>
              <a:t>==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, </a:t>
            </a:r>
            <a:r>
              <a:rPr lang="en" altLang="zh-CN" dirty="0"/>
              <a:t>!=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, </a:t>
            </a:r>
            <a:r>
              <a:rPr lang="en" altLang="zh-CN" dirty="0"/>
              <a:t>&lt;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, </a:t>
            </a:r>
            <a:r>
              <a:rPr lang="en" altLang="zh-CN" dirty="0"/>
              <a:t>&gt;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, </a:t>
            </a:r>
            <a:r>
              <a:rPr lang="en" altLang="zh-CN" dirty="0"/>
              <a:t>&lt;=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, </a:t>
            </a:r>
            <a:r>
              <a:rPr lang="en" altLang="zh-CN" dirty="0"/>
              <a:t>&gt;=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, </a:t>
            </a:r>
            <a:r>
              <a:rPr lang="en" altLang="zh-CN" dirty="0"/>
              <a:t>!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, </a:t>
            </a:r>
            <a:r>
              <a:rPr lang="en" altLang="zh-CN" dirty="0"/>
              <a:t>||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, </a:t>
            </a:r>
            <a:r>
              <a:rPr lang="en" altLang="zh-CN" dirty="0"/>
              <a:t>&amp;&amp;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1C97A6-187F-252F-B593-FBAC5AF9F348}"/>
              </a:ext>
            </a:extLst>
          </p:cNvPr>
          <p:cNvSpPr txBox="1"/>
          <p:nvPr/>
        </p:nvSpPr>
        <p:spPr>
          <a:xfrm>
            <a:off x="2750128" y="3355685"/>
            <a:ext cx="60979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"less than 42"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"is 42"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"greater than 42"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0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33A92-E615-824E-B9EC-83FEA717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DB15C-5AA1-0104-06AE-FC49512F5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68704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infinite loop</a:t>
            </a:r>
          </a:p>
          <a:p>
            <a:r>
              <a:rPr lang="en" altLang="zh-CN" dirty="0"/>
              <a:t>break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will escape a loop when you are ready.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DCF1C7-5685-50FB-5B61-A04B2772CFFF}"/>
              </a:ext>
            </a:extLst>
          </p:cNvPr>
          <p:cNvSpPr txBox="1"/>
          <p:nvPr/>
        </p:nvSpPr>
        <p:spPr>
          <a:xfrm>
            <a:off x="1908959" y="2860374"/>
            <a:ext cx="60979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4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61659-7E50-8649-CE5C-D1402400B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CEC53-FF9A-3D16-8C28-266DD73A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6814E-B2BB-91D9-B9E8-B8750E49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pPr>
              <a:lnSpc>
                <a:spcPts val="195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while lets you easily add a condition to a loop.</a:t>
            </a:r>
          </a:p>
          <a:p>
            <a:pPr algn="l">
              <a:lnSpc>
                <a:spcPts val="195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If the condition evaluates to false, the loop will exit.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03D4CD-9B73-2EBA-D8FE-57CA59F88790}"/>
              </a:ext>
            </a:extLst>
          </p:cNvPr>
          <p:cNvSpPr txBox="1"/>
          <p:nvPr/>
        </p:nvSpPr>
        <p:spPr>
          <a:xfrm>
            <a:off x="2490850" y="2666050"/>
            <a:ext cx="60979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!=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"x is 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5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C6358-D6C4-C7A5-56C2-BFD7DD5C4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1C633-163C-5614-B39F-1084B7FF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A8677-7ABE-A229-E8B4-6B9C9FC0C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102005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Rust's </a:t>
            </a:r>
            <a:r>
              <a:rPr lang="en" altLang="zh-CN" dirty="0"/>
              <a:t>for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loop is a powerful upgrade. It iterates over values from any expression that evaluates into an iterator. 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An iterator is an object that you can ask the question "What's the next item you have?" until there are no more items.</a:t>
            </a:r>
            <a:endParaRPr lang="en" altLang="zh-CN" dirty="0">
              <a:solidFill>
                <a:srgbClr val="333333"/>
              </a:solidFill>
              <a:latin typeface="IBM Plex Serif" panose="020605030504060002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BA9C32-FA81-18B4-8E1C-F15C072B8CA4}"/>
              </a:ext>
            </a:extLst>
          </p:cNvPr>
          <p:cNvSpPr txBox="1"/>
          <p:nvPr/>
        </p:nvSpPr>
        <p:spPr>
          <a:xfrm>
            <a:off x="2704606" y="3429000"/>
            <a:ext cx="6097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..=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4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9EACD-2C4E-9031-D642-E4C50A3A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A19CF-2405-8C40-FC2D-D376D3F9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CE158-666E-08EF-139E-BD2C89C3A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4" y="1493250"/>
            <a:ext cx="2926278" cy="3589389"/>
          </a:xfrm>
        </p:spPr>
        <p:txBody>
          <a:bodyPr/>
          <a:lstStyle/>
          <a:p>
            <a:r>
              <a:rPr lang="en" altLang="zh-CN" dirty="0"/>
              <a:t>match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is exhaustive so all cases must be handled.</a:t>
            </a:r>
          </a:p>
          <a:p>
            <a:r>
              <a:rPr kumimoji="1" lang="en" altLang="zh-CN" dirty="0">
                <a:solidFill>
                  <a:srgbClr val="333333"/>
                </a:solidFill>
                <a:latin typeface="IBM Plex Serif" panose="02060503050406000203" pitchFamily="18" charset="0"/>
              </a:rPr>
              <a:t>Similar to </a:t>
            </a:r>
            <a:r>
              <a:rPr lang="en" altLang="zh-CN" dirty="0"/>
              <a:t>switch-case</a:t>
            </a:r>
            <a:r>
              <a:rPr kumimoji="1" lang="en" altLang="zh-CN" dirty="0">
                <a:solidFill>
                  <a:srgbClr val="333333"/>
                </a:solidFill>
                <a:latin typeface="IBM Plex Serif" panose="02060503050406000203" pitchFamily="18" charset="0"/>
              </a:rPr>
              <a:t> in C/C++.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97BCBC-D8E0-F907-4FEF-ED59E4A087FF}"/>
              </a:ext>
            </a:extLst>
          </p:cNvPr>
          <p:cNvSpPr txBox="1"/>
          <p:nvPr/>
        </p:nvSpPr>
        <p:spPr>
          <a:xfrm>
            <a:off x="3764477" y="0"/>
            <a:ext cx="8427523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7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7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7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    </a:t>
            </a:r>
            <a:r>
              <a:rPr lang="en-US" altLang="zh-CN" sz="17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match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7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=&gt; {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7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7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7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"found zero"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7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we can match against multiple values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7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sz="17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=&gt; {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7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7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7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"found 1 or 2!"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7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we can match against ranges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7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..=</a:t>
            </a:r>
            <a:r>
              <a:rPr lang="en-US" altLang="zh-CN" sz="17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=&gt; {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7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7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7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"found a number 3 to 9 inclusively"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7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we can bind the matched number to a variable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7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matched_num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@ </a:t>
            </a:r>
            <a:r>
              <a:rPr lang="en-US" altLang="zh-CN" sz="17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..=</a:t>
            </a:r>
            <a:r>
              <a:rPr lang="en-US" altLang="zh-CN" sz="17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=&gt; {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7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7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7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"found {} number between 10 to 100!"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7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matched_num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7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this is the default match that must exist if not all cases are handled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7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=&gt; {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7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7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7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"found something else!"</a:t>
            </a: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7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3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8" y="2833308"/>
            <a:ext cx="2596640" cy="828675"/>
          </a:xfrm>
        </p:spPr>
        <p:txBody>
          <a:bodyPr/>
          <a:lstStyle/>
          <a:p>
            <a:r>
              <a:rPr lang="en-US" altLang="zh-CN" b="1" dirty="0">
                <a:latin typeface="IBM Plex Serif" panose="02060503050406000203" pitchFamily="18" charset="0"/>
              </a:rPr>
              <a:t>Rust</a:t>
            </a:r>
            <a:endParaRPr lang="zh-CN" altLang="en-US" b="1" dirty="0">
              <a:latin typeface="IBM Plex Serif" panose="02060503050406000203" pitchFamily="18" charset="0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4772826-AA8F-F09C-11A0-40F24C3EB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1835" y="4024692"/>
            <a:ext cx="1996006" cy="484561"/>
          </a:xfrm>
        </p:spPr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B3087B1C-E507-EEC8-3A19-969C3423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0921" y="1719190"/>
            <a:ext cx="3419620" cy="34196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691C03-D43D-3B5F-DA6C-A588C50FFA79}"/>
              </a:ext>
            </a:extLst>
          </p:cNvPr>
          <p:cNvSpPr txBox="1"/>
          <p:nvPr/>
        </p:nvSpPr>
        <p:spPr>
          <a:xfrm>
            <a:off x="3343835" y="53651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1" dirty="0">
                <a:solidFill>
                  <a:srgbClr val="333333"/>
                </a:solidFill>
                <a:effectLst/>
                <a:latin typeface="IBM Plex Serif" panose="020F0502020204030204" pitchFamily="34" charset="0"/>
              </a:rPr>
              <a:t>Most contents are from </a:t>
            </a:r>
            <a:r>
              <a:rPr lang="en" altLang="zh-CN" b="1" i="1" dirty="0">
                <a:solidFill>
                  <a:srgbClr val="333333"/>
                </a:solidFill>
                <a:effectLst/>
                <a:latin typeface="IBM Plex Serif" panose="020F0502020204030204" pitchFamily="34" charset="0"/>
              </a:rPr>
              <a:t>Tour of Rust </a:t>
            </a:r>
            <a:r>
              <a:rPr lang="zh-CN" altLang="en-US" dirty="0"/>
              <a:t>https://tourofrust.com/</a:t>
            </a:r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824F1-DD2D-87A4-1A2D-6387D0134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BE79F-8B7D-390E-6AF9-CD4B5893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Returning Values From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F3207-F69A-219E-F766-287B6E2EC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43210"/>
          </a:xfrm>
        </p:spPr>
        <p:txBody>
          <a:bodyPr/>
          <a:lstStyle/>
          <a:p>
            <a:r>
              <a:rPr lang="en" altLang="zh-CN" dirty="0"/>
              <a:t>loop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can break to return a value.</a:t>
            </a:r>
          </a:p>
          <a:p>
            <a:r>
              <a:rPr lang="en-US" altLang="zh-CN" dirty="0">
                <a:solidFill>
                  <a:srgbClr val="333333"/>
                </a:solidFill>
                <a:latin typeface="IBM Plex Serif" panose="02060503050406000203" pitchFamily="18" charset="0"/>
              </a:rPr>
              <a:t>The returned value follows the keyword </a:t>
            </a:r>
            <a:r>
              <a:rPr kumimoji="1" lang="en-US" altLang="zh-CN" dirty="0"/>
              <a:t>break.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D24CBA-F3DF-29FA-33B2-47075A8D4709}"/>
              </a:ext>
            </a:extLst>
          </p:cNvPr>
          <p:cNvSpPr txBox="1"/>
          <p:nvPr/>
        </p:nvSpPr>
        <p:spPr>
          <a:xfrm>
            <a:off x="2075214" y="3152779"/>
            <a:ext cx="60979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"found the 13"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"from loop: 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97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CFB08-CD4D-E3DE-56C4-634A911D9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49C08-0D7E-14F3-4A47-B17090BB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Returning Values From Block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5D5BB-8831-FB1B-73C9-B3DD5052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0060459" cy="48499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if, match, functions, and scope blocks all have a unique way of returning values in Rust.</a:t>
            </a:r>
          </a:p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If the last statement in an if, match, function, or scope block is an expression without a ;, Rust will return it as a value from the block. This is a great way to create concise logic that returns a value that can be put into a new variable.</a:t>
            </a:r>
          </a:p>
          <a:p>
            <a:pPr algn="l"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Notice that it also allows an if statement to operate like a concise ternary expression.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59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ABAA0-E411-FBB0-607C-2BF556DC3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D79FDBA-48F1-9FC0-90B7-D1AF002D7138}"/>
              </a:ext>
            </a:extLst>
          </p:cNvPr>
          <p:cNvSpPr txBox="1"/>
          <p:nvPr/>
        </p:nvSpPr>
        <p:spPr>
          <a:xfrm>
            <a:off x="1697754" y="0"/>
            <a:ext cx="10337727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example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-&gt;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Rust's ternary expression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 </a:t>
            </a:r>
            <a:r>
              <a:rPr lang="en-US" altLang="zh-CN" sz="16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"from if: {}"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food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"hamburger"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match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food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"hotdog"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=&gt; 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"is hotdog"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notice the braces are optional when its just a single return expression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=&gt; 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"is not hotdog"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};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"identifying food: {}"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{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This scope block lets us get a result without polluting function scope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};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"from block: {}"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The idiomatic way to return a value in rust from a function at the end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"from function: {}"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example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80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7ED4-CA4C-5BDB-C3F1-D2F170F67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F97AB7-55F7-6005-FA7F-B87F3EFC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i="0" dirty="0">
                <a:solidFill>
                  <a:srgbClr val="000000"/>
                </a:solidFill>
                <a:effectLst/>
                <a:latin typeface="IBM Plex Serif" panose="02060503050406000203" pitchFamily="18" charset="0"/>
              </a:rPr>
              <a:t>Basic Data Structure Types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0ABB1B-944E-13CF-6E08-65AA6E15D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69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26F9B-2B89-0797-3A57-1AD002A29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7CC3B-D41A-2DF6-8080-E0BA3895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48AFF-5A5A-AA95-CF0D-9BBECF40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10515600" cy="1675697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 </a:t>
            </a:r>
            <a:r>
              <a:rPr lang="en" altLang="zh-CN" dirty="0"/>
              <a:t>struct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is a collection of fields</a:t>
            </a:r>
            <a:r>
              <a:rPr lang="en-US" altLang="zh-CN" dirty="0">
                <a:solidFill>
                  <a:srgbClr val="333333"/>
                </a:solidFill>
                <a:latin typeface="IBM Plex Serif" panose="02060503050406000203" pitchFamily="18" charset="0"/>
              </a:rPr>
              <a:t>, </a:t>
            </a:r>
            <a:r>
              <a:rPr lang="en-US" altLang="zh-CN" b="1" u="sng" dirty="0">
                <a:solidFill>
                  <a:srgbClr val="333333"/>
                </a:solidFill>
                <a:latin typeface="IBM Plex Serif" panose="02060503050406000203" pitchFamily="18" charset="0"/>
              </a:rPr>
              <a:t>not functions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 </a:t>
            </a:r>
            <a:r>
              <a:rPr lang="en" altLang="zh-CN" b="0" i="1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field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is simply a data value associated with a data structure. Its value can be of a primitive type or a data structure.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064C5B-1DBA-7ED3-776C-477FE819A660}"/>
              </a:ext>
            </a:extLst>
          </p:cNvPr>
          <p:cNvSpPr txBox="1"/>
          <p:nvPr/>
        </p:nvSpPr>
        <p:spPr>
          <a:xfrm>
            <a:off x="2923403" y="3231835"/>
            <a:ext cx="60980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SeaCreature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String is a struct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animal_type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arms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legs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weapon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4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FA958-70C7-A50C-E240-6C0E9F266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A9F1-D913-95A6-1465-C9603066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Calling Methods </a:t>
            </a:r>
            <a:r>
              <a:rPr kumimoji="1" lang="en" altLang="zh-CN" sz="2800" dirty="0"/>
              <a:t>(more details next week)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7A4EE-1702-40AE-8472-4F0AF7CB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Unlike 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functions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, 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methods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 are functions associated with a specific data type.</a:t>
            </a:r>
          </a:p>
          <a:p>
            <a:pPr>
              <a:lnSpc>
                <a:spcPct val="100000"/>
              </a:lnSpc>
            </a:pP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static methods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— methods that belong to a type itself are called using the :: operator.</a:t>
            </a:r>
            <a:endParaRPr kumimoji="1" lang="en-US" altLang="zh-CN" b="0" i="0" dirty="0">
              <a:solidFill>
                <a:srgbClr val="333333"/>
              </a:solidFill>
              <a:effectLst/>
              <a:latin typeface="IBM Plex Serif" panose="02060503050406000203" pitchFamily="18" charset="0"/>
            </a:endParaRPr>
          </a:p>
          <a:p>
            <a:pPr>
              <a:lnSpc>
                <a:spcPct val="100000"/>
              </a:lnSpc>
            </a:pP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instance methods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— methods that belong to an instance of a type are called using the </a:t>
            </a:r>
            <a:r>
              <a:rPr lang="en" altLang="zh-CN" dirty="0"/>
              <a:t>.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operator.</a:t>
            </a:r>
            <a:endParaRPr kumimoji="1" lang="en-US" altLang="zh-CN" dirty="0">
              <a:solidFill>
                <a:srgbClr val="333333"/>
              </a:solidFill>
              <a:latin typeface="IBM Plex Serif" panose="02060503050406000203" pitchFamily="18" charset="0"/>
            </a:endParaRPr>
          </a:p>
          <a:p>
            <a:pPr>
              <a:lnSpc>
                <a:spcPct val="100000"/>
              </a:lnSpc>
            </a:pPr>
            <a:endParaRPr lang="en" altLang="zh-CN" b="0" i="0" dirty="0">
              <a:solidFill>
                <a:srgbClr val="333333"/>
              </a:solidFill>
              <a:effectLst/>
              <a:latin typeface="IBM Plex Serif" panose="020605030504060002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0BC387-63EB-689D-148B-402E97FE6C08}"/>
              </a:ext>
            </a:extLst>
          </p:cNvPr>
          <p:cNvSpPr txBox="1"/>
          <p:nvPr/>
        </p:nvSpPr>
        <p:spPr>
          <a:xfrm>
            <a:off x="1852485" y="4653842"/>
            <a:ext cx="95013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Using a static method to create an instance of String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 world!"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Using a method on the instance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 is {} characters long."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9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6D810-CDF2-1356-6B9C-755424E9E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14C59-FE4F-4CB2-A463-065FBB2E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9C267-CD6F-46B0-019D-9EA5F2C2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data memory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- For data that is fixed in size and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static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(i.e. always available through life of program), such as the text in your program (e.g. "Hello World!").</a:t>
            </a:r>
          </a:p>
          <a:p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stack memory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- For data that is declared as variables within a function.</a:t>
            </a:r>
            <a:endParaRPr lang="en" altLang="zh-CN" dirty="0">
              <a:solidFill>
                <a:srgbClr val="333333"/>
              </a:solidFill>
              <a:latin typeface="IBM Plex Serif" panose="02060503050406000203" pitchFamily="18" charset="0"/>
            </a:endParaRPr>
          </a:p>
          <a:p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heap memory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- For data that is created while the application is running. Data in this region may be added, moved, removed, resized, etc.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376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8F817-CFF4-B26C-4D2C-5EA777AB2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8A96F-9870-38A4-2242-A244514B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Creating Data In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DECD5-2C90-ADA1-57DC-3B09308D6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6"/>
            <a:ext cx="10122243" cy="1304994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When we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instantiate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a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struct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in our code our program creates the associated field data side by side in memory.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5BB27F-196E-E327-816D-FDA8FF1818F0}"/>
              </a:ext>
            </a:extLst>
          </p:cNvPr>
          <p:cNvSpPr txBox="1"/>
          <p:nvPr/>
        </p:nvSpPr>
        <p:spPr>
          <a:xfrm>
            <a:off x="1231558" y="2210074"/>
            <a:ext cx="1080224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6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SeaCreature's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 is on stack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ferris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SeaCreature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String struct is also on stack,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but holds a reference to data on heap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animal_type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"crab"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"Ferris"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arms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legs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weapon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"claw"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}; 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 is a {}. They have {} arms, {} legs, and a {} weapon"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ferris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.name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ferris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.animal_type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ferris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.arms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ferris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.legs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ferris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.weapon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);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8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D82C8-D0C2-6D48-C32F-5E3A27017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7F763-2DE7-4BFA-320C-E946B2CF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Tuple-like Structs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16EC9-12AA-BC03-3440-B8CABA5D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36583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33CB45-F744-C142-0D21-F84E8FC2476D}"/>
              </a:ext>
            </a:extLst>
          </p:cNvPr>
          <p:cNvSpPr txBox="1"/>
          <p:nvPr/>
        </p:nvSpPr>
        <p:spPr>
          <a:xfrm>
            <a:off x="2517689" y="3025777"/>
            <a:ext cx="60980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Location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This is still a struct on a stack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Location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"{}, 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34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091AD-79C1-45EB-927C-E8A034332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FF7E9-0806-7014-CDA4-F5E46B9F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Unit-like Structs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8537B-4F60-1026-3B50-C33FC012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564486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Structs do not have to have any fields at all.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31B188-7A2E-04D1-05FB-A93D480AC050}"/>
              </a:ext>
            </a:extLst>
          </p:cNvPr>
          <p:cNvSpPr txBox="1"/>
          <p:nvPr/>
        </p:nvSpPr>
        <p:spPr>
          <a:xfrm>
            <a:off x="1875138" y="2271326"/>
            <a:ext cx="6098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Marker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_m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Marker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4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6C47B-0A97-FDFE-BFE1-4FFAE1E4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IBM Plex Serif" panose="02060503050406000203" pitchFamily="18" charset="0"/>
              </a:rPr>
              <a:t>The Basics of Rust</a:t>
            </a:r>
            <a:endParaRPr kumimoji="1" lang="zh-CN" altLang="en-US" dirty="0">
              <a:latin typeface="IBM Plex Serif" panose="02060503050406000203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81436-258B-B1C9-6F52-E0C202820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832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D50BE-490E-CFA5-0E6F-8F37F4615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57214-88D5-1F5D-F7A7-699DB5BE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Enumerations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CF983-7359-9E40-3B0A-982ACD92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450493" cy="4849968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Enumerations allow you to create a new type that can have a value of several tagged elements using the </a:t>
            </a:r>
            <a:r>
              <a:rPr lang="en" altLang="zh-CN" dirty="0" err="1"/>
              <a:t>enum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keyword.</a:t>
            </a:r>
          </a:p>
          <a:p>
            <a:r>
              <a:rPr lang="en" altLang="zh-CN" dirty="0"/>
              <a:t>match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helps ensure exhaustive handling of all possible 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enum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 values making it a powerful tool in ensuring quality code.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315B1A-96E7-549A-B0BE-8031644F8468}"/>
              </a:ext>
            </a:extLst>
          </p:cNvPr>
          <p:cNvSpPr txBox="1"/>
          <p:nvPr/>
        </p:nvSpPr>
        <p:spPr>
          <a:xfrm>
            <a:off x="5559242" y="89624"/>
            <a:ext cx="6098058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Species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70C1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Crab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70C1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Octopus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70C1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Fish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70C1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Clam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ferris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SeaCreature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species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Species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Crab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"Ferris"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arms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legs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weapon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"claw"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};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match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ferris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species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Species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Crab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=&gt; </a:t>
            </a: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 is a crab"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ferris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.name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Species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Octopus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=&gt; </a:t>
            </a: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 is a octopus"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ferris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.name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Species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Fish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=&gt; </a:t>
            </a: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 is a fish"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ferris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.name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Species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=&gt; </a:t>
            </a: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 is a clam"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ferris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.name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A84175-73AD-BF20-0F1C-77DBDB2AB88B}"/>
              </a:ext>
            </a:extLst>
          </p:cNvPr>
          <p:cNvSpPr txBox="1"/>
          <p:nvPr/>
        </p:nvSpPr>
        <p:spPr>
          <a:xfrm>
            <a:off x="9321652" y="0"/>
            <a:ext cx="2870348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SeaCreature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species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Species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arms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legs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weapon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32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5AD544-A41C-6A88-746C-C313DE6F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i="0" dirty="0">
                <a:solidFill>
                  <a:srgbClr val="000000"/>
                </a:solidFill>
                <a:effectLst/>
                <a:latin typeface="IBM Plex Serif" panose="02060503050406000203" pitchFamily="18" charset="0"/>
              </a:rPr>
              <a:t>Generic Types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0392B5-E3A7-ED0C-F6B0-EC6408C28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25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0E964-5B18-AFE5-8851-85D463E32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421FC-EF9A-0619-B6B7-B5841450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Generic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EB2F9-9CA6-4A3A-1718-EEB11901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93" y="1326995"/>
            <a:ext cx="4109650" cy="5266784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Generic types allow us to partially define a </a:t>
            </a:r>
            <a:r>
              <a:rPr lang="en" altLang="zh-CN" dirty="0"/>
              <a:t>struct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or </a:t>
            </a:r>
            <a:r>
              <a:rPr lang="en" altLang="zh-CN" dirty="0" err="1"/>
              <a:t>enum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, enabling a compiler to create a fully defined version at compile-time based off our code usage.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FD6C5C-B12E-8544-351E-DBB1E237141A}"/>
              </a:ext>
            </a:extLst>
          </p:cNvPr>
          <p:cNvSpPr txBox="1"/>
          <p:nvPr/>
        </p:nvSpPr>
        <p:spPr>
          <a:xfrm>
            <a:off x="5189838" y="181957"/>
            <a:ext cx="6848731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A partially defined struct type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BagOfHolding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{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Note: by using generic types here, we create compile-time created types. 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6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Turbofish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lets us be explicit.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i32_bag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BagOfHolding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::&lt;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{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bool_bag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BagOfHolding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::&lt;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{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Rust can infer types for generics too!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float_bag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BagOfHolding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3.14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Note: never put a bag of holding in a bag of holding in real life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bag_in_bag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BagOfHolding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BagOfHolding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"boom!"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};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 {} {} {}"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i32_bag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.item,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bool_bag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.item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float_bag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.item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bag_in_bag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.item.item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);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42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6B8BC-BD15-6A1D-041D-C22748CF2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EA784-831F-A88F-AE05-15597C8D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4A4C6-34FD-3424-0780-3A62DD43F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121" y="975375"/>
            <a:ext cx="11053879" cy="1051003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struct </a:t>
            </a:r>
            <a:r>
              <a:rPr lang="en" altLang="zh-CN" dirty="0"/>
              <a:t>Vec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The macro </a:t>
            </a:r>
            <a:r>
              <a:rPr lang="en" altLang="zh-CN" dirty="0" err="1"/>
              <a:t>vec</a:t>
            </a:r>
            <a:r>
              <a:rPr lang="en" altLang="zh-CN" dirty="0"/>
              <a:t>!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8A735D-E679-8379-F2A4-B19A77073CB3}"/>
              </a:ext>
            </a:extLst>
          </p:cNvPr>
          <p:cNvSpPr txBox="1"/>
          <p:nvPr/>
        </p:nvSpPr>
        <p:spPr>
          <a:xfrm>
            <a:off x="1327322" y="1932476"/>
            <a:ext cx="1086467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We can be explicit with type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i32_vec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::&lt;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6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turbofish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&lt;3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i32_vec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i32_vec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i32_vec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But look how clever Rust is about determining the type automatically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float_vec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float_vec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1.3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float_vec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2.3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float_vec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3.4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That's a beautiful macro!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string_vec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16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"World"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word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string_vec</a:t>
            </a:r>
            <a:r>
              <a:rPr lang="en-US" altLang="zh-CN" sz="16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6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word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1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874F0-0050-9F4A-6E87-A3B398175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0E02B-9CB6-1051-A2D2-A3DF7A1D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Generic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3D8EE-232D-71FF-3700-AA72EBD75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18087D-D865-47FC-A4F3-BF53961180C7}"/>
              </a:ext>
            </a:extLst>
          </p:cNvPr>
          <p:cNvSpPr txBox="1"/>
          <p:nvPr/>
        </p:nvSpPr>
        <p:spPr>
          <a:xfrm>
            <a:off x="1376479" y="2389769"/>
            <a:ext cx="97083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A generic function that returns the larger of two values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largest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-&gt;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where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PartialOrd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Constraint: T must be comparable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&gt;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largest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largest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3.3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6.6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largest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::&lt;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3.33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6.66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7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52"/>
            <a:ext cx="11053879" cy="1321202"/>
          </a:xfrm>
        </p:spPr>
        <p:txBody>
          <a:bodyPr>
            <a:normAutofit/>
          </a:bodyPr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The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let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keyword.</a:t>
            </a:r>
          </a:p>
          <a:p>
            <a:r>
              <a:rPr kumimoji="1" lang="en" altLang="zh-CN" dirty="0">
                <a:solidFill>
                  <a:srgbClr val="333333"/>
                </a:solidFill>
                <a:latin typeface="IBM Plex Serif" panose="02060503050406000203" pitchFamily="18" charset="0"/>
              </a:rPr>
              <a:t>Data type</a:t>
            </a:r>
            <a:endParaRPr kumimoji="1"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2205A8-29F7-A01F-2A7B-E13FFB4C1A3D}"/>
              </a:ext>
            </a:extLst>
          </p:cNvPr>
          <p:cNvSpPr txBox="1"/>
          <p:nvPr/>
        </p:nvSpPr>
        <p:spPr>
          <a:xfrm>
            <a:off x="1128157" y="2209629"/>
            <a:ext cx="104919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rust infers the type of x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rust can also be explicit about the type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f64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3.14159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rust can also declare and initialize later, but this is rarely done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5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D8C88-5E95-BCD4-5E9D-23C09E65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D882D-25B8-B53C-106B-68379DAB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87934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mutable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- the compiler will allow the variable to be written to and read from.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immutable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- the compiler will only allow the variable to be read from.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0CB729-BB57-E88A-9776-2EF0FA216F35}"/>
              </a:ext>
            </a:extLst>
          </p:cNvPr>
          <p:cNvSpPr txBox="1"/>
          <p:nvPr/>
        </p:nvSpPr>
        <p:spPr>
          <a:xfrm>
            <a:off x="3310247" y="3776679"/>
            <a:ext cx="6097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5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7D00F-935D-16A6-4908-39FCB98F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Variable Shadowing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D5A29-34D0-F708-66AB-671D5BF5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52"/>
            <a:ext cx="11053879" cy="996075"/>
          </a:xfrm>
        </p:spPr>
        <p:txBody>
          <a:bodyPr/>
          <a:lstStyle/>
          <a:p>
            <a:r>
              <a:rPr lang="en" altLang="zh-CN" b="1" i="0" u="none" strike="noStrike" dirty="0">
                <a:effectLst/>
                <a:latin typeface="IBM Plex Serif" panose="02060503050406000203" pitchFamily="18" charset="0"/>
              </a:rPr>
              <a:t>variable shadowing</a:t>
            </a:r>
            <a:r>
              <a:rPr lang="en" altLang="zh-CN" b="0" i="0" u="none" strike="noStrike" dirty="0">
                <a:effectLst/>
                <a:latin typeface="IBM Plex Serif" panose="02060503050406000203" pitchFamily="18" charset="0"/>
              </a:rPr>
              <a:t>​ allows you to reuse a variable name in the same scope to bind new values or even change types, while maintaining memory safety guarantees. </a:t>
            </a:r>
            <a:endParaRPr kumimoji="1" lang="zh-CN" altLang="en-US" dirty="0">
              <a:latin typeface="IBM Plex Serif" panose="020605030504060002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004089-388D-5B3C-4940-A7DAE817E1AF}"/>
              </a:ext>
            </a:extLst>
          </p:cNvPr>
          <p:cNvSpPr txBox="1"/>
          <p:nvPr/>
        </p:nvSpPr>
        <p:spPr>
          <a:xfrm>
            <a:off x="1677430" y="2308324"/>
            <a:ext cx="9097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kern="0" dirty="0">
                <a:solidFill>
                  <a:srgbClr val="098658"/>
                </a:solidFill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New String type shadows previous integer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C13058-958D-C951-9469-44EFDA909C29}"/>
              </a:ext>
            </a:extLst>
          </p:cNvPr>
          <p:cNvSpPr txBox="1"/>
          <p:nvPr/>
        </p:nvSpPr>
        <p:spPr>
          <a:xfrm>
            <a:off x="1677430" y="3242850"/>
            <a:ext cx="9987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Inner scope shadowing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766D80-BF69-5260-E6D5-A4BA35FE8696}"/>
              </a:ext>
            </a:extLst>
          </p:cNvPr>
          <p:cNvSpPr txBox="1"/>
          <p:nvPr/>
        </p:nvSpPr>
        <p:spPr>
          <a:xfrm>
            <a:off x="1677431" y="4549676"/>
            <a:ext cx="95548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Shadowing (type change allowed)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to_string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i32 → String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Mutation (type must match)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mut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Valid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Compile error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7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AD76D-7F82-6944-14FF-D562E04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Basic Types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D03012-F9E6-05A0-918F-96F28EE3C234}"/>
              </a:ext>
            </a:extLst>
          </p:cNvPr>
          <p:cNvSpPr txBox="1"/>
          <p:nvPr/>
        </p:nvSpPr>
        <p:spPr>
          <a:xfrm>
            <a:off x="418110" y="1097852"/>
            <a:ext cx="556408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zh-CN" i="0" dirty="0" err="1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booleans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 -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bool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for representing true/false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unsigned integers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-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u8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u16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u32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u64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u128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for representing nonnegative whole numbers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signed integers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-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i8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i16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i32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i64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i128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for representing whole numbers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pointer sized integers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- </a:t>
            </a:r>
            <a:r>
              <a:rPr lang="en" altLang="zh-CN" b="1" i="0" dirty="0" err="1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usize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</a:t>
            </a:r>
            <a:r>
              <a:rPr lang="en" altLang="zh-CN" b="1" i="0" dirty="0" err="1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isize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for representing indexes and sizes of things in memory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floating point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-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f32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f64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characters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 -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char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for representing a single Unicode character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tuple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 -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(value, value, ...) 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for passing fixed sequences of values on the stack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arrays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 -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[value, value, ...] 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collection of similar elements with fixed length known at compile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slices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 - a collection of similar elements with length known at runtime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</a:t>
            </a:r>
            <a:r>
              <a:rPr lang="en" altLang="zh-CN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(string slice)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- text with a length known at runtime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62150B-D339-8429-EE92-C2A9B75D0BFE}"/>
              </a:ext>
            </a:extLst>
          </p:cNvPr>
          <p:cNvSpPr txBox="1"/>
          <p:nvPr/>
        </p:nvSpPr>
        <p:spPr>
          <a:xfrm>
            <a:off x="5982195" y="1198842"/>
            <a:ext cx="609797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by default this is i32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12u8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4.3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by default this is f64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4.3f32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'r'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character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ferris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Apple Color Emoji" pitchFamily="2" charset="0"/>
                <a:ea typeface="宋体" panose="02010600030101010101" pitchFamily="2" charset="-122"/>
                <a:cs typeface="Apple Color Emoji" pitchFamily="2" charset="0"/>
              </a:rPr>
              <a:t>🦀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also a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character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bv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sentence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 world!"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 {} {} {} {} {} {} {} {} 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ferris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bv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sentence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3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6ED3A-1562-23D8-BBD0-582E4CF2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Basic Type Conversion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43ED7-897C-5D14-841D-248E608F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27436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Rust requires explicitness when it comes to numeric types. 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631530-7C6E-D56F-A2ED-6A916B4623EE}"/>
              </a:ext>
            </a:extLst>
          </p:cNvPr>
          <p:cNvSpPr txBox="1"/>
          <p:nvPr/>
        </p:nvSpPr>
        <p:spPr>
          <a:xfrm>
            <a:off x="3048990" y="2570131"/>
            <a:ext cx="6097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13u8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7u32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u8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670D5-899F-F7D8-A99F-EAC43335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Constants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5B0B1-F7B6-827B-9945-8C5B9752F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97" y="1326995"/>
            <a:ext cx="11120182" cy="1166823"/>
          </a:xfrm>
        </p:spPr>
        <p:txBody>
          <a:bodyPr/>
          <a:lstStyle/>
          <a:p>
            <a:pPr>
              <a:lnSpc>
                <a:spcPts val="195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Unlike variables, constants must always have explicit types.</a:t>
            </a:r>
          </a:p>
          <a:p>
            <a:pPr algn="l">
              <a:lnSpc>
                <a:spcPts val="195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Constant names are always in SCREAMING_SNAKE_CASE.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EC97B6-E22A-CB27-4417-DD56F3EB26BB}"/>
              </a:ext>
            </a:extLst>
          </p:cNvPr>
          <p:cNvSpPr txBox="1"/>
          <p:nvPr/>
        </p:nvSpPr>
        <p:spPr>
          <a:xfrm>
            <a:off x="1261717" y="2722961"/>
            <a:ext cx="105155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3.14159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EULER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2.71828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"PI is approximately {} and Euler's number is approximately 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PI, </a:t>
            </a:r>
            <a:r>
              <a:rPr lang="en-US" altLang="zh-CN" kern="0" dirty="0">
                <a:solidFill>
                  <a:srgbClr val="001080"/>
                </a:solidFill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EULER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7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24089</TotalTime>
  <Words>3073</Words>
  <Application>Microsoft Macintosh PowerPoint</Application>
  <PresentationFormat>宽屏</PresentationFormat>
  <Paragraphs>431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DengXian</vt:lpstr>
      <vt:lpstr>DengXian</vt:lpstr>
      <vt:lpstr>KaiTi</vt:lpstr>
      <vt:lpstr>Apple Color Emoji</vt:lpstr>
      <vt:lpstr>Arial</vt:lpstr>
      <vt:lpstr>Calibri</vt:lpstr>
      <vt:lpstr>Courier</vt:lpstr>
      <vt:lpstr>Franklin Gothic Demi</vt:lpstr>
      <vt:lpstr>Franklin Gothic Medium</vt:lpstr>
      <vt:lpstr>IBM Plex Serif</vt:lpstr>
      <vt:lpstr>Menlo</vt:lpstr>
      <vt:lpstr>Wingdings</vt:lpstr>
      <vt:lpstr>Office 主题</vt:lpstr>
      <vt:lpstr>Advanced Programming</vt:lpstr>
      <vt:lpstr>Rust</vt:lpstr>
      <vt:lpstr>The Basics of Rust</vt:lpstr>
      <vt:lpstr>Variables</vt:lpstr>
      <vt:lpstr>Variables</vt:lpstr>
      <vt:lpstr>Variable Shadowing</vt:lpstr>
      <vt:lpstr>Basic Types</vt:lpstr>
      <vt:lpstr>Basic Type Conversion</vt:lpstr>
      <vt:lpstr>Constants</vt:lpstr>
      <vt:lpstr>Arrays</vt:lpstr>
      <vt:lpstr>Functions</vt:lpstr>
      <vt:lpstr>Functions: Multiple Return Values</vt:lpstr>
      <vt:lpstr>Functions: Returning Nothing</vt:lpstr>
      <vt:lpstr>Basic Control Flow</vt:lpstr>
      <vt:lpstr>if / else</vt:lpstr>
      <vt:lpstr>loop</vt:lpstr>
      <vt:lpstr>while</vt:lpstr>
      <vt:lpstr>for</vt:lpstr>
      <vt:lpstr>match</vt:lpstr>
      <vt:lpstr>Returning Values From loop</vt:lpstr>
      <vt:lpstr>Returning Values From Block Expressions</vt:lpstr>
      <vt:lpstr>PowerPoint 演示文稿</vt:lpstr>
      <vt:lpstr>Basic Data Structure Types</vt:lpstr>
      <vt:lpstr>Structures</vt:lpstr>
      <vt:lpstr>Calling Methods (more details next week)</vt:lpstr>
      <vt:lpstr>Memory</vt:lpstr>
      <vt:lpstr>Creating Data In Memory</vt:lpstr>
      <vt:lpstr>Tuple-like Structs</vt:lpstr>
      <vt:lpstr>Unit-like Structs</vt:lpstr>
      <vt:lpstr>Enumerations</vt:lpstr>
      <vt:lpstr>Generic Types</vt:lpstr>
      <vt:lpstr>Generic Types</vt:lpstr>
      <vt:lpstr>Vectors</vt:lpstr>
      <vt:lpstr>Generic Functions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1137</cp:revision>
  <dcterms:created xsi:type="dcterms:W3CDTF">2020-09-05T08:11:12Z</dcterms:created>
  <dcterms:modified xsi:type="dcterms:W3CDTF">2025-05-06T16:00:06Z</dcterms:modified>
  <cp:category/>
</cp:coreProperties>
</file>