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
  </p:notesMasterIdLst>
  <p:sldIdLst>
    <p:sldId id="256" r:id="rId3"/>
    <p:sldId id="477" r:id="rId4"/>
    <p:sldId id="1130" r:id="rId5"/>
    <p:sldId id="471" r:id="rId7"/>
    <p:sldId id="472" r:id="rId8"/>
    <p:sldId id="1131" r:id="rId9"/>
    <p:sldId id="1132" r:id="rId10"/>
    <p:sldId id="476" r:id="rId11"/>
    <p:sldId id="1155" r:id="rId12"/>
    <p:sldId id="478" r:id="rId13"/>
    <p:sldId id="1154" r:id="rId14"/>
    <p:sldId id="461" r:id="rId15"/>
    <p:sldId id="1150" r:id="rId16"/>
    <p:sldId id="1144" r:id="rId17"/>
    <p:sldId id="1142" r:id="rId18"/>
    <p:sldId id="1138" r:id="rId19"/>
    <p:sldId id="1139" r:id="rId20"/>
    <p:sldId id="1141" r:id="rId21"/>
    <p:sldId id="1151" r:id="rId22"/>
    <p:sldId id="312" r:id="rId23"/>
    <p:sldId id="1152" r:id="rId2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08" autoAdjust="0"/>
    <p:restoredTop sz="94660"/>
  </p:normalViewPr>
  <p:slideViewPr>
    <p:cSldViewPr snapToGrid="0">
      <p:cViewPr varScale="1">
        <p:scale>
          <a:sx n="170" d="100"/>
          <a:sy n="170" d="100"/>
        </p:scale>
        <p:origin x="568"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notesMaster" Target="notesMasters/notesMaster1.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237EF7-A117-46B7-88A8-1B7FB98FF0F2}"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B705520-EB74-4E10-9207-DDFEA7EA0F0E}"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ln>
        </p:spPr>
      </p:sp>
      <p:sp>
        <p:nvSpPr>
          <p:cNvPr id="3" name="Notes Placeholder 2"/>
          <p:cNvSpPr>
            <a:spLocks noGrp="1"/>
          </p:cNvSpPr>
          <p:nvPr>
            <p:ph type="body" idx="1"/>
          </p:nvPr>
        </p:nvSpPr>
        <p:spPr/>
        <p:txBody>
          <a:bodyPr wrap="square" numCol="1" anchor="t" anchorCtr="0" compatLnSpc="1"/>
          <a:lstStyle/>
          <a:p>
            <a:pPr marL="542925" indent="-542925" eaLnBrk="1" hangingPunct="1">
              <a:spcBef>
                <a:spcPct val="0"/>
              </a:spcBef>
            </a:pPr>
            <a:endParaRPr lang="en-US" altLang="zh-CN" dirty="0"/>
          </a:p>
        </p:txBody>
      </p:sp>
      <p:sp>
        <p:nvSpPr>
          <p:cNvPr id="247812"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r" defTabSz="1186815" rtl="0" eaLnBrk="1" fontAlgn="auto" latinLnBrk="0" hangingPunct="1">
              <a:lnSpc>
                <a:spcPct val="100000"/>
              </a:lnSpc>
              <a:spcBef>
                <a:spcPts val="0"/>
              </a:spcBef>
              <a:spcAft>
                <a:spcPts val="0"/>
              </a:spcAft>
              <a:buClrTx/>
              <a:buSzTx/>
              <a:buFontTx/>
              <a:buNone/>
              <a:defRPr/>
            </a:pPr>
            <a:fld id="{CD5C04F1-088D-43BB-BF6A-7E5350A2ABBF}" type="slidenum">
              <a:rPr kumimoji="0" lang="en-US" altLang="zh-CN"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rPr>
            </a:fld>
            <a:endParaRPr kumimoji="0" lang="en-US" altLang="zh-CN"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ln>
        </p:spPr>
      </p:sp>
      <p:sp>
        <p:nvSpPr>
          <p:cNvPr id="3" name="Notes Placeholder 2"/>
          <p:cNvSpPr>
            <a:spLocks noGrp="1"/>
          </p:cNvSpPr>
          <p:nvPr>
            <p:ph type="body" idx="1"/>
          </p:nvPr>
        </p:nvSpPr>
        <p:spPr/>
        <p:txBody>
          <a:bodyPr wrap="square" numCol="1" anchor="t" anchorCtr="0" compatLnSpc="1"/>
          <a:lstStyle/>
          <a:p>
            <a:pPr marL="542925" indent="-542925" eaLnBrk="1" hangingPunct="1">
              <a:spcBef>
                <a:spcPct val="0"/>
              </a:spcBef>
            </a:pPr>
            <a:endParaRPr lang="en-US" altLang="zh-CN" dirty="0"/>
          </a:p>
        </p:txBody>
      </p:sp>
      <p:sp>
        <p:nvSpPr>
          <p:cNvPr id="247812"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r" defTabSz="1186815" rtl="0" eaLnBrk="1" fontAlgn="auto" latinLnBrk="0" hangingPunct="1">
              <a:lnSpc>
                <a:spcPct val="100000"/>
              </a:lnSpc>
              <a:spcBef>
                <a:spcPts val="0"/>
              </a:spcBef>
              <a:spcAft>
                <a:spcPts val="0"/>
              </a:spcAft>
              <a:buClrTx/>
              <a:buSzTx/>
              <a:buFontTx/>
              <a:buNone/>
              <a:defRPr/>
            </a:pPr>
            <a:fld id="{CD5C04F1-088D-43BB-BF6A-7E5350A2ABBF}" type="slidenum">
              <a:rPr kumimoji="0" lang="en-US" altLang="zh-CN"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rPr>
            </a:fld>
            <a:endParaRPr kumimoji="0" lang="en-US" altLang="zh-CN"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ln>
        </p:spPr>
      </p:sp>
      <p:sp>
        <p:nvSpPr>
          <p:cNvPr id="3" name="Notes Placeholder 2"/>
          <p:cNvSpPr>
            <a:spLocks noGrp="1"/>
          </p:cNvSpPr>
          <p:nvPr>
            <p:ph type="body" idx="1"/>
          </p:nvPr>
        </p:nvSpPr>
        <p:spPr/>
        <p:txBody>
          <a:bodyPr wrap="square" numCol="1" anchor="t" anchorCtr="0" compatLnSpc="1"/>
          <a:lstStyle/>
          <a:p>
            <a:pPr marL="542925" indent="-542925" eaLnBrk="1" hangingPunct="1">
              <a:spcBef>
                <a:spcPct val="0"/>
              </a:spcBef>
            </a:pPr>
            <a:endParaRPr lang="en-US" altLang="zh-CN" dirty="0"/>
          </a:p>
        </p:txBody>
      </p:sp>
      <p:sp>
        <p:nvSpPr>
          <p:cNvPr id="247812"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r" defTabSz="1186815" rtl="0" eaLnBrk="1" fontAlgn="auto" latinLnBrk="0" hangingPunct="1">
              <a:lnSpc>
                <a:spcPct val="100000"/>
              </a:lnSpc>
              <a:spcBef>
                <a:spcPts val="0"/>
              </a:spcBef>
              <a:spcAft>
                <a:spcPts val="0"/>
              </a:spcAft>
              <a:buClrTx/>
              <a:buSzTx/>
              <a:buFontTx/>
              <a:buNone/>
              <a:defRPr/>
            </a:pPr>
            <a:fld id="{CD5C04F1-088D-43BB-BF6A-7E5350A2ABBF}" type="slidenum">
              <a:rPr kumimoji="0" lang="en-US" altLang="zh-CN"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rPr>
            </a:fld>
            <a:endParaRPr kumimoji="0" lang="en-US" altLang="zh-CN"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ln>
        </p:spPr>
      </p:sp>
      <p:sp>
        <p:nvSpPr>
          <p:cNvPr id="3" name="Notes Placeholder 2"/>
          <p:cNvSpPr>
            <a:spLocks noGrp="1"/>
          </p:cNvSpPr>
          <p:nvPr>
            <p:ph type="body" idx="1"/>
          </p:nvPr>
        </p:nvSpPr>
        <p:spPr/>
        <p:txBody>
          <a:bodyPr wrap="square" numCol="1" anchor="t" anchorCtr="0" compatLnSpc="1"/>
          <a:lstStyle/>
          <a:p>
            <a:pPr marL="542925" indent="-542925" eaLnBrk="1" hangingPunct="1">
              <a:spcBef>
                <a:spcPct val="0"/>
              </a:spcBef>
            </a:pPr>
            <a:endParaRPr lang="en-US" altLang="zh-CN" dirty="0"/>
          </a:p>
        </p:txBody>
      </p:sp>
      <p:sp>
        <p:nvSpPr>
          <p:cNvPr id="247812"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r" defTabSz="1186815" rtl="0" eaLnBrk="1" fontAlgn="auto" latinLnBrk="0" hangingPunct="1">
              <a:lnSpc>
                <a:spcPct val="100000"/>
              </a:lnSpc>
              <a:spcBef>
                <a:spcPts val="0"/>
              </a:spcBef>
              <a:spcAft>
                <a:spcPts val="0"/>
              </a:spcAft>
              <a:buClrTx/>
              <a:buSzTx/>
              <a:buFontTx/>
              <a:buNone/>
              <a:defRPr/>
            </a:pPr>
            <a:fld id="{CD5C04F1-088D-43BB-BF6A-7E5350A2ABBF}" type="slidenum">
              <a:rPr kumimoji="0" lang="en-US" altLang="zh-CN"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rPr>
            </a:fld>
            <a:endParaRPr kumimoji="0" lang="en-US" altLang="zh-CN"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ln>
        </p:spPr>
      </p:sp>
      <p:sp>
        <p:nvSpPr>
          <p:cNvPr id="3" name="Notes Placeholder 2"/>
          <p:cNvSpPr>
            <a:spLocks noGrp="1"/>
          </p:cNvSpPr>
          <p:nvPr>
            <p:ph type="body" idx="1"/>
          </p:nvPr>
        </p:nvSpPr>
        <p:spPr/>
        <p:txBody>
          <a:bodyPr wrap="square" numCol="1" anchor="t" anchorCtr="0" compatLnSpc="1"/>
          <a:lstStyle/>
          <a:p>
            <a:pPr marL="542925" indent="-542925" eaLnBrk="1" hangingPunct="1">
              <a:spcBef>
                <a:spcPct val="0"/>
              </a:spcBef>
            </a:pPr>
            <a:endParaRPr lang="en-US" altLang="zh-CN" dirty="0"/>
          </a:p>
        </p:txBody>
      </p:sp>
      <p:sp>
        <p:nvSpPr>
          <p:cNvPr id="247812"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r" defTabSz="1186815" rtl="0" eaLnBrk="1" fontAlgn="auto" latinLnBrk="0" hangingPunct="1">
              <a:lnSpc>
                <a:spcPct val="100000"/>
              </a:lnSpc>
              <a:spcBef>
                <a:spcPts val="0"/>
              </a:spcBef>
              <a:spcAft>
                <a:spcPts val="0"/>
              </a:spcAft>
              <a:buClrTx/>
              <a:buSzTx/>
              <a:buFontTx/>
              <a:buNone/>
              <a:defRPr/>
            </a:pPr>
            <a:fld id="{CD5C04F1-088D-43BB-BF6A-7E5350A2ABBF}" type="slidenum">
              <a:rPr kumimoji="0" lang="en-US" altLang="zh-CN"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rPr>
            </a:fld>
            <a:endParaRPr kumimoji="0" lang="en-US" altLang="zh-CN"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ln>
        </p:spPr>
      </p:sp>
      <p:sp>
        <p:nvSpPr>
          <p:cNvPr id="3" name="Notes Placeholder 2"/>
          <p:cNvSpPr>
            <a:spLocks noGrp="1"/>
          </p:cNvSpPr>
          <p:nvPr>
            <p:ph type="body" idx="1"/>
          </p:nvPr>
        </p:nvSpPr>
        <p:spPr/>
        <p:txBody>
          <a:bodyPr wrap="square" numCol="1" anchor="t" anchorCtr="0" compatLnSpc="1"/>
          <a:lstStyle/>
          <a:p>
            <a:pPr marL="542925" indent="-542925" eaLnBrk="1" hangingPunct="1">
              <a:spcBef>
                <a:spcPct val="0"/>
              </a:spcBef>
            </a:pPr>
            <a:endParaRPr lang="en-US" altLang="zh-CN" dirty="0"/>
          </a:p>
        </p:txBody>
      </p:sp>
      <p:sp>
        <p:nvSpPr>
          <p:cNvPr id="247812"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r" defTabSz="1186815" rtl="0" eaLnBrk="1" fontAlgn="auto" latinLnBrk="0" hangingPunct="1">
              <a:lnSpc>
                <a:spcPct val="100000"/>
              </a:lnSpc>
              <a:spcBef>
                <a:spcPts val="0"/>
              </a:spcBef>
              <a:spcAft>
                <a:spcPts val="0"/>
              </a:spcAft>
              <a:buClrTx/>
              <a:buSzTx/>
              <a:buFontTx/>
              <a:buNone/>
              <a:defRPr/>
            </a:pPr>
            <a:fld id="{CD5C04F1-088D-43BB-BF6A-7E5350A2ABBF}" type="slidenum">
              <a:rPr kumimoji="0" lang="en-US" altLang="zh-CN"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rPr>
            </a:fld>
            <a:endParaRPr kumimoji="0" lang="en-US" altLang="zh-CN"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ln>
        </p:spPr>
      </p:sp>
      <p:sp>
        <p:nvSpPr>
          <p:cNvPr id="3" name="Notes Placeholder 2"/>
          <p:cNvSpPr>
            <a:spLocks noGrp="1"/>
          </p:cNvSpPr>
          <p:nvPr>
            <p:ph type="body" idx="1"/>
          </p:nvPr>
        </p:nvSpPr>
        <p:spPr/>
        <p:txBody>
          <a:bodyPr wrap="square" numCol="1" anchor="t" anchorCtr="0" compatLnSpc="1"/>
          <a:lstStyle/>
          <a:p>
            <a:pPr marL="542925" indent="-542925" eaLnBrk="1" hangingPunct="1">
              <a:spcBef>
                <a:spcPct val="0"/>
              </a:spcBef>
            </a:pPr>
            <a:endParaRPr lang="en-US" altLang="zh-CN" dirty="0"/>
          </a:p>
        </p:txBody>
      </p:sp>
      <p:sp>
        <p:nvSpPr>
          <p:cNvPr id="247812"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r" defTabSz="1186815" rtl="0" eaLnBrk="1" fontAlgn="auto" latinLnBrk="0" hangingPunct="1">
              <a:lnSpc>
                <a:spcPct val="100000"/>
              </a:lnSpc>
              <a:spcBef>
                <a:spcPts val="0"/>
              </a:spcBef>
              <a:spcAft>
                <a:spcPts val="0"/>
              </a:spcAft>
              <a:buClrTx/>
              <a:buSzTx/>
              <a:buFontTx/>
              <a:buNone/>
              <a:defRPr/>
            </a:pPr>
            <a:fld id="{CD5C04F1-088D-43BB-BF6A-7E5350A2ABBF}" type="slidenum">
              <a:rPr kumimoji="0" lang="en-US" altLang="zh-CN"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rPr>
            </a:fld>
            <a:endParaRPr kumimoji="0" lang="en-US" altLang="zh-CN"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ln>
        </p:spPr>
      </p:sp>
      <p:sp>
        <p:nvSpPr>
          <p:cNvPr id="3" name="Notes Placeholder 2"/>
          <p:cNvSpPr>
            <a:spLocks noGrp="1"/>
          </p:cNvSpPr>
          <p:nvPr>
            <p:ph type="body" idx="1"/>
          </p:nvPr>
        </p:nvSpPr>
        <p:spPr/>
        <p:txBody>
          <a:bodyPr wrap="square" numCol="1" anchor="t" anchorCtr="0" compatLnSpc="1"/>
          <a:lstStyle/>
          <a:p>
            <a:pPr marL="542925" indent="-542925" eaLnBrk="1" hangingPunct="1">
              <a:spcBef>
                <a:spcPct val="0"/>
              </a:spcBef>
            </a:pPr>
            <a:endParaRPr lang="en-US" altLang="zh-CN" dirty="0"/>
          </a:p>
        </p:txBody>
      </p:sp>
      <p:sp>
        <p:nvSpPr>
          <p:cNvPr id="247812"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CD5C04F1-088D-43BB-BF6A-7E5350A2ABBF}" type="slidenum">
              <a:rPr lang="en-US" altLang="zh-CN">
                <a:solidFill>
                  <a:prstClr val="black"/>
                </a:solidFill>
              </a:rPr>
            </a:fld>
            <a:endParaRPr lang="en-US" altLang="zh-CN">
              <a:solidFill>
                <a:prstClr val="black"/>
              </a:solidFil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Slide Image Placeholder 1"/>
          <p:cNvSpPr>
            <a:spLocks noGrp="1" noRot="1" noChangeAspect="1" noTextEdit="1"/>
          </p:cNvSpPr>
          <p:nvPr>
            <p:ph type="sldImg"/>
          </p:nvPr>
        </p:nvSpPr>
        <p:spPr bwMode="auto">
          <a:xfrm>
            <a:off x="381000" y="685800"/>
            <a:ext cx="6096000" cy="3429000"/>
          </a:xfrm>
          <a:noFill/>
          <a:ln>
            <a:solidFill>
              <a:srgbClr val="000000"/>
            </a:solidFill>
            <a:miter lim="800000"/>
          </a:ln>
        </p:spPr>
      </p:sp>
      <p:sp>
        <p:nvSpPr>
          <p:cNvPr id="3" name="Notes Placeholder 2"/>
          <p:cNvSpPr>
            <a:spLocks noGrp="1"/>
          </p:cNvSpPr>
          <p:nvPr>
            <p:ph type="body" idx="1"/>
          </p:nvPr>
        </p:nvSpPr>
        <p:spPr/>
        <p:txBody>
          <a:bodyPr wrap="square" numCol="1" anchor="t" anchorCtr="0" compatLnSpc="1"/>
          <a:lstStyle/>
          <a:p>
            <a:pPr marL="542925" indent="-542925" eaLnBrk="1" hangingPunct="1">
              <a:spcBef>
                <a:spcPct val="0"/>
              </a:spcBef>
            </a:pPr>
            <a:endParaRPr lang="en-US" altLang="zh-CN" dirty="0"/>
          </a:p>
        </p:txBody>
      </p:sp>
      <p:sp>
        <p:nvSpPr>
          <p:cNvPr id="247812" name="Slide Number Placeholder 3"/>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r" defTabSz="1186815" rtl="0" eaLnBrk="1" fontAlgn="auto" latinLnBrk="0" hangingPunct="1">
              <a:lnSpc>
                <a:spcPct val="100000"/>
              </a:lnSpc>
              <a:spcBef>
                <a:spcPts val="0"/>
              </a:spcBef>
              <a:spcAft>
                <a:spcPts val="0"/>
              </a:spcAft>
              <a:buClrTx/>
              <a:buSzTx/>
              <a:buFontTx/>
              <a:buNone/>
              <a:defRPr/>
            </a:pPr>
            <a:fld id="{CD5C04F1-088D-43BB-BF6A-7E5350A2ABBF}" type="slidenum">
              <a:rPr kumimoji="0" lang="en-US" altLang="zh-CN"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rPr>
            </a:fld>
            <a:endParaRPr kumimoji="0" lang="en-US" altLang="zh-CN" sz="1200" b="0" i="0" u="none" strike="noStrike" kern="1200" cap="none" spc="0" normalizeH="0" baseline="0" noProof="0">
              <a:ln>
                <a:noFill/>
              </a:ln>
              <a:solidFill>
                <a:prstClr val="black"/>
              </a:solidFill>
              <a:effectLst/>
              <a:uLnTx/>
              <a:uFillTx/>
              <a:latin typeface="Calibri" panose="020F0502020204030204"/>
              <a:ea typeface="宋体" panose="02010600030101010101" pitchFamily="2" charset="-122"/>
              <a:cs typeface="+mn-cs"/>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534740"/>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987522"/>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4" name="日期占位符 3"/>
          <p:cNvSpPr>
            <a:spLocks noGrp="1"/>
          </p:cNvSpPr>
          <p:nvPr>
            <p:ph type="dt" sz="half" idx="10"/>
          </p:nvPr>
        </p:nvSpPr>
        <p:spPr/>
        <p:txBody>
          <a:bodyPr/>
          <a:lstStyle/>
          <a:p>
            <a:fld id="{FC19A4FA-3D9A-4114-B0D5-759CBD56F1A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6F4176-339E-4C4B-80E4-BBE9C4467EFE}" type="slidenum">
              <a:rPr lang="zh-CN" altLang="en-US" smtClean="0"/>
            </a:fld>
            <a:endParaRPr lang="zh-CN" altLang="en-US"/>
          </a:p>
        </p:txBody>
      </p:sp>
      <p:pic>
        <p:nvPicPr>
          <p:cNvPr id="8" name="图片 7"/>
          <p:cNvPicPr>
            <a:picLocks noChangeAspect="1"/>
          </p:cNvPicPr>
          <p:nvPr userDrawn="1"/>
        </p:nvPicPr>
        <p:blipFill rotWithShape="1">
          <a:blip r:embed="rId2" cstate="print">
            <a:extLst>
              <a:ext uri="{28A0092B-C50C-407E-A947-70E740481C1C}">
                <a14:useLocalDpi xmlns:a14="http://schemas.microsoft.com/office/drawing/2010/main" val="0"/>
              </a:ext>
            </a:extLst>
          </a:blip>
          <a:srcRect l="24618" t="38788" r="24589" b="40606"/>
          <a:stretch>
            <a:fillRect/>
          </a:stretch>
        </p:blipFill>
        <p:spPr>
          <a:xfrm>
            <a:off x="8610600" y="0"/>
            <a:ext cx="3515893" cy="1007930"/>
          </a:xfrm>
          <a:prstGeom prst="rect">
            <a:avLst/>
          </a:prstGeom>
        </p:spPr>
      </p:pic>
    </p:spTree>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FC19A4FA-3D9A-4114-B0D5-759CBD56F1A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6F4176-339E-4C4B-80E4-BBE9C4467EFE}" type="slidenum">
              <a:rPr lang="zh-CN" altLang="en-US" smtClean="0"/>
            </a:fld>
            <a:endParaRPr lang="zh-CN" altLang="en-US"/>
          </a:p>
        </p:txBody>
      </p:sp>
    </p:spTree>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10;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p>
            <a:fld id="{FC19A4FA-3D9A-4114-B0D5-759CBD56F1A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6F4176-339E-4C4B-80E4-BBE9C4467EFE}" type="slidenum">
              <a:rPr lang="zh-CN" altLang="en-US" smtClean="0"/>
            </a:fld>
            <a:endParaRPr lang="zh-CN" altLang="en-US"/>
          </a:p>
        </p:txBody>
      </p:sp>
    </p:spTree>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1376479" y="264221"/>
            <a:ext cx="10515600" cy="833631"/>
          </a:xfrm>
        </p:spPr>
        <p:txBody>
          <a:bodyPr/>
          <a:lstStyle/>
          <a:p>
            <a:r>
              <a:rPr lang="zh-CN" altLang="en-US" dirty="0"/>
              <a:t>单击此处编辑母版标题样式</a:t>
            </a:r>
            <a:endParaRPr lang="zh-CN" altLang="en-US" dirty="0"/>
          </a:p>
        </p:txBody>
      </p:sp>
      <p:sp>
        <p:nvSpPr>
          <p:cNvPr id="3" name="内容占位符 2"/>
          <p:cNvSpPr>
            <a:spLocks noGrp="1"/>
          </p:cNvSpPr>
          <p:nvPr>
            <p:ph idx="1"/>
          </p:nvPr>
        </p:nvSpPr>
        <p:spPr>
          <a:xfrm>
            <a:off x="838199" y="1326995"/>
            <a:ext cx="11053879" cy="4849968"/>
          </a:xfrm>
        </p:spPr>
        <p:txBody>
          <a:bodyPr/>
          <a:lstStyle>
            <a:lvl2pPr marL="914400" indent="-457200">
              <a:buFont typeface="Wingdings" panose="05000000000000000000" pitchFamily="2" charset="2"/>
              <a:buChar char="Ø"/>
              <a:defRPr/>
            </a:lvl2pPr>
            <a:lvl3pPr marL="1143000" indent="-228600">
              <a:buFont typeface="Wingdings" panose="05000000000000000000" pitchFamily="2" charset="2"/>
              <a:buChar char="ü"/>
              <a:defRPr/>
            </a:lvl3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FC19A4FA-3D9A-4114-B0D5-759CBD56F1A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6F4176-339E-4C4B-80E4-BBE9C4467EFE}" type="slidenum">
              <a:rPr lang="zh-CN" altLang="en-US" smtClean="0"/>
            </a:fld>
            <a:endParaRPr lang="zh-CN" altLang="en-US"/>
          </a:p>
        </p:txBody>
      </p:sp>
      <p:pic>
        <p:nvPicPr>
          <p:cNvPr id="7" name="图片 6"/>
          <p:cNvPicPr/>
          <p:nvPr userDrawn="1"/>
        </p:nvPicPr>
        <p:blipFill>
          <a:blip r:embed="rId2" cstate="print">
            <a:extLst>
              <a:ext uri="{28A0092B-C50C-407E-A947-70E740481C1C}">
                <a14:useLocalDpi xmlns:a14="http://schemas.microsoft.com/office/drawing/2010/main" val="0"/>
              </a:ext>
            </a:extLst>
          </a:blip>
          <a:stretch>
            <a:fillRect/>
          </a:stretch>
        </p:blipFill>
        <p:spPr>
          <a:xfrm>
            <a:off x="113370" y="69174"/>
            <a:ext cx="1112400" cy="1111682"/>
          </a:xfrm>
          <a:prstGeom prst="rect">
            <a:avLst/>
          </a:prstGeom>
        </p:spPr>
      </p:pic>
    </p:spTree>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2124634" y="365125"/>
            <a:ext cx="9229165" cy="1325563"/>
          </a:xfrm>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4"/>
          <p:cNvSpPr>
            <a:spLocks noGrp="1"/>
          </p:cNvSpPr>
          <p:nvPr>
            <p:ph type="dt" sz="half" idx="10"/>
          </p:nvPr>
        </p:nvSpPr>
        <p:spPr/>
        <p:txBody>
          <a:bodyPr/>
          <a:lstStyle/>
          <a:p>
            <a:fld id="{FC19A4FA-3D9A-4114-B0D5-759CBD56F1A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06F4176-339E-4C4B-80E4-BBE9C4467EFE}" type="slidenum">
              <a:rPr lang="zh-CN" altLang="en-US" smtClean="0"/>
            </a:fld>
            <a:endParaRPr lang="zh-CN" altLang="en-US"/>
          </a:p>
        </p:txBody>
      </p:sp>
      <p:pic>
        <p:nvPicPr>
          <p:cNvPr id="9" name="图片 8"/>
          <p:cNvPicPr/>
          <p:nvPr userDrawn="1"/>
        </p:nvPicPr>
        <p:blipFill>
          <a:blip r:embed="rId2" cstate="print">
            <a:extLst>
              <a:ext uri="{28A0092B-C50C-407E-A947-70E740481C1C}">
                <a14:useLocalDpi xmlns:a14="http://schemas.microsoft.com/office/drawing/2010/main" val="0"/>
              </a:ext>
            </a:extLst>
          </a:blip>
          <a:stretch>
            <a:fillRect/>
          </a:stretch>
        </p:blipFill>
        <p:spPr>
          <a:xfrm>
            <a:off x="113370" y="69174"/>
            <a:ext cx="1112400" cy="1111682"/>
          </a:xfrm>
          <a:prstGeom prst="rect">
            <a:avLst/>
          </a:prstGeom>
        </p:spPr>
      </p:pic>
    </p:spTree>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2110320" y="365125"/>
            <a:ext cx="9245067"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6"/>
          <p:cNvSpPr>
            <a:spLocks noGrp="1"/>
          </p:cNvSpPr>
          <p:nvPr>
            <p:ph type="dt" sz="half" idx="10"/>
          </p:nvPr>
        </p:nvSpPr>
        <p:spPr/>
        <p:txBody>
          <a:bodyPr/>
          <a:lstStyle/>
          <a:p>
            <a:fld id="{FC19A4FA-3D9A-4114-B0D5-759CBD56F1AB}"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06F4176-339E-4C4B-80E4-BBE9C4467EFE}" type="slidenum">
              <a:rPr lang="zh-CN" altLang="en-US" smtClean="0"/>
            </a:fld>
            <a:endParaRPr lang="zh-CN" altLang="en-US"/>
          </a:p>
        </p:txBody>
      </p:sp>
      <p:pic>
        <p:nvPicPr>
          <p:cNvPr id="11" name="图片 10"/>
          <p:cNvPicPr/>
          <p:nvPr userDrawn="1"/>
        </p:nvPicPr>
        <p:blipFill>
          <a:blip r:embed="rId2" cstate="print">
            <a:extLst>
              <a:ext uri="{28A0092B-C50C-407E-A947-70E740481C1C}">
                <a14:useLocalDpi xmlns:a14="http://schemas.microsoft.com/office/drawing/2010/main" val="0"/>
              </a:ext>
            </a:extLst>
          </a:blip>
          <a:stretch>
            <a:fillRect/>
          </a:stretch>
        </p:blipFill>
        <p:spPr>
          <a:xfrm>
            <a:off x="113370" y="69174"/>
            <a:ext cx="1112400" cy="1111682"/>
          </a:xfrm>
          <a:prstGeom prst="rect">
            <a:avLst/>
          </a:prstGeom>
        </p:spPr>
      </p:pic>
    </p:spTree>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FC19A4FA-3D9A-4114-B0D5-759CBD56F1AB}"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06F4176-339E-4C4B-80E4-BBE9C4467EFE}" type="slidenum">
              <a:rPr lang="zh-CN" altLang="en-US" smtClean="0"/>
            </a:fld>
            <a:endParaRPr lang="zh-CN" altLang="en-US"/>
          </a:p>
        </p:txBody>
      </p:sp>
      <p:pic>
        <p:nvPicPr>
          <p:cNvPr id="8" name="图片 7"/>
          <p:cNvPicPr/>
          <p:nvPr userDrawn="1"/>
        </p:nvPicPr>
        <p:blipFill>
          <a:blip r:embed="rId2" cstate="print">
            <a:extLst>
              <a:ext uri="{28A0092B-C50C-407E-A947-70E740481C1C}">
                <a14:useLocalDpi xmlns:a14="http://schemas.microsoft.com/office/drawing/2010/main" val="0"/>
              </a:ext>
            </a:extLst>
          </a:blip>
          <a:stretch>
            <a:fillRect/>
          </a:stretch>
        </p:blipFill>
        <p:spPr>
          <a:xfrm>
            <a:off x="113370" y="69174"/>
            <a:ext cx="1112400" cy="1111682"/>
          </a:xfrm>
          <a:prstGeom prst="rect">
            <a:avLst/>
          </a:prstGeom>
        </p:spPr>
      </p:pic>
    </p:spTree>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FC19A4FA-3D9A-4114-B0D5-759CBD56F1AB}"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06F4176-339E-4C4B-80E4-BBE9C4467EFE}" type="slidenum">
              <a:rPr lang="zh-CN" altLang="en-US" smtClean="0"/>
            </a:fld>
            <a:endParaRPr lang="zh-CN" altLang="en-US"/>
          </a:p>
        </p:txBody>
      </p:sp>
    </p:spTree>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FC19A4FA-3D9A-4114-B0D5-759CBD56F1AB}"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06F4176-339E-4C4B-80E4-BBE9C4467EFE}" type="slidenum">
              <a:rPr lang="zh-CN" altLang="en-US" smtClean="0"/>
            </a:fld>
            <a:endParaRPr lang="zh-CN" altLang="en-US"/>
          </a:p>
        </p:txBody>
      </p:sp>
    </p:spTree>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FC19A4FA-3D9A-4114-B0D5-759CBD56F1A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06F4176-339E-4C4B-80E4-BBE9C4467EFE}" type="slidenum">
              <a:rPr lang="zh-CN" altLang="en-US" smtClean="0"/>
            </a:fld>
            <a:endParaRPr lang="zh-CN" altLang="en-US"/>
          </a:p>
        </p:txBody>
      </p:sp>
    </p:spTree>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FC19A4FA-3D9A-4114-B0D5-759CBD56F1AB}"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06F4176-339E-4C4B-80E4-BBE9C4467EFE}" type="slidenum">
              <a:rPr lang="zh-CN" altLang="en-US" smtClean="0"/>
            </a:fld>
            <a:endParaRPr lang="zh-CN" altLang="en-US"/>
          </a:p>
        </p:txBody>
      </p:sp>
    </p:spTree>
  </p:cSld>
  <p:clrMapOvr>
    <a:masterClrMapping/>
  </p:clrMapOvr>
  <p:hf hdr="0" ftr="0" dt="0"/>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3.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1298448" y="365125"/>
            <a:ext cx="10055352" cy="815731"/>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8200" y="1389888"/>
            <a:ext cx="10515600" cy="4787075"/>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1517904" y="6356350"/>
            <a:ext cx="2063496"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C19A4FA-3D9A-4114-B0D5-759CBD56F1AB}"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06F4176-339E-4C4B-80E4-BBE9C4467EFE}" type="slidenum">
              <a:rPr lang="zh-CN" altLang="en-US" smtClean="0"/>
            </a:fld>
            <a:endParaRPr lang="zh-CN" altLang="en-US"/>
          </a:p>
        </p:txBody>
      </p:sp>
      <p:pic>
        <p:nvPicPr>
          <p:cNvPr id="1026" name="Picture 2"/>
          <p:cNvPicPr>
            <a:picLocks noChangeAspect="1" noChangeArrowheads="1"/>
          </p:cNvPicPr>
          <p:nvPr userDrawn="1"/>
        </p:nvPicPr>
        <p:blipFill>
          <a:blip r:embed="rId12" cstate="print">
            <a:extLst>
              <a:ext uri="{28A0092B-C50C-407E-A947-70E740481C1C}">
                <a14:useLocalDpi xmlns:a14="http://schemas.microsoft.com/office/drawing/2010/main" val="0"/>
              </a:ext>
            </a:extLst>
          </a:blip>
          <a:srcRect/>
          <a:stretch>
            <a:fillRect/>
          </a:stretch>
        </p:blipFill>
        <p:spPr bwMode="auto">
          <a:xfrm>
            <a:off x="0" y="6452950"/>
            <a:ext cx="1152144" cy="405050"/>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914400" indent="-457200" algn="l" defTabSz="914400" rtl="0" eaLnBrk="1" latinLnBrk="0" hangingPunct="1">
        <a:lnSpc>
          <a:spcPct val="90000"/>
        </a:lnSpc>
        <a:spcBef>
          <a:spcPts val="500"/>
        </a:spcBef>
        <a:buFont typeface="Calibri" panose="020F050202020403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Ø"/>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5.xml"/><Relationship Id="rId1" Type="http://schemas.openxmlformats.org/officeDocument/2006/relationships/image" Target="../media/image15.png"/></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6.png"/></Relationships>
</file>

<file path=ppt/slides/_rels/slide12.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2.xml"/><Relationship Id="rId2" Type="http://schemas.openxmlformats.org/officeDocument/2006/relationships/image" Target="../media/image18.png"/><Relationship Id="rId1" Type="http://schemas.openxmlformats.org/officeDocument/2006/relationships/image" Target="../media/image17.png"/></Relationships>
</file>

<file path=ppt/slides/_rels/slide13.xml.rels><?xml version="1.0" encoding="UTF-8" standalone="yes"?>
<Relationships xmlns="http://schemas.openxmlformats.org/package/2006/relationships"><Relationship Id="rId5" Type="http://schemas.openxmlformats.org/officeDocument/2006/relationships/notesSlide" Target="../notesSlides/notesSlide8.xml"/><Relationship Id="rId4" Type="http://schemas.openxmlformats.org/officeDocument/2006/relationships/slideLayout" Target="../slideLayouts/slideLayout2.xml"/><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image" Target="../media/image4.png"/></Relationships>
</file>

<file path=ppt/slides/_rels/slide14.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image" Target="../media/image2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image" Target="../media/image24.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4" Type="http://schemas.openxmlformats.org/officeDocument/2006/relationships/slideLayout" Target="../slideLayouts/slideLayout3.xml"/><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image" Target="../media/image27.png"/></Relationships>
</file>

<file path=ppt/slides/_rels/slide2.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image" Target="../media/image30.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image" Target="../media/image31.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6" Type="http://schemas.openxmlformats.org/officeDocument/2006/relationships/notesSlide" Target="../notesSlides/notesSlide2.xml"/><Relationship Id="rId5" Type="http://schemas.openxmlformats.org/officeDocument/2006/relationships/slideLayout" Target="../slideLayouts/slideLayout2.xml"/><Relationship Id="rId4" Type="http://schemas.openxmlformats.org/officeDocument/2006/relationships/image" Target="../media/image8.png"/><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6" Type="http://schemas.openxmlformats.org/officeDocument/2006/relationships/notesSlide" Target="../notesSlides/notesSlide3.xml"/><Relationship Id="rId5" Type="http://schemas.openxmlformats.org/officeDocument/2006/relationships/slideLayout" Target="../slideLayouts/slideLayout2.xml"/><Relationship Id="rId4" Type="http://schemas.openxmlformats.org/officeDocument/2006/relationships/image" Target="../media/image11.png"/><Relationship Id="rId3" Type="http://schemas.openxmlformats.org/officeDocument/2006/relationships/image" Target="../media/image6.png"/><Relationship Id="rId2" Type="http://schemas.openxmlformats.org/officeDocument/2006/relationships/image" Target="../media/image10.png"/><Relationship Id="rId1" Type="http://schemas.openxmlformats.org/officeDocument/2006/relationships/image" Target="../media/image9.png"/></Relationships>
</file>

<file path=ppt/slides/_rels/slide6.xml.rels><?xml version="1.0" encoding="UTF-8" standalone="yes"?>
<Relationships xmlns="http://schemas.openxmlformats.org/package/2006/relationships"><Relationship Id="rId6" Type="http://schemas.openxmlformats.org/officeDocument/2006/relationships/slideLayout" Target="../slideLayouts/slideLayout5.xml"/><Relationship Id="rId5" Type="http://schemas.openxmlformats.org/officeDocument/2006/relationships/image" Target="../media/image6.png"/><Relationship Id="rId4" Type="http://schemas.openxmlformats.org/officeDocument/2006/relationships/image" Target="../media/image10.png"/><Relationship Id="rId3" Type="http://schemas.openxmlformats.org/officeDocument/2006/relationships/image" Target="../media/image9.png"/><Relationship Id="rId2" Type="http://schemas.openxmlformats.org/officeDocument/2006/relationships/image" Target="../media/image13.png"/><Relationship Id="rId1" Type="http://schemas.openxmlformats.org/officeDocument/2006/relationships/image" Target="../media/image12.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5.xml"/><Relationship Id="rId1"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307592"/>
            <a:ext cx="9144000" cy="1772603"/>
          </a:xfrm>
        </p:spPr>
        <p:txBody>
          <a:bodyPr>
            <a:noAutofit/>
          </a:bodyPr>
          <a:lstStyle/>
          <a:p>
            <a:r>
              <a:rPr lang="en-US" altLang="zh-CN" b="1" dirty="0">
                <a:latin typeface="Franklin Gothic Demi" panose="020B0703020102020204" pitchFamily="34" charset="0"/>
                <a:sym typeface="+mn-ea"/>
              </a:rPr>
              <a:t>Advanced</a:t>
            </a:r>
            <a:r>
              <a:rPr lang="zh-CN" altLang="en-US" b="1" dirty="0">
                <a:latin typeface="Franklin Gothic Demi" panose="020B0703020102020204" pitchFamily="34" charset="0"/>
                <a:sym typeface="+mn-ea"/>
              </a:rPr>
              <a:t> </a:t>
            </a:r>
            <a:r>
              <a:rPr lang="en-US" altLang="zh-CN" b="1" dirty="0">
                <a:latin typeface="Franklin Gothic Demi" panose="020B0703020102020204" pitchFamily="34" charset="0"/>
                <a:sym typeface="+mn-ea"/>
              </a:rPr>
              <a:t>Programming</a:t>
            </a:r>
            <a:endParaRPr lang="zh-CN" altLang="en-US" b="1" dirty="0">
              <a:latin typeface="Franklin Gothic Demi" panose="020B0703020102020204" pitchFamily="34" charset="0"/>
            </a:endParaRPr>
          </a:p>
        </p:txBody>
      </p:sp>
      <p:sp>
        <p:nvSpPr>
          <p:cNvPr id="3" name="副标题 2"/>
          <p:cNvSpPr>
            <a:spLocks noGrp="1"/>
          </p:cNvSpPr>
          <p:nvPr>
            <p:ph type="subTitle" idx="1"/>
          </p:nvPr>
        </p:nvSpPr>
        <p:spPr>
          <a:xfrm>
            <a:off x="1219199" y="3233141"/>
            <a:ext cx="10040471" cy="2767054"/>
          </a:xfrm>
        </p:spPr>
        <p:txBody>
          <a:bodyPr>
            <a:normAutofit/>
          </a:bodyPr>
          <a:lstStyle/>
          <a:p>
            <a:r>
              <a:rPr lang="en-US" altLang="zh-CN" sz="3600" dirty="0">
                <a:latin typeface="Franklin Gothic Medium" panose="020B0603020102020204" pitchFamily="34" charset="0"/>
                <a:sym typeface="+mn-ea"/>
              </a:rPr>
              <a:t>Lab 15, Friend classes, Nested classes and RTTI</a:t>
            </a:r>
            <a:endParaRPr lang="en-US" altLang="zh-CN" sz="3600" dirty="0">
              <a:latin typeface="Franklin Gothic Medium" panose="020B0603020102020204" pitchFamily="34" charset="0"/>
            </a:endParaRPr>
          </a:p>
          <a:p>
            <a:endParaRPr lang="en-US" altLang="zh-CN" sz="3600" dirty="0">
              <a:latin typeface="Franklin Gothic Medium" panose="020B0603020102020204" pitchFamily="34" charset="0"/>
            </a:endParaRPr>
          </a:p>
          <a:p>
            <a:endParaRPr lang="en-US" altLang="zh-CN" dirty="0">
              <a:latin typeface="Franklin Gothic Medium" panose="020B0603020102020204" pitchFamily="34" charset="0"/>
            </a:endParaRPr>
          </a:p>
          <a:p>
            <a:r>
              <a:rPr lang="zh-CN" altLang="en-US" dirty="0">
                <a:latin typeface="Franklin Gothic Medium" panose="020B0603020102020204" pitchFamily="34" charset="0"/>
                <a:sym typeface="+mn-ea"/>
              </a:rPr>
              <a:t>廖琪梅，王大兴</a:t>
            </a:r>
            <a:r>
              <a:rPr lang="zh-CN" altLang="en-US" dirty="0">
                <a:latin typeface="Franklin Gothic Medium" panose="020B0603020102020204" pitchFamily="34" charset="0"/>
                <a:sym typeface="+mn-ea"/>
              </a:rPr>
              <a:t>，于仕琪，王薇</a:t>
            </a:r>
            <a:endParaRPr lang="en-US" altLang="zh-CN" dirty="0">
              <a:latin typeface="Franklin Gothic Medium" panose="020B0603020102020204" pitchFamily="34" charset="0"/>
            </a:endParaRPr>
          </a:p>
          <a:p>
            <a:endParaRPr lang="en-US" altLang="zh-CN" dirty="0">
              <a:latin typeface="Franklin Gothic Medium" panose="020B0603020102020204" pitchFamily="34" charset="0"/>
            </a:endParaRPr>
          </a:p>
        </p:txBody>
      </p:sp>
      <p:sp>
        <p:nvSpPr>
          <p:cNvPr id="4" name="灯片编号占位符 3"/>
          <p:cNvSpPr>
            <a:spLocks noGrp="1"/>
          </p:cNvSpPr>
          <p:nvPr>
            <p:ph type="sldNum" sz="quarter" idx="12"/>
          </p:nvPr>
        </p:nvSpPr>
        <p:spPr/>
        <p:txBody>
          <a:bodyPr/>
          <a:p>
            <a:fld id="{506F4176-339E-4C4B-80E4-BBE9C4467EFE}" type="slidenum">
              <a:rPr lang="zh-CN" altLang="en-US" smtClean="0"/>
            </a:fld>
            <a:endParaRPr lang="zh-CN" alt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6060440" y="798830"/>
            <a:ext cx="6017260" cy="3138170"/>
          </a:xfrm>
          <a:prstGeom prst="rect">
            <a:avLst/>
          </a:prstGeom>
          <a:ln>
            <a:solidFill>
              <a:schemeClr val="accent5">
                <a:lumMod val="75000"/>
              </a:schemeClr>
            </a:solidFill>
          </a:ln>
        </p:spPr>
        <p:txBody>
          <a:bodyPr wrap="square">
            <a:spAutoFit/>
          </a:bodyPr>
          <a:lstStyle/>
          <a:p>
            <a:pPr defTabSz="1076960">
              <a:defRPr/>
            </a:pPr>
            <a:r>
              <a:rPr lang="en-US" altLang="zh-CN" dirty="0">
                <a:solidFill>
                  <a:prstClr val="black"/>
                </a:solidFill>
                <a:latin typeface="Calibri" panose="020F0502020204030204"/>
                <a:ea typeface="宋体" panose="02010600030101010101" pitchFamily="2" charset="-122"/>
              </a:rPr>
              <a:t>If a nested class is declared in a </a:t>
            </a:r>
            <a:r>
              <a:rPr lang="en-US" altLang="zh-CN" b="1" i="1" dirty="0">
                <a:solidFill>
                  <a:prstClr val="black"/>
                </a:solidFill>
                <a:latin typeface="Calibri" panose="020F0502020204030204"/>
                <a:ea typeface="宋体" panose="02010600030101010101" pitchFamily="2" charset="-122"/>
              </a:rPr>
              <a:t>private section </a:t>
            </a:r>
            <a:r>
              <a:rPr lang="en-US" altLang="zh-CN" dirty="0">
                <a:solidFill>
                  <a:prstClr val="black"/>
                </a:solidFill>
                <a:latin typeface="Calibri" panose="020F0502020204030204"/>
                <a:ea typeface="宋体" panose="02010600030101010101" pitchFamily="2" charset="-122"/>
              </a:rPr>
              <a:t>of an </a:t>
            </a:r>
            <a:r>
              <a:rPr lang="en-US" altLang="zh-CN" dirty="0">
                <a:solidFill>
                  <a:prstClr val="black"/>
                </a:solidFill>
                <a:latin typeface="Calibri" panose="020F0502020204030204"/>
                <a:ea typeface="宋体" panose="02010600030101010101" pitchFamily="2" charset="-122"/>
                <a:sym typeface="+mn-ea"/>
              </a:rPr>
              <a:t>enclosing </a:t>
            </a:r>
            <a:r>
              <a:rPr lang="en-US" altLang="zh-CN" dirty="0">
                <a:solidFill>
                  <a:prstClr val="black"/>
                </a:solidFill>
                <a:latin typeface="Calibri" panose="020F0502020204030204"/>
                <a:ea typeface="宋体" panose="02010600030101010101" pitchFamily="2" charset="-122"/>
              </a:rPr>
              <a:t>class, it is </a:t>
            </a:r>
            <a:r>
              <a:rPr lang="en-US" altLang="zh-CN" b="1" dirty="0">
                <a:solidFill>
                  <a:prstClr val="black"/>
                </a:solidFill>
                <a:latin typeface="Calibri" panose="020F0502020204030204"/>
                <a:ea typeface="宋体" panose="02010600030101010101" pitchFamily="2" charset="-122"/>
              </a:rPr>
              <a:t>known only to that enclosing class</a:t>
            </a:r>
            <a:r>
              <a:rPr lang="en-US" altLang="zh-CN" dirty="0">
                <a:solidFill>
                  <a:prstClr val="black"/>
                </a:solidFill>
                <a:latin typeface="Calibri" panose="020F0502020204030204"/>
                <a:ea typeface="宋体" panose="02010600030101010101" pitchFamily="2" charset="-122"/>
              </a:rPr>
              <a:t>. e.g. </a:t>
            </a:r>
            <a:r>
              <a:rPr lang="en-US" altLang="zh-CN" b="1" dirty="0">
                <a:solidFill>
                  <a:srgbClr val="00B0F0"/>
                </a:solidFill>
                <a:latin typeface="Calibri" panose="020F0502020204030204"/>
                <a:ea typeface="宋体" panose="02010600030101010101" pitchFamily="2" charset="-122"/>
              </a:rPr>
              <a:t>Inner </a:t>
            </a:r>
            <a:r>
              <a:rPr lang="en-US" altLang="zh-CN" dirty="0">
                <a:solidFill>
                  <a:prstClr val="black"/>
                </a:solidFill>
                <a:latin typeface="Calibri" panose="020F0502020204030204"/>
                <a:ea typeface="宋体" panose="02010600030101010101" pitchFamily="2" charset="-122"/>
              </a:rPr>
              <a:t>class nested in</a:t>
            </a:r>
            <a:r>
              <a:rPr lang="en-US" altLang="zh-CN" dirty="0">
                <a:solidFill>
                  <a:prstClr val="black"/>
                </a:solidFill>
                <a:latin typeface="Calibri" panose="020F0502020204030204"/>
                <a:ea typeface="宋体" panose="02010600030101010101" pitchFamily="2" charset="-122"/>
                <a:sym typeface="+mn-ea"/>
              </a:rPr>
              <a:t> a </a:t>
            </a:r>
            <a:r>
              <a:rPr lang="en-US" altLang="zh-CN" b="1" i="1" dirty="0">
                <a:solidFill>
                  <a:prstClr val="black"/>
                </a:solidFill>
                <a:latin typeface="Calibri" panose="020F0502020204030204"/>
                <a:ea typeface="宋体" panose="02010600030101010101" pitchFamily="2" charset="-122"/>
                <a:sym typeface="+mn-ea"/>
              </a:rPr>
              <a:t>private section </a:t>
            </a:r>
            <a:r>
              <a:rPr lang="en-US" altLang="zh-CN" dirty="0">
                <a:solidFill>
                  <a:prstClr val="black"/>
                </a:solidFill>
                <a:latin typeface="Calibri" panose="020F0502020204030204"/>
                <a:ea typeface="宋体" panose="02010600030101010101" pitchFamily="2" charset="-122"/>
                <a:sym typeface="+mn-ea"/>
              </a:rPr>
              <a:t>of </a:t>
            </a:r>
            <a:r>
              <a:rPr lang="en-US" altLang="zh-CN" dirty="0">
                <a:solidFill>
                  <a:prstClr val="black"/>
                </a:solidFill>
                <a:latin typeface="Calibri" panose="020F0502020204030204"/>
                <a:ea typeface="宋体" panose="02010600030101010101" pitchFamily="2" charset="-122"/>
              </a:rPr>
              <a:t> </a:t>
            </a:r>
            <a:r>
              <a:rPr lang="en-US" altLang="zh-CN" b="1" dirty="0" err="1">
                <a:solidFill>
                  <a:srgbClr val="00B0F0"/>
                </a:solidFill>
                <a:latin typeface="Calibri" panose="020F0502020204030204"/>
                <a:ea typeface="宋体" panose="02010600030101010101" pitchFamily="2" charset="-122"/>
              </a:rPr>
              <a:t>Outer </a:t>
            </a:r>
            <a:r>
              <a:rPr lang="en-US" altLang="zh-CN" dirty="0">
                <a:solidFill>
                  <a:prstClr val="black"/>
                </a:solidFill>
                <a:latin typeface="Calibri" panose="020F0502020204030204"/>
                <a:ea typeface="宋体" panose="02010600030101010101" pitchFamily="2" charset="-122"/>
              </a:rPr>
              <a:t>declaration.</a:t>
            </a:r>
            <a:endParaRPr lang="en-US" altLang="zh-CN" dirty="0">
              <a:solidFill>
                <a:prstClr val="black"/>
              </a:solidFill>
              <a:latin typeface="Calibri" panose="020F0502020204030204"/>
              <a:ea typeface="宋体" panose="02010600030101010101" pitchFamily="2" charset="-122"/>
            </a:endParaRPr>
          </a:p>
          <a:p>
            <a:pPr marL="800100" lvl="1" indent="-342900" defTabSz="1076960">
              <a:buFont typeface="Wingdings" panose="05000000000000000000" charset="0"/>
              <a:buChar char="Ø"/>
              <a:defRPr/>
            </a:pPr>
            <a:r>
              <a:rPr lang="en-US" altLang="zh-CN" b="1" dirty="0">
                <a:solidFill>
                  <a:srgbClr val="00B0F0"/>
                </a:solidFill>
                <a:latin typeface="Calibri" panose="020F0502020204030204"/>
                <a:ea typeface="宋体" panose="02010600030101010101" pitchFamily="2" charset="-122"/>
              </a:rPr>
              <a:t>Outer </a:t>
            </a:r>
            <a:r>
              <a:rPr lang="en-US" altLang="zh-CN" dirty="0">
                <a:solidFill>
                  <a:prstClr val="black"/>
                </a:solidFill>
                <a:latin typeface="Calibri" panose="020F0502020204030204"/>
                <a:ea typeface="宋体" panose="02010600030101010101" pitchFamily="2" charset="-122"/>
              </a:rPr>
              <a:t>members can use </a:t>
            </a:r>
            <a:r>
              <a:rPr lang="en-US" altLang="zh-CN" b="1" dirty="0">
                <a:solidFill>
                  <a:srgbClr val="00B0F0"/>
                </a:solidFill>
                <a:latin typeface="Calibri" panose="020F0502020204030204"/>
                <a:ea typeface="宋体" panose="02010600030101010101" pitchFamily="2" charset="-122"/>
              </a:rPr>
              <a:t>inner </a:t>
            </a:r>
            <a:r>
              <a:rPr lang="en-US" altLang="zh-CN" dirty="0">
                <a:solidFill>
                  <a:prstClr val="black"/>
                </a:solidFill>
                <a:latin typeface="Calibri" panose="020F0502020204030204"/>
                <a:ea typeface="宋体" panose="02010600030101010101" pitchFamily="2" charset="-122"/>
              </a:rPr>
              <a:t>objects.</a:t>
            </a:r>
            <a:endParaRPr lang="en-US" altLang="zh-CN" dirty="0">
              <a:solidFill>
                <a:prstClr val="black"/>
              </a:solidFill>
              <a:latin typeface="Calibri" panose="020F0502020204030204"/>
              <a:ea typeface="宋体" panose="02010600030101010101" pitchFamily="2" charset="-122"/>
            </a:endParaRPr>
          </a:p>
          <a:p>
            <a:pPr marL="800100" lvl="1" indent="-342900" defTabSz="1076960">
              <a:buFont typeface="Wingdings" panose="05000000000000000000" charset="0"/>
              <a:buChar char="Ø"/>
              <a:defRPr/>
            </a:pPr>
            <a:endParaRPr lang="en-US" altLang="zh-CN" dirty="0">
              <a:solidFill>
                <a:prstClr val="black"/>
              </a:solidFill>
              <a:latin typeface="Calibri" panose="020F0502020204030204"/>
              <a:ea typeface="宋体" panose="02010600030101010101" pitchFamily="2" charset="-122"/>
            </a:endParaRPr>
          </a:p>
          <a:p>
            <a:pPr marL="800100" lvl="1" indent="-342900" defTabSz="1076960">
              <a:buFont typeface="Wingdings" panose="05000000000000000000" charset="0"/>
              <a:buChar char="Ø"/>
              <a:defRPr/>
            </a:pPr>
            <a:r>
              <a:rPr lang="en-US" altLang="zh-CN" dirty="0">
                <a:solidFill>
                  <a:prstClr val="black"/>
                </a:solidFill>
                <a:latin typeface="Calibri" panose="020F0502020204030204"/>
                <a:ea typeface="宋体" panose="02010600030101010101" pitchFamily="2" charset="-122"/>
              </a:rPr>
              <a:t>Other parts of a program don’t even know that the </a:t>
            </a:r>
            <a:r>
              <a:rPr lang="en-US" altLang="zh-CN" b="1" dirty="0">
                <a:solidFill>
                  <a:srgbClr val="00B0F0"/>
                </a:solidFill>
                <a:latin typeface="Calibri" panose="020F0502020204030204"/>
                <a:ea typeface="宋体" panose="02010600030101010101" pitchFamily="2" charset="-122"/>
              </a:rPr>
              <a:t>Inner</a:t>
            </a:r>
            <a:r>
              <a:rPr lang="en-US" altLang="zh-CN" dirty="0">
                <a:solidFill>
                  <a:prstClr val="black"/>
                </a:solidFill>
                <a:latin typeface="Calibri" panose="020F0502020204030204"/>
                <a:ea typeface="宋体" panose="02010600030101010101" pitchFamily="2" charset="-122"/>
              </a:rPr>
              <a:t> class exists.</a:t>
            </a:r>
            <a:r>
              <a:rPr lang="en-US" altLang="zh-CN" dirty="0">
                <a:solidFill>
                  <a:prstClr val="black"/>
                </a:solidFill>
                <a:highlight>
                  <a:srgbClr val="FFFF00"/>
                </a:highlight>
                <a:latin typeface="Calibri" panose="020F0502020204030204"/>
                <a:ea typeface="宋体" panose="02010600030101010101" pitchFamily="2" charset="-122"/>
              </a:rPr>
              <a:t>  </a:t>
            </a:r>
            <a:endParaRPr lang="en-US" altLang="zh-CN" dirty="0">
              <a:solidFill>
                <a:prstClr val="black"/>
              </a:solidFill>
              <a:highlight>
                <a:srgbClr val="FFFF00"/>
              </a:highlight>
              <a:latin typeface="Calibri" panose="020F0502020204030204"/>
              <a:ea typeface="宋体" panose="02010600030101010101" pitchFamily="2" charset="-122"/>
            </a:endParaRPr>
          </a:p>
          <a:p>
            <a:pPr marL="800100" lvl="1" indent="-342900" defTabSz="1076960">
              <a:buFont typeface="Wingdings" panose="05000000000000000000" charset="0"/>
              <a:buChar char="Ø"/>
              <a:defRPr/>
            </a:pPr>
            <a:r>
              <a:rPr lang="en-US" altLang="zh-CN" dirty="0">
                <a:solidFill>
                  <a:prstClr val="black"/>
                </a:solidFill>
                <a:latin typeface="Calibri" panose="020F0502020204030204"/>
                <a:ea typeface="宋体" panose="02010600030101010101" pitchFamily="2" charset="-122"/>
              </a:rPr>
              <a:t>While </a:t>
            </a:r>
            <a:r>
              <a:rPr lang="en-US" altLang="zh-CN" b="1" dirty="0">
                <a:solidFill>
                  <a:prstClr val="black"/>
                </a:solidFill>
                <a:latin typeface="Calibri" panose="020F0502020204030204"/>
                <a:ea typeface="宋体" panose="02010600030101010101" pitchFamily="2" charset="-122"/>
              </a:rPr>
              <a:t>derive a class from </a:t>
            </a:r>
            <a:r>
              <a:rPr lang="en-US" altLang="zh-CN" b="1" dirty="0">
                <a:solidFill>
                  <a:srgbClr val="00B0F0"/>
                </a:solidFill>
                <a:latin typeface="Calibri" panose="020F0502020204030204"/>
                <a:ea typeface="宋体" panose="02010600030101010101" pitchFamily="2" charset="-122"/>
              </a:rPr>
              <a:t>Outer</a:t>
            </a:r>
            <a:r>
              <a:rPr lang="en-US" altLang="zh-CN" b="1" dirty="0">
                <a:solidFill>
                  <a:prstClr val="black"/>
                </a:solidFill>
                <a:latin typeface="Calibri" panose="020F0502020204030204"/>
                <a:ea typeface="宋体" panose="02010600030101010101" pitchFamily="2" charset="-122"/>
              </a:rPr>
              <a:t>, </a:t>
            </a:r>
            <a:r>
              <a:rPr lang="en-US" altLang="zh-CN" b="1" dirty="0">
                <a:solidFill>
                  <a:srgbClr val="00B0F0"/>
                </a:solidFill>
                <a:latin typeface="Calibri" panose="020F0502020204030204"/>
                <a:ea typeface="宋体" panose="02010600030101010101" pitchFamily="2" charset="-122"/>
              </a:rPr>
              <a:t>inner </a:t>
            </a:r>
            <a:r>
              <a:rPr lang="en-US" altLang="zh-CN" b="1" dirty="0">
                <a:solidFill>
                  <a:prstClr val="black"/>
                </a:solidFill>
                <a:latin typeface="Calibri" panose="020F0502020204030204"/>
                <a:ea typeface="宋体" panose="02010600030101010101" pitchFamily="2" charset="-122"/>
              </a:rPr>
              <a:t>would be invisible to that derived class(</a:t>
            </a:r>
            <a:r>
              <a:rPr lang="en-US" altLang="zh-CN" b="1" dirty="0">
                <a:solidFill>
                  <a:srgbClr val="00B0F0"/>
                </a:solidFill>
                <a:latin typeface="Calibri" panose="020F0502020204030204"/>
                <a:ea typeface="宋体" panose="02010600030101010101" pitchFamily="2" charset="-122"/>
              </a:rPr>
              <a:t>OuterDeprive</a:t>
            </a:r>
            <a:r>
              <a:rPr lang="en-US" altLang="zh-CN" b="1" dirty="0">
                <a:solidFill>
                  <a:prstClr val="black"/>
                </a:solidFill>
                <a:latin typeface="Calibri" panose="020F0502020204030204"/>
                <a:ea typeface="宋体" panose="02010600030101010101" pitchFamily="2" charset="-122"/>
              </a:rPr>
              <a:t>)</a:t>
            </a:r>
            <a:r>
              <a:rPr lang="en-US" altLang="zh-CN" dirty="0">
                <a:solidFill>
                  <a:prstClr val="black"/>
                </a:solidFill>
                <a:latin typeface="Calibri" panose="020F0502020204030204"/>
                <a:ea typeface="宋体" panose="02010600030101010101" pitchFamily="2" charset="-122"/>
              </a:rPr>
              <a:t>, because a derived class can’t directly access the private parts of a base class.</a:t>
            </a:r>
            <a:endParaRPr lang="en-US" altLang="zh-CN" dirty="0">
              <a:solidFill>
                <a:prstClr val="black"/>
              </a:solidFill>
              <a:latin typeface="Calibri" panose="020F0502020204030204"/>
              <a:ea typeface="宋体" panose="02010600030101010101" pitchFamily="2" charset="-122"/>
            </a:endParaRPr>
          </a:p>
        </p:txBody>
      </p:sp>
      <p:sp>
        <p:nvSpPr>
          <p:cNvPr id="5" name="灯片编号占位符 4"/>
          <p:cNvSpPr>
            <a:spLocks noGrp="1"/>
          </p:cNvSpPr>
          <p:nvPr>
            <p:ph type="sldNum" sz="quarter" idx="12"/>
          </p:nvPr>
        </p:nvSpPr>
        <p:spPr/>
        <p:txBody>
          <a:bodyPr/>
          <a:p>
            <a:fld id="{506F4176-339E-4C4B-80E4-BBE9C4467EFE}" type="slidenum">
              <a:rPr lang="zh-CN" altLang="en-US" smtClean="0"/>
            </a:fld>
            <a:endParaRPr lang="zh-CN" altLang="en-US"/>
          </a:p>
        </p:txBody>
      </p:sp>
      <p:sp>
        <p:nvSpPr>
          <p:cNvPr id="11" name="文本框 10"/>
          <p:cNvSpPr txBox="1"/>
          <p:nvPr/>
        </p:nvSpPr>
        <p:spPr>
          <a:xfrm>
            <a:off x="1427480" y="145415"/>
            <a:ext cx="8467090" cy="568325"/>
          </a:xfrm>
          <a:prstGeom prst="rect">
            <a:avLst/>
          </a:prstGeom>
          <a:noFill/>
        </p:spPr>
        <p:txBody>
          <a:bodyPr wrap="square" rtlCol="0" anchor="t">
            <a:noAutofit/>
          </a:bodyPr>
          <a:p>
            <a:pPr indent="0" algn="l" fontAlgn="base">
              <a:buFont typeface="Wingdings" panose="05000000000000000000" charset="0"/>
              <a:buNone/>
            </a:pPr>
            <a:r>
              <a:rPr lang="en-US" altLang="zh-CN" sz="2400" b="1" dirty="0">
                <a:solidFill>
                  <a:prstClr val="black"/>
                </a:solidFill>
                <a:ea typeface="宋体" panose="02010600030101010101" pitchFamily="2" charset="-122"/>
                <a:sym typeface="+mn-ea"/>
              </a:rPr>
              <a:t>Nested class defined in  private section </a:t>
            </a:r>
            <a:r>
              <a:rPr lang="en-US" altLang="zh-CN" sz="2400" b="1" dirty="0">
                <a:solidFill>
                  <a:prstClr val="black"/>
                </a:solidFill>
                <a:latin typeface="+mj-lt"/>
                <a:ea typeface="宋体" panose="02010600030101010101" pitchFamily="2" charset="-122"/>
                <a:cs typeface="+mj-lt"/>
                <a:sym typeface="+mn-ea"/>
              </a:rPr>
              <a:t>of </a:t>
            </a:r>
            <a:r>
              <a:rPr lang="en-US" altLang="zh-CN" sz="2400" b="1" dirty="0">
                <a:solidFill>
                  <a:prstClr val="black"/>
                </a:solidFill>
                <a:ea typeface="宋体" panose="02010600030101010101" pitchFamily="2" charset="-122"/>
                <a:sym typeface="+mn-ea"/>
              </a:rPr>
              <a:t>the enclosing class </a:t>
            </a:r>
            <a:endParaRPr lang="en-US" altLang="zh-CN" sz="2400" b="1" dirty="0">
              <a:solidFill>
                <a:prstClr val="black"/>
              </a:solidFill>
              <a:ea typeface="宋体" panose="02010600030101010101" pitchFamily="2" charset="-122"/>
              <a:sym typeface="+mn-ea"/>
            </a:endParaRPr>
          </a:p>
        </p:txBody>
      </p:sp>
      <p:sp>
        <p:nvSpPr>
          <p:cNvPr id="70" name="TextBox 5"/>
          <p:cNvSpPr txBox="1"/>
          <p:nvPr/>
        </p:nvSpPr>
        <p:spPr>
          <a:xfrm>
            <a:off x="3258185" y="1619885"/>
            <a:ext cx="2820035" cy="491490"/>
          </a:xfrm>
          <a:prstGeom prst="rect">
            <a:avLst/>
          </a:prstGeom>
          <a:noFill/>
        </p:spPr>
        <p:txBody>
          <a:bodyPr wrap="square" rtlCol="0">
            <a:spAutoFit/>
          </a:bodyPr>
          <a:p>
            <a:pPr defTabSz="1076960">
              <a:defRPr/>
            </a:pPr>
            <a:r>
              <a:rPr lang="en-US" altLang="zh-CN" sz="1300" dirty="0">
                <a:solidFill>
                  <a:schemeClr val="bg1"/>
                </a:solidFill>
                <a:latin typeface="Calibri" panose="020F0502020204030204"/>
                <a:ea typeface="宋体" panose="02010600030101010101" pitchFamily="2" charset="-122"/>
              </a:rPr>
              <a:t>Declare a nested class </a:t>
            </a:r>
            <a:r>
              <a:rPr lang="en-US" altLang="zh-CN" sz="1300" b="1" dirty="0">
                <a:solidFill>
                  <a:schemeClr val="bg1"/>
                </a:solidFill>
                <a:latin typeface="Calibri" panose="020F0502020204030204"/>
                <a:ea typeface="宋体" panose="02010600030101010101" pitchFamily="2" charset="-122"/>
              </a:rPr>
              <a:t>Inner</a:t>
            </a:r>
            <a:r>
              <a:rPr lang="en-US" altLang="zh-CN" sz="1300" dirty="0">
                <a:solidFill>
                  <a:schemeClr val="bg1"/>
                </a:solidFill>
                <a:latin typeface="Calibri" panose="020F0502020204030204"/>
                <a:ea typeface="宋体" panose="02010600030101010101" pitchFamily="2" charset="-122"/>
              </a:rPr>
              <a:t> in the </a:t>
            </a:r>
            <a:r>
              <a:rPr lang="en-US" altLang="zh-CN" sz="1300" b="1" dirty="0">
                <a:solidFill>
                  <a:schemeClr val="bg1"/>
                </a:solidFill>
                <a:latin typeface="Calibri" panose="020F0502020204030204"/>
                <a:ea typeface="宋体" panose="02010600030101010101" pitchFamily="2" charset="-122"/>
              </a:rPr>
              <a:t>private </a:t>
            </a:r>
            <a:r>
              <a:rPr lang="en-US" altLang="zh-CN" sz="1300" dirty="0">
                <a:solidFill>
                  <a:schemeClr val="bg1"/>
                </a:solidFill>
                <a:latin typeface="Calibri" panose="020F0502020204030204"/>
                <a:ea typeface="宋体" panose="02010600030101010101" pitchFamily="2" charset="-122"/>
              </a:rPr>
              <a:t>section of </a:t>
            </a:r>
            <a:r>
              <a:rPr lang="en-US" altLang="zh-CN" sz="1300" b="1" dirty="0">
                <a:solidFill>
                  <a:schemeClr val="bg1"/>
                </a:solidFill>
                <a:latin typeface="Calibri" panose="020F0502020204030204"/>
                <a:ea typeface="宋体" panose="02010600030101010101" pitchFamily="2" charset="-122"/>
              </a:rPr>
              <a:t>Outer</a:t>
            </a:r>
            <a:r>
              <a:rPr lang="en-US" altLang="zh-CN" sz="1300" dirty="0">
                <a:solidFill>
                  <a:schemeClr val="bg1"/>
                </a:solidFill>
                <a:latin typeface="Calibri" panose="020F0502020204030204"/>
                <a:ea typeface="宋体" panose="02010600030101010101" pitchFamily="2" charset="-122"/>
              </a:rPr>
              <a:t> class</a:t>
            </a:r>
            <a:endParaRPr lang="en-US" altLang="zh-CN" sz="1300" dirty="0">
              <a:solidFill>
                <a:schemeClr val="bg1"/>
              </a:solidFill>
              <a:latin typeface="Calibri" panose="020F0502020204030204"/>
              <a:ea typeface="宋体" panose="02010600030101010101" pitchFamily="2" charset="-122"/>
            </a:endParaRPr>
          </a:p>
        </p:txBody>
      </p:sp>
      <p:pic>
        <p:nvPicPr>
          <p:cNvPr id="9" name="图片 8"/>
          <p:cNvPicPr>
            <a:picLocks noChangeAspect="1"/>
          </p:cNvPicPr>
          <p:nvPr/>
        </p:nvPicPr>
        <p:blipFill>
          <a:blip r:embed="rId1"/>
          <a:stretch>
            <a:fillRect/>
          </a:stretch>
        </p:blipFill>
        <p:spPr>
          <a:xfrm>
            <a:off x="6177915" y="4210685"/>
            <a:ext cx="5892165" cy="2005965"/>
          </a:xfrm>
          <a:prstGeom prst="rect">
            <a:avLst/>
          </a:prstGeom>
        </p:spPr>
      </p:pic>
      <p:sp>
        <p:nvSpPr>
          <p:cNvPr id="10" name="文本框 9"/>
          <p:cNvSpPr txBox="1"/>
          <p:nvPr/>
        </p:nvSpPr>
        <p:spPr>
          <a:xfrm>
            <a:off x="937895" y="683260"/>
            <a:ext cx="5080000" cy="6092825"/>
          </a:xfrm>
          <a:prstGeom prst="rect">
            <a:avLst/>
          </a:prstGeom>
          <a:solidFill>
            <a:schemeClr val="tx1"/>
          </a:solidFill>
        </p:spPr>
        <p:txBody>
          <a:bodyPr>
            <a:spAutoFit/>
          </a:bodyPr>
          <a:p>
            <a:pPr indent="0" fontAlgn="auto">
              <a:lnSpc>
                <a:spcPct val="100000"/>
              </a:lnSpc>
            </a:pPr>
            <a:r>
              <a:rPr lang="en-US" altLang="zh-CN" sz="1300" b="0">
                <a:solidFill>
                  <a:srgbClr val="C586C0"/>
                </a:solidFill>
                <a:latin typeface="Consolas" panose="020B0609020204030204"/>
                <a:ea typeface="Consolas" panose="020B0609020204030204"/>
              </a:rPr>
              <a:t>#include</a:t>
            </a:r>
            <a:r>
              <a:rPr lang="en-US" altLang="zh-CN" sz="1300" b="0">
                <a:solidFill>
                  <a:srgbClr val="CE9178"/>
                </a:solidFill>
                <a:latin typeface="Consolas" panose="020B0609020204030204"/>
                <a:ea typeface="Consolas" panose="020B0609020204030204"/>
              </a:rPr>
              <a:t>&lt;iostream&gt;</a:t>
            </a:r>
            <a:endParaRPr lang="en-US" altLang="zh-CN" sz="1300" b="0">
              <a:solidFill>
                <a:srgbClr val="CE9178"/>
              </a:solidFill>
              <a:latin typeface="Consolas" panose="020B0609020204030204"/>
              <a:ea typeface="Consolas" panose="020B0609020204030204"/>
            </a:endParaRPr>
          </a:p>
          <a:p>
            <a:pPr indent="0" fontAlgn="auto">
              <a:lnSpc>
                <a:spcPct val="100000"/>
              </a:lnSpc>
            </a:pPr>
            <a:r>
              <a:rPr lang="en-US" altLang="zh-CN" sz="1300" b="0">
                <a:solidFill>
                  <a:srgbClr val="C586C0"/>
                </a:solidFill>
                <a:latin typeface="Consolas" panose="020B0609020204030204"/>
                <a:ea typeface="Consolas" panose="020B0609020204030204"/>
              </a:rPr>
              <a:t>using </a:t>
            </a:r>
            <a:r>
              <a:rPr lang="en-US" altLang="zh-CN" sz="1300" b="0">
                <a:solidFill>
                  <a:srgbClr val="569CD6"/>
                </a:solidFill>
                <a:latin typeface="Consolas" panose="020B0609020204030204"/>
                <a:ea typeface="Consolas" panose="020B0609020204030204"/>
              </a:rPr>
              <a:t>namespace </a:t>
            </a:r>
            <a:r>
              <a:rPr lang="en-US" altLang="zh-CN" sz="1300" b="0">
                <a:solidFill>
                  <a:srgbClr val="4EC9B0"/>
                </a:solidFill>
                <a:latin typeface="Consolas" panose="020B0609020204030204"/>
                <a:ea typeface="Consolas" panose="020B0609020204030204"/>
              </a:rPr>
              <a:t>std</a:t>
            </a:r>
            <a:r>
              <a:rPr lang="en-US" altLang="zh-CN" sz="1300" b="0">
                <a:solidFill>
                  <a:srgbClr val="CCCCCC"/>
                </a:solidFill>
                <a:latin typeface="Consolas" panose="020B0609020204030204"/>
                <a:ea typeface="Consolas" panose="020B0609020204030204"/>
              </a:rPr>
              <a:t>;</a:t>
            </a:r>
            <a:endParaRPr lang="en-US" altLang="zh-CN" sz="1300" b="0">
              <a:solidFill>
                <a:srgbClr val="CCCCCC"/>
              </a:solidFill>
              <a:latin typeface="Consolas" panose="020B0609020204030204"/>
              <a:ea typeface="Consolas" panose="020B0609020204030204"/>
            </a:endParaRPr>
          </a:p>
          <a:p>
            <a:pPr indent="0" fontAlgn="auto">
              <a:lnSpc>
                <a:spcPct val="100000"/>
              </a:lnSpc>
            </a:pPr>
            <a:r>
              <a:rPr lang="en-US" altLang="zh-CN" sz="1300" b="0">
                <a:solidFill>
                  <a:srgbClr val="569CD6"/>
                </a:solidFill>
                <a:latin typeface="Consolas" panose="020B0609020204030204"/>
                <a:ea typeface="Consolas" panose="020B0609020204030204"/>
              </a:rPr>
              <a:t>class </a:t>
            </a:r>
            <a:r>
              <a:rPr lang="en-US" altLang="zh-CN" sz="1300" b="0">
                <a:solidFill>
                  <a:srgbClr val="4EC9B0"/>
                </a:solidFill>
                <a:latin typeface="Consolas" panose="020B0609020204030204"/>
                <a:ea typeface="Consolas" panose="020B0609020204030204"/>
              </a:rPr>
              <a:t>Outer</a:t>
            </a:r>
            <a:r>
              <a:rPr lang="en-US" altLang="zh-CN" sz="1300" b="0">
                <a:solidFill>
                  <a:srgbClr val="CCCCCC"/>
                </a:solidFill>
                <a:latin typeface="Consolas" panose="020B0609020204030204"/>
                <a:ea typeface="Consolas" panose="020B0609020204030204"/>
              </a:rPr>
              <a:t>{</a:t>
            </a:r>
            <a:endParaRPr lang="en-US" altLang="zh-CN" sz="1300" b="0">
              <a:solidFill>
                <a:srgbClr val="CCCCCC"/>
              </a:solidFill>
              <a:latin typeface="Consolas" panose="020B0609020204030204"/>
              <a:ea typeface="Consolas" panose="020B0609020204030204"/>
            </a:endParaRPr>
          </a:p>
          <a:p>
            <a:pPr indent="0" fontAlgn="auto">
              <a:lnSpc>
                <a:spcPct val="100000"/>
              </a:lnSpc>
            </a:pPr>
            <a:r>
              <a:rPr lang="en-US" altLang="zh-CN" sz="1300" b="0">
                <a:solidFill>
                  <a:srgbClr val="569CD6"/>
                </a:solidFill>
                <a:latin typeface="Consolas" panose="020B0609020204030204"/>
                <a:ea typeface="Consolas" panose="020B0609020204030204"/>
              </a:rPr>
              <a:t>private:</a:t>
            </a:r>
            <a:endParaRPr lang="en-US" altLang="zh-CN" sz="1300" b="0">
              <a:solidFill>
                <a:srgbClr val="569CD6"/>
              </a:solidFill>
              <a:latin typeface="Consolas" panose="020B0609020204030204"/>
              <a:ea typeface="Consolas" panose="020B0609020204030204"/>
            </a:endParaRPr>
          </a:p>
          <a:p>
            <a:pPr indent="0" fontAlgn="auto">
              <a:lnSpc>
                <a:spcPct val="100000"/>
              </a:lnSpc>
            </a:pPr>
            <a:r>
              <a:rPr lang="en-US" altLang="zh-CN" sz="1300" b="0">
                <a:solidFill>
                  <a:srgbClr val="CCCCCC"/>
                </a:solidFill>
                <a:latin typeface="Consolas" panose="020B0609020204030204"/>
                <a:ea typeface="Consolas" panose="020B0609020204030204"/>
              </a:rPr>
              <a:t>    </a:t>
            </a:r>
            <a:r>
              <a:rPr lang="en-US" altLang="zh-CN" sz="1300" b="0">
                <a:solidFill>
                  <a:srgbClr val="569CD6"/>
                </a:solidFill>
                <a:latin typeface="Consolas" panose="020B0609020204030204"/>
                <a:ea typeface="Consolas" panose="020B0609020204030204"/>
              </a:rPr>
              <a:t>class</a:t>
            </a:r>
            <a:r>
              <a:rPr lang="en-US" altLang="zh-CN" sz="1300" b="0">
                <a:solidFill>
                  <a:srgbClr val="CCCCCC"/>
                </a:solidFill>
                <a:latin typeface="Consolas" panose="020B0609020204030204"/>
                <a:ea typeface="Consolas" panose="020B0609020204030204"/>
              </a:rPr>
              <a:t>  </a:t>
            </a:r>
            <a:r>
              <a:rPr lang="en-US" altLang="zh-CN" sz="1300" b="0">
                <a:solidFill>
                  <a:srgbClr val="4EC9B0"/>
                </a:solidFill>
                <a:latin typeface="Consolas" panose="020B0609020204030204"/>
                <a:ea typeface="Consolas" panose="020B0609020204030204"/>
              </a:rPr>
              <a:t>Inner</a:t>
            </a:r>
            <a:r>
              <a:rPr lang="en-US" altLang="zh-CN" sz="1300" b="0">
                <a:solidFill>
                  <a:srgbClr val="CCCCCC"/>
                </a:solidFill>
                <a:latin typeface="Consolas" panose="020B0609020204030204"/>
                <a:ea typeface="Consolas" panose="020B0609020204030204"/>
              </a:rPr>
              <a:t>{</a:t>
            </a:r>
            <a:endParaRPr lang="en-US" altLang="zh-CN" sz="1300" b="0">
              <a:solidFill>
                <a:srgbClr val="CCCCCC"/>
              </a:solidFill>
              <a:latin typeface="Consolas" panose="020B0609020204030204"/>
              <a:ea typeface="Consolas" panose="020B0609020204030204"/>
            </a:endParaRPr>
          </a:p>
          <a:p>
            <a:pPr indent="0" fontAlgn="auto">
              <a:lnSpc>
                <a:spcPct val="100000"/>
              </a:lnSpc>
            </a:pPr>
            <a:r>
              <a:rPr lang="en-US" altLang="zh-CN" sz="1300" b="0">
                <a:solidFill>
                  <a:srgbClr val="CCCCCC"/>
                </a:solidFill>
                <a:latin typeface="Consolas" panose="020B0609020204030204"/>
                <a:ea typeface="Consolas" panose="020B0609020204030204"/>
              </a:rPr>
              <a:t>    </a:t>
            </a:r>
            <a:r>
              <a:rPr lang="en-US" altLang="zh-CN" sz="1300" b="0">
                <a:solidFill>
                  <a:srgbClr val="569CD6"/>
                </a:solidFill>
                <a:latin typeface="Consolas" panose="020B0609020204030204"/>
                <a:ea typeface="Consolas" panose="020B0609020204030204"/>
              </a:rPr>
              <a:t>public:</a:t>
            </a:r>
            <a:endParaRPr lang="en-US" altLang="zh-CN" sz="1300" b="0">
              <a:solidFill>
                <a:srgbClr val="569CD6"/>
              </a:solidFill>
              <a:latin typeface="Consolas" panose="020B0609020204030204"/>
              <a:ea typeface="Consolas" panose="020B0609020204030204"/>
            </a:endParaRPr>
          </a:p>
          <a:p>
            <a:pPr indent="0" fontAlgn="auto">
              <a:lnSpc>
                <a:spcPct val="100000"/>
              </a:lnSpc>
            </a:pPr>
            <a:r>
              <a:rPr lang="en-US" altLang="zh-CN" sz="1300" b="0">
                <a:solidFill>
                  <a:srgbClr val="CCCCCC"/>
                </a:solidFill>
                <a:latin typeface="Consolas" panose="020B0609020204030204"/>
                <a:ea typeface="Consolas" panose="020B0609020204030204"/>
              </a:rPr>
              <a:t>        </a:t>
            </a:r>
            <a:r>
              <a:rPr lang="en-US" altLang="zh-CN" sz="1300" b="0">
                <a:solidFill>
                  <a:srgbClr val="569CD6"/>
                </a:solidFill>
                <a:latin typeface="Consolas" panose="020B0609020204030204"/>
                <a:ea typeface="Consolas" panose="020B0609020204030204"/>
              </a:rPr>
              <a:t>void </a:t>
            </a:r>
            <a:r>
              <a:rPr lang="en-US" altLang="zh-CN" sz="1300" b="0">
                <a:solidFill>
                  <a:srgbClr val="DCDCAA"/>
                </a:solidFill>
                <a:latin typeface="Consolas" panose="020B0609020204030204"/>
                <a:ea typeface="Consolas" panose="020B0609020204030204"/>
              </a:rPr>
              <a:t>Fun</a:t>
            </a:r>
            <a:r>
              <a:rPr lang="en-US" altLang="zh-CN" sz="1300" b="0">
                <a:solidFill>
                  <a:srgbClr val="CCCCCC"/>
                </a:solidFill>
                <a:latin typeface="Consolas" panose="020B0609020204030204"/>
                <a:ea typeface="Consolas" panose="020B0609020204030204"/>
              </a:rPr>
              <a:t>(){</a:t>
            </a:r>
            <a:endParaRPr lang="en-US" altLang="zh-CN" sz="1300" b="0">
              <a:solidFill>
                <a:srgbClr val="CCCCCC"/>
              </a:solidFill>
              <a:latin typeface="Consolas" panose="020B0609020204030204"/>
              <a:ea typeface="Consolas" panose="020B0609020204030204"/>
            </a:endParaRPr>
          </a:p>
          <a:p>
            <a:pPr indent="0" fontAlgn="auto">
              <a:lnSpc>
                <a:spcPct val="100000"/>
              </a:lnSpc>
            </a:pPr>
            <a:r>
              <a:rPr lang="en-US" altLang="zh-CN" sz="1300" b="0">
                <a:solidFill>
                  <a:srgbClr val="CCCCCC"/>
                </a:solidFill>
                <a:latin typeface="Consolas" panose="020B0609020204030204"/>
                <a:ea typeface="Consolas" panose="020B0609020204030204"/>
              </a:rPr>
              <a:t>            cout</a:t>
            </a:r>
            <a:r>
              <a:rPr lang="en-US" altLang="zh-CN" sz="1300" b="0">
                <a:solidFill>
                  <a:srgbClr val="D4D4D4"/>
                </a:solidFill>
                <a:latin typeface="Consolas" panose="020B0609020204030204"/>
                <a:ea typeface="Consolas" panose="020B0609020204030204"/>
              </a:rPr>
              <a:t>&lt;&lt;</a:t>
            </a:r>
            <a:r>
              <a:rPr lang="en-US" altLang="zh-CN" sz="1300" b="0">
                <a:solidFill>
                  <a:srgbClr val="CE9178"/>
                </a:solidFill>
                <a:latin typeface="Consolas" panose="020B0609020204030204"/>
                <a:ea typeface="Consolas" panose="020B0609020204030204"/>
              </a:rPr>
              <a:t>"Inner::Fun..."</a:t>
            </a:r>
            <a:r>
              <a:rPr lang="en-US" altLang="zh-CN" sz="1300" b="0">
                <a:solidFill>
                  <a:srgbClr val="D4D4D4"/>
                </a:solidFill>
                <a:latin typeface="Consolas" panose="020B0609020204030204"/>
                <a:ea typeface="Consolas" panose="020B0609020204030204"/>
              </a:rPr>
              <a:t>&lt;&lt;</a:t>
            </a:r>
            <a:r>
              <a:rPr lang="en-US" altLang="zh-CN" sz="1300" b="0">
                <a:solidFill>
                  <a:srgbClr val="CCCCCC"/>
                </a:solidFill>
                <a:latin typeface="Consolas" panose="020B0609020204030204"/>
                <a:ea typeface="Consolas" panose="020B0609020204030204"/>
              </a:rPr>
              <a:t>endl;</a:t>
            </a:r>
            <a:endParaRPr lang="en-US" altLang="zh-CN" sz="1300" b="0">
              <a:solidFill>
                <a:srgbClr val="CCCCCC"/>
              </a:solidFill>
              <a:latin typeface="Consolas" panose="020B0609020204030204"/>
              <a:ea typeface="Consolas" panose="020B0609020204030204"/>
            </a:endParaRPr>
          </a:p>
          <a:p>
            <a:pPr indent="0" fontAlgn="auto">
              <a:lnSpc>
                <a:spcPct val="100000"/>
              </a:lnSpc>
            </a:pPr>
            <a:r>
              <a:rPr lang="en-US" altLang="zh-CN" sz="1300" b="0">
                <a:solidFill>
                  <a:srgbClr val="CCCCCC"/>
                </a:solidFill>
                <a:latin typeface="Consolas" panose="020B0609020204030204"/>
                <a:ea typeface="Consolas" panose="020B0609020204030204"/>
              </a:rPr>
              <a:t>        }    </a:t>
            </a:r>
            <a:endParaRPr lang="en-US" altLang="zh-CN" sz="1300" b="0">
              <a:solidFill>
                <a:srgbClr val="CCCCCC"/>
              </a:solidFill>
              <a:latin typeface="Consolas" panose="020B0609020204030204"/>
              <a:ea typeface="Consolas" panose="020B0609020204030204"/>
            </a:endParaRPr>
          </a:p>
          <a:p>
            <a:pPr indent="0" fontAlgn="auto">
              <a:lnSpc>
                <a:spcPct val="100000"/>
              </a:lnSpc>
            </a:pPr>
            <a:r>
              <a:rPr lang="en-US" altLang="zh-CN" sz="1300" b="0">
                <a:solidFill>
                  <a:srgbClr val="CCCCCC"/>
                </a:solidFill>
                <a:latin typeface="Consolas" panose="020B0609020204030204"/>
                <a:ea typeface="Consolas" panose="020B0609020204030204"/>
              </a:rPr>
              <a:t>    };</a:t>
            </a:r>
            <a:endParaRPr lang="en-US" altLang="zh-CN" sz="1300" b="0">
              <a:solidFill>
                <a:srgbClr val="CCCCCC"/>
              </a:solidFill>
              <a:latin typeface="Consolas" panose="020B0609020204030204"/>
              <a:ea typeface="Consolas" panose="020B0609020204030204"/>
            </a:endParaRPr>
          </a:p>
          <a:p>
            <a:pPr indent="0" fontAlgn="auto">
              <a:lnSpc>
                <a:spcPct val="100000"/>
              </a:lnSpc>
            </a:pPr>
            <a:r>
              <a:rPr lang="en-US" altLang="zh-CN" sz="1300" b="0">
                <a:solidFill>
                  <a:srgbClr val="CCCCCC"/>
                </a:solidFill>
                <a:latin typeface="Consolas" panose="020B0609020204030204"/>
                <a:ea typeface="Consolas" panose="020B0609020204030204"/>
              </a:rPr>
              <a:t>    Inner obj_;</a:t>
            </a:r>
            <a:endParaRPr lang="en-US" altLang="zh-CN" sz="1300" b="0">
              <a:solidFill>
                <a:srgbClr val="CCCCCC"/>
              </a:solidFill>
              <a:latin typeface="Consolas" panose="020B0609020204030204"/>
              <a:ea typeface="Consolas" panose="020B0609020204030204"/>
            </a:endParaRPr>
          </a:p>
          <a:p>
            <a:pPr indent="0" fontAlgn="auto">
              <a:lnSpc>
                <a:spcPct val="100000"/>
              </a:lnSpc>
            </a:pPr>
            <a:r>
              <a:rPr lang="en-US" altLang="zh-CN" sz="1300" b="0">
                <a:solidFill>
                  <a:srgbClr val="569CD6"/>
                </a:solidFill>
                <a:latin typeface="Consolas" panose="020B0609020204030204"/>
                <a:ea typeface="Consolas" panose="020B0609020204030204"/>
              </a:rPr>
              <a:t>public:</a:t>
            </a:r>
            <a:r>
              <a:rPr lang="en-US" altLang="zh-CN" sz="1300" b="0">
                <a:solidFill>
                  <a:srgbClr val="CCCCCC"/>
                </a:solidFill>
                <a:latin typeface="Consolas" panose="020B0609020204030204"/>
                <a:ea typeface="Consolas" panose="020B0609020204030204"/>
              </a:rPr>
              <a:t>    </a:t>
            </a:r>
            <a:endParaRPr lang="en-US" altLang="zh-CN" sz="1300" b="0">
              <a:solidFill>
                <a:srgbClr val="CCCCCC"/>
              </a:solidFill>
              <a:latin typeface="Consolas" panose="020B0609020204030204"/>
              <a:ea typeface="Consolas" panose="020B0609020204030204"/>
            </a:endParaRPr>
          </a:p>
          <a:p>
            <a:pPr indent="0" fontAlgn="auto">
              <a:lnSpc>
                <a:spcPct val="100000"/>
              </a:lnSpc>
            </a:pPr>
            <a:r>
              <a:rPr lang="en-US" altLang="zh-CN" sz="1300" b="0">
                <a:solidFill>
                  <a:srgbClr val="CCCCCC"/>
                </a:solidFill>
                <a:latin typeface="Consolas" panose="020B0609020204030204"/>
                <a:ea typeface="Consolas" panose="020B0609020204030204"/>
              </a:rPr>
              <a:t>    </a:t>
            </a:r>
            <a:r>
              <a:rPr lang="en-US" altLang="zh-CN" sz="1300" b="0">
                <a:solidFill>
                  <a:srgbClr val="569CD6"/>
                </a:solidFill>
                <a:latin typeface="Consolas" panose="020B0609020204030204"/>
                <a:ea typeface="Consolas" panose="020B0609020204030204"/>
              </a:rPr>
              <a:t>void </a:t>
            </a:r>
            <a:r>
              <a:rPr lang="en-US" altLang="zh-CN" sz="1300" b="0">
                <a:solidFill>
                  <a:srgbClr val="DCDCAA"/>
                </a:solidFill>
                <a:latin typeface="Consolas" panose="020B0609020204030204"/>
                <a:ea typeface="Consolas" panose="020B0609020204030204"/>
              </a:rPr>
              <a:t>Fun</a:t>
            </a:r>
            <a:r>
              <a:rPr lang="en-US" altLang="zh-CN" sz="1300" b="0">
                <a:solidFill>
                  <a:srgbClr val="CCCCCC"/>
                </a:solidFill>
                <a:latin typeface="Consolas" panose="020B0609020204030204"/>
                <a:ea typeface="Consolas" panose="020B0609020204030204"/>
              </a:rPr>
              <a:t>(){</a:t>
            </a:r>
            <a:endParaRPr lang="en-US" altLang="zh-CN" sz="1300" b="0">
              <a:solidFill>
                <a:srgbClr val="CCCCCC"/>
              </a:solidFill>
              <a:latin typeface="Consolas" panose="020B0609020204030204"/>
              <a:ea typeface="Consolas" panose="020B0609020204030204"/>
            </a:endParaRPr>
          </a:p>
          <a:p>
            <a:pPr indent="0" fontAlgn="auto">
              <a:lnSpc>
                <a:spcPct val="100000"/>
              </a:lnSpc>
            </a:pPr>
            <a:r>
              <a:rPr lang="en-US" altLang="zh-CN" sz="1300" b="0">
                <a:solidFill>
                  <a:srgbClr val="CCCCCC"/>
                </a:solidFill>
                <a:latin typeface="Consolas" panose="020B0609020204030204"/>
                <a:ea typeface="Consolas" panose="020B0609020204030204"/>
              </a:rPr>
              <a:t>        cout</a:t>
            </a:r>
            <a:r>
              <a:rPr lang="en-US" altLang="zh-CN" sz="1300" b="0">
                <a:solidFill>
                  <a:srgbClr val="D4D4D4"/>
                </a:solidFill>
                <a:latin typeface="Consolas" panose="020B0609020204030204"/>
                <a:ea typeface="Consolas" panose="020B0609020204030204"/>
              </a:rPr>
              <a:t>&lt;&lt;</a:t>
            </a:r>
            <a:r>
              <a:rPr lang="en-US" altLang="zh-CN" sz="1300" b="0">
                <a:solidFill>
                  <a:srgbClr val="CE9178"/>
                </a:solidFill>
                <a:latin typeface="Consolas" panose="020B0609020204030204"/>
                <a:ea typeface="Consolas" panose="020B0609020204030204"/>
              </a:rPr>
              <a:t>"Outer::Fun..."</a:t>
            </a:r>
            <a:r>
              <a:rPr lang="en-US" altLang="zh-CN" sz="1300" b="0">
                <a:solidFill>
                  <a:srgbClr val="D4D4D4"/>
                </a:solidFill>
                <a:latin typeface="Consolas" panose="020B0609020204030204"/>
                <a:ea typeface="Consolas" panose="020B0609020204030204"/>
              </a:rPr>
              <a:t>&lt;&lt;</a:t>
            </a:r>
            <a:r>
              <a:rPr lang="en-US" altLang="zh-CN" sz="1300" b="0">
                <a:solidFill>
                  <a:srgbClr val="CCCCCC"/>
                </a:solidFill>
                <a:latin typeface="Consolas" panose="020B0609020204030204"/>
                <a:ea typeface="Consolas" panose="020B0609020204030204"/>
              </a:rPr>
              <a:t>endl;</a:t>
            </a:r>
            <a:endParaRPr lang="en-US" altLang="zh-CN" sz="1300" b="0">
              <a:solidFill>
                <a:srgbClr val="CCCCCC"/>
              </a:solidFill>
              <a:latin typeface="Consolas" panose="020B0609020204030204"/>
              <a:ea typeface="Consolas" panose="020B0609020204030204"/>
            </a:endParaRPr>
          </a:p>
          <a:p>
            <a:pPr indent="0" fontAlgn="auto">
              <a:lnSpc>
                <a:spcPct val="100000"/>
              </a:lnSpc>
            </a:pPr>
            <a:r>
              <a:rPr lang="en-US" altLang="zh-CN" sz="1300" b="0">
                <a:solidFill>
                  <a:srgbClr val="CCCCCC"/>
                </a:solidFill>
                <a:latin typeface="Consolas" panose="020B0609020204030204"/>
                <a:ea typeface="Consolas" panose="020B0609020204030204"/>
              </a:rPr>
              <a:t>        </a:t>
            </a:r>
            <a:r>
              <a:rPr lang="en-US" altLang="zh-CN" sz="1300" b="0">
                <a:solidFill>
                  <a:srgbClr val="9CDCFE"/>
                </a:solidFill>
                <a:latin typeface="Consolas" panose="020B0609020204030204"/>
                <a:ea typeface="Consolas" panose="020B0609020204030204"/>
              </a:rPr>
              <a:t>obj_</a:t>
            </a:r>
            <a:r>
              <a:rPr lang="en-US" altLang="zh-CN" sz="1300" b="0">
                <a:solidFill>
                  <a:srgbClr val="CCCCCC"/>
                </a:solidFill>
                <a:latin typeface="Consolas" panose="020B0609020204030204"/>
                <a:ea typeface="Consolas" panose="020B0609020204030204"/>
              </a:rPr>
              <a:t>.</a:t>
            </a:r>
            <a:r>
              <a:rPr lang="en-US" altLang="zh-CN" sz="1300" b="0">
                <a:solidFill>
                  <a:srgbClr val="DCDCAA"/>
                </a:solidFill>
                <a:latin typeface="Consolas" panose="020B0609020204030204"/>
                <a:ea typeface="Consolas" panose="020B0609020204030204"/>
              </a:rPr>
              <a:t>Fun</a:t>
            </a:r>
            <a:r>
              <a:rPr lang="en-US" altLang="zh-CN" sz="1300" b="0">
                <a:solidFill>
                  <a:srgbClr val="CCCCCC"/>
                </a:solidFill>
                <a:latin typeface="Consolas" panose="020B0609020204030204"/>
                <a:ea typeface="Consolas" panose="020B0609020204030204"/>
              </a:rPr>
              <a:t>();</a:t>
            </a:r>
            <a:endParaRPr lang="en-US" altLang="zh-CN" sz="1300" b="0">
              <a:solidFill>
                <a:srgbClr val="CCCCCC"/>
              </a:solidFill>
              <a:latin typeface="Consolas" panose="020B0609020204030204"/>
              <a:ea typeface="Consolas" panose="020B0609020204030204"/>
            </a:endParaRPr>
          </a:p>
          <a:p>
            <a:pPr indent="0" fontAlgn="auto">
              <a:lnSpc>
                <a:spcPct val="100000"/>
              </a:lnSpc>
            </a:pPr>
            <a:r>
              <a:rPr lang="en-US" altLang="zh-CN" sz="1300" b="0">
                <a:solidFill>
                  <a:srgbClr val="CCCCCC"/>
                </a:solidFill>
                <a:latin typeface="Consolas" panose="020B0609020204030204"/>
                <a:ea typeface="Consolas" panose="020B0609020204030204"/>
              </a:rPr>
              <a:t>    }</a:t>
            </a:r>
            <a:endParaRPr lang="en-US" altLang="zh-CN" sz="1300" b="0">
              <a:solidFill>
                <a:srgbClr val="CCCCCC"/>
              </a:solidFill>
              <a:latin typeface="Consolas" panose="020B0609020204030204"/>
              <a:ea typeface="Consolas" panose="020B0609020204030204"/>
            </a:endParaRPr>
          </a:p>
          <a:p>
            <a:pPr indent="0" fontAlgn="auto">
              <a:lnSpc>
                <a:spcPct val="100000"/>
              </a:lnSpc>
            </a:pPr>
            <a:r>
              <a:rPr lang="en-US" altLang="zh-CN" sz="1300" b="0">
                <a:solidFill>
                  <a:srgbClr val="CCCCCC"/>
                </a:solidFill>
                <a:latin typeface="Consolas" panose="020B0609020204030204"/>
                <a:ea typeface="Consolas" panose="020B0609020204030204"/>
              </a:rPr>
              <a:t>};</a:t>
            </a:r>
            <a:endParaRPr lang="en-US" altLang="zh-CN" sz="1300" b="0">
              <a:solidFill>
                <a:srgbClr val="CCCCCC"/>
              </a:solidFill>
              <a:latin typeface="Consolas" panose="020B0609020204030204"/>
              <a:ea typeface="Consolas" panose="020B0609020204030204"/>
            </a:endParaRPr>
          </a:p>
          <a:p>
            <a:pPr indent="0" fontAlgn="auto">
              <a:lnSpc>
                <a:spcPct val="100000"/>
              </a:lnSpc>
            </a:pPr>
            <a:endParaRPr lang="en-US" altLang="zh-CN" sz="1300" b="0">
              <a:solidFill>
                <a:srgbClr val="CCCCCC"/>
              </a:solidFill>
              <a:latin typeface="Consolas" panose="020B0609020204030204"/>
              <a:ea typeface="Consolas" panose="020B0609020204030204"/>
            </a:endParaRPr>
          </a:p>
          <a:p>
            <a:pPr indent="0" fontAlgn="auto">
              <a:lnSpc>
                <a:spcPct val="100000"/>
              </a:lnSpc>
            </a:pPr>
            <a:r>
              <a:rPr lang="en-US" altLang="zh-CN" sz="1300" b="0">
                <a:solidFill>
                  <a:srgbClr val="569CD6"/>
                </a:solidFill>
                <a:latin typeface="Consolas" panose="020B0609020204030204"/>
                <a:ea typeface="Consolas" panose="020B0609020204030204"/>
              </a:rPr>
              <a:t>class </a:t>
            </a:r>
            <a:r>
              <a:rPr lang="en-US" altLang="zh-CN" sz="1300" b="0">
                <a:solidFill>
                  <a:srgbClr val="4EC9B0"/>
                </a:solidFill>
                <a:latin typeface="Consolas" panose="020B0609020204030204"/>
                <a:ea typeface="Consolas" panose="020B0609020204030204"/>
              </a:rPr>
              <a:t>OuterDeprive</a:t>
            </a:r>
            <a:r>
              <a:rPr lang="en-US" altLang="zh-CN" sz="1300" b="0">
                <a:solidFill>
                  <a:srgbClr val="CCCCCC"/>
                </a:solidFill>
                <a:latin typeface="Consolas" panose="020B0609020204030204"/>
                <a:ea typeface="Consolas" panose="020B0609020204030204"/>
              </a:rPr>
              <a:t>: Outer{</a:t>
            </a:r>
            <a:endParaRPr lang="en-US" altLang="zh-CN" sz="1300" b="0">
              <a:solidFill>
                <a:srgbClr val="CCCCCC"/>
              </a:solidFill>
              <a:latin typeface="Consolas" panose="020B0609020204030204"/>
              <a:ea typeface="Consolas" panose="020B0609020204030204"/>
            </a:endParaRPr>
          </a:p>
          <a:p>
            <a:pPr indent="0" fontAlgn="auto">
              <a:lnSpc>
                <a:spcPct val="100000"/>
              </a:lnSpc>
            </a:pPr>
            <a:r>
              <a:rPr lang="en-US" altLang="zh-CN" sz="1300" b="0">
                <a:solidFill>
                  <a:srgbClr val="569CD6"/>
                </a:solidFill>
                <a:latin typeface="Consolas" panose="020B0609020204030204"/>
                <a:ea typeface="Consolas" panose="020B0609020204030204"/>
              </a:rPr>
              <a:t>public:</a:t>
            </a:r>
            <a:endParaRPr lang="en-US" altLang="zh-CN" sz="1300" b="0">
              <a:solidFill>
                <a:srgbClr val="569CD6"/>
              </a:solidFill>
              <a:latin typeface="Consolas" panose="020B0609020204030204"/>
              <a:ea typeface="Consolas" panose="020B0609020204030204"/>
            </a:endParaRPr>
          </a:p>
          <a:p>
            <a:pPr indent="0" fontAlgn="auto">
              <a:lnSpc>
                <a:spcPct val="100000"/>
              </a:lnSpc>
            </a:pPr>
            <a:r>
              <a:rPr lang="en-US" altLang="zh-CN" sz="1300" b="0">
                <a:solidFill>
                  <a:srgbClr val="CCCCCC"/>
                </a:solidFill>
                <a:latin typeface="Consolas" panose="020B0609020204030204"/>
                <a:ea typeface="Consolas" panose="020B0609020204030204"/>
              </a:rPr>
              <a:t>    Inner objDp;</a:t>
            </a:r>
            <a:endParaRPr lang="en-US" altLang="zh-CN" sz="1300" b="0">
              <a:solidFill>
                <a:srgbClr val="CCCCCC"/>
              </a:solidFill>
              <a:latin typeface="Consolas" panose="020B0609020204030204"/>
              <a:ea typeface="Consolas" panose="020B0609020204030204"/>
            </a:endParaRPr>
          </a:p>
          <a:p>
            <a:pPr indent="0" fontAlgn="auto">
              <a:lnSpc>
                <a:spcPct val="100000"/>
              </a:lnSpc>
            </a:pPr>
            <a:r>
              <a:rPr lang="en-US" altLang="zh-CN" sz="1300" b="0">
                <a:solidFill>
                  <a:srgbClr val="CCCCCC"/>
                </a:solidFill>
                <a:latin typeface="Consolas" panose="020B0609020204030204"/>
                <a:ea typeface="Consolas" panose="020B0609020204030204"/>
              </a:rPr>
              <a:t>};</a:t>
            </a:r>
            <a:endParaRPr lang="en-US" altLang="zh-CN" sz="1300" b="0">
              <a:solidFill>
                <a:srgbClr val="CCCCCC"/>
              </a:solidFill>
              <a:latin typeface="Consolas" panose="020B0609020204030204"/>
              <a:ea typeface="Consolas" panose="020B0609020204030204"/>
            </a:endParaRPr>
          </a:p>
          <a:p>
            <a:pPr indent="0" fontAlgn="auto">
              <a:lnSpc>
                <a:spcPct val="100000"/>
              </a:lnSpc>
            </a:pPr>
            <a:endParaRPr lang="en-US" altLang="zh-CN" sz="1300" b="0">
              <a:solidFill>
                <a:srgbClr val="CCCCCC"/>
              </a:solidFill>
              <a:latin typeface="Consolas" panose="020B0609020204030204"/>
              <a:ea typeface="Consolas" panose="020B0609020204030204"/>
            </a:endParaRPr>
          </a:p>
          <a:p>
            <a:pPr indent="0" fontAlgn="auto">
              <a:lnSpc>
                <a:spcPct val="100000"/>
              </a:lnSpc>
            </a:pPr>
            <a:r>
              <a:rPr lang="en-US" altLang="zh-CN" sz="1300" b="0">
                <a:solidFill>
                  <a:srgbClr val="569CD6"/>
                </a:solidFill>
                <a:latin typeface="Consolas" panose="020B0609020204030204"/>
                <a:ea typeface="Consolas" panose="020B0609020204030204"/>
              </a:rPr>
              <a:t>int </a:t>
            </a:r>
            <a:r>
              <a:rPr lang="en-US" altLang="zh-CN" sz="1300" b="0">
                <a:solidFill>
                  <a:srgbClr val="DCDCAA"/>
                </a:solidFill>
                <a:latin typeface="Consolas" panose="020B0609020204030204"/>
                <a:ea typeface="Consolas" panose="020B0609020204030204"/>
              </a:rPr>
              <a:t>main</a:t>
            </a:r>
            <a:r>
              <a:rPr lang="en-US" altLang="zh-CN" sz="1300" b="0">
                <a:solidFill>
                  <a:srgbClr val="CCCCCC"/>
                </a:solidFill>
                <a:latin typeface="Consolas" panose="020B0609020204030204"/>
                <a:ea typeface="Consolas" panose="020B0609020204030204"/>
              </a:rPr>
              <a:t>(){</a:t>
            </a:r>
            <a:endParaRPr lang="en-US" altLang="zh-CN" sz="1300" b="0">
              <a:solidFill>
                <a:srgbClr val="CCCCCC"/>
              </a:solidFill>
              <a:latin typeface="Consolas" panose="020B0609020204030204"/>
              <a:ea typeface="Consolas" panose="020B0609020204030204"/>
            </a:endParaRPr>
          </a:p>
          <a:p>
            <a:pPr indent="0" fontAlgn="auto">
              <a:lnSpc>
                <a:spcPct val="100000"/>
              </a:lnSpc>
            </a:pPr>
            <a:r>
              <a:rPr lang="en-US" altLang="zh-CN" sz="1300" b="0">
                <a:solidFill>
                  <a:srgbClr val="CCCCCC"/>
                </a:solidFill>
                <a:latin typeface="Consolas" panose="020B0609020204030204"/>
                <a:ea typeface="Consolas" panose="020B0609020204030204"/>
              </a:rPr>
              <a:t>    Outer o;</a:t>
            </a:r>
            <a:endParaRPr lang="en-US" altLang="zh-CN" sz="1300" b="0">
              <a:solidFill>
                <a:srgbClr val="CCCCCC"/>
              </a:solidFill>
              <a:latin typeface="Consolas" panose="020B0609020204030204"/>
              <a:ea typeface="Consolas" panose="020B0609020204030204"/>
            </a:endParaRPr>
          </a:p>
          <a:p>
            <a:pPr indent="0" fontAlgn="auto">
              <a:lnSpc>
                <a:spcPct val="100000"/>
              </a:lnSpc>
            </a:pPr>
            <a:r>
              <a:rPr lang="en-US" altLang="zh-CN" sz="1300" b="0">
                <a:solidFill>
                  <a:srgbClr val="CCCCCC"/>
                </a:solidFill>
                <a:latin typeface="Consolas" panose="020B0609020204030204"/>
                <a:ea typeface="Consolas" panose="020B0609020204030204"/>
              </a:rPr>
              <a:t>    </a:t>
            </a:r>
            <a:r>
              <a:rPr lang="en-US" altLang="zh-CN" sz="1300" b="0">
                <a:solidFill>
                  <a:srgbClr val="9CDCFE"/>
                </a:solidFill>
                <a:latin typeface="Consolas" panose="020B0609020204030204"/>
                <a:ea typeface="Consolas" panose="020B0609020204030204"/>
              </a:rPr>
              <a:t>o</a:t>
            </a:r>
            <a:r>
              <a:rPr lang="en-US" altLang="zh-CN" sz="1300" b="0">
                <a:solidFill>
                  <a:srgbClr val="CCCCCC"/>
                </a:solidFill>
                <a:latin typeface="Consolas" panose="020B0609020204030204"/>
                <a:ea typeface="Consolas" panose="020B0609020204030204"/>
              </a:rPr>
              <a:t>.</a:t>
            </a:r>
            <a:r>
              <a:rPr lang="en-US" altLang="zh-CN" sz="1300" b="0">
                <a:solidFill>
                  <a:srgbClr val="DCDCAA"/>
                </a:solidFill>
                <a:latin typeface="Consolas" panose="020B0609020204030204"/>
                <a:ea typeface="Consolas" panose="020B0609020204030204"/>
              </a:rPr>
              <a:t>Fun</a:t>
            </a:r>
            <a:r>
              <a:rPr lang="en-US" altLang="zh-CN" sz="1300" b="0">
                <a:solidFill>
                  <a:srgbClr val="CCCCCC"/>
                </a:solidFill>
                <a:latin typeface="Consolas" panose="020B0609020204030204"/>
                <a:ea typeface="Consolas" panose="020B0609020204030204"/>
              </a:rPr>
              <a:t>();</a:t>
            </a:r>
            <a:endParaRPr lang="en-US" altLang="zh-CN" sz="1300" b="0">
              <a:solidFill>
                <a:srgbClr val="CCCCCC"/>
              </a:solidFill>
              <a:latin typeface="Consolas" panose="020B0609020204030204"/>
              <a:ea typeface="Consolas" panose="020B0609020204030204"/>
            </a:endParaRPr>
          </a:p>
          <a:p>
            <a:pPr indent="0" fontAlgn="auto">
              <a:lnSpc>
                <a:spcPct val="100000"/>
              </a:lnSpc>
            </a:pPr>
            <a:r>
              <a:rPr lang="en-US" altLang="zh-CN" sz="1300" b="0">
                <a:solidFill>
                  <a:srgbClr val="CCCCCC"/>
                </a:solidFill>
                <a:latin typeface="Consolas" panose="020B0609020204030204"/>
                <a:ea typeface="Consolas" panose="020B0609020204030204"/>
              </a:rPr>
              <a:t>    </a:t>
            </a:r>
            <a:r>
              <a:rPr lang="en-US" altLang="zh-CN" sz="1300" b="0">
                <a:solidFill>
                  <a:srgbClr val="4EC9B0"/>
                </a:solidFill>
                <a:latin typeface="Consolas" panose="020B0609020204030204"/>
                <a:ea typeface="Consolas" panose="020B0609020204030204"/>
              </a:rPr>
              <a:t>Outer</a:t>
            </a:r>
            <a:r>
              <a:rPr lang="en-US" altLang="zh-CN" sz="1300" b="0">
                <a:solidFill>
                  <a:srgbClr val="CCCCCC"/>
                </a:solidFill>
                <a:latin typeface="Consolas" panose="020B0609020204030204"/>
                <a:ea typeface="Consolas" panose="020B0609020204030204"/>
              </a:rPr>
              <a:t>::Inner i;</a:t>
            </a:r>
            <a:endParaRPr lang="en-US" altLang="zh-CN" sz="1300" b="0">
              <a:solidFill>
                <a:srgbClr val="CCCCCC"/>
              </a:solidFill>
              <a:latin typeface="Consolas" panose="020B0609020204030204"/>
              <a:ea typeface="Consolas" panose="020B0609020204030204"/>
            </a:endParaRPr>
          </a:p>
          <a:p>
            <a:pPr indent="0" fontAlgn="auto">
              <a:lnSpc>
                <a:spcPct val="100000"/>
              </a:lnSpc>
            </a:pPr>
            <a:r>
              <a:rPr lang="en-US" altLang="zh-CN" sz="1300" b="0">
                <a:solidFill>
                  <a:srgbClr val="CCCCCC"/>
                </a:solidFill>
                <a:latin typeface="Consolas" panose="020B0609020204030204"/>
                <a:ea typeface="Consolas" panose="020B0609020204030204"/>
              </a:rPr>
              <a:t>    </a:t>
            </a:r>
            <a:r>
              <a:rPr lang="en-US" altLang="zh-CN" sz="1300" b="0">
                <a:solidFill>
                  <a:srgbClr val="9CDCFE"/>
                </a:solidFill>
                <a:latin typeface="Consolas" panose="020B0609020204030204"/>
                <a:ea typeface="Consolas" panose="020B0609020204030204"/>
              </a:rPr>
              <a:t>i</a:t>
            </a:r>
            <a:r>
              <a:rPr lang="en-US" altLang="zh-CN" sz="1300" b="0">
                <a:solidFill>
                  <a:srgbClr val="CCCCCC"/>
                </a:solidFill>
                <a:latin typeface="Consolas" panose="020B0609020204030204"/>
                <a:ea typeface="Consolas" panose="020B0609020204030204"/>
              </a:rPr>
              <a:t>.</a:t>
            </a:r>
            <a:r>
              <a:rPr lang="en-US" altLang="zh-CN" sz="1300" b="0">
                <a:solidFill>
                  <a:srgbClr val="DCDCAA"/>
                </a:solidFill>
                <a:latin typeface="Consolas" panose="020B0609020204030204"/>
                <a:ea typeface="Consolas" panose="020B0609020204030204"/>
              </a:rPr>
              <a:t>Fun</a:t>
            </a:r>
            <a:r>
              <a:rPr lang="en-US" altLang="zh-CN" sz="1300" b="0">
                <a:solidFill>
                  <a:srgbClr val="CCCCCC"/>
                </a:solidFill>
                <a:latin typeface="Consolas" panose="020B0609020204030204"/>
                <a:ea typeface="Consolas" panose="020B0609020204030204"/>
              </a:rPr>
              <a:t>();</a:t>
            </a:r>
            <a:endParaRPr lang="en-US" altLang="zh-CN" sz="1300" b="0">
              <a:solidFill>
                <a:srgbClr val="CCCCCC"/>
              </a:solidFill>
              <a:latin typeface="Consolas" panose="020B0609020204030204"/>
              <a:ea typeface="Consolas" panose="020B0609020204030204"/>
            </a:endParaRPr>
          </a:p>
          <a:p>
            <a:pPr indent="0" fontAlgn="auto">
              <a:lnSpc>
                <a:spcPct val="100000"/>
              </a:lnSpc>
            </a:pPr>
            <a:r>
              <a:rPr lang="en-US" altLang="zh-CN" sz="1300" b="0">
                <a:solidFill>
                  <a:srgbClr val="CCCCCC"/>
                </a:solidFill>
                <a:latin typeface="Consolas" panose="020B0609020204030204"/>
                <a:ea typeface="Consolas" panose="020B0609020204030204"/>
              </a:rPr>
              <a:t>    </a:t>
            </a:r>
            <a:r>
              <a:rPr lang="en-US" altLang="zh-CN" sz="1300" b="0">
                <a:solidFill>
                  <a:srgbClr val="C586C0"/>
                </a:solidFill>
                <a:latin typeface="Consolas" panose="020B0609020204030204"/>
                <a:ea typeface="Consolas" panose="020B0609020204030204"/>
              </a:rPr>
              <a:t>return</a:t>
            </a:r>
            <a:r>
              <a:rPr lang="en-US" altLang="zh-CN" sz="1300" b="0">
                <a:solidFill>
                  <a:srgbClr val="B5CEA8"/>
                </a:solidFill>
                <a:latin typeface="Consolas" panose="020B0609020204030204"/>
                <a:ea typeface="Consolas" panose="020B0609020204030204"/>
              </a:rPr>
              <a:t>0</a:t>
            </a:r>
            <a:r>
              <a:rPr lang="en-US" altLang="zh-CN" sz="1300" b="0">
                <a:solidFill>
                  <a:srgbClr val="CCCCCC"/>
                </a:solidFill>
                <a:latin typeface="Consolas" panose="020B0609020204030204"/>
                <a:ea typeface="Consolas" panose="020B0609020204030204"/>
              </a:rPr>
              <a:t>;</a:t>
            </a:r>
            <a:endParaRPr lang="en-US" altLang="zh-CN" sz="1300" b="0">
              <a:solidFill>
                <a:srgbClr val="CCCCCC"/>
              </a:solidFill>
              <a:latin typeface="Consolas" panose="020B0609020204030204"/>
              <a:ea typeface="Consolas" panose="020B0609020204030204"/>
            </a:endParaRPr>
          </a:p>
          <a:p>
            <a:pPr indent="0" fontAlgn="auto">
              <a:lnSpc>
                <a:spcPct val="100000"/>
              </a:lnSpc>
            </a:pPr>
            <a:r>
              <a:rPr lang="en-US" altLang="zh-CN" sz="1300" b="0">
                <a:solidFill>
                  <a:srgbClr val="CCCCCC"/>
                </a:solidFill>
                <a:latin typeface="Consolas" panose="020B0609020204030204"/>
                <a:ea typeface="Consolas" panose="020B0609020204030204"/>
              </a:rPr>
              <a:t>}</a:t>
            </a:r>
            <a:endParaRPr lang="en-US" altLang="zh-CN" sz="1300" b="0">
              <a:solidFill>
                <a:srgbClr val="CCCCCC"/>
              </a:solidFill>
              <a:latin typeface="Consolas" panose="020B0609020204030204"/>
              <a:ea typeface="Consolas" panose="020B0609020204030204"/>
            </a:endParaRPr>
          </a:p>
        </p:txBody>
      </p:sp>
      <p:sp>
        <p:nvSpPr>
          <p:cNvPr id="12" name="矩形 11"/>
          <p:cNvSpPr/>
          <p:nvPr/>
        </p:nvSpPr>
        <p:spPr>
          <a:xfrm>
            <a:off x="999490" y="1337945"/>
            <a:ext cx="3710305" cy="139573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defTabSz="1076960">
              <a:defRPr/>
            </a:pPr>
            <a:endParaRPr lang="zh-CN" altLang="en-US" sz="2085">
              <a:solidFill>
                <a:prstClr val="white"/>
              </a:solidFill>
              <a:latin typeface="Calibri" panose="020F0502020204030204"/>
              <a:ea typeface="宋体" panose="02010600030101010101" pitchFamily="2" charset="-122"/>
            </a:endParaRPr>
          </a:p>
        </p:txBody>
      </p:sp>
      <p:sp>
        <p:nvSpPr>
          <p:cNvPr id="13" name="TextBox 5"/>
          <p:cNvSpPr txBox="1"/>
          <p:nvPr/>
        </p:nvSpPr>
        <p:spPr>
          <a:xfrm>
            <a:off x="3197860" y="787400"/>
            <a:ext cx="2820035" cy="491490"/>
          </a:xfrm>
          <a:prstGeom prst="rect">
            <a:avLst/>
          </a:prstGeom>
          <a:noFill/>
        </p:spPr>
        <p:txBody>
          <a:bodyPr wrap="square" rtlCol="0">
            <a:spAutoFit/>
          </a:bodyPr>
          <a:p>
            <a:pPr defTabSz="1076960">
              <a:defRPr/>
            </a:pPr>
            <a:r>
              <a:rPr lang="en-US" altLang="zh-CN" sz="1300" dirty="0">
                <a:solidFill>
                  <a:schemeClr val="bg1"/>
                </a:solidFill>
                <a:latin typeface="Calibri" panose="020F0502020204030204"/>
                <a:ea typeface="宋体" panose="02010600030101010101" pitchFamily="2" charset="-122"/>
              </a:rPr>
              <a:t>Declare a nested class </a:t>
            </a:r>
            <a:r>
              <a:rPr lang="en-US" altLang="zh-CN" sz="1300" b="1" dirty="0">
                <a:solidFill>
                  <a:schemeClr val="bg1"/>
                </a:solidFill>
                <a:latin typeface="Calibri" panose="020F0502020204030204"/>
                <a:ea typeface="宋体" panose="02010600030101010101" pitchFamily="2" charset="-122"/>
              </a:rPr>
              <a:t>Inner</a:t>
            </a:r>
            <a:r>
              <a:rPr lang="en-US" altLang="zh-CN" sz="1300" dirty="0">
                <a:solidFill>
                  <a:schemeClr val="bg1"/>
                </a:solidFill>
                <a:latin typeface="Calibri" panose="020F0502020204030204"/>
                <a:ea typeface="宋体" panose="02010600030101010101" pitchFamily="2" charset="-122"/>
              </a:rPr>
              <a:t> in the </a:t>
            </a:r>
            <a:r>
              <a:rPr lang="en-US" altLang="zh-CN" sz="1300" b="1" dirty="0">
                <a:solidFill>
                  <a:schemeClr val="bg1"/>
                </a:solidFill>
                <a:latin typeface="Calibri" panose="020F0502020204030204"/>
                <a:ea typeface="宋体" panose="02010600030101010101" pitchFamily="2" charset="-122"/>
              </a:rPr>
              <a:t>private </a:t>
            </a:r>
            <a:r>
              <a:rPr lang="en-US" altLang="zh-CN" sz="1300" dirty="0">
                <a:solidFill>
                  <a:schemeClr val="bg1"/>
                </a:solidFill>
                <a:latin typeface="Calibri" panose="020F0502020204030204"/>
                <a:ea typeface="宋体" panose="02010600030101010101" pitchFamily="2" charset="-122"/>
              </a:rPr>
              <a:t>section of </a:t>
            </a:r>
            <a:r>
              <a:rPr lang="en-US" altLang="zh-CN" sz="1300" b="1" dirty="0">
                <a:solidFill>
                  <a:schemeClr val="bg1"/>
                </a:solidFill>
                <a:latin typeface="Calibri" panose="020F0502020204030204"/>
                <a:ea typeface="宋体" panose="02010600030101010101" pitchFamily="2" charset="-122"/>
              </a:rPr>
              <a:t>Outer</a:t>
            </a:r>
            <a:r>
              <a:rPr lang="en-US" altLang="zh-CN" sz="1300" dirty="0">
                <a:solidFill>
                  <a:schemeClr val="bg1"/>
                </a:solidFill>
                <a:latin typeface="Calibri" panose="020F0502020204030204"/>
                <a:ea typeface="宋体" panose="02010600030101010101" pitchFamily="2" charset="-122"/>
              </a:rPr>
              <a:t> class</a:t>
            </a:r>
            <a:endParaRPr lang="en-US" altLang="zh-CN" sz="1300" dirty="0">
              <a:solidFill>
                <a:schemeClr val="bg1"/>
              </a:solidFill>
              <a:latin typeface="Calibri" panose="020F0502020204030204"/>
              <a:ea typeface="宋体" panose="02010600030101010101" pitchFamily="2" charset="-122"/>
            </a:endParaRPr>
          </a:p>
        </p:txBody>
      </p:sp>
      <p:sp>
        <p:nvSpPr>
          <p:cNvPr id="14" name="矩形 13"/>
          <p:cNvSpPr/>
          <p:nvPr/>
        </p:nvSpPr>
        <p:spPr>
          <a:xfrm>
            <a:off x="999490" y="4138295"/>
            <a:ext cx="2643505" cy="97155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defTabSz="1076960">
              <a:defRPr/>
            </a:pPr>
            <a:endParaRPr lang="zh-CN" altLang="en-US" sz="2085">
              <a:solidFill>
                <a:prstClr val="white"/>
              </a:solidFill>
              <a:latin typeface="Calibri" panose="020F0502020204030204"/>
              <a:ea typeface="宋体" panose="02010600030101010101" pitchFamily="2" charset="-122"/>
            </a:endParaRPr>
          </a:p>
        </p:txBody>
      </p:sp>
      <p:sp>
        <p:nvSpPr>
          <p:cNvPr id="15" name="矩形 14"/>
          <p:cNvSpPr/>
          <p:nvPr/>
        </p:nvSpPr>
        <p:spPr>
          <a:xfrm>
            <a:off x="1315085" y="5828665"/>
            <a:ext cx="2328545" cy="27305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defTabSz="1076960">
              <a:defRPr/>
            </a:pPr>
            <a:endParaRPr lang="zh-CN" altLang="en-US" sz="2085">
              <a:solidFill>
                <a:prstClr val="white"/>
              </a:solidFill>
              <a:latin typeface="Calibri" panose="020F0502020204030204"/>
              <a:ea typeface="宋体" panose="02010600030101010101" pitchFamily="2" charset="-122"/>
            </a:endParaRPr>
          </a:p>
        </p:txBody>
      </p:sp>
      <p:sp>
        <p:nvSpPr>
          <p:cNvPr id="60" name="矩形 59"/>
          <p:cNvSpPr/>
          <p:nvPr/>
        </p:nvSpPr>
        <p:spPr>
          <a:xfrm>
            <a:off x="999490" y="1337945"/>
            <a:ext cx="1282065" cy="203835"/>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defTabSz="1076960">
              <a:defRPr/>
            </a:pPr>
            <a:endParaRPr lang="zh-CN" altLang="en-US" sz="2085">
              <a:solidFill>
                <a:prstClr val="white"/>
              </a:solidFill>
              <a:latin typeface="Calibri" panose="020F0502020204030204"/>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3"/>
          <p:cNvSpPr/>
          <p:nvPr/>
        </p:nvSpPr>
        <p:spPr>
          <a:xfrm>
            <a:off x="6242050" y="1496695"/>
            <a:ext cx="5455920" cy="2861310"/>
          </a:xfrm>
          <a:prstGeom prst="rect">
            <a:avLst/>
          </a:prstGeom>
          <a:ln>
            <a:solidFill>
              <a:schemeClr val="accent1">
                <a:lumMod val="75000"/>
              </a:schemeClr>
            </a:solidFill>
          </a:ln>
        </p:spPr>
        <p:txBody>
          <a:bodyPr wrap="square">
            <a:spAutoFit/>
          </a:bodyPr>
          <a:lstStyle/>
          <a:p>
            <a:pPr defTabSz="1076960">
              <a:defRPr/>
            </a:pPr>
            <a:r>
              <a:rPr lang="en-US" altLang="zh-CN" dirty="0">
                <a:solidFill>
                  <a:prstClr val="black"/>
                </a:solidFill>
                <a:latin typeface="Calibri" panose="020F0502020204030204"/>
                <a:ea typeface="宋体" panose="02010600030101010101" pitchFamily="2" charset="-122"/>
              </a:rPr>
              <a:t>If the nested class is declared in a </a:t>
            </a:r>
            <a:r>
              <a:rPr lang="en-US" altLang="zh-CN" b="1" i="1" dirty="0">
                <a:solidFill>
                  <a:prstClr val="black"/>
                </a:solidFill>
                <a:latin typeface="Calibri" panose="020F0502020204030204"/>
                <a:ea typeface="宋体" panose="02010600030101010101" pitchFamily="2" charset="-122"/>
              </a:rPr>
              <a:t>protected section </a:t>
            </a:r>
            <a:r>
              <a:rPr lang="en-US" altLang="zh-CN" dirty="0">
                <a:solidFill>
                  <a:prstClr val="black"/>
                </a:solidFill>
                <a:latin typeface="Calibri" panose="020F0502020204030204"/>
                <a:ea typeface="宋体" panose="02010600030101010101" pitchFamily="2" charset="-122"/>
              </a:rPr>
              <a:t>of a enclosing class, </a:t>
            </a:r>
            <a:r>
              <a:rPr lang="en-US" altLang="zh-CN" dirty="0">
                <a:solidFill>
                  <a:prstClr val="black"/>
                </a:solidFill>
                <a:latin typeface="Calibri" panose="020F0502020204030204"/>
                <a:ea typeface="宋体" panose="02010600030101010101" pitchFamily="2" charset="-122"/>
                <a:sym typeface="+mn-ea"/>
              </a:rPr>
              <a:t>e.g. </a:t>
            </a:r>
            <a:r>
              <a:rPr lang="en-US" altLang="zh-CN" b="1" dirty="0">
                <a:solidFill>
                  <a:srgbClr val="00B0F0"/>
                </a:solidFill>
                <a:latin typeface="Calibri" panose="020F0502020204030204"/>
                <a:ea typeface="宋体" panose="02010600030101010101" pitchFamily="2" charset="-122"/>
                <a:sym typeface="+mn-ea"/>
              </a:rPr>
              <a:t>Inner </a:t>
            </a:r>
            <a:r>
              <a:rPr lang="en-US" altLang="zh-CN" dirty="0">
                <a:solidFill>
                  <a:prstClr val="black"/>
                </a:solidFill>
                <a:latin typeface="Calibri" panose="020F0502020204030204"/>
                <a:ea typeface="宋体" panose="02010600030101010101" pitchFamily="2" charset="-122"/>
                <a:sym typeface="+mn-ea"/>
              </a:rPr>
              <a:t>class nested in</a:t>
            </a:r>
            <a:r>
              <a:rPr lang="en-US" altLang="zh-CN" dirty="0">
                <a:solidFill>
                  <a:prstClr val="black"/>
                </a:solidFill>
                <a:latin typeface="Calibri" panose="020F0502020204030204"/>
                <a:ea typeface="宋体" panose="02010600030101010101" pitchFamily="2" charset="-122"/>
                <a:sym typeface="+mn-ea"/>
              </a:rPr>
              <a:t> a </a:t>
            </a:r>
            <a:r>
              <a:rPr lang="en-US" altLang="zh-CN" b="1" i="1" dirty="0">
                <a:solidFill>
                  <a:prstClr val="black"/>
                </a:solidFill>
                <a:latin typeface="Calibri" panose="020F0502020204030204"/>
                <a:ea typeface="宋体" panose="02010600030101010101" pitchFamily="2" charset="-122"/>
                <a:sym typeface="+mn-ea"/>
              </a:rPr>
              <a:t>protected section </a:t>
            </a:r>
            <a:r>
              <a:rPr lang="en-US" altLang="zh-CN" dirty="0">
                <a:solidFill>
                  <a:prstClr val="black"/>
                </a:solidFill>
                <a:latin typeface="Calibri" panose="020F0502020204030204"/>
                <a:ea typeface="宋体" panose="02010600030101010101" pitchFamily="2" charset="-122"/>
                <a:sym typeface="+mn-ea"/>
              </a:rPr>
              <a:t>of </a:t>
            </a:r>
            <a:r>
              <a:rPr lang="en-US" altLang="zh-CN" dirty="0">
                <a:solidFill>
                  <a:prstClr val="black"/>
                </a:solidFill>
                <a:latin typeface="Calibri" panose="020F0502020204030204"/>
                <a:ea typeface="宋体" panose="02010600030101010101" pitchFamily="2" charset="-122"/>
                <a:sym typeface="+mn-ea"/>
              </a:rPr>
              <a:t> </a:t>
            </a:r>
            <a:r>
              <a:rPr lang="en-US" altLang="zh-CN" b="1" dirty="0" err="1">
                <a:solidFill>
                  <a:srgbClr val="00B0F0"/>
                </a:solidFill>
                <a:latin typeface="Calibri" panose="020F0502020204030204"/>
                <a:ea typeface="宋体" panose="02010600030101010101" pitchFamily="2" charset="-122"/>
                <a:sym typeface="+mn-ea"/>
              </a:rPr>
              <a:t>Outer </a:t>
            </a:r>
            <a:r>
              <a:rPr lang="en-US" altLang="zh-CN" dirty="0">
                <a:solidFill>
                  <a:prstClr val="black"/>
                </a:solidFill>
                <a:latin typeface="Calibri" panose="020F0502020204030204"/>
                <a:ea typeface="宋体" panose="02010600030101010101" pitchFamily="2" charset="-122"/>
                <a:sym typeface="+mn-ea"/>
              </a:rPr>
              <a:t>declaration.</a:t>
            </a:r>
            <a:endParaRPr lang="en-US" altLang="zh-CN" dirty="0">
              <a:solidFill>
                <a:prstClr val="black"/>
              </a:solidFill>
              <a:latin typeface="Calibri" panose="020F0502020204030204"/>
              <a:ea typeface="宋体" panose="02010600030101010101" pitchFamily="2" charset="-122"/>
              <a:sym typeface="+mn-ea"/>
            </a:endParaRPr>
          </a:p>
          <a:p>
            <a:pPr defTabSz="1076960">
              <a:defRPr/>
            </a:pPr>
            <a:endParaRPr lang="en-US" altLang="zh-CN" dirty="0">
              <a:solidFill>
                <a:prstClr val="black"/>
              </a:solidFill>
              <a:latin typeface="Calibri" panose="020F0502020204030204"/>
              <a:ea typeface="宋体" panose="02010600030101010101" pitchFamily="2" charset="-122"/>
            </a:endParaRPr>
          </a:p>
          <a:p>
            <a:pPr marL="342900" indent="-342900" defTabSz="1076960">
              <a:buFont typeface="Wingdings" panose="05000000000000000000" charset="0"/>
              <a:buChar char="Ø"/>
              <a:defRPr/>
            </a:pPr>
            <a:r>
              <a:rPr lang="en-US" altLang="zh-CN" dirty="0">
                <a:solidFill>
                  <a:prstClr val="black"/>
                </a:solidFill>
                <a:latin typeface="Calibri" panose="020F0502020204030204"/>
                <a:ea typeface="宋体" panose="02010600030101010101" pitchFamily="2" charset="-122"/>
              </a:rPr>
              <a:t>it is</a:t>
            </a:r>
            <a:r>
              <a:rPr lang="en-US" altLang="zh-CN" b="1" dirty="0">
                <a:solidFill>
                  <a:prstClr val="black"/>
                </a:solidFill>
                <a:latin typeface="Calibri" panose="020F0502020204030204"/>
                <a:ea typeface="宋体" panose="02010600030101010101" pitchFamily="2" charset="-122"/>
              </a:rPr>
              <a:t> visible to that class(</a:t>
            </a:r>
            <a:r>
              <a:rPr lang="en-US" altLang="zh-CN" b="1" dirty="0" err="1">
                <a:solidFill>
                  <a:srgbClr val="00B0F0"/>
                </a:solidFill>
                <a:latin typeface="Calibri" panose="020F0502020204030204"/>
                <a:ea typeface="宋体" panose="02010600030101010101" pitchFamily="2" charset="-122"/>
                <a:sym typeface="+mn-ea"/>
              </a:rPr>
              <a:t>Outer</a:t>
            </a:r>
            <a:r>
              <a:rPr lang="en-US" altLang="zh-CN" b="1" dirty="0">
                <a:solidFill>
                  <a:prstClr val="black"/>
                </a:solidFill>
                <a:latin typeface="Calibri" panose="020F0502020204030204"/>
                <a:ea typeface="宋体" panose="02010600030101010101" pitchFamily="2" charset="-122"/>
              </a:rPr>
              <a:t>) but invisible to the outside world</a:t>
            </a:r>
            <a:r>
              <a:rPr lang="en-US" altLang="zh-CN" dirty="0">
                <a:solidFill>
                  <a:prstClr val="black"/>
                </a:solidFill>
                <a:latin typeface="Calibri" panose="020F0502020204030204"/>
                <a:ea typeface="宋体" panose="02010600030101010101" pitchFamily="2" charset="-122"/>
              </a:rPr>
              <a:t>. </a:t>
            </a:r>
            <a:endParaRPr lang="en-US" altLang="zh-CN" dirty="0">
              <a:solidFill>
                <a:prstClr val="black"/>
              </a:solidFill>
              <a:latin typeface="Calibri" panose="020F0502020204030204"/>
              <a:ea typeface="宋体" panose="02010600030101010101" pitchFamily="2" charset="-122"/>
            </a:endParaRPr>
          </a:p>
          <a:p>
            <a:pPr marL="342900" indent="-342900" defTabSz="1076960">
              <a:buFont typeface="Wingdings" panose="05000000000000000000" charset="0"/>
              <a:buChar char="Ø"/>
              <a:defRPr/>
            </a:pPr>
            <a:endParaRPr lang="en-US" altLang="zh-CN" dirty="0">
              <a:solidFill>
                <a:prstClr val="black"/>
              </a:solidFill>
              <a:latin typeface="Calibri" panose="020F0502020204030204"/>
              <a:ea typeface="宋体" panose="02010600030101010101" pitchFamily="2" charset="-122"/>
            </a:endParaRPr>
          </a:p>
          <a:p>
            <a:pPr marL="342900" indent="-342900" defTabSz="1076960">
              <a:buFont typeface="Wingdings" panose="05000000000000000000" charset="0"/>
              <a:buChar char="Ø"/>
              <a:defRPr/>
            </a:pPr>
            <a:r>
              <a:rPr lang="en-US" altLang="zh-CN" b="1" dirty="0">
                <a:solidFill>
                  <a:prstClr val="black"/>
                </a:solidFill>
                <a:latin typeface="Calibri" panose="020F0502020204030204"/>
                <a:ea typeface="宋体" panose="02010600030101010101" pitchFamily="2" charset="-122"/>
              </a:rPr>
              <a:t>a derived class(</a:t>
            </a:r>
            <a:r>
              <a:rPr lang="en-US" altLang="zh-CN" b="1" dirty="0">
                <a:solidFill>
                  <a:srgbClr val="00B0F0"/>
                </a:solidFill>
                <a:latin typeface="Calibri" panose="020F0502020204030204"/>
                <a:ea typeface="宋体" panose="02010600030101010101" pitchFamily="2" charset="-122"/>
                <a:sym typeface="+mn-ea"/>
              </a:rPr>
              <a:t>OuterDeprive</a:t>
            </a:r>
            <a:r>
              <a:rPr lang="en-US" altLang="zh-CN" b="1" dirty="0">
                <a:solidFill>
                  <a:prstClr val="black"/>
                </a:solidFill>
                <a:latin typeface="Calibri" panose="020F0502020204030204"/>
                <a:ea typeface="宋体" panose="02010600030101010101" pitchFamily="2" charset="-122"/>
              </a:rPr>
              <a:t>) would know about the nested class </a:t>
            </a:r>
            <a:r>
              <a:rPr lang="en-US" altLang="zh-CN" dirty="0">
                <a:solidFill>
                  <a:prstClr val="black"/>
                </a:solidFill>
                <a:latin typeface="Calibri" panose="020F0502020204030204"/>
                <a:ea typeface="宋体" panose="02010600030101010101" pitchFamily="2" charset="-122"/>
              </a:rPr>
              <a:t>and could directly create objects of that type.</a:t>
            </a:r>
            <a:endParaRPr lang="en-US" altLang="zh-CN" dirty="0">
              <a:solidFill>
                <a:prstClr val="black"/>
              </a:solidFill>
              <a:latin typeface="Calibri" panose="020F0502020204030204"/>
              <a:ea typeface="宋体" panose="02010600030101010101" pitchFamily="2" charset="-122"/>
            </a:endParaRPr>
          </a:p>
        </p:txBody>
      </p:sp>
      <p:sp>
        <p:nvSpPr>
          <p:cNvPr id="5" name="灯片编号占位符 4"/>
          <p:cNvSpPr>
            <a:spLocks noGrp="1"/>
          </p:cNvSpPr>
          <p:nvPr>
            <p:ph type="sldNum" sz="quarter" idx="12"/>
          </p:nvPr>
        </p:nvSpPr>
        <p:spPr/>
        <p:txBody>
          <a:bodyPr/>
          <a:p>
            <a:fld id="{506F4176-339E-4C4B-80E4-BBE9C4467EFE}" type="slidenum">
              <a:rPr lang="zh-CN" altLang="en-US" smtClean="0"/>
            </a:fld>
            <a:endParaRPr lang="zh-CN" altLang="en-US"/>
          </a:p>
        </p:txBody>
      </p:sp>
      <p:sp>
        <p:nvSpPr>
          <p:cNvPr id="11" name="文本框 10"/>
          <p:cNvSpPr txBox="1"/>
          <p:nvPr/>
        </p:nvSpPr>
        <p:spPr>
          <a:xfrm>
            <a:off x="1412875" y="114935"/>
            <a:ext cx="8467090" cy="568325"/>
          </a:xfrm>
          <a:prstGeom prst="rect">
            <a:avLst/>
          </a:prstGeom>
          <a:noFill/>
        </p:spPr>
        <p:txBody>
          <a:bodyPr wrap="square" rtlCol="0" anchor="t">
            <a:noAutofit/>
          </a:bodyPr>
          <a:p>
            <a:pPr indent="0" algn="l" fontAlgn="base">
              <a:buFont typeface="Wingdings" panose="05000000000000000000" charset="0"/>
              <a:buNone/>
            </a:pPr>
            <a:r>
              <a:rPr lang="en-US" altLang="zh-CN" sz="2400" b="1" dirty="0">
                <a:solidFill>
                  <a:prstClr val="black"/>
                </a:solidFill>
                <a:ea typeface="宋体" panose="02010600030101010101" pitchFamily="2" charset="-122"/>
                <a:sym typeface="+mn-ea"/>
              </a:rPr>
              <a:t>Nested class defined in  protected section </a:t>
            </a:r>
            <a:r>
              <a:rPr lang="en-US" altLang="zh-CN" sz="2400" b="1" dirty="0">
                <a:solidFill>
                  <a:prstClr val="black"/>
                </a:solidFill>
                <a:latin typeface="+mj-lt"/>
                <a:ea typeface="宋体" panose="02010600030101010101" pitchFamily="2" charset="-122"/>
                <a:cs typeface="+mj-lt"/>
                <a:sym typeface="+mn-ea"/>
              </a:rPr>
              <a:t>of </a:t>
            </a:r>
            <a:r>
              <a:rPr lang="en-US" altLang="zh-CN" sz="2400" b="1" dirty="0">
                <a:solidFill>
                  <a:prstClr val="black"/>
                </a:solidFill>
                <a:ea typeface="宋体" panose="02010600030101010101" pitchFamily="2" charset="-122"/>
                <a:sym typeface="+mn-ea"/>
              </a:rPr>
              <a:t>the enclosing class </a:t>
            </a:r>
            <a:endParaRPr lang="en-US" altLang="zh-CN" sz="2400" b="1" dirty="0">
              <a:solidFill>
                <a:prstClr val="black"/>
              </a:solidFill>
              <a:ea typeface="宋体" panose="02010600030101010101" pitchFamily="2" charset="-122"/>
              <a:sym typeface="+mn-ea"/>
            </a:endParaRPr>
          </a:p>
        </p:txBody>
      </p:sp>
      <p:sp>
        <p:nvSpPr>
          <p:cNvPr id="10" name="文本框 9"/>
          <p:cNvSpPr txBox="1"/>
          <p:nvPr/>
        </p:nvSpPr>
        <p:spPr>
          <a:xfrm>
            <a:off x="937895" y="683260"/>
            <a:ext cx="5080000" cy="6092825"/>
          </a:xfrm>
          <a:prstGeom prst="rect">
            <a:avLst/>
          </a:prstGeom>
          <a:solidFill>
            <a:schemeClr val="tx1"/>
          </a:solidFill>
        </p:spPr>
        <p:txBody>
          <a:bodyPr>
            <a:spAutoFit/>
          </a:bodyPr>
          <a:p>
            <a:pPr indent="0" fontAlgn="auto">
              <a:lnSpc>
                <a:spcPct val="100000"/>
              </a:lnSpc>
            </a:pPr>
            <a:r>
              <a:rPr lang="en-US" altLang="zh-CN" sz="1300" b="0">
                <a:solidFill>
                  <a:srgbClr val="C586C0"/>
                </a:solidFill>
                <a:latin typeface="Consolas" panose="020B0609020204030204"/>
                <a:ea typeface="Consolas" panose="020B0609020204030204"/>
              </a:rPr>
              <a:t>#include</a:t>
            </a:r>
            <a:r>
              <a:rPr lang="en-US" altLang="zh-CN" sz="1300" b="0">
                <a:solidFill>
                  <a:srgbClr val="CE9178"/>
                </a:solidFill>
                <a:latin typeface="Consolas" panose="020B0609020204030204"/>
                <a:ea typeface="Consolas" panose="020B0609020204030204"/>
              </a:rPr>
              <a:t>&lt;iostream&gt;</a:t>
            </a:r>
            <a:endParaRPr lang="en-US" altLang="zh-CN" sz="1300" b="0">
              <a:solidFill>
                <a:srgbClr val="CE9178"/>
              </a:solidFill>
              <a:latin typeface="Consolas" panose="020B0609020204030204"/>
              <a:ea typeface="Consolas" panose="020B0609020204030204"/>
            </a:endParaRPr>
          </a:p>
          <a:p>
            <a:pPr indent="0" fontAlgn="auto">
              <a:lnSpc>
                <a:spcPct val="100000"/>
              </a:lnSpc>
            </a:pPr>
            <a:r>
              <a:rPr lang="en-US" altLang="zh-CN" sz="1300" b="0">
                <a:solidFill>
                  <a:srgbClr val="C586C0"/>
                </a:solidFill>
                <a:latin typeface="Consolas" panose="020B0609020204030204"/>
                <a:ea typeface="Consolas" panose="020B0609020204030204"/>
              </a:rPr>
              <a:t>using </a:t>
            </a:r>
            <a:r>
              <a:rPr lang="en-US" altLang="zh-CN" sz="1300" b="0">
                <a:solidFill>
                  <a:srgbClr val="569CD6"/>
                </a:solidFill>
                <a:latin typeface="Consolas" panose="020B0609020204030204"/>
                <a:ea typeface="Consolas" panose="020B0609020204030204"/>
              </a:rPr>
              <a:t>namespace </a:t>
            </a:r>
            <a:r>
              <a:rPr lang="en-US" altLang="zh-CN" sz="1300" b="0">
                <a:solidFill>
                  <a:srgbClr val="4EC9B0"/>
                </a:solidFill>
                <a:latin typeface="Consolas" panose="020B0609020204030204"/>
                <a:ea typeface="Consolas" panose="020B0609020204030204"/>
              </a:rPr>
              <a:t>std</a:t>
            </a:r>
            <a:r>
              <a:rPr lang="en-US" altLang="zh-CN" sz="1300" b="0">
                <a:solidFill>
                  <a:srgbClr val="CCCCCC"/>
                </a:solidFill>
                <a:latin typeface="Consolas" panose="020B0609020204030204"/>
                <a:ea typeface="Consolas" panose="020B0609020204030204"/>
              </a:rPr>
              <a:t>;</a:t>
            </a:r>
            <a:endParaRPr lang="en-US" altLang="zh-CN" sz="1300" b="0">
              <a:solidFill>
                <a:srgbClr val="CCCCCC"/>
              </a:solidFill>
              <a:latin typeface="Consolas" panose="020B0609020204030204"/>
              <a:ea typeface="Consolas" panose="020B0609020204030204"/>
            </a:endParaRPr>
          </a:p>
          <a:p>
            <a:pPr indent="0" fontAlgn="auto">
              <a:lnSpc>
                <a:spcPct val="100000"/>
              </a:lnSpc>
            </a:pPr>
            <a:r>
              <a:rPr lang="en-US" altLang="zh-CN" sz="1300" b="0">
                <a:solidFill>
                  <a:srgbClr val="569CD6"/>
                </a:solidFill>
                <a:latin typeface="Consolas" panose="020B0609020204030204"/>
                <a:ea typeface="Consolas" panose="020B0609020204030204"/>
              </a:rPr>
              <a:t>class </a:t>
            </a:r>
            <a:r>
              <a:rPr lang="en-US" altLang="zh-CN" sz="1300" b="0">
                <a:solidFill>
                  <a:srgbClr val="4EC9B0"/>
                </a:solidFill>
                <a:latin typeface="Consolas" panose="020B0609020204030204"/>
                <a:ea typeface="Consolas" panose="020B0609020204030204"/>
              </a:rPr>
              <a:t>Outer</a:t>
            </a:r>
            <a:r>
              <a:rPr lang="en-US" altLang="zh-CN" sz="1300" b="0">
                <a:solidFill>
                  <a:srgbClr val="CCCCCC"/>
                </a:solidFill>
                <a:latin typeface="Consolas" panose="020B0609020204030204"/>
                <a:ea typeface="Consolas" panose="020B0609020204030204"/>
              </a:rPr>
              <a:t>{</a:t>
            </a:r>
            <a:endParaRPr lang="en-US" altLang="zh-CN" sz="1300" b="0">
              <a:solidFill>
                <a:srgbClr val="CCCCCC"/>
              </a:solidFill>
              <a:latin typeface="Consolas" panose="020B0609020204030204"/>
              <a:ea typeface="Consolas" panose="020B0609020204030204"/>
            </a:endParaRPr>
          </a:p>
          <a:p>
            <a:pPr indent="0" fontAlgn="auto">
              <a:lnSpc>
                <a:spcPct val="100000"/>
              </a:lnSpc>
            </a:pPr>
            <a:r>
              <a:rPr lang="en-US" altLang="zh-CN" sz="1300" b="0">
                <a:solidFill>
                  <a:srgbClr val="569CD6"/>
                </a:solidFill>
                <a:latin typeface="Consolas" panose="020B0609020204030204"/>
                <a:ea typeface="Consolas" panose="020B0609020204030204"/>
              </a:rPr>
              <a:t>protected:</a:t>
            </a:r>
            <a:endParaRPr lang="en-US" altLang="zh-CN" sz="1300" b="0">
              <a:solidFill>
                <a:srgbClr val="569CD6"/>
              </a:solidFill>
              <a:latin typeface="Consolas" panose="020B0609020204030204"/>
              <a:ea typeface="Consolas" panose="020B0609020204030204"/>
            </a:endParaRPr>
          </a:p>
          <a:p>
            <a:pPr indent="0" fontAlgn="auto">
              <a:lnSpc>
                <a:spcPct val="100000"/>
              </a:lnSpc>
            </a:pPr>
            <a:r>
              <a:rPr lang="en-US" altLang="zh-CN" sz="1300" b="0">
                <a:solidFill>
                  <a:srgbClr val="CCCCCC"/>
                </a:solidFill>
                <a:latin typeface="Consolas" panose="020B0609020204030204"/>
                <a:ea typeface="Consolas" panose="020B0609020204030204"/>
              </a:rPr>
              <a:t>    </a:t>
            </a:r>
            <a:r>
              <a:rPr lang="en-US" altLang="zh-CN" sz="1300" b="0">
                <a:solidFill>
                  <a:srgbClr val="569CD6"/>
                </a:solidFill>
                <a:latin typeface="Consolas" panose="020B0609020204030204"/>
                <a:ea typeface="Consolas" panose="020B0609020204030204"/>
              </a:rPr>
              <a:t>class</a:t>
            </a:r>
            <a:r>
              <a:rPr lang="en-US" altLang="zh-CN" sz="1300" b="0">
                <a:solidFill>
                  <a:srgbClr val="CCCCCC"/>
                </a:solidFill>
                <a:latin typeface="Consolas" panose="020B0609020204030204"/>
                <a:ea typeface="Consolas" panose="020B0609020204030204"/>
              </a:rPr>
              <a:t>  </a:t>
            </a:r>
            <a:r>
              <a:rPr lang="en-US" altLang="zh-CN" sz="1300" b="0">
                <a:solidFill>
                  <a:srgbClr val="4EC9B0"/>
                </a:solidFill>
                <a:latin typeface="Consolas" panose="020B0609020204030204"/>
                <a:ea typeface="Consolas" panose="020B0609020204030204"/>
              </a:rPr>
              <a:t>Inner</a:t>
            </a:r>
            <a:r>
              <a:rPr lang="en-US" altLang="zh-CN" sz="1300" b="0">
                <a:solidFill>
                  <a:srgbClr val="CCCCCC"/>
                </a:solidFill>
                <a:latin typeface="Consolas" panose="020B0609020204030204"/>
                <a:ea typeface="Consolas" panose="020B0609020204030204"/>
              </a:rPr>
              <a:t>{</a:t>
            </a:r>
            <a:endParaRPr lang="en-US" altLang="zh-CN" sz="1300" b="0">
              <a:solidFill>
                <a:srgbClr val="CCCCCC"/>
              </a:solidFill>
              <a:latin typeface="Consolas" panose="020B0609020204030204"/>
              <a:ea typeface="Consolas" panose="020B0609020204030204"/>
            </a:endParaRPr>
          </a:p>
          <a:p>
            <a:pPr indent="0" fontAlgn="auto">
              <a:lnSpc>
                <a:spcPct val="100000"/>
              </a:lnSpc>
            </a:pPr>
            <a:r>
              <a:rPr lang="en-US" altLang="zh-CN" sz="1300" b="0">
                <a:solidFill>
                  <a:srgbClr val="CCCCCC"/>
                </a:solidFill>
                <a:latin typeface="Consolas" panose="020B0609020204030204"/>
                <a:ea typeface="Consolas" panose="020B0609020204030204"/>
              </a:rPr>
              <a:t>    </a:t>
            </a:r>
            <a:r>
              <a:rPr lang="en-US" altLang="zh-CN" sz="1300" b="0">
                <a:solidFill>
                  <a:srgbClr val="569CD6"/>
                </a:solidFill>
                <a:latin typeface="Consolas" panose="020B0609020204030204"/>
                <a:ea typeface="Consolas" panose="020B0609020204030204"/>
              </a:rPr>
              <a:t>public:</a:t>
            </a:r>
            <a:endParaRPr lang="en-US" altLang="zh-CN" sz="1300" b="0">
              <a:solidFill>
                <a:srgbClr val="569CD6"/>
              </a:solidFill>
              <a:latin typeface="Consolas" panose="020B0609020204030204"/>
              <a:ea typeface="Consolas" panose="020B0609020204030204"/>
            </a:endParaRPr>
          </a:p>
          <a:p>
            <a:pPr indent="0" fontAlgn="auto">
              <a:lnSpc>
                <a:spcPct val="100000"/>
              </a:lnSpc>
            </a:pPr>
            <a:r>
              <a:rPr lang="en-US" altLang="zh-CN" sz="1300" b="0">
                <a:solidFill>
                  <a:srgbClr val="CCCCCC"/>
                </a:solidFill>
                <a:latin typeface="Consolas" panose="020B0609020204030204"/>
                <a:ea typeface="Consolas" panose="020B0609020204030204"/>
              </a:rPr>
              <a:t>        </a:t>
            </a:r>
            <a:r>
              <a:rPr lang="en-US" altLang="zh-CN" sz="1300" b="0">
                <a:solidFill>
                  <a:srgbClr val="569CD6"/>
                </a:solidFill>
                <a:latin typeface="Consolas" panose="020B0609020204030204"/>
                <a:ea typeface="Consolas" panose="020B0609020204030204"/>
              </a:rPr>
              <a:t>void </a:t>
            </a:r>
            <a:r>
              <a:rPr lang="en-US" altLang="zh-CN" sz="1300" b="0">
                <a:solidFill>
                  <a:srgbClr val="DCDCAA"/>
                </a:solidFill>
                <a:latin typeface="Consolas" panose="020B0609020204030204"/>
                <a:ea typeface="Consolas" panose="020B0609020204030204"/>
              </a:rPr>
              <a:t>Fun</a:t>
            </a:r>
            <a:r>
              <a:rPr lang="en-US" altLang="zh-CN" sz="1300" b="0">
                <a:solidFill>
                  <a:srgbClr val="CCCCCC"/>
                </a:solidFill>
                <a:latin typeface="Consolas" panose="020B0609020204030204"/>
                <a:ea typeface="Consolas" panose="020B0609020204030204"/>
              </a:rPr>
              <a:t>(){</a:t>
            </a:r>
            <a:endParaRPr lang="en-US" altLang="zh-CN" sz="1300" b="0">
              <a:solidFill>
                <a:srgbClr val="CCCCCC"/>
              </a:solidFill>
              <a:latin typeface="Consolas" panose="020B0609020204030204"/>
              <a:ea typeface="Consolas" panose="020B0609020204030204"/>
            </a:endParaRPr>
          </a:p>
          <a:p>
            <a:pPr indent="0" fontAlgn="auto">
              <a:lnSpc>
                <a:spcPct val="100000"/>
              </a:lnSpc>
            </a:pPr>
            <a:r>
              <a:rPr lang="en-US" altLang="zh-CN" sz="1300" b="0">
                <a:solidFill>
                  <a:srgbClr val="CCCCCC"/>
                </a:solidFill>
                <a:latin typeface="Consolas" panose="020B0609020204030204"/>
                <a:ea typeface="Consolas" panose="020B0609020204030204"/>
              </a:rPr>
              <a:t>            cout</a:t>
            </a:r>
            <a:r>
              <a:rPr lang="en-US" altLang="zh-CN" sz="1300" b="0">
                <a:solidFill>
                  <a:srgbClr val="D4D4D4"/>
                </a:solidFill>
                <a:latin typeface="Consolas" panose="020B0609020204030204"/>
                <a:ea typeface="Consolas" panose="020B0609020204030204"/>
              </a:rPr>
              <a:t>&lt;&lt;</a:t>
            </a:r>
            <a:r>
              <a:rPr lang="en-US" altLang="zh-CN" sz="1300" b="0">
                <a:solidFill>
                  <a:srgbClr val="CE9178"/>
                </a:solidFill>
                <a:latin typeface="Consolas" panose="020B0609020204030204"/>
                <a:ea typeface="Consolas" panose="020B0609020204030204"/>
              </a:rPr>
              <a:t>"Inner::Fun..."</a:t>
            </a:r>
            <a:r>
              <a:rPr lang="en-US" altLang="zh-CN" sz="1300" b="0">
                <a:solidFill>
                  <a:srgbClr val="D4D4D4"/>
                </a:solidFill>
                <a:latin typeface="Consolas" panose="020B0609020204030204"/>
                <a:ea typeface="Consolas" panose="020B0609020204030204"/>
              </a:rPr>
              <a:t>&lt;&lt;</a:t>
            </a:r>
            <a:r>
              <a:rPr lang="en-US" altLang="zh-CN" sz="1300" b="0">
                <a:solidFill>
                  <a:srgbClr val="CCCCCC"/>
                </a:solidFill>
                <a:latin typeface="Consolas" panose="020B0609020204030204"/>
                <a:ea typeface="Consolas" panose="020B0609020204030204"/>
              </a:rPr>
              <a:t>endl;</a:t>
            </a:r>
            <a:endParaRPr lang="en-US" altLang="zh-CN" sz="1300" b="0">
              <a:solidFill>
                <a:srgbClr val="CCCCCC"/>
              </a:solidFill>
              <a:latin typeface="Consolas" panose="020B0609020204030204"/>
              <a:ea typeface="Consolas" panose="020B0609020204030204"/>
            </a:endParaRPr>
          </a:p>
          <a:p>
            <a:pPr indent="0" fontAlgn="auto">
              <a:lnSpc>
                <a:spcPct val="100000"/>
              </a:lnSpc>
            </a:pPr>
            <a:r>
              <a:rPr lang="en-US" altLang="zh-CN" sz="1300" b="0">
                <a:solidFill>
                  <a:srgbClr val="CCCCCC"/>
                </a:solidFill>
                <a:latin typeface="Consolas" panose="020B0609020204030204"/>
                <a:ea typeface="Consolas" panose="020B0609020204030204"/>
              </a:rPr>
              <a:t>        }    </a:t>
            </a:r>
            <a:endParaRPr lang="en-US" altLang="zh-CN" sz="1300" b="0">
              <a:solidFill>
                <a:srgbClr val="CCCCCC"/>
              </a:solidFill>
              <a:latin typeface="Consolas" panose="020B0609020204030204"/>
              <a:ea typeface="Consolas" panose="020B0609020204030204"/>
            </a:endParaRPr>
          </a:p>
          <a:p>
            <a:pPr indent="0" fontAlgn="auto">
              <a:lnSpc>
                <a:spcPct val="100000"/>
              </a:lnSpc>
            </a:pPr>
            <a:r>
              <a:rPr lang="en-US" altLang="zh-CN" sz="1300" b="0">
                <a:solidFill>
                  <a:srgbClr val="CCCCCC"/>
                </a:solidFill>
                <a:latin typeface="Consolas" panose="020B0609020204030204"/>
                <a:ea typeface="Consolas" panose="020B0609020204030204"/>
              </a:rPr>
              <a:t>    };</a:t>
            </a:r>
            <a:endParaRPr lang="en-US" altLang="zh-CN" sz="1300" b="0">
              <a:solidFill>
                <a:srgbClr val="CCCCCC"/>
              </a:solidFill>
              <a:latin typeface="Consolas" panose="020B0609020204030204"/>
              <a:ea typeface="Consolas" panose="020B0609020204030204"/>
            </a:endParaRPr>
          </a:p>
          <a:p>
            <a:pPr indent="0" fontAlgn="auto">
              <a:lnSpc>
                <a:spcPct val="100000"/>
              </a:lnSpc>
            </a:pPr>
            <a:r>
              <a:rPr lang="en-US" altLang="zh-CN" sz="1300" b="0">
                <a:solidFill>
                  <a:srgbClr val="CCCCCC"/>
                </a:solidFill>
                <a:latin typeface="Consolas" panose="020B0609020204030204"/>
                <a:ea typeface="Consolas" panose="020B0609020204030204"/>
              </a:rPr>
              <a:t>    Inner obj_;</a:t>
            </a:r>
            <a:endParaRPr lang="en-US" altLang="zh-CN" sz="1300" b="0">
              <a:solidFill>
                <a:srgbClr val="CCCCCC"/>
              </a:solidFill>
              <a:latin typeface="Consolas" panose="020B0609020204030204"/>
              <a:ea typeface="Consolas" panose="020B0609020204030204"/>
            </a:endParaRPr>
          </a:p>
          <a:p>
            <a:pPr indent="0" fontAlgn="auto">
              <a:lnSpc>
                <a:spcPct val="100000"/>
              </a:lnSpc>
            </a:pPr>
            <a:r>
              <a:rPr lang="en-US" altLang="zh-CN" sz="1300" b="0">
                <a:solidFill>
                  <a:srgbClr val="569CD6"/>
                </a:solidFill>
                <a:latin typeface="Consolas" panose="020B0609020204030204"/>
                <a:ea typeface="Consolas" panose="020B0609020204030204"/>
              </a:rPr>
              <a:t>public:</a:t>
            </a:r>
            <a:r>
              <a:rPr lang="en-US" altLang="zh-CN" sz="1300" b="0">
                <a:solidFill>
                  <a:srgbClr val="CCCCCC"/>
                </a:solidFill>
                <a:latin typeface="Consolas" panose="020B0609020204030204"/>
                <a:ea typeface="Consolas" panose="020B0609020204030204"/>
              </a:rPr>
              <a:t>    </a:t>
            </a:r>
            <a:endParaRPr lang="en-US" altLang="zh-CN" sz="1300" b="0">
              <a:solidFill>
                <a:srgbClr val="CCCCCC"/>
              </a:solidFill>
              <a:latin typeface="Consolas" panose="020B0609020204030204"/>
              <a:ea typeface="Consolas" panose="020B0609020204030204"/>
            </a:endParaRPr>
          </a:p>
          <a:p>
            <a:pPr indent="0" fontAlgn="auto">
              <a:lnSpc>
                <a:spcPct val="100000"/>
              </a:lnSpc>
            </a:pPr>
            <a:r>
              <a:rPr lang="en-US" altLang="zh-CN" sz="1300" b="0">
                <a:solidFill>
                  <a:srgbClr val="CCCCCC"/>
                </a:solidFill>
                <a:latin typeface="Consolas" panose="020B0609020204030204"/>
                <a:ea typeface="Consolas" panose="020B0609020204030204"/>
              </a:rPr>
              <a:t>    </a:t>
            </a:r>
            <a:r>
              <a:rPr lang="en-US" altLang="zh-CN" sz="1300" b="0">
                <a:solidFill>
                  <a:srgbClr val="569CD6"/>
                </a:solidFill>
                <a:latin typeface="Consolas" panose="020B0609020204030204"/>
                <a:ea typeface="Consolas" panose="020B0609020204030204"/>
              </a:rPr>
              <a:t>void </a:t>
            </a:r>
            <a:r>
              <a:rPr lang="en-US" altLang="zh-CN" sz="1300" b="0">
                <a:solidFill>
                  <a:srgbClr val="DCDCAA"/>
                </a:solidFill>
                <a:latin typeface="Consolas" panose="020B0609020204030204"/>
                <a:ea typeface="Consolas" panose="020B0609020204030204"/>
              </a:rPr>
              <a:t>Fun</a:t>
            </a:r>
            <a:r>
              <a:rPr lang="en-US" altLang="zh-CN" sz="1300" b="0">
                <a:solidFill>
                  <a:srgbClr val="CCCCCC"/>
                </a:solidFill>
                <a:latin typeface="Consolas" panose="020B0609020204030204"/>
                <a:ea typeface="Consolas" panose="020B0609020204030204"/>
              </a:rPr>
              <a:t>(){</a:t>
            </a:r>
            <a:endParaRPr lang="en-US" altLang="zh-CN" sz="1300" b="0">
              <a:solidFill>
                <a:srgbClr val="CCCCCC"/>
              </a:solidFill>
              <a:latin typeface="Consolas" panose="020B0609020204030204"/>
              <a:ea typeface="Consolas" panose="020B0609020204030204"/>
            </a:endParaRPr>
          </a:p>
          <a:p>
            <a:pPr indent="0" fontAlgn="auto">
              <a:lnSpc>
                <a:spcPct val="100000"/>
              </a:lnSpc>
            </a:pPr>
            <a:r>
              <a:rPr lang="en-US" altLang="zh-CN" sz="1300" b="0">
                <a:solidFill>
                  <a:srgbClr val="CCCCCC"/>
                </a:solidFill>
                <a:latin typeface="Consolas" panose="020B0609020204030204"/>
                <a:ea typeface="Consolas" panose="020B0609020204030204"/>
              </a:rPr>
              <a:t>        cout</a:t>
            </a:r>
            <a:r>
              <a:rPr lang="en-US" altLang="zh-CN" sz="1300" b="0">
                <a:solidFill>
                  <a:srgbClr val="D4D4D4"/>
                </a:solidFill>
                <a:latin typeface="Consolas" panose="020B0609020204030204"/>
                <a:ea typeface="Consolas" panose="020B0609020204030204"/>
              </a:rPr>
              <a:t>&lt;&lt;</a:t>
            </a:r>
            <a:r>
              <a:rPr lang="en-US" altLang="zh-CN" sz="1300" b="0">
                <a:solidFill>
                  <a:srgbClr val="CE9178"/>
                </a:solidFill>
                <a:latin typeface="Consolas" panose="020B0609020204030204"/>
                <a:ea typeface="Consolas" panose="020B0609020204030204"/>
              </a:rPr>
              <a:t>"Outer::Fun..."</a:t>
            </a:r>
            <a:r>
              <a:rPr lang="en-US" altLang="zh-CN" sz="1300" b="0">
                <a:solidFill>
                  <a:srgbClr val="D4D4D4"/>
                </a:solidFill>
                <a:latin typeface="Consolas" panose="020B0609020204030204"/>
                <a:ea typeface="Consolas" panose="020B0609020204030204"/>
              </a:rPr>
              <a:t>&lt;&lt;</a:t>
            </a:r>
            <a:r>
              <a:rPr lang="en-US" altLang="zh-CN" sz="1300" b="0">
                <a:solidFill>
                  <a:srgbClr val="CCCCCC"/>
                </a:solidFill>
                <a:latin typeface="Consolas" panose="020B0609020204030204"/>
                <a:ea typeface="Consolas" panose="020B0609020204030204"/>
              </a:rPr>
              <a:t>endl;</a:t>
            </a:r>
            <a:endParaRPr lang="en-US" altLang="zh-CN" sz="1300" b="0">
              <a:solidFill>
                <a:srgbClr val="CCCCCC"/>
              </a:solidFill>
              <a:latin typeface="Consolas" panose="020B0609020204030204"/>
              <a:ea typeface="Consolas" panose="020B0609020204030204"/>
            </a:endParaRPr>
          </a:p>
          <a:p>
            <a:pPr indent="0" fontAlgn="auto">
              <a:lnSpc>
                <a:spcPct val="100000"/>
              </a:lnSpc>
            </a:pPr>
            <a:r>
              <a:rPr lang="en-US" altLang="zh-CN" sz="1300" b="0">
                <a:solidFill>
                  <a:srgbClr val="CCCCCC"/>
                </a:solidFill>
                <a:latin typeface="Consolas" panose="020B0609020204030204"/>
                <a:ea typeface="Consolas" panose="020B0609020204030204"/>
              </a:rPr>
              <a:t>        </a:t>
            </a:r>
            <a:r>
              <a:rPr lang="en-US" altLang="zh-CN" sz="1300" b="0">
                <a:solidFill>
                  <a:srgbClr val="9CDCFE"/>
                </a:solidFill>
                <a:latin typeface="Consolas" panose="020B0609020204030204"/>
                <a:ea typeface="Consolas" panose="020B0609020204030204"/>
              </a:rPr>
              <a:t>obj_</a:t>
            </a:r>
            <a:r>
              <a:rPr lang="en-US" altLang="zh-CN" sz="1300" b="0">
                <a:solidFill>
                  <a:srgbClr val="CCCCCC"/>
                </a:solidFill>
                <a:latin typeface="Consolas" panose="020B0609020204030204"/>
                <a:ea typeface="Consolas" panose="020B0609020204030204"/>
              </a:rPr>
              <a:t>.</a:t>
            </a:r>
            <a:r>
              <a:rPr lang="en-US" altLang="zh-CN" sz="1300" b="0">
                <a:solidFill>
                  <a:srgbClr val="DCDCAA"/>
                </a:solidFill>
                <a:latin typeface="Consolas" panose="020B0609020204030204"/>
                <a:ea typeface="Consolas" panose="020B0609020204030204"/>
              </a:rPr>
              <a:t>Fun</a:t>
            </a:r>
            <a:r>
              <a:rPr lang="en-US" altLang="zh-CN" sz="1300" b="0">
                <a:solidFill>
                  <a:srgbClr val="CCCCCC"/>
                </a:solidFill>
                <a:latin typeface="Consolas" panose="020B0609020204030204"/>
                <a:ea typeface="Consolas" panose="020B0609020204030204"/>
              </a:rPr>
              <a:t>();</a:t>
            </a:r>
            <a:endParaRPr lang="en-US" altLang="zh-CN" sz="1300" b="0">
              <a:solidFill>
                <a:srgbClr val="CCCCCC"/>
              </a:solidFill>
              <a:latin typeface="Consolas" panose="020B0609020204030204"/>
              <a:ea typeface="Consolas" panose="020B0609020204030204"/>
            </a:endParaRPr>
          </a:p>
          <a:p>
            <a:pPr indent="0" fontAlgn="auto">
              <a:lnSpc>
                <a:spcPct val="100000"/>
              </a:lnSpc>
            </a:pPr>
            <a:r>
              <a:rPr lang="en-US" altLang="zh-CN" sz="1300" b="0">
                <a:solidFill>
                  <a:srgbClr val="CCCCCC"/>
                </a:solidFill>
                <a:latin typeface="Consolas" panose="020B0609020204030204"/>
                <a:ea typeface="Consolas" panose="020B0609020204030204"/>
              </a:rPr>
              <a:t>    }</a:t>
            </a:r>
            <a:endParaRPr lang="en-US" altLang="zh-CN" sz="1300" b="0">
              <a:solidFill>
                <a:srgbClr val="CCCCCC"/>
              </a:solidFill>
              <a:latin typeface="Consolas" panose="020B0609020204030204"/>
              <a:ea typeface="Consolas" panose="020B0609020204030204"/>
            </a:endParaRPr>
          </a:p>
          <a:p>
            <a:pPr indent="0" fontAlgn="auto">
              <a:lnSpc>
                <a:spcPct val="100000"/>
              </a:lnSpc>
            </a:pPr>
            <a:r>
              <a:rPr lang="en-US" altLang="zh-CN" sz="1300" b="0">
                <a:solidFill>
                  <a:srgbClr val="CCCCCC"/>
                </a:solidFill>
                <a:latin typeface="Consolas" panose="020B0609020204030204"/>
                <a:ea typeface="Consolas" panose="020B0609020204030204"/>
              </a:rPr>
              <a:t>};</a:t>
            </a:r>
            <a:endParaRPr lang="en-US" altLang="zh-CN" sz="1300" b="0">
              <a:solidFill>
                <a:srgbClr val="CCCCCC"/>
              </a:solidFill>
              <a:latin typeface="Consolas" panose="020B0609020204030204"/>
              <a:ea typeface="Consolas" panose="020B0609020204030204"/>
            </a:endParaRPr>
          </a:p>
          <a:p>
            <a:pPr indent="0" fontAlgn="auto">
              <a:lnSpc>
                <a:spcPct val="100000"/>
              </a:lnSpc>
            </a:pPr>
            <a:endParaRPr lang="en-US" altLang="zh-CN" sz="1300" b="0">
              <a:solidFill>
                <a:srgbClr val="CCCCCC"/>
              </a:solidFill>
              <a:latin typeface="Consolas" panose="020B0609020204030204"/>
              <a:ea typeface="Consolas" panose="020B0609020204030204"/>
            </a:endParaRPr>
          </a:p>
          <a:p>
            <a:pPr indent="0" fontAlgn="auto">
              <a:lnSpc>
                <a:spcPct val="100000"/>
              </a:lnSpc>
            </a:pPr>
            <a:r>
              <a:rPr lang="en-US" altLang="zh-CN" sz="1300" b="0">
                <a:solidFill>
                  <a:srgbClr val="569CD6"/>
                </a:solidFill>
                <a:latin typeface="Consolas" panose="020B0609020204030204"/>
                <a:ea typeface="Consolas" panose="020B0609020204030204"/>
              </a:rPr>
              <a:t>class </a:t>
            </a:r>
            <a:r>
              <a:rPr lang="en-US" altLang="zh-CN" sz="1300" b="0">
                <a:solidFill>
                  <a:srgbClr val="4EC9B0"/>
                </a:solidFill>
                <a:latin typeface="Consolas" panose="020B0609020204030204"/>
                <a:ea typeface="Consolas" panose="020B0609020204030204"/>
              </a:rPr>
              <a:t>OuterDeprive</a:t>
            </a:r>
            <a:r>
              <a:rPr lang="en-US" altLang="zh-CN" sz="1300" b="0">
                <a:solidFill>
                  <a:srgbClr val="CCCCCC"/>
                </a:solidFill>
                <a:latin typeface="Consolas" panose="020B0609020204030204"/>
                <a:ea typeface="Consolas" panose="020B0609020204030204"/>
              </a:rPr>
              <a:t>: Outer{</a:t>
            </a:r>
            <a:endParaRPr lang="en-US" altLang="zh-CN" sz="1300" b="0">
              <a:solidFill>
                <a:srgbClr val="CCCCCC"/>
              </a:solidFill>
              <a:latin typeface="Consolas" panose="020B0609020204030204"/>
              <a:ea typeface="Consolas" panose="020B0609020204030204"/>
            </a:endParaRPr>
          </a:p>
          <a:p>
            <a:pPr indent="0" fontAlgn="auto">
              <a:lnSpc>
                <a:spcPct val="100000"/>
              </a:lnSpc>
            </a:pPr>
            <a:r>
              <a:rPr lang="en-US" altLang="zh-CN" sz="1300" b="0">
                <a:solidFill>
                  <a:srgbClr val="569CD6"/>
                </a:solidFill>
                <a:latin typeface="Consolas" panose="020B0609020204030204"/>
                <a:ea typeface="Consolas" panose="020B0609020204030204"/>
              </a:rPr>
              <a:t>public:</a:t>
            </a:r>
            <a:endParaRPr lang="en-US" altLang="zh-CN" sz="1300" b="0">
              <a:solidFill>
                <a:srgbClr val="569CD6"/>
              </a:solidFill>
              <a:latin typeface="Consolas" panose="020B0609020204030204"/>
              <a:ea typeface="Consolas" panose="020B0609020204030204"/>
            </a:endParaRPr>
          </a:p>
          <a:p>
            <a:pPr indent="0" fontAlgn="auto">
              <a:lnSpc>
                <a:spcPct val="100000"/>
              </a:lnSpc>
            </a:pPr>
            <a:r>
              <a:rPr lang="en-US" altLang="zh-CN" sz="1300" b="0">
                <a:solidFill>
                  <a:srgbClr val="CCCCCC"/>
                </a:solidFill>
                <a:latin typeface="Consolas" panose="020B0609020204030204"/>
                <a:ea typeface="Consolas" panose="020B0609020204030204"/>
              </a:rPr>
              <a:t>    Inner objDp;</a:t>
            </a:r>
            <a:endParaRPr lang="en-US" altLang="zh-CN" sz="1300" b="0">
              <a:solidFill>
                <a:srgbClr val="CCCCCC"/>
              </a:solidFill>
              <a:latin typeface="Consolas" panose="020B0609020204030204"/>
              <a:ea typeface="Consolas" panose="020B0609020204030204"/>
            </a:endParaRPr>
          </a:p>
          <a:p>
            <a:pPr indent="0" fontAlgn="auto">
              <a:lnSpc>
                <a:spcPct val="100000"/>
              </a:lnSpc>
            </a:pPr>
            <a:r>
              <a:rPr lang="en-US" altLang="zh-CN" sz="1300" b="0">
                <a:solidFill>
                  <a:srgbClr val="CCCCCC"/>
                </a:solidFill>
                <a:latin typeface="Consolas" panose="020B0609020204030204"/>
                <a:ea typeface="Consolas" panose="020B0609020204030204"/>
              </a:rPr>
              <a:t>};</a:t>
            </a:r>
            <a:endParaRPr lang="en-US" altLang="zh-CN" sz="1300" b="0">
              <a:solidFill>
                <a:srgbClr val="CCCCCC"/>
              </a:solidFill>
              <a:latin typeface="Consolas" panose="020B0609020204030204"/>
              <a:ea typeface="Consolas" panose="020B0609020204030204"/>
            </a:endParaRPr>
          </a:p>
          <a:p>
            <a:pPr indent="0" fontAlgn="auto">
              <a:lnSpc>
                <a:spcPct val="100000"/>
              </a:lnSpc>
            </a:pPr>
            <a:endParaRPr lang="en-US" altLang="zh-CN" sz="1300" b="0">
              <a:solidFill>
                <a:srgbClr val="CCCCCC"/>
              </a:solidFill>
              <a:latin typeface="Consolas" panose="020B0609020204030204"/>
              <a:ea typeface="Consolas" panose="020B0609020204030204"/>
            </a:endParaRPr>
          </a:p>
          <a:p>
            <a:pPr indent="0" fontAlgn="auto">
              <a:lnSpc>
                <a:spcPct val="100000"/>
              </a:lnSpc>
            </a:pPr>
            <a:r>
              <a:rPr lang="en-US" altLang="zh-CN" sz="1300" b="0">
                <a:solidFill>
                  <a:srgbClr val="569CD6"/>
                </a:solidFill>
                <a:latin typeface="Consolas" panose="020B0609020204030204"/>
                <a:ea typeface="Consolas" panose="020B0609020204030204"/>
              </a:rPr>
              <a:t>int </a:t>
            </a:r>
            <a:r>
              <a:rPr lang="en-US" altLang="zh-CN" sz="1300" b="0">
                <a:solidFill>
                  <a:srgbClr val="DCDCAA"/>
                </a:solidFill>
                <a:latin typeface="Consolas" panose="020B0609020204030204"/>
                <a:ea typeface="Consolas" panose="020B0609020204030204"/>
              </a:rPr>
              <a:t>main</a:t>
            </a:r>
            <a:r>
              <a:rPr lang="en-US" altLang="zh-CN" sz="1300" b="0">
                <a:solidFill>
                  <a:srgbClr val="CCCCCC"/>
                </a:solidFill>
                <a:latin typeface="Consolas" panose="020B0609020204030204"/>
                <a:ea typeface="Consolas" panose="020B0609020204030204"/>
              </a:rPr>
              <a:t>(){</a:t>
            </a:r>
            <a:endParaRPr lang="en-US" altLang="zh-CN" sz="1300" b="0">
              <a:solidFill>
                <a:srgbClr val="CCCCCC"/>
              </a:solidFill>
              <a:latin typeface="Consolas" panose="020B0609020204030204"/>
              <a:ea typeface="Consolas" panose="020B0609020204030204"/>
            </a:endParaRPr>
          </a:p>
          <a:p>
            <a:pPr indent="0" fontAlgn="auto">
              <a:lnSpc>
                <a:spcPct val="100000"/>
              </a:lnSpc>
            </a:pPr>
            <a:r>
              <a:rPr lang="en-US" altLang="zh-CN" sz="1300" b="0">
                <a:solidFill>
                  <a:srgbClr val="CCCCCC"/>
                </a:solidFill>
                <a:latin typeface="Consolas" panose="020B0609020204030204"/>
                <a:ea typeface="Consolas" panose="020B0609020204030204"/>
              </a:rPr>
              <a:t>    Outer o;</a:t>
            </a:r>
            <a:endParaRPr lang="en-US" altLang="zh-CN" sz="1300" b="0">
              <a:solidFill>
                <a:srgbClr val="CCCCCC"/>
              </a:solidFill>
              <a:latin typeface="Consolas" panose="020B0609020204030204"/>
              <a:ea typeface="Consolas" panose="020B0609020204030204"/>
            </a:endParaRPr>
          </a:p>
          <a:p>
            <a:pPr indent="0" fontAlgn="auto">
              <a:lnSpc>
                <a:spcPct val="100000"/>
              </a:lnSpc>
            </a:pPr>
            <a:r>
              <a:rPr lang="en-US" altLang="zh-CN" sz="1300" b="0">
                <a:solidFill>
                  <a:srgbClr val="CCCCCC"/>
                </a:solidFill>
                <a:latin typeface="Consolas" panose="020B0609020204030204"/>
                <a:ea typeface="Consolas" panose="020B0609020204030204"/>
              </a:rPr>
              <a:t>    </a:t>
            </a:r>
            <a:r>
              <a:rPr lang="en-US" altLang="zh-CN" sz="1300" b="0">
                <a:solidFill>
                  <a:srgbClr val="9CDCFE"/>
                </a:solidFill>
                <a:latin typeface="Consolas" panose="020B0609020204030204"/>
                <a:ea typeface="Consolas" panose="020B0609020204030204"/>
              </a:rPr>
              <a:t>o</a:t>
            </a:r>
            <a:r>
              <a:rPr lang="en-US" altLang="zh-CN" sz="1300" b="0">
                <a:solidFill>
                  <a:srgbClr val="CCCCCC"/>
                </a:solidFill>
                <a:latin typeface="Consolas" panose="020B0609020204030204"/>
                <a:ea typeface="Consolas" panose="020B0609020204030204"/>
              </a:rPr>
              <a:t>.</a:t>
            </a:r>
            <a:r>
              <a:rPr lang="en-US" altLang="zh-CN" sz="1300" b="0">
                <a:solidFill>
                  <a:srgbClr val="DCDCAA"/>
                </a:solidFill>
                <a:latin typeface="Consolas" panose="020B0609020204030204"/>
                <a:ea typeface="Consolas" panose="020B0609020204030204"/>
              </a:rPr>
              <a:t>Fun</a:t>
            </a:r>
            <a:r>
              <a:rPr lang="en-US" altLang="zh-CN" sz="1300" b="0">
                <a:solidFill>
                  <a:srgbClr val="CCCCCC"/>
                </a:solidFill>
                <a:latin typeface="Consolas" panose="020B0609020204030204"/>
                <a:ea typeface="Consolas" panose="020B0609020204030204"/>
              </a:rPr>
              <a:t>();</a:t>
            </a:r>
            <a:endParaRPr lang="en-US" altLang="zh-CN" sz="1300" b="0">
              <a:solidFill>
                <a:srgbClr val="CCCCCC"/>
              </a:solidFill>
              <a:latin typeface="Consolas" panose="020B0609020204030204"/>
              <a:ea typeface="Consolas" panose="020B0609020204030204"/>
            </a:endParaRPr>
          </a:p>
          <a:p>
            <a:pPr indent="0" fontAlgn="auto">
              <a:lnSpc>
                <a:spcPct val="100000"/>
              </a:lnSpc>
            </a:pPr>
            <a:r>
              <a:rPr lang="en-US" altLang="zh-CN" sz="1300" b="0">
                <a:solidFill>
                  <a:srgbClr val="CCCCCC"/>
                </a:solidFill>
                <a:latin typeface="Consolas" panose="020B0609020204030204"/>
                <a:ea typeface="Consolas" panose="020B0609020204030204"/>
              </a:rPr>
              <a:t>    </a:t>
            </a:r>
            <a:r>
              <a:rPr lang="en-US" altLang="zh-CN" sz="1300" b="0">
                <a:solidFill>
                  <a:srgbClr val="4EC9B0"/>
                </a:solidFill>
                <a:latin typeface="Consolas" panose="020B0609020204030204"/>
                <a:ea typeface="Consolas" panose="020B0609020204030204"/>
              </a:rPr>
              <a:t>Outer</a:t>
            </a:r>
            <a:r>
              <a:rPr lang="en-US" altLang="zh-CN" sz="1300" b="0">
                <a:solidFill>
                  <a:srgbClr val="CCCCCC"/>
                </a:solidFill>
                <a:latin typeface="Consolas" panose="020B0609020204030204"/>
                <a:ea typeface="Consolas" panose="020B0609020204030204"/>
              </a:rPr>
              <a:t>::Inner i;</a:t>
            </a:r>
            <a:endParaRPr lang="en-US" altLang="zh-CN" sz="1300" b="0">
              <a:solidFill>
                <a:srgbClr val="CCCCCC"/>
              </a:solidFill>
              <a:latin typeface="Consolas" panose="020B0609020204030204"/>
              <a:ea typeface="Consolas" panose="020B0609020204030204"/>
            </a:endParaRPr>
          </a:p>
          <a:p>
            <a:pPr indent="0" fontAlgn="auto">
              <a:lnSpc>
                <a:spcPct val="100000"/>
              </a:lnSpc>
            </a:pPr>
            <a:r>
              <a:rPr lang="en-US" altLang="zh-CN" sz="1300" b="0">
                <a:solidFill>
                  <a:srgbClr val="CCCCCC"/>
                </a:solidFill>
                <a:latin typeface="Consolas" panose="020B0609020204030204"/>
                <a:ea typeface="Consolas" panose="020B0609020204030204"/>
              </a:rPr>
              <a:t>    </a:t>
            </a:r>
            <a:r>
              <a:rPr lang="en-US" altLang="zh-CN" sz="1300" b="0">
                <a:solidFill>
                  <a:srgbClr val="9CDCFE"/>
                </a:solidFill>
                <a:latin typeface="Consolas" panose="020B0609020204030204"/>
                <a:ea typeface="Consolas" panose="020B0609020204030204"/>
              </a:rPr>
              <a:t>i</a:t>
            </a:r>
            <a:r>
              <a:rPr lang="en-US" altLang="zh-CN" sz="1300" b="0">
                <a:solidFill>
                  <a:srgbClr val="CCCCCC"/>
                </a:solidFill>
                <a:latin typeface="Consolas" panose="020B0609020204030204"/>
                <a:ea typeface="Consolas" panose="020B0609020204030204"/>
              </a:rPr>
              <a:t>.</a:t>
            </a:r>
            <a:r>
              <a:rPr lang="en-US" altLang="zh-CN" sz="1300" b="0">
                <a:solidFill>
                  <a:srgbClr val="DCDCAA"/>
                </a:solidFill>
                <a:latin typeface="Consolas" panose="020B0609020204030204"/>
                <a:ea typeface="Consolas" panose="020B0609020204030204"/>
              </a:rPr>
              <a:t>Fun</a:t>
            </a:r>
            <a:r>
              <a:rPr lang="en-US" altLang="zh-CN" sz="1300" b="0">
                <a:solidFill>
                  <a:srgbClr val="CCCCCC"/>
                </a:solidFill>
                <a:latin typeface="Consolas" panose="020B0609020204030204"/>
                <a:ea typeface="Consolas" panose="020B0609020204030204"/>
              </a:rPr>
              <a:t>();</a:t>
            </a:r>
            <a:endParaRPr lang="en-US" altLang="zh-CN" sz="1300" b="0">
              <a:solidFill>
                <a:srgbClr val="CCCCCC"/>
              </a:solidFill>
              <a:latin typeface="Consolas" panose="020B0609020204030204"/>
              <a:ea typeface="Consolas" panose="020B0609020204030204"/>
            </a:endParaRPr>
          </a:p>
          <a:p>
            <a:pPr indent="0" fontAlgn="auto">
              <a:lnSpc>
                <a:spcPct val="100000"/>
              </a:lnSpc>
            </a:pPr>
            <a:r>
              <a:rPr lang="en-US" altLang="zh-CN" sz="1300" b="0">
                <a:solidFill>
                  <a:srgbClr val="CCCCCC"/>
                </a:solidFill>
                <a:latin typeface="Consolas" panose="020B0609020204030204"/>
                <a:ea typeface="Consolas" panose="020B0609020204030204"/>
              </a:rPr>
              <a:t>    </a:t>
            </a:r>
            <a:r>
              <a:rPr lang="en-US" altLang="zh-CN" sz="1300" b="0">
                <a:solidFill>
                  <a:srgbClr val="C586C0"/>
                </a:solidFill>
                <a:latin typeface="Consolas" panose="020B0609020204030204"/>
                <a:ea typeface="Consolas" panose="020B0609020204030204"/>
              </a:rPr>
              <a:t>return</a:t>
            </a:r>
            <a:r>
              <a:rPr lang="en-US" altLang="zh-CN" sz="1300" b="0">
                <a:solidFill>
                  <a:srgbClr val="B5CEA8"/>
                </a:solidFill>
                <a:latin typeface="Consolas" panose="020B0609020204030204"/>
                <a:ea typeface="Consolas" panose="020B0609020204030204"/>
              </a:rPr>
              <a:t>0</a:t>
            </a:r>
            <a:r>
              <a:rPr lang="en-US" altLang="zh-CN" sz="1300" b="0">
                <a:solidFill>
                  <a:srgbClr val="CCCCCC"/>
                </a:solidFill>
                <a:latin typeface="Consolas" panose="020B0609020204030204"/>
                <a:ea typeface="Consolas" panose="020B0609020204030204"/>
              </a:rPr>
              <a:t>;</a:t>
            </a:r>
            <a:endParaRPr lang="en-US" altLang="zh-CN" sz="1300" b="0">
              <a:solidFill>
                <a:srgbClr val="CCCCCC"/>
              </a:solidFill>
              <a:latin typeface="Consolas" panose="020B0609020204030204"/>
              <a:ea typeface="Consolas" panose="020B0609020204030204"/>
            </a:endParaRPr>
          </a:p>
          <a:p>
            <a:pPr indent="0" fontAlgn="auto">
              <a:lnSpc>
                <a:spcPct val="100000"/>
              </a:lnSpc>
            </a:pPr>
            <a:r>
              <a:rPr lang="en-US" altLang="zh-CN" sz="1300" b="0">
                <a:solidFill>
                  <a:srgbClr val="CCCCCC"/>
                </a:solidFill>
                <a:latin typeface="Consolas" panose="020B0609020204030204"/>
                <a:ea typeface="Consolas" panose="020B0609020204030204"/>
              </a:rPr>
              <a:t>}</a:t>
            </a:r>
            <a:endParaRPr lang="en-US" altLang="zh-CN" sz="1300" b="0">
              <a:solidFill>
                <a:srgbClr val="CCCCCC"/>
              </a:solidFill>
              <a:latin typeface="Consolas" panose="020B0609020204030204"/>
              <a:ea typeface="Consolas" panose="020B0609020204030204"/>
            </a:endParaRPr>
          </a:p>
        </p:txBody>
      </p:sp>
      <p:sp>
        <p:nvSpPr>
          <p:cNvPr id="12" name="矩形 11"/>
          <p:cNvSpPr/>
          <p:nvPr/>
        </p:nvSpPr>
        <p:spPr>
          <a:xfrm>
            <a:off x="999490" y="1337945"/>
            <a:ext cx="3710305" cy="139573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defTabSz="1076960">
              <a:defRPr/>
            </a:pPr>
            <a:endParaRPr lang="zh-CN" altLang="en-US" sz="2085">
              <a:solidFill>
                <a:prstClr val="white"/>
              </a:solidFill>
              <a:latin typeface="Calibri" panose="020F0502020204030204"/>
              <a:ea typeface="宋体" panose="02010600030101010101" pitchFamily="2" charset="-122"/>
            </a:endParaRPr>
          </a:p>
        </p:txBody>
      </p:sp>
      <p:sp>
        <p:nvSpPr>
          <p:cNvPr id="13" name="TextBox 5"/>
          <p:cNvSpPr txBox="1"/>
          <p:nvPr/>
        </p:nvSpPr>
        <p:spPr>
          <a:xfrm>
            <a:off x="3197860" y="787400"/>
            <a:ext cx="2820035" cy="491490"/>
          </a:xfrm>
          <a:prstGeom prst="rect">
            <a:avLst/>
          </a:prstGeom>
          <a:noFill/>
        </p:spPr>
        <p:txBody>
          <a:bodyPr wrap="square" rtlCol="0">
            <a:spAutoFit/>
          </a:bodyPr>
          <a:p>
            <a:pPr defTabSz="1076960">
              <a:defRPr/>
            </a:pPr>
            <a:r>
              <a:rPr lang="en-US" altLang="zh-CN" sz="1300" dirty="0">
                <a:solidFill>
                  <a:schemeClr val="bg1"/>
                </a:solidFill>
                <a:latin typeface="Calibri" panose="020F0502020204030204"/>
                <a:ea typeface="宋体" panose="02010600030101010101" pitchFamily="2" charset="-122"/>
              </a:rPr>
              <a:t>Declare a nested class </a:t>
            </a:r>
            <a:r>
              <a:rPr lang="en-US" altLang="zh-CN" sz="1300" b="1" dirty="0">
                <a:solidFill>
                  <a:schemeClr val="bg1"/>
                </a:solidFill>
                <a:latin typeface="Calibri" panose="020F0502020204030204"/>
                <a:ea typeface="宋体" panose="02010600030101010101" pitchFamily="2" charset="-122"/>
              </a:rPr>
              <a:t>Inner</a:t>
            </a:r>
            <a:r>
              <a:rPr lang="en-US" altLang="zh-CN" sz="1300" dirty="0">
                <a:solidFill>
                  <a:schemeClr val="bg1"/>
                </a:solidFill>
                <a:latin typeface="Calibri" panose="020F0502020204030204"/>
                <a:ea typeface="宋体" panose="02010600030101010101" pitchFamily="2" charset="-122"/>
              </a:rPr>
              <a:t> in the </a:t>
            </a:r>
            <a:r>
              <a:rPr lang="en-US" altLang="zh-CN" sz="1300" b="1" dirty="0">
                <a:solidFill>
                  <a:schemeClr val="bg1"/>
                </a:solidFill>
                <a:latin typeface="Calibri" panose="020F0502020204030204"/>
                <a:ea typeface="宋体" panose="02010600030101010101" pitchFamily="2" charset="-122"/>
              </a:rPr>
              <a:t>protected </a:t>
            </a:r>
            <a:r>
              <a:rPr lang="en-US" altLang="zh-CN" sz="1300" dirty="0">
                <a:solidFill>
                  <a:schemeClr val="bg1"/>
                </a:solidFill>
                <a:latin typeface="Calibri" panose="020F0502020204030204"/>
                <a:ea typeface="宋体" panose="02010600030101010101" pitchFamily="2" charset="-122"/>
              </a:rPr>
              <a:t>section of </a:t>
            </a:r>
            <a:r>
              <a:rPr lang="en-US" altLang="zh-CN" sz="1300" b="1" dirty="0">
                <a:solidFill>
                  <a:schemeClr val="bg1"/>
                </a:solidFill>
                <a:latin typeface="Calibri" panose="020F0502020204030204"/>
                <a:ea typeface="宋体" panose="02010600030101010101" pitchFamily="2" charset="-122"/>
              </a:rPr>
              <a:t>Outer</a:t>
            </a:r>
            <a:r>
              <a:rPr lang="en-US" altLang="zh-CN" sz="1300" dirty="0">
                <a:solidFill>
                  <a:schemeClr val="bg1"/>
                </a:solidFill>
                <a:latin typeface="Calibri" panose="020F0502020204030204"/>
                <a:ea typeface="宋体" panose="02010600030101010101" pitchFamily="2" charset="-122"/>
              </a:rPr>
              <a:t> class</a:t>
            </a:r>
            <a:endParaRPr lang="en-US" altLang="zh-CN" sz="1300" dirty="0">
              <a:solidFill>
                <a:schemeClr val="bg1"/>
              </a:solidFill>
              <a:latin typeface="Calibri" panose="020F0502020204030204"/>
              <a:ea typeface="宋体" panose="02010600030101010101" pitchFamily="2" charset="-122"/>
            </a:endParaRPr>
          </a:p>
        </p:txBody>
      </p:sp>
      <p:sp>
        <p:nvSpPr>
          <p:cNvPr id="15" name="矩形 14"/>
          <p:cNvSpPr/>
          <p:nvPr/>
        </p:nvSpPr>
        <p:spPr>
          <a:xfrm>
            <a:off x="1315085" y="5875655"/>
            <a:ext cx="2328545" cy="22606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defTabSz="1076960">
              <a:defRPr/>
            </a:pPr>
            <a:endParaRPr lang="zh-CN" altLang="en-US" sz="2085">
              <a:solidFill>
                <a:prstClr val="white"/>
              </a:solidFill>
              <a:latin typeface="Calibri" panose="020F0502020204030204"/>
              <a:ea typeface="宋体" panose="02010600030101010101" pitchFamily="2" charset="-122"/>
            </a:endParaRPr>
          </a:p>
        </p:txBody>
      </p:sp>
      <p:pic>
        <p:nvPicPr>
          <p:cNvPr id="7" name="图片 6"/>
          <p:cNvPicPr>
            <a:picLocks noChangeAspect="1"/>
          </p:cNvPicPr>
          <p:nvPr/>
        </p:nvPicPr>
        <p:blipFill>
          <a:blip r:embed="rId1"/>
          <a:stretch>
            <a:fillRect/>
          </a:stretch>
        </p:blipFill>
        <p:spPr>
          <a:xfrm>
            <a:off x="6242050" y="4770120"/>
            <a:ext cx="5822315" cy="1106170"/>
          </a:xfrm>
          <a:prstGeom prst="rect">
            <a:avLst/>
          </a:prstGeom>
        </p:spPr>
      </p:pic>
      <p:sp>
        <p:nvSpPr>
          <p:cNvPr id="60" name="矩形 59"/>
          <p:cNvSpPr/>
          <p:nvPr/>
        </p:nvSpPr>
        <p:spPr>
          <a:xfrm>
            <a:off x="999490" y="1337945"/>
            <a:ext cx="1282065" cy="158115"/>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defTabSz="1076960">
              <a:defRPr/>
            </a:pPr>
            <a:endParaRPr lang="zh-CN" altLang="en-US" sz="2085">
              <a:solidFill>
                <a:prstClr val="white"/>
              </a:solidFill>
              <a:latin typeface="Calibri" panose="020F0502020204030204"/>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ldLvl="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1486027" y="194886"/>
            <a:ext cx="9219946" cy="792088"/>
          </a:xfrm>
        </p:spPr>
        <p:txBody>
          <a:bodyPr>
            <a:noAutofit/>
          </a:bodyPr>
          <a:lstStyle/>
          <a:p>
            <a:r>
              <a:rPr lang="en-US" altLang="zh-CN" sz="4720" dirty="0"/>
              <a:t>RTTI(Run-Time</a:t>
            </a:r>
            <a:r>
              <a:rPr lang="zh-CN" altLang="en-US" sz="4720" dirty="0"/>
              <a:t> </a:t>
            </a:r>
            <a:r>
              <a:rPr lang="en-US" altLang="zh-CN" sz="4720" dirty="0"/>
              <a:t>Type Identification)</a:t>
            </a:r>
            <a:endParaRPr lang="en-US" altLang="zh-CN" sz="4720" dirty="0"/>
          </a:p>
        </p:txBody>
      </p:sp>
      <p:sp>
        <p:nvSpPr>
          <p:cNvPr id="7" name="文本框 6"/>
          <p:cNvSpPr txBox="1"/>
          <p:nvPr/>
        </p:nvSpPr>
        <p:spPr>
          <a:xfrm>
            <a:off x="541097" y="1301180"/>
            <a:ext cx="10783047" cy="765175"/>
          </a:xfrm>
          <a:prstGeom prst="rect">
            <a:avLst/>
          </a:prstGeom>
          <a:noFill/>
        </p:spPr>
        <p:txBody>
          <a:bodyPr wrap="square">
            <a:spAutoFit/>
          </a:bodyPr>
          <a:lstStyle/>
          <a:p>
            <a:r>
              <a:rPr lang="en-US" altLang="zh-CN" sz="2180" b="1" dirty="0">
                <a:solidFill>
                  <a:srgbClr val="00B0F0"/>
                </a:solidFill>
              </a:rPr>
              <a:t>Type conversion </a:t>
            </a:r>
            <a:r>
              <a:rPr lang="en-US" altLang="zh-CN" sz="2180" dirty="0">
                <a:solidFill>
                  <a:srgbClr val="273239"/>
                </a:solidFill>
              </a:rPr>
              <a:t>A type cast is basically a conversion from one type to another. C++ supports four types of casting: </a:t>
            </a:r>
            <a:r>
              <a:rPr lang="en-US" altLang="zh-CN" sz="2180" b="1" dirty="0">
                <a:solidFill>
                  <a:srgbClr val="273239"/>
                </a:solidFill>
              </a:rPr>
              <a:t>Static </a:t>
            </a:r>
            <a:r>
              <a:rPr lang="en-US" altLang="zh-CN" sz="2180" dirty="0">
                <a:solidFill>
                  <a:srgbClr val="273239"/>
                </a:solidFill>
              </a:rPr>
              <a:t>Cast, </a:t>
            </a:r>
            <a:r>
              <a:rPr lang="en-US" altLang="zh-CN" sz="2180" b="1" dirty="0">
                <a:solidFill>
                  <a:srgbClr val="273239"/>
                </a:solidFill>
              </a:rPr>
              <a:t>Dynamic </a:t>
            </a:r>
            <a:r>
              <a:rPr lang="en-US" altLang="zh-CN" sz="2180" dirty="0">
                <a:solidFill>
                  <a:srgbClr val="273239"/>
                </a:solidFill>
              </a:rPr>
              <a:t>Cast, </a:t>
            </a:r>
            <a:r>
              <a:rPr lang="en-US" altLang="zh-CN" sz="2200" b="1" dirty="0">
                <a:solidFill>
                  <a:srgbClr val="273239"/>
                </a:solidFill>
              </a:rPr>
              <a:t>Const</a:t>
            </a:r>
            <a:r>
              <a:rPr lang="en-US" altLang="zh-CN" sz="2180" b="1" dirty="0">
                <a:solidFill>
                  <a:srgbClr val="273239"/>
                </a:solidFill>
              </a:rPr>
              <a:t> </a:t>
            </a:r>
            <a:r>
              <a:rPr lang="en-US" altLang="zh-CN" sz="2180" dirty="0">
                <a:solidFill>
                  <a:srgbClr val="273239"/>
                </a:solidFill>
              </a:rPr>
              <a:t>Cast, </a:t>
            </a:r>
            <a:r>
              <a:rPr lang="en-US" altLang="zh-CN" sz="2180" b="1" dirty="0">
                <a:solidFill>
                  <a:srgbClr val="273239"/>
                </a:solidFill>
              </a:rPr>
              <a:t>Reinterpret </a:t>
            </a:r>
            <a:r>
              <a:rPr lang="en-US" altLang="zh-CN" sz="2180" dirty="0">
                <a:solidFill>
                  <a:srgbClr val="273239"/>
                </a:solidFill>
              </a:rPr>
              <a:t>Cast.</a:t>
            </a:r>
            <a:endParaRPr lang="zh-CN" altLang="en-US" sz="2180" dirty="0"/>
          </a:p>
        </p:txBody>
      </p:sp>
      <p:pic>
        <p:nvPicPr>
          <p:cNvPr id="8" name="图片 7"/>
          <p:cNvPicPr>
            <a:picLocks noChangeAspect="1"/>
          </p:cNvPicPr>
          <p:nvPr/>
        </p:nvPicPr>
        <p:blipFill>
          <a:blip r:embed="rId1"/>
          <a:stretch>
            <a:fillRect/>
          </a:stretch>
        </p:blipFill>
        <p:spPr>
          <a:xfrm>
            <a:off x="1980439" y="3232945"/>
            <a:ext cx="7252448" cy="1193441"/>
          </a:xfrm>
          <a:prstGeom prst="rect">
            <a:avLst/>
          </a:prstGeom>
        </p:spPr>
      </p:pic>
      <p:grpSp>
        <p:nvGrpSpPr>
          <p:cNvPr id="9" name="组合 8"/>
          <p:cNvGrpSpPr/>
          <p:nvPr/>
        </p:nvGrpSpPr>
        <p:grpSpPr>
          <a:xfrm>
            <a:off x="3984111" y="3305650"/>
            <a:ext cx="2549233" cy="646164"/>
            <a:chOff x="3212172" y="959189"/>
            <a:chExt cx="2808877" cy="711977"/>
          </a:xfrm>
        </p:grpSpPr>
        <p:sp>
          <p:nvSpPr>
            <p:cNvPr id="11" name="矩形 10"/>
            <p:cNvSpPr/>
            <p:nvPr/>
          </p:nvSpPr>
          <p:spPr>
            <a:xfrm>
              <a:off x="3212172" y="1383134"/>
              <a:ext cx="932595" cy="288032"/>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5" dirty="0">
                <a:solidFill>
                  <a:prstClr val="white"/>
                </a:solidFill>
              </a:endParaRPr>
            </a:p>
          </p:txBody>
        </p:sp>
        <p:cxnSp>
          <p:nvCxnSpPr>
            <p:cNvPr id="13" name="直接箭头连接符 12"/>
            <p:cNvCxnSpPr/>
            <p:nvPr/>
          </p:nvCxnSpPr>
          <p:spPr>
            <a:xfrm flipH="1">
              <a:off x="4144464" y="1199898"/>
              <a:ext cx="652098" cy="222497"/>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4" name="文本框 13"/>
            <p:cNvSpPr txBox="1"/>
            <p:nvPr/>
          </p:nvSpPr>
          <p:spPr>
            <a:xfrm>
              <a:off x="4791019" y="959189"/>
              <a:ext cx="1230030" cy="377825"/>
            </a:xfrm>
            <a:prstGeom prst="rect">
              <a:avLst/>
            </a:prstGeom>
            <a:noFill/>
          </p:spPr>
          <p:txBody>
            <a:bodyPr wrap="none" rtlCol="0">
              <a:spAutoFit/>
            </a:bodyPr>
            <a:lstStyle/>
            <a:p>
              <a:r>
                <a:rPr lang="en-US" altLang="zh-CN" sz="1635" dirty="0">
                  <a:solidFill>
                    <a:srgbClr val="FF0000"/>
                  </a:solidFill>
                </a:rPr>
                <a:t>C style cast</a:t>
              </a:r>
              <a:endParaRPr lang="en-US" altLang="zh-CN" sz="1635" dirty="0">
                <a:solidFill>
                  <a:srgbClr val="FF0000"/>
                </a:solidFill>
              </a:endParaRPr>
            </a:p>
          </p:txBody>
        </p:sp>
      </p:grpSp>
      <p:grpSp>
        <p:nvGrpSpPr>
          <p:cNvPr id="16" name="组合 15"/>
          <p:cNvGrpSpPr/>
          <p:nvPr/>
        </p:nvGrpSpPr>
        <p:grpSpPr>
          <a:xfrm>
            <a:off x="3789164" y="4147369"/>
            <a:ext cx="2365946" cy="661727"/>
            <a:chOff x="3212173" y="1383133"/>
            <a:chExt cx="2606922" cy="729125"/>
          </a:xfrm>
        </p:grpSpPr>
        <p:sp>
          <p:nvSpPr>
            <p:cNvPr id="17" name="矩形 16"/>
            <p:cNvSpPr/>
            <p:nvPr/>
          </p:nvSpPr>
          <p:spPr>
            <a:xfrm>
              <a:off x="3212173" y="1383133"/>
              <a:ext cx="2399540" cy="35129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5" dirty="0">
                <a:solidFill>
                  <a:prstClr val="white"/>
                </a:solidFill>
              </a:endParaRPr>
            </a:p>
          </p:txBody>
        </p:sp>
        <p:cxnSp>
          <p:nvCxnSpPr>
            <p:cNvPr id="18" name="直接箭头连接符 17"/>
            <p:cNvCxnSpPr/>
            <p:nvPr/>
          </p:nvCxnSpPr>
          <p:spPr>
            <a:xfrm flipH="1" flipV="1">
              <a:off x="4138445" y="1671166"/>
              <a:ext cx="239402" cy="162867"/>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9" name="文本框 18"/>
            <p:cNvSpPr txBox="1"/>
            <p:nvPr/>
          </p:nvSpPr>
          <p:spPr>
            <a:xfrm>
              <a:off x="4359571" y="1734433"/>
              <a:ext cx="1459524" cy="377825"/>
            </a:xfrm>
            <a:prstGeom prst="rect">
              <a:avLst/>
            </a:prstGeom>
            <a:noFill/>
          </p:spPr>
          <p:txBody>
            <a:bodyPr wrap="none" rtlCol="0">
              <a:spAutoFit/>
            </a:bodyPr>
            <a:lstStyle/>
            <a:p>
              <a:r>
                <a:rPr lang="en-US" altLang="zh-CN" sz="1635" dirty="0">
                  <a:solidFill>
                    <a:srgbClr val="FF0000"/>
                  </a:solidFill>
                </a:rPr>
                <a:t>C++ style cast</a:t>
              </a:r>
              <a:endParaRPr lang="en-US" altLang="zh-CN" sz="1635" dirty="0">
                <a:solidFill>
                  <a:srgbClr val="FF0000"/>
                </a:solidFill>
              </a:endParaRPr>
            </a:p>
          </p:txBody>
        </p:sp>
      </p:grpSp>
      <p:pic>
        <p:nvPicPr>
          <p:cNvPr id="20" name="图片 19"/>
          <p:cNvPicPr>
            <a:picLocks noChangeAspect="1"/>
          </p:cNvPicPr>
          <p:nvPr/>
        </p:nvPicPr>
        <p:blipFill>
          <a:blip r:embed="rId2"/>
          <a:stretch>
            <a:fillRect/>
          </a:stretch>
        </p:blipFill>
        <p:spPr>
          <a:xfrm>
            <a:off x="1165579" y="2477006"/>
            <a:ext cx="4441083" cy="326550"/>
          </a:xfrm>
          <a:prstGeom prst="rect">
            <a:avLst/>
          </a:prstGeom>
        </p:spPr>
      </p:pic>
      <p:sp>
        <p:nvSpPr>
          <p:cNvPr id="21" name="文本框 20"/>
          <p:cNvSpPr txBox="1"/>
          <p:nvPr/>
        </p:nvSpPr>
        <p:spPr>
          <a:xfrm>
            <a:off x="475746" y="5019050"/>
            <a:ext cx="11240509" cy="1106805"/>
          </a:xfrm>
          <a:prstGeom prst="rect">
            <a:avLst/>
          </a:prstGeom>
          <a:noFill/>
        </p:spPr>
        <p:txBody>
          <a:bodyPr wrap="square">
            <a:spAutoFit/>
          </a:bodyPr>
          <a:lstStyle/>
          <a:p>
            <a:r>
              <a:rPr lang="en-US" altLang="zh-CN" sz="2200" b="1" dirty="0" err="1">
                <a:solidFill>
                  <a:srgbClr val="00B0F0"/>
                </a:solidFill>
              </a:rPr>
              <a:t>static_cast</a:t>
            </a:r>
            <a:r>
              <a:rPr lang="en-US" altLang="zh-CN" sz="2200" b="1" dirty="0">
                <a:solidFill>
                  <a:srgbClr val="00B0F0"/>
                </a:solidFill>
              </a:rPr>
              <a:t> </a:t>
            </a:r>
            <a:r>
              <a:rPr lang="en-US" altLang="zh-CN" sz="2200" dirty="0"/>
              <a:t>has basically the same power and meaning as the general-purpose C-style cast. It also has the same kind of restrictions. For example, you </a:t>
            </a:r>
            <a:r>
              <a:rPr lang="en-US" altLang="zh-CN" sz="2200" b="1" dirty="0"/>
              <a:t>CANNOT </a:t>
            </a:r>
            <a:r>
              <a:rPr lang="en-US" altLang="zh-CN" sz="2200" dirty="0"/>
              <a:t>cast a </a:t>
            </a:r>
            <a:r>
              <a:rPr lang="en-US" altLang="zh-CN" sz="2200" b="1" dirty="0"/>
              <a:t>struct</a:t>
            </a:r>
            <a:r>
              <a:rPr lang="en-US" altLang="zh-CN" sz="2200" dirty="0"/>
              <a:t> into an </a:t>
            </a:r>
            <a:r>
              <a:rPr lang="en-US" altLang="zh-CN" sz="2200" b="1" dirty="0"/>
              <a:t>int</a:t>
            </a:r>
            <a:r>
              <a:rPr lang="en-US" altLang="zh-CN" sz="2200" dirty="0"/>
              <a:t> or a </a:t>
            </a:r>
            <a:r>
              <a:rPr lang="en-US" altLang="zh-CN" sz="2200" b="1" dirty="0"/>
              <a:t>double</a:t>
            </a:r>
            <a:r>
              <a:rPr lang="en-US" altLang="zh-CN" sz="2200" dirty="0"/>
              <a:t> into a pointer. Furthermore, </a:t>
            </a:r>
            <a:r>
              <a:rPr lang="en-US" altLang="zh-CN" sz="2200" b="1" dirty="0" err="1"/>
              <a:t>static_cast</a:t>
            </a:r>
            <a:r>
              <a:rPr lang="en-US" altLang="zh-CN" sz="2200" b="1" dirty="0"/>
              <a:t> </a:t>
            </a:r>
            <a:r>
              <a:rPr lang="en-US" altLang="zh-CN" sz="2200" dirty="0"/>
              <a:t>can’t remove </a:t>
            </a:r>
            <a:r>
              <a:rPr lang="en-US" altLang="zh-CN" sz="2200" dirty="0" err="1"/>
              <a:t>constness</a:t>
            </a:r>
            <a:r>
              <a:rPr lang="en-US" altLang="zh-CN" sz="2200" dirty="0"/>
              <a:t> from an expression.</a:t>
            </a:r>
            <a:endParaRPr lang="zh-CN" altLang="en-US" sz="2200" dirty="0"/>
          </a:p>
        </p:txBody>
      </p:sp>
      <p:sp>
        <p:nvSpPr>
          <p:cNvPr id="2" name="灯片编号占位符 1"/>
          <p:cNvSpPr>
            <a:spLocks noGrp="1"/>
          </p:cNvSpPr>
          <p:nvPr>
            <p:ph type="sldNum" sz="quarter" idx="12"/>
          </p:nvPr>
        </p:nvSpPr>
        <p:spPr/>
        <p:txBody>
          <a:bodyPr/>
          <a:p>
            <a:fld id="{506F4176-339E-4C4B-80E4-BBE9C4467EFE}" type="slidenum">
              <a:rPr lang="zh-CN" altLang="en-US" smtClean="0"/>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21"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p:cNvSpPr txBox="1"/>
          <p:nvPr/>
        </p:nvSpPr>
        <p:spPr>
          <a:xfrm>
            <a:off x="1356360" y="167080"/>
            <a:ext cx="10524080" cy="1630045"/>
          </a:xfrm>
          <a:prstGeom prst="rect">
            <a:avLst/>
          </a:prstGeom>
          <a:noFill/>
        </p:spPr>
        <p:txBody>
          <a:bodyPr wrap="square">
            <a:spAutoFit/>
          </a:bodyPr>
          <a:lstStyle/>
          <a:p>
            <a:pPr defTabSz="1076960">
              <a:defRPr/>
            </a:pPr>
            <a:r>
              <a:rPr lang="en-US" altLang="zh-CN" sz="2000" b="1" dirty="0">
                <a:solidFill>
                  <a:srgbClr val="00B0F0"/>
                </a:solidFill>
                <a:latin typeface="Calibri" panose="020F0502020204030204"/>
                <a:ea typeface="宋体" panose="02010600030101010101" pitchFamily="2" charset="-122"/>
              </a:rPr>
              <a:t>RTTI</a:t>
            </a:r>
            <a:r>
              <a:rPr lang="en-US" altLang="zh-CN" sz="2000" dirty="0">
                <a:solidFill>
                  <a:srgbClr val="080A19"/>
                </a:solidFill>
                <a:latin typeface="Calibri" panose="020F0502020204030204"/>
                <a:ea typeface="宋体" panose="02010600030101010101" pitchFamily="2" charset="-122"/>
              </a:rPr>
              <a:t> (</a:t>
            </a:r>
            <a:r>
              <a:rPr lang="en-US" altLang="zh-CN" sz="2000" b="1" dirty="0">
                <a:solidFill>
                  <a:srgbClr val="080A19"/>
                </a:solidFill>
                <a:latin typeface="Calibri" panose="020F0502020204030204"/>
                <a:ea typeface="宋体" panose="02010600030101010101" pitchFamily="2" charset="-122"/>
              </a:rPr>
              <a:t>RunTime Type Identification)</a:t>
            </a:r>
            <a:r>
              <a:rPr lang="en-US" altLang="zh-CN" sz="2000" dirty="0">
                <a:solidFill>
                  <a:srgbClr val="080A19"/>
                </a:solidFill>
                <a:latin typeface="Calibri" panose="020F0502020204030204"/>
                <a:ea typeface="宋体" panose="02010600030101010101" pitchFamily="2" charset="-122"/>
              </a:rPr>
              <a:t>. </a:t>
            </a:r>
            <a:endParaRPr lang="en-US" altLang="zh-CN" sz="2000" dirty="0">
              <a:solidFill>
                <a:srgbClr val="080A19"/>
              </a:solidFill>
              <a:latin typeface="Calibri" panose="020F0502020204030204"/>
              <a:ea typeface="宋体" panose="02010600030101010101" pitchFamily="2" charset="-122"/>
            </a:endParaRPr>
          </a:p>
          <a:p>
            <a:pPr marL="342900" indent="-342900" defTabSz="1076960">
              <a:buFont typeface="Wingdings" panose="05000000000000000000" charset="0"/>
              <a:buChar char="Ø"/>
              <a:defRPr/>
            </a:pPr>
            <a:r>
              <a:rPr lang="en-US" altLang="zh-CN" sz="2000" dirty="0">
                <a:solidFill>
                  <a:srgbClr val="080A19"/>
                </a:solidFill>
                <a:latin typeface="Calibri" panose="020F0502020204030204"/>
                <a:ea typeface="宋体" panose="02010600030101010101" pitchFamily="2" charset="-122"/>
              </a:rPr>
              <a:t>It is a mechanism to find the type of an object dynamically(</a:t>
            </a:r>
            <a:r>
              <a:rPr lang="en-US" altLang="zh-CN" sz="2000" b="1" dirty="0">
                <a:solidFill>
                  <a:srgbClr val="080A19"/>
                </a:solidFill>
                <a:latin typeface="Calibri" panose="020F0502020204030204"/>
                <a:ea typeface="宋体" panose="02010600030101010101" pitchFamily="2" charset="-122"/>
              </a:rPr>
              <a:t>in runtime</a:t>
            </a:r>
            <a:r>
              <a:rPr lang="en-US" altLang="zh-CN" sz="2000" dirty="0">
                <a:solidFill>
                  <a:srgbClr val="080A19"/>
                </a:solidFill>
                <a:latin typeface="Calibri" panose="020F0502020204030204"/>
                <a:ea typeface="宋体" panose="02010600030101010101" pitchFamily="2" charset="-122"/>
              </a:rPr>
              <a:t>) from an available </a:t>
            </a:r>
            <a:r>
              <a:rPr lang="en-US" altLang="zh-CN" sz="2000" b="1" dirty="0">
                <a:solidFill>
                  <a:srgbClr val="080A19"/>
                </a:solidFill>
                <a:latin typeface="Calibri" panose="020F0502020204030204"/>
                <a:ea typeface="宋体" panose="02010600030101010101" pitchFamily="2" charset="-122"/>
              </a:rPr>
              <a:t>pointer</a:t>
            </a:r>
            <a:r>
              <a:rPr lang="en-US" altLang="zh-CN" sz="2000" dirty="0">
                <a:solidFill>
                  <a:srgbClr val="080A19"/>
                </a:solidFill>
                <a:latin typeface="Calibri" panose="020F0502020204030204"/>
                <a:ea typeface="宋体" panose="02010600030101010101" pitchFamily="2" charset="-122"/>
              </a:rPr>
              <a:t> or </a:t>
            </a:r>
            <a:r>
              <a:rPr lang="en-US" altLang="zh-CN" sz="2000" b="1" dirty="0">
                <a:solidFill>
                  <a:srgbClr val="080A19"/>
                </a:solidFill>
                <a:latin typeface="Calibri" panose="020F0502020204030204"/>
                <a:ea typeface="宋体" panose="02010600030101010101" pitchFamily="2" charset="-122"/>
              </a:rPr>
              <a:t>reference</a:t>
            </a:r>
            <a:r>
              <a:rPr lang="en-US" altLang="zh-CN" sz="2000" dirty="0">
                <a:solidFill>
                  <a:srgbClr val="080A19"/>
                </a:solidFill>
                <a:latin typeface="Calibri" panose="020F0502020204030204"/>
                <a:ea typeface="宋体" panose="02010600030101010101" pitchFamily="2" charset="-122"/>
              </a:rPr>
              <a:t> to the base type. </a:t>
            </a:r>
            <a:endParaRPr lang="en-US" altLang="zh-CN" sz="2000" dirty="0">
              <a:solidFill>
                <a:srgbClr val="080A19"/>
              </a:solidFill>
              <a:latin typeface="Calibri" panose="020F0502020204030204"/>
              <a:ea typeface="宋体" panose="02010600030101010101" pitchFamily="2" charset="-122"/>
            </a:endParaRPr>
          </a:p>
          <a:p>
            <a:pPr marL="342900" indent="-342900" defTabSz="1076960">
              <a:buFont typeface="Wingdings" panose="05000000000000000000" charset="0"/>
              <a:buChar char="Ø"/>
              <a:defRPr/>
            </a:pPr>
            <a:r>
              <a:rPr lang="en-US" altLang="zh-CN" sz="2000" dirty="0">
                <a:solidFill>
                  <a:srgbClr val="080A19"/>
                </a:solidFill>
                <a:latin typeface="Calibri" panose="020F0502020204030204"/>
                <a:ea typeface="宋体" panose="02010600030101010101" pitchFamily="2" charset="-122"/>
              </a:rPr>
              <a:t>It provides an </a:t>
            </a:r>
            <a:r>
              <a:rPr lang="en-US" altLang="zh-CN" sz="2000" b="1" dirty="0">
                <a:solidFill>
                  <a:srgbClr val="080A19"/>
                </a:solidFill>
                <a:latin typeface="Calibri" panose="020F0502020204030204"/>
                <a:ea typeface="宋体" panose="02010600030101010101" pitchFamily="2" charset="-122"/>
              </a:rPr>
              <a:t>explicit </a:t>
            </a:r>
            <a:r>
              <a:rPr lang="en-US" altLang="zh-CN" sz="2000" dirty="0">
                <a:solidFill>
                  <a:srgbClr val="080A19"/>
                </a:solidFill>
                <a:latin typeface="Calibri" panose="020F0502020204030204"/>
                <a:ea typeface="宋体" panose="02010600030101010101" pitchFamily="2" charset="-122"/>
              </a:rPr>
              <a:t>way to identify the runtime type separately from what is possible with the</a:t>
            </a:r>
            <a:r>
              <a:rPr lang="en-US" altLang="zh-CN" sz="2000" b="1" dirty="0">
                <a:solidFill>
                  <a:srgbClr val="080A19"/>
                </a:solidFill>
                <a:latin typeface="Calibri" panose="020F0502020204030204"/>
                <a:ea typeface="宋体" panose="02010600030101010101" pitchFamily="2" charset="-122"/>
              </a:rPr>
              <a:t> virtual function mechanism</a:t>
            </a:r>
            <a:r>
              <a:rPr lang="en-US" altLang="zh-CN" sz="2000" dirty="0">
                <a:solidFill>
                  <a:srgbClr val="080A19"/>
                </a:solidFill>
                <a:latin typeface="Calibri" panose="020F0502020204030204"/>
                <a:ea typeface="宋体" panose="02010600030101010101" pitchFamily="2" charset="-122"/>
              </a:rPr>
              <a:t>.</a:t>
            </a:r>
            <a:endParaRPr lang="zh-CN" altLang="en-US" sz="2000" dirty="0">
              <a:solidFill>
                <a:prstClr val="black"/>
              </a:solidFill>
              <a:latin typeface="Calibri" panose="020F0502020204030204"/>
              <a:ea typeface="宋体" panose="02010600030101010101" pitchFamily="2" charset="-122"/>
            </a:endParaRPr>
          </a:p>
        </p:txBody>
      </p:sp>
      <p:pic>
        <p:nvPicPr>
          <p:cNvPr id="4" name="图片 3"/>
          <p:cNvPicPr>
            <a:picLocks noChangeAspect="1"/>
          </p:cNvPicPr>
          <p:nvPr/>
        </p:nvPicPr>
        <p:blipFill>
          <a:blip r:embed="rId1"/>
          <a:stretch>
            <a:fillRect/>
          </a:stretch>
        </p:blipFill>
        <p:spPr>
          <a:xfrm>
            <a:off x="345042" y="2252668"/>
            <a:ext cx="4382781" cy="1720263"/>
          </a:xfrm>
          <a:prstGeom prst="rect">
            <a:avLst/>
          </a:prstGeom>
        </p:spPr>
      </p:pic>
      <p:sp>
        <p:nvSpPr>
          <p:cNvPr id="10" name="文本框 9"/>
          <p:cNvSpPr txBox="1"/>
          <p:nvPr/>
        </p:nvSpPr>
        <p:spPr>
          <a:xfrm>
            <a:off x="345042" y="1795206"/>
            <a:ext cx="11247581" cy="427489"/>
          </a:xfrm>
          <a:prstGeom prst="rect">
            <a:avLst/>
          </a:prstGeom>
          <a:noFill/>
        </p:spPr>
        <p:txBody>
          <a:bodyPr wrap="square">
            <a:spAutoFit/>
          </a:bodyPr>
          <a:lstStyle/>
          <a:p>
            <a:pPr defTabSz="1076960">
              <a:defRPr/>
            </a:pPr>
            <a:r>
              <a:rPr lang="en-US" altLang="zh-CN" sz="2180" dirty="0">
                <a:solidFill>
                  <a:srgbClr val="080A19"/>
                </a:solidFill>
                <a:latin typeface="Calibri" panose="020F0502020204030204"/>
                <a:ea typeface="宋体" panose="02010600030101010101" pitchFamily="2" charset="-122"/>
              </a:rPr>
              <a:t>The casting of an object is mainly required when dealing with the inheritance hierarchy of classes. </a:t>
            </a:r>
            <a:endParaRPr lang="zh-CN" altLang="en-US" sz="2180" dirty="0">
              <a:solidFill>
                <a:prstClr val="black"/>
              </a:solidFill>
              <a:latin typeface="Calibri" panose="020F0502020204030204"/>
              <a:ea typeface="宋体" panose="02010600030101010101" pitchFamily="2" charset="-122"/>
            </a:endParaRPr>
          </a:p>
        </p:txBody>
      </p:sp>
      <p:sp>
        <p:nvSpPr>
          <p:cNvPr id="12" name="文本框 11"/>
          <p:cNvSpPr txBox="1"/>
          <p:nvPr/>
        </p:nvSpPr>
        <p:spPr>
          <a:xfrm>
            <a:off x="4957391" y="2296550"/>
            <a:ext cx="6910633" cy="1432560"/>
          </a:xfrm>
          <a:prstGeom prst="rect">
            <a:avLst/>
          </a:prstGeom>
          <a:noFill/>
        </p:spPr>
        <p:txBody>
          <a:bodyPr wrap="square">
            <a:spAutoFit/>
          </a:bodyPr>
          <a:lstStyle/>
          <a:p>
            <a:pPr marL="311150" indent="-311150" defTabSz="1076960">
              <a:buFont typeface="Arial" panose="020B0604020202020204" pitchFamily="34" charset="0"/>
              <a:buChar char="•"/>
              <a:defRPr/>
            </a:pPr>
            <a:r>
              <a:rPr lang="en-US" altLang="zh-CN" sz="2180" b="1" dirty="0">
                <a:solidFill>
                  <a:schemeClr val="accent1">
                    <a:lumMod val="75000"/>
                  </a:schemeClr>
                </a:solidFill>
                <a:latin typeface="Calibri" panose="020F0502020204030204"/>
                <a:ea typeface="宋体" panose="02010600030101010101" pitchFamily="2" charset="-122"/>
              </a:rPr>
              <a:t>Up casting</a:t>
            </a:r>
            <a:r>
              <a:rPr lang="en-US" altLang="zh-CN" sz="2180" dirty="0">
                <a:solidFill>
                  <a:schemeClr val="accent1">
                    <a:lumMod val="75000"/>
                  </a:schemeClr>
                </a:solidFill>
                <a:latin typeface="Calibri" panose="020F0502020204030204"/>
                <a:ea typeface="宋体" panose="02010600030101010101" pitchFamily="2" charset="-122"/>
              </a:rPr>
              <a:t> </a:t>
            </a:r>
            <a:r>
              <a:rPr lang="en-US" altLang="zh-CN" sz="2180" dirty="0">
                <a:solidFill>
                  <a:srgbClr val="080A19"/>
                </a:solidFill>
                <a:latin typeface="Calibri" panose="020F0502020204030204"/>
                <a:ea typeface="宋体" panose="02010600030101010101" pitchFamily="2" charset="-122"/>
              </a:rPr>
              <a:t>is the process where we treat a pointer or a reference of a derived class object as a base class pointer. It is automatically accomplished by assigning a derived class pointer or a reference to its base class pointer.</a:t>
            </a:r>
            <a:endParaRPr lang="zh-CN" altLang="en-US" sz="2180" dirty="0">
              <a:solidFill>
                <a:prstClr val="black"/>
              </a:solidFill>
              <a:latin typeface="Calibri" panose="020F0502020204030204"/>
              <a:ea typeface="宋体" panose="02010600030101010101" pitchFamily="2" charset="-122"/>
            </a:endParaRPr>
          </a:p>
        </p:txBody>
      </p:sp>
      <p:pic>
        <p:nvPicPr>
          <p:cNvPr id="15" name="图片 14"/>
          <p:cNvPicPr>
            <a:picLocks noChangeAspect="1"/>
          </p:cNvPicPr>
          <p:nvPr/>
        </p:nvPicPr>
        <p:blipFill>
          <a:blip r:embed="rId2"/>
          <a:stretch>
            <a:fillRect/>
          </a:stretch>
        </p:blipFill>
        <p:spPr>
          <a:xfrm>
            <a:off x="5308258" y="3742556"/>
            <a:ext cx="6572182" cy="829106"/>
          </a:xfrm>
          <a:prstGeom prst="rect">
            <a:avLst/>
          </a:prstGeom>
        </p:spPr>
      </p:pic>
      <p:sp>
        <p:nvSpPr>
          <p:cNvPr id="11" name="文本框 10"/>
          <p:cNvSpPr txBox="1"/>
          <p:nvPr/>
        </p:nvSpPr>
        <p:spPr>
          <a:xfrm>
            <a:off x="110490" y="4540250"/>
            <a:ext cx="11911965" cy="613410"/>
          </a:xfrm>
          <a:prstGeom prst="rect">
            <a:avLst/>
          </a:prstGeom>
          <a:noFill/>
        </p:spPr>
        <p:txBody>
          <a:bodyPr wrap="square">
            <a:noAutofit/>
          </a:bodyPr>
          <a:lstStyle/>
          <a:p>
            <a:pPr marL="311150" indent="-311150">
              <a:buFont typeface="Arial" panose="020B0604020202020204" pitchFamily="34" charset="0"/>
              <a:buChar char="•"/>
            </a:pPr>
            <a:r>
              <a:rPr lang="en-US" altLang="zh-CN" sz="2180" b="1" dirty="0">
                <a:solidFill>
                  <a:schemeClr val="accent1">
                    <a:lumMod val="75000"/>
                  </a:schemeClr>
                </a:solidFill>
              </a:rPr>
              <a:t>Down casting</a:t>
            </a:r>
            <a:r>
              <a:rPr lang="en-US" altLang="zh-CN" sz="2180" b="1" dirty="0">
                <a:solidFill>
                  <a:srgbClr val="080A19"/>
                </a:solidFill>
              </a:rPr>
              <a:t> </a:t>
            </a:r>
            <a:r>
              <a:rPr lang="en-US" altLang="zh-CN" sz="2180" dirty="0">
                <a:solidFill>
                  <a:srgbClr val="080A19"/>
                </a:solidFill>
              </a:rPr>
              <a:t>is converting a base class pointer or reference to a derived class. It requires explicit cast.</a:t>
            </a:r>
            <a:endParaRPr lang="zh-CN" altLang="en-US" sz="2180" dirty="0"/>
          </a:p>
        </p:txBody>
      </p:sp>
      <p:pic>
        <p:nvPicPr>
          <p:cNvPr id="13" name="图片 12"/>
          <p:cNvPicPr>
            <a:picLocks noChangeAspect="1"/>
          </p:cNvPicPr>
          <p:nvPr/>
        </p:nvPicPr>
        <p:blipFill>
          <a:blip r:embed="rId3"/>
          <a:stretch>
            <a:fillRect/>
          </a:stretch>
        </p:blipFill>
        <p:spPr>
          <a:xfrm>
            <a:off x="1774456" y="4992150"/>
            <a:ext cx="5097440" cy="1381549"/>
          </a:xfrm>
          <a:prstGeom prst="rect">
            <a:avLst/>
          </a:prstGeom>
        </p:spPr>
      </p:pic>
      <p:grpSp>
        <p:nvGrpSpPr>
          <p:cNvPr id="14" name="组合 13"/>
          <p:cNvGrpSpPr/>
          <p:nvPr/>
        </p:nvGrpSpPr>
        <p:grpSpPr>
          <a:xfrm>
            <a:off x="2820785" y="5465619"/>
            <a:ext cx="8541656" cy="916625"/>
            <a:chOff x="2286670" y="2336217"/>
            <a:chExt cx="9411642" cy="1009985"/>
          </a:xfrm>
        </p:grpSpPr>
        <p:grpSp>
          <p:nvGrpSpPr>
            <p:cNvPr id="16" name="组合 15"/>
            <p:cNvGrpSpPr/>
            <p:nvPr/>
          </p:nvGrpSpPr>
          <p:grpSpPr>
            <a:xfrm>
              <a:off x="2337555" y="2336217"/>
              <a:ext cx="9360757" cy="740510"/>
              <a:chOff x="3191819" y="949764"/>
              <a:chExt cx="9360757" cy="740510"/>
            </a:xfrm>
          </p:grpSpPr>
          <p:sp>
            <p:nvSpPr>
              <p:cNvPr id="18" name="矩形 17"/>
              <p:cNvSpPr/>
              <p:nvPr/>
            </p:nvSpPr>
            <p:spPr>
              <a:xfrm>
                <a:off x="3191819" y="1415831"/>
                <a:ext cx="1512167" cy="274443"/>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5" dirty="0">
                  <a:solidFill>
                    <a:prstClr val="white"/>
                  </a:solidFill>
                </a:endParaRPr>
              </a:p>
            </p:txBody>
          </p:sp>
          <p:cxnSp>
            <p:nvCxnSpPr>
              <p:cNvPr id="19" name="直接箭头连接符 18"/>
              <p:cNvCxnSpPr/>
              <p:nvPr/>
            </p:nvCxnSpPr>
            <p:spPr>
              <a:xfrm flipH="1">
                <a:off x="5839340" y="1471177"/>
                <a:ext cx="506305" cy="165547"/>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0" name="文本框 19"/>
              <p:cNvSpPr txBox="1"/>
              <p:nvPr/>
            </p:nvSpPr>
            <p:spPr>
              <a:xfrm>
                <a:off x="6405222" y="949764"/>
                <a:ext cx="6147354" cy="655596"/>
              </a:xfrm>
              <a:prstGeom prst="rect">
                <a:avLst/>
              </a:prstGeom>
              <a:noFill/>
            </p:spPr>
            <p:txBody>
              <a:bodyPr wrap="none" rtlCol="0">
                <a:spAutoFit/>
              </a:bodyPr>
              <a:lstStyle/>
              <a:p>
                <a:r>
                  <a:rPr lang="en-US" altLang="zh-CN" sz="1635" dirty="0">
                    <a:solidFill>
                      <a:srgbClr val="00B050"/>
                    </a:solidFill>
                  </a:rPr>
                  <a:t>downcasting, need expicitly cast</a:t>
                </a:r>
                <a:endParaRPr lang="en-US" altLang="zh-CN" sz="1635" dirty="0">
                  <a:solidFill>
                    <a:srgbClr val="00B050"/>
                  </a:solidFill>
                </a:endParaRPr>
              </a:p>
              <a:p>
                <a:r>
                  <a:rPr lang="en-US" altLang="zh-CN" sz="1635" dirty="0">
                    <a:solidFill>
                      <a:srgbClr val="00B050"/>
                    </a:solidFill>
                  </a:rPr>
                  <a:t>Using C-style cast or C++ </a:t>
                </a:r>
                <a:r>
                  <a:rPr lang="en-US" altLang="zh-CN" sz="1635" dirty="0" err="1">
                    <a:solidFill>
                      <a:srgbClr val="00B050"/>
                    </a:solidFill>
                  </a:rPr>
                  <a:t>static_cast</a:t>
                </a:r>
                <a:r>
                  <a:rPr lang="en-US" altLang="zh-CN" sz="1635" dirty="0">
                    <a:solidFill>
                      <a:srgbClr val="00B050"/>
                    </a:solidFill>
                  </a:rPr>
                  <a:t>, </a:t>
                </a:r>
                <a:r>
                  <a:rPr lang="en-US" altLang="zh-CN" sz="1635" dirty="0">
                    <a:solidFill>
                      <a:srgbClr val="00B050"/>
                    </a:solidFill>
                    <a:highlight>
                      <a:srgbClr val="FFFF00"/>
                    </a:highlight>
                  </a:rPr>
                  <a:t>neither conversion is safety</a:t>
                </a:r>
                <a:endParaRPr lang="en-US" altLang="zh-CN" sz="1635" dirty="0">
                  <a:solidFill>
                    <a:srgbClr val="00B050"/>
                  </a:solidFill>
                  <a:highlight>
                    <a:srgbClr val="FFFF00"/>
                  </a:highlight>
                </a:endParaRPr>
              </a:p>
            </p:txBody>
          </p:sp>
        </p:grpSp>
        <p:sp>
          <p:nvSpPr>
            <p:cNvPr id="17" name="矩形 16"/>
            <p:cNvSpPr/>
            <p:nvPr/>
          </p:nvSpPr>
          <p:spPr>
            <a:xfrm>
              <a:off x="2286670" y="3058170"/>
              <a:ext cx="2880321" cy="288032"/>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5" dirty="0">
                <a:solidFill>
                  <a:prstClr val="white"/>
                </a:solidFill>
              </a:endParaRPr>
            </a:p>
          </p:txBody>
        </p:sp>
      </p:grpSp>
      <p:sp>
        <p:nvSpPr>
          <p:cNvPr id="2" name="灯片编号占位符 1"/>
          <p:cNvSpPr>
            <a:spLocks noGrp="1"/>
          </p:cNvSpPr>
          <p:nvPr>
            <p:ph type="sldNum" sz="quarter" idx="12"/>
          </p:nvPr>
        </p:nvSpPr>
        <p:spPr/>
        <p:txBody>
          <a:bodyPr/>
          <a:p>
            <a:fld id="{506F4176-339E-4C4B-80E4-BBE9C4467EFE}" type="slidenum">
              <a:rPr lang="zh-CN" altLang="en-US" smtClean="0"/>
            </a:fld>
            <a:endParaRPr lang="zh-CN" altLang="en-US"/>
          </a:p>
        </p:txBody>
      </p:sp>
      <p:cxnSp>
        <p:nvCxnSpPr>
          <p:cNvPr id="3" name="直接箭头连接符 2"/>
          <p:cNvCxnSpPr/>
          <p:nvPr/>
        </p:nvCxnSpPr>
        <p:spPr>
          <a:xfrm flipH="1">
            <a:off x="4294797" y="5825169"/>
            <a:ext cx="1433830" cy="109220"/>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2" grpId="0"/>
      <p:bldP spid="1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1599995" y="255542"/>
            <a:ext cx="10246963" cy="1014730"/>
          </a:xfrm>
          <a:prstGeom prst="rect">
            <a:avLst/>
          </a:prstGeom>
          <a:noFill/>
        </p:spPr>
        <p:txBody>
          <a:bodyPr wrap="square">
            <a:spAutoFit/>
          </a:bodyPr>
          <a:lstStyle/>
          <a:p>
            <a:r>
              <a:rPr lang="en-US" altLang="zh-CN" sz="2000" b="1" i="1" dirty="0" err="1">
                <a:solidFill>
                  <a:srgbClr val="00B0F0"/>
                </a:solidFill>
              </a:rPr>
              <a:t>dynamic_cast</a:t>
            </a:r>
            <a:r>
              <a:rPr lang="en-US" altLang="zh-CN" sz="2000" b="1" i="1" dirty="0">
                <a:solidFill>
                  <a:srgbClr val="00B0F0"/>
                </a:solidFill>
              </a:rPr>
              <a:t> </a:t>
            </a:r>
            <a:r>
              <a:rPr lang="en-US" altLang="zh-CN" sz="2000" dirty="0"/>
              <a:t>is used to perform safe casts down or across an inheritance hierarchy. That is, you use </a:t>
            </a:r>
            <a:r>
              <a:rPr lang="en-US" altLang="zh-CN" sz="2000" b="1" dirty="0" err="1"/>
              <a:t>dynamic_cast</a:t>
            </a:r>
            <a:r>
              <a:rPr lang="en-US" altLang="zh-CN" sz="2000" b="1" dirty="0"/>
              <a:t> </a:t>
            </a:r>
            <a:r>
              <a:rPr lang="en-US" altLang="zh-CN" sz="2000" dirty="0"/>
              <a:t>to </a:t>
            </a:r>
            <a:r>
              <a:rPr lang="en-US" altLang="zh-CN" sz="2000" b="1" dirty="0"/>
              <a:t>cast </a:t>
            </a:r>
            <a:r>
              <a:rPr lang="en-US" altLang="zh-CN" sz="2000" dirty="0"/>
              <a:t>pointers or references to </a:t>
            </a:r>
            <a:r>
              <a:rPr lang="en-US" altLang="zh-CN" sz="2000" b="1" dirty="0"/>
              <a:t>base </a:t>
            </a:r>
            <a:r>
              <a:rPr lang="en-US" altLang="zh-CN" sz="2000" dirty="0"/>
              <a:t>class objects </a:t>
            </a:r>
            <a:r>
              <a:rPr lang="en-US" altLang="zh-CN" sz="2000" b="1" dirty="0"/>
              <a:t>into </a:t>
            </a:r>
            <a:r>
              <a:rPr lang="en-US" altLang="zh-CN" sz="2000" dirty="0"/>
              <a:t>pointers or references to </a:t>
            </a:r>
            <a:r>
              <a:rPr lang="en-US" altLang="zh-CN" sz="2000" b="1" dirty="0"/>
              <a:t>derived </a:t>
            </a:r>
            <a:r>
              <a:rPr lang="en-US" altLang="zh-CN" sz="2000" dirty="0"/>
              <a:t>or </a:t>
            </a:r>
            <a:r>
              <a:rPr lang="en-US" altLang="zh-CN" sz="2000" b="1" dirty="0"/>
              <a:t>sibling base class objects</a:t>
            </a:r>
            <a:r>
              <a:rPr lang="en-US" altLang="zh-CN" sz="2000" dirty="0"/>
              <a:t>. </a:t>
            </a:r>
            <a:endParaRPr lang="zh-CN" altLang="en-US" sz="2000" dirty="0"/>
          </a:p>
        </p:txBody>
      </p:sp>
      <p:pic>
        <p:nvPicPr>
          <p:cNvPr id="17" name="图片 16"/>
          <p:cNvPicPr>
            <a:picLocks noChangeAspect="1"/>
          </p:cNvPicPr>
          <p:nvPr/>
        </p:nvPicPr>
        <p:blipFill>
          <a:blip r:embed="rId1"/>
          <a:stretch>
            <a:fillRect/>
          </a:stretch>
        </p:blipFill>
        <p:spPr>
          <a:xfrm>
            <a:off x="489016" y="4090259"/>
            <a:ext cx="4891918" cy="1070958"/>
          </a:xfrm>
          <a:prstGeom prst="rect">
            <a:avLst/>
          </a:prstGeom>
        </p:spPr>
      </p:pic>
      <p:pic>
        <p:nvPicPr>
          <p:cNvPr id="19" name="图片 18"/>
          <p:cNvPicPr>
            <a:picLocks noChangeAspect="1"/>
          </p:cNvPicPr>
          <p:nvPr/>
        </p:nvPicPr>
        <p:blipFill>
          <a:blip r:embed="rId2"/>
          <a:stretch>
            <a:fillRect/>
          </a:stretch>
        </p:blipFill>
        <p:spPr>
          <a:xfrm>
            <a:off x="5573185" y="3951815"/>
            <a:ext cx="6273773" cy="1331815"/>
          </a:xfrm>
          <a:prstGeom prst="rect">
            <a:avLst/>
          </a:prstGeom>
        </p:spPr>
      </p:pic>
      <p:sp>
        <p:nvSpPr>
          <p:cNvPr id="20" name="矩形 19"/>
          <p:cNvSpPr/>
          <p:nvPr/>
        </p:nvSpPr>
        <p:spPr>
          <a:xfrm>
            <a:off x="1456022" y="4901547"/>
            <a:ext cx="2614072" cy="26140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5" dirty="0">
              <a:solidFill>
                <a:prstClr val="white"/>
              </a:solidFill>
            </a:endParaRPr>
          </a:p>
        </p:txBody>
      </p:sp>
      <p:sp>
        <p:nvSpPr>
          <p:cNvPr id="21" name="矩形 20"/>
          <p:cNvSpPr/>
          <p:nvPr/>
        </p:nvSpPr>
        <p:spPr>
          <a:xfrm>
            <a:off x="8317961" y="4465052"/>
            <a:ext cx="2418017" cy="26140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5" dirty="0">
              <a:solidFill>
                <a:prstClr val="white"/>
              </a:solidFill>
            </a:endParaRPr>
          </a:p>
        </p:txBody>
      </p:sp>
      <p:grpSp>
        <p:nvGrpSpPr>
          <p:cNvPr id="26" name="组合 25"/>
          <p:cNvGrpSpPr/>
          <p:nvPr/>
        </p:nvGrpSpPr>
        <p:grpSpPr>
          <a:xfrm>
            <a:off x="5442482" y="4343924"/>
            <a:ext cx="6504940" cy="1567135"/>
            <a:chOff x="5886301" y="5146402"/>
            <a:chExt cx="7167480" cy="1726751"/>
          </a:xfrm>
        </p:grpSpPr>
        <p:cxnSp>
          <p:nvCxnSpPr>
            <p:cNvPr id="23" name="直接箭头连接符 22"/>
            <p:cNvCxnSpPr/>
            <p:nvPr/>
          </p:nvCxnSpPr>
          <p:spPr>
            <a:xfrm flipH="1" flipV="1">
              <a:off x="6174333" y="6154514"/>
              <a:ext cx="239402" cy="162867"/>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nvGrpSpPr>
            <p:cNvPr id="25" name="组合 24"/>
            <p:cNvGrpSpPr/>
            <p:nvPr/>
          </p:nvGrpSpPr>
          <p:grpSpPr>
            <a:xfrm>
              <a:off x="5886301" y="5146402"/>
              <a:ext cx="7167480" cy="1726751"/>
              <a:chOff x="5886301" y="5650457"/>
              <a:chExt cx="7167480" cy="1726751"/>
            </a:xfrm>
          </p:grpSpPr>
          <p:sp>
            <p:nvSpPr>
              <p:cNvPr id="22" name="矩形 21"/>
              <p:cNvSpPr/>
              <p:nvPr/>
            </p:nvSpPr>
            <p:spPr>
              <a:xfrm>
                <a:off x="5886301" y="5650457"/>
                <a:ext cx="7167480" cy="1069105"/>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5" dirty="0">
                  <a:solidFill>
                    <a:prstClr val="white"/>
                  </a:solidFill>
                </a:endParaRPr>
              </a:p>
            </p:txBody>
          </p:sp>
          <p:sp>
            <p:nvSpPr>
              <p:cNvPr id="24" name="文本框 23"/>
              <p:cNvSpPr txBox="1"/>
              <p:nvPr/>
            </p:nvSpPr>
            <p:spPr>
              <a:xfrm>
                <a:off x="6390357" y="6721286"/>
                <a:ext cx="6604090" cy="655922"/>
              </a:xfrm>
              <a:prstGeom prst="rect">
                <a:avLst/>
              </a:prstGeom>
              <a:noFill/>
            </p:spPr>
            <p:txBody>
              <a:bodyPr wrap="none" rtlCol="0">
                <a:spAutoFit/>
              </a:bodyPr>
              <a:lstStyle/>
              <a:p>
                <a:r>
                  <a:rPr lang="en-US" altLang="zh-CN" sz="1635" dirty="0"/>
                  <a:t>When failing to cast a reference, </a:t>
                </a:r>
                <a:r>
                  <a:rPr lang="en-US" altLang="zh-CN" sz="1635" dirty="0" err="1"/>
                  <a:t>dynamic_cast</a:t>
                </a:r>
                <a:r>
                  <a:rPr lang="en-US" altLang="zh-CN" sz="1635" dirty="0"/>
                  <a:t> throws </a:t>
                </a:r>
                <a:r>
                  <a:rPr lang="en-US" altLang="zh-CN" sz="1635" b="1" i="1" dirty="0"/>
                  <a:t>std::</a:t>
                </a:r>
                <a:r>
                  <a:rPr lang="en-US" altLang="zh-CN" sz="1635" b="1" i="1" dirty="0" err="1"/>
                  <a:t>bad_cast</a:t>
                </a:r>
                <a:endParaRPr lang="en-US" altLang="zh-CN" sz="1635" b="1" i="1" dirty="0"/>
              </a:p>
              <a:p>
                <a:r>
                  <a:rPr lang="en-US" altLang="zh-CN" sz="1635" dirty="0"/>
                  <a:t>exception defined in the </a:t>
                </a:r>
                <a:r>
                  <a:rPr lang="en-US" altLang="zh-CN" sz="1635" b="1" i="1" dirty="0" err="1"/>
                  <a:t>typeinfo</a:t>
                </a:r>
                <a:r>
                  <a:rPr lang="en-US" altLang="zh-CN" sz="1635" dirty="0"/>
                  <a:t> header. </a:t>
                </a:r>
                <a:endParaRPr lang="zh-CN" altLang="en-US" sz="1635" dirty="0"/>
              </a:p>
            </p:txBody>
          </p:sp>
        </p:grpSp>
      </p:grpSp>
      <p:sp>
        <p:nvSpPr>
          <p:cNvPr id="27" name="文本框 26"/>
          <p:cNvSpPr txBox="1"/>
          <p:nvPr/>
        </p:nvSpPr>
        <p:spPr>
          <a:xfrm>
            <a:off x="1013460" y="6029325"/>
            <a:ext cx="10340340" cy="368300"/>
          </a:xfrm>
          <a:prstGeom prst="rect">
            <a:avLst/>
          </a:prstGeom>
          <a:noFill/>
        </p:spPr>
        <p:txBody>
          <a:bodyPr wrap="square" rtlCol="0">
            <a:spAutoFit/>
          </a:bodyPr>
          <a:lstStyle/>
          <a:p>
            <a:r>
              <a:rPr lang="en-US" altLang="zh-CN" b="1" dirty="0">
                <a:solidFill>
                  <a:schemeClr val="tx1"/>
                </a:solidFill>
                <a:highlight>
                  <a:srgbClr val="FFFF00"/>
                </a:highlight>
              </a:rPr>
              <a:t>Note:</a:t>
            </a:r>
            <a:r>
              <a:rPr lang="en-US" altLang="zh-CN" dirty="0">
                <a:solidFill>
                  <a:schemeClr val="tx1"/>
                </a:solidFill>
                <a:highlight>
                  <a:srgbClr val="FFFF00"/>
                </a:highlight>
              </a:rPr>
              <a:t>  </a:t>
            </a:r>
            <a:r>
              <a:rPr lang="en-US" altLang="zh-CN" b="1" i="1" dirty="0" err="1">
                <a:solidFill>
                  <a:schemeClr val="tx1"/>
                </a:solidFill>
                <a:highlight>
                  <a:srgbClr val="FFFF00"/>
                </a:highlight>
              </a:rPr>
              <a:t>dynamic_cast</a:t>
            </a:r>
            <a:r>
              <a:rPr lang="en-US" altLang="zh-CN" dirty="0" err="1">
                <a:solidFill>
                  <a:schemeClr val="tx1"/>
                </a:solidFill>
                <a:highlight>
                  <a:srgbClr val="FFFF00"/>
                </a:highlight>
              </a:rPr>
              <a:t>s</a:t>
            </a:r>
            <a:r>
              <a:rPr lang="en-US" altLang="zh-CN" b="1" i="1" dirty="0">
                <a:solidFill>
                  <a:schemeClr val="tx1"/>
                </a:solidFill>
                <a:highlight>
                  <a:srgbClr val="FFFF00"/>
                </a:highlight>
              </a:rPr>
              <a:t> </a:t>
            </a:r>
            <a:r>
              <a:rPr lang="en-US" altLang="zh-CN" dirty="0">
                <a:solidFill>
                  <a:schemeClr val="tx1"/>
                </a:solidFill>
                <a:highlight>
                  <a:srgbClr val="FFFF00"/>
                </a:highlight>
              </a:rPr>
              <a:t>CANNOT be applied to types lacking virtual functions, nor can they cast away </a:t>
            </a:r>
            <a:r>
              <a:rPr lang="en-US" altLang="zh-CN" dirty="0" err="1">
                <a:solidFill>
                  <a:schemeClr val="tx1"/>
                </a:solidFill>
                <a:highlight>
                  <a:srgbClr val="FFFF00"/>
                </a:highlight>
              </a:rPr>
              <a:t>constness</a:t>
            </a:r>
            <a:r>
              <a:rPr lang="en-US" altLang="zh-CN" dirty="0">
                <a:solidFill>
                  <a:schemeClr val="tx1"/>
                </a:solidFill>
                <a:highlight>
                  <a:srgbClr val="FFFF00"/>
                </a:highlight>
              </a:rPr>
              <a:t>. </a:t>
            </a:r>
            <a:endParaRPr lang="zh-CN" altLang="en-US" dirty="0">
              <a:solidFill>
                <a:schemeClr val="tx1"/>
              </a:solidFill>
              <a:highlight>
                <a:srgbClr val="FFFF00"/>
              </a:highlight>
            </a:endParaRPr>
          </a:p>
        </p:txBody>
      </p:sp>
      <p:sp>
        <p:nvSpPr>
          <p:cNvPr id="28" name="文本框 27"/>
          <p:cNvSpPr txBox="1"/>
          <p:nvPr/>
        </p:nvSpPr>
        <p:spPr>
          <a:xfrm>
            <a:off x="6097132" y="875579"/>
            <a:ext cx="5997235" cy="398780"/>
          </a:xfrm>
          <a:prstGeom prst="rect">
            <a:avLst/>
          </a:prstGeom>
          <a:noFill/>
        </p:spPr>
        <p:txBody>
          <a:bodyPr wrap="square">
            <a:spAutoFit/>
          </a:bodyPr>
          <a:lstStyle/>
          <a:p>
            <a:r>
              <a:rPr lang="en-US" altLang="zh-CN" sz="2000" b="1" dirty="0" err="1">
                <a:solidFill>
                  <a:srgbClr val="00B0F0"/>
                </a:solidFill>
              </a:rPr>
              <a:t>dynamic_cast</a:t>
            </a:r>
            <a:r>
              <a:rPr lang="en-US" altLang="zh-CN" sz="2000" b="1" dirty="0">
                <a:solidFill>
                  <a:srgbClr val="00B0F0"/>
                </a:solidFill>
              </a:rPr>
              <a:t> &lt; type-name &gt; ( expression )</a:t>
            </a:r>
            <a:endParaRPr lang="zh-CN" altLang="en-US" sz="2000" b="1" dirty="0">
              <a:solidFill>
                <a:srgbClr val="00B0F0"/>
              </a:solidFill>
            </a:endParaRPr>
          </a:p>
        </p:txBody>
      </p:sp>
      <p:sp>
        <p:nvSpPr>
          <p:cNvPr id="29" name="文本框 28"/>
          <p:cNvSpPr txBox="1"/>
          <p:nvPr/>
        </p:nvSpPr>
        <p:spPr>
          <a:xfrm>
            <a:off x="255270" y="1402715"/>
            <a:ext cx="11591925" cy="1322070"/>
          </a:xfrm>
          <a:prstGeom prst="rect">
            <a:avLst/>
          </a:prstGeom>
          <a:noFill/>
        </p:spPr>
        <p:txBody>
          <a:bodyPr wrap="square">
            <a:spAutoFit/>
          </a:bodyPr>
          <a:lstStyle/>
          <a:p>
            <a:r>
              <a:rPr lang="en-US" altLang="zh-CN" sz="1600" dirty="0"/>
              <a:t>In all cases, the type of </a:t>
            </a:r>
            <a:r>
              <a:rPr lang="en-US" altLang="zh-CN" sz="1600" b="1" i="1" dirty="0"/>
              <a:t>expression</a:t>
            </a:r>
            <a:r>
              <a:rPr lang="en-US" altLang="zh-CN" sz="1600" dirty="0"/>
              <a:t> must be either </a:t>
            </a:r>
            <a:r>
              <a:rPr lang="en-US" altLang="zh-CN" sz="1600" b="1" dirty="0"/>
              <a:t>a class type that is publicly derived from the type-name type</a:t>
            </a:r>
            <a:r>
              <a:rPr lang="en-US" altLang="zh-CN" sz="1600" dirty="0"/>
              <a:t>, a public base class of the type-name which points to the type-name, or</a:t>
            </a:r>
            <a:r>
              <a:rPr lang="en-US" altLang="zh-CN" sz="1600" b="1" dirty="0"/>
              <a:t> the same as the type-name</a:t>
            </a:r>
            <a:r>
              <a:rPr lang="en-US" altLang="zh-CN" sz="1600" dirty="0"/>
              <a:t>. </a:t>
            </a:r>
            <a:endParaRPr lang="en-US" altLang="zh-CN" sz="1600" dirty="0"/>
          </a:p>
          <a:p>
            <a:pPr marL="342900" indent="-342900">
              <a:buFont typeface="Wingdings" panose="05000000000000000000" charset="0"/>
              <a:buChar char="Ø"/>
            </a:pPr>
            <a:r>
              <a:rPr lang="en-US" altLang="zh-CN" sz="1600" b="1" dirty="0"/>
              <a:t>If expression has one of these types, then the cast will succeed. Otherwise, the cast fails.</a:t>
            </a:r>
            <a:r>
              <a:rPr lang="en-US" altLang="zh-CN" sz="1600" dirty="0"/>
              <a:t> </a:t>
            </a:r>
            <a:endParaRPr lang="en-US" altLang="zh-CN" sz="1600" dirty="0"/>
          </a:p>
          <a:p>
            <a:pPr marL="342900" indent="-342900">
              <a:buFont typeface="Wingdings" panose="05000000000000000000" charset="0"/>
              <a:buChar char="Ø"/>
            </a:pPr>
            <a:r>
              <a:rPr lang="en-US" altLang="zh-CN" sz="1600" dirty="0"/>
              <a:t>If a </a:t>
            </a:r>
            <a:r>
              <a:rPr lang="en-US" altLang="zh-CN" sz="1600" b="1" i="1" dirty="0" err="1"/>
              <a:t>dynamic_cast</a:t>
            </a:r>
            <a:r>
              <a:rPr lang="en-US" altLang="zh-CN" sz="1600" b="1" i="1" dirty="0"/>
              <a:t> </a:t>
            </a:r>
            <a:r>
              <a:rPr lang="en-US" altLang="zh-CN" sz="1600" dirty="0"/>
              <a:t>to a pointer type fails, the result is 0. If a </a:t>
            </a:r>
            <a:r>
              <a:rPr lang="en-US" altLang="zh-CN" sz="1600" b="1" i="1" dirty="0" err="1"/>
              <a:t>dynamic_cast</a:t>
            </a:r>
            <a:r>
              <a:rPr lang="en-US" altLang="zh-CN" sz="1600" b="1" i="1" dirty="0"/>
              <a:t> </a:t>
            </a:r>
            <a:r>
              <a:rPr lang="en-US" altLang="zh-CN" sz="1600" dirty="0"/>
              <a:t>to a reference type fails, the operator throws an exception of type </a:t>
            </a:r>
            <a:r>
              <a:rPr lang="en-US" altLang="zh-CN" sz="1600" b="1" dirty="0" err="1"/>
              <a:t>bad_cast</a:t>
            </a:r>
            <a:r>
              <a:rPr lang="en-US" altLang="zh-CN" sz="1600" dirty="0"/>
              <a:t>.</a:t>
            </a:r>
            <a:endParaRPr lang="zh-CN" altLang="en-US" sz="1600" dirty="0"/>
          </a:p>
        </p:txBody>
      </p:sp>
      <p:sp>
        <p:nvSpPr>
          <p:cNvPr id="2" name="灯片编号占位符 1"/>
          <p:cNvSpPr>
            <a:spLocks noGrp="1"/>
          </p:cNvSpPr>
          <p:nvPr>
            <p:ph type="sldNum" sz="quarter" idx="12"/>
          </p:nvPr>
        </p:nvSpPr>
        <p:spPr/>
        <p:txBody>
          <a:bodyPr/>
          <a:p>
            <a:fld id="{506F4176-339E-4C4B-80E4-BBE9C4467EFE}" type="slidenum">
              <a:rPr lang="zh-CN" altLang="en-US" smtClean="0"/>
            </a:fld>
            <a:endParaRPr lang="zh-CN" altLang="en-US"/>
          </a:p>
        </p:txBody>
      </p:sp>
      <p:pic>
        <p:nvPicPr>
          <p:cNvPr id="3" name="图片 2"/>
          <p:cNvPicPr>
            <a:picLocks noChangeAspect="1"/>
          </p:cNvPicPr>
          <p:nvPr/>
        </p:nvPicPr>
        <p:blipFill>
          <a:blip r:embed="rId3"/>
          <a:stretch>
            <a:fillRect/>
          </a:stretch>
        </p:blipFill>
        <p:spPr>
          <a:xfrm>
            <a:off x="4285615" y="2505710"/>
            <a:ext cx="2859405" cy="1287780"/>
          </a:xfrm>
          <a:prstGeom prst="rect">
            <a:avLst/>
          </a:prstGeom>
        </p:spPr>
      </p:pic>
      <p:sp>
        <p:nvSpPr>
          <p:cNvPr id="4" name="矩形 3"/>
          <p:cNvSpPr/>
          <p:nvPr/>
        </p:nvSpPr>
        <p:spPr>
          <a:xfrm>
            <a:off x="6238240" y="4684395"/>
            <a:ext cx="1243965" cy="186055"/>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635" dirty="0">
              <a:solidFill>
                <a:prstClr val="white"/>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1"/>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7"/>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ldLvl="0" animBg="1"/>
      <p:bldP spid="21" grpId="0" animBg="1"/>
      <p:bldP spid="27" grpId="0"/>
      <p:bldP spid="28" grpId="0"/>
      <p:bldP spid="29" grpId="0"/>
      <p:bldP spid="4" grpId="0" bldLvl="0" animBg="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796853" y="1476502"/>
            <a:ext cx="8297001" cy="4114203"/>
          </a:xfrm>
          <a:prstGeom prst="rect">
            <a:avLst/>
          </a:prstGeom>
          <a:solidFill>
            <a:schemeClr val="bg2"/>
          </a:solidFill>
        </p:spPr>
        <p:txBody>
          <a:bodyPr wrap="square">
            <a:spAutoFit/>
          </a:bodyPr>
          <a:lstStyle/>
          <a:p>
            <a:r>
              <a:rPr lang="en-US" altLang="zh-CN" sz="2180" dirty="0">
                <a:solidFill>
                  <a:srgbClr val="000000"/>
                </a:solidFill>
              </a:rPr>
              <a:t>class B { ... };</a:t>
            </a:r>
            <a:endParaRPr lang="en-US" altLang="zh-CN" sz="2180" dirty="0">
              <a:solidFill>
                <a:srgbClr val="000000"/>
              </a:solidFill>
            </a:endParaRPr>
          </a:p>
          <a:p>
            <a:r>
              <a:rPr lang="en-US" altLang="zh-CN" sz="2180" dirty="0">
                <a:solidFill>
                  <a:srgbClr val="000000"/>
                </a:solidFill>
              </a:rPr>
              <a:t>class D : public B { ... };</a:t>
            </a:r>
            <a:endParaRPr lang="en-US" altLang="zh-CN" sz="2180" dirty="0">
              <a:solidFill>
                <a:srgbClr val="000000"/>
              </a:solidFill>
            </a:endParaRPr>
          </a:p>
          <a:p>
            <a:r>
              <a:rPr lang="en-US" altLang="zh-CN" sz="2180" dirty="0">
                <a:solidFill>
                  <a:srgbClr val="000000"/>
                </a:solidFill>
              </a:rPr>
              <a:t>void f()</a:t>
            </a:r>
            <a:endParaRPr lang="en-US" altLang="zh-CN" sz="2180" dirty="0">
              <a:solidFill>
                <a:srgbClr val="000000"/>
              </a:solidFill>
            </a:endParaRPr>
          </a:p>
          <a:p>
            <a:r>
              <a:rPr lang="en-US" altLang="zh-CN" sz="2180" dirty="0">
                <a:solidFill>
                  <a:srgbClr val="000000"/>
                </a:solidFill>
              </a:rPr>
              <a:t>{</a:t>
            </a:r>
            <a:endParaRPr lang="en-US" altLang="zh-CN" sz="2180" dirty="0">
              <a:solidFill>
                <a:srgbClr val="000000"/>
              </a:solidFill>
            </a:endParaRPr>
          </a:p>
          <a:p>
            <a:r>
              <a:rPr lang="en-US" altLang="zh-CN" sz="2180" dirty="0">
                <a:solidFill>
                  <a:srgbClr val="000000"/>
                </a:solidFill>
              </a:rPr>
              <a:t>   B* pb = new D;                     </a:t>
            </a:r>
            <a:endParaRPr lang="en-US" altLang="zh-CN" sz="2180" dirty="0">
              <a:solidFill>
                <a:srgbClr val="000000"/>
              </a:solidFill>
            </a:endParaRPr>
          </a:p>
          <a:p>
            <a:r>
              <a:rPr lang="en-US" altLang="zh-CN" sz="2180" dirty="0">
                <a:solidFill>
                  <a:srgbClr val="000000"/>
                </a:solidFill>
              </a:rPr>
              <a:t>   B* pb2 = new B;</a:t>
            </a:r>
            <a:endParaRPr lang="en-US" altLang="zh-CN" sz="2180" dirty="0">
              <a:solidFill>
                <a:srgbClr val="000000"/>
              </a:solidFill>
            </a:endParaRPr>
          </a:p>
          <a:p>
            <a:r>
              <a:rPr lang="en-US" altLang="zh-CN" sz="2180" dirty="0">
                <a:solidFill>
                  <a:srgbClr val="000000"/>
                </a:solidFill>
              </a:rPr>
              <a:t>   D* pd = </a:t>
            </a:r>
            <a:r>
              <a:rPr lang="en-US" altLang="zh-CN" sz="2180" dirty="0" err="1">
                <a:solidFill>
                  <a:srgbClr val="000000"/>
                </a:solidFill>
              </a:rPr>
              <a:t>dynamic_cast</a:t>
            </a:r>
            <a:r>
              <a:rPr lang="en-US" altLang="zh-CN" sz="2180" dirty="0">
                <a:solidFill>
                  <a:srgbClr val="000000"/>
                </a:solidFill>
              </a:rPr>
              <a:t>&lt;D*&gt;(pb);      </a:t>
            </a:r>
            <a:r>
              <a:rPr lang="en-US" altLang="zh-CN" sz="2180" dirty="0">
                <a:solidFill>
                  <a:srgbClr val="00B050"/>
                </a:solidFill>
              </a:rPr>
              <a:t>// ok: pb points to D</a:t>
            </a:r>
            <a:endParaRPr lang="en-US" altLang="zh-CN" sz="2180" dirty="0">
              <a:solidFill>
                <a:srgbClr val="00B050"/>
              </a:solidFill>
            </a:endParaRPr>
          </a:p>
          <a:p>
            <a:r>
              <a:rPr lang="en-US" altLang="zh-CN" sz="2180" dirty="0">
                <a:solidFill>
                  <a:srgbClr val="000000"/>
                </a:solidFill>
              </a:rPr>
              <a:t>   ...</a:t>
            </a:r>
            <a:endParaRPr lang="en-US" altLang="zh-CN" sz="2180" dirty="0">
              <a:solidFill>
                <a:srgbClr val="000000"/>
              </a:solidFill>
            </a:endParaRPr>
          </a:p>
          <a:p>
            <a:r>
              <a:rPr lang="en-US" altLang="zh-CN" sz="2180" dirty="0">
                <a:solidFill>
                  <a:srgbClr val="000000"/>
                </a:solidFill>
              </a:rPr>
              <a:t>   D* pd2 = </a:t>
            </a:r>
            <a:r>
              <a:rPr lang="en-US" altLang="zh-CN" sz="2180" dirty="0" err="1">
                <a:solidFill>
                  <a:srgbClr val="000000"/>
                </a:solidFill>
              </a:rPr>
              <a:t>dynamic_cast</a:t>
            </a:r>
            <a:r>
              <a:rPr lang="en-US" altLang="zh-CN" sz="2180" dirty="0">
                <a:solidFill>
                  <a:srgbClr val="000000"/>
                </a:solidFill>
              </a:rPr>
              <a:t>&lt;D*&gt;(pb2);   </a:t>
            </a:r>
            <a:r>
              <a:rPr lang="en-US" altLang="zh-CN" sz="2180" dirty="0">
                <a:solidFill>
                  <a:srgbClr val="00B050"/>
                </a:solidFill>
              </a:rPr>
              <a:t>// fail,pb2 points to B not D</a:t>
            </a:r>
            <a:endParaRPr lang="en-US" altLang="zh-CN" sz="2180" dirty="0">
              <a:solidFill>
                <a:srgbClr val="00B050"/>
              </a:solidFill>
            </a:endParaRPr>
          </a:p>
          <a:p>
            <a:r>
              <a:rPr lang="en-US" altLang="zh-CN" sz="2180" dirty="0">
                <a:solidFill>
                  <a:srgbClr val="000000"/>
                </a:solidFill>
              </a:rPr>
              <a:t>                                                                  </a:t>
            </a:r>
            <a:r>
              <a:rPr lang="en-US" altLang="zh-CN" sz="2180" dirty="0">
                <a:solidFill>
                  <a:srgbClr val="00B050"/>
                </a:solidFill>
              </a:rPr>
              <a:t>// </a:t>
            </a:r>
            <a:r>
              <a:rPr lang="zh-CN" altLang="en-US" sz="2180" dirty="0">
                <a:solidFill>
                  <a:srgbClr val="00B050"/>
                </a:solidFill>
              </a:rPr>
              <a:t> </a:t>
            </a:r>
            <a:r>
              <a:rPr lang="en-US" altLang="zh-CN" sz="2180" dirty="0">
                <a:solidFill>
                  <a:srgbClr val="00B050"/>
                </a:solidFill>
              </a:rPr>
              <a:t>pd2 is</a:t>
            </a:r>
            <a:r>
              <a:rPr lang="zh-CN" altLang="en-US" sz="2180" dirty="0">
                <a:solidFill>
                  <a:srgbClr val="00B050"/>
                </a:solidFill>
              </a:rPr>
              <a:t> </a:t>
            </a:r>
            <a:r>
              <a:rPr lang="en-US" altLang="zh-CN" sz="2180" dirty="0">
                <a:solidFill>
                  <a:srgbClr val="00B050"/>
                </a:solidFill>
              </a:rPr>
              <a:t>NULL</a:t>
            </a:r>
            <a:endParaRPr lang="en-US" altLang="zh-CN" sz="2180" dirty="0">
              <a:solidFill>
                <a:srgbClr val="00B050"/>
              </a:solidFill>
            </a:endParaRPr>
          </a:p>
          <a:p>
            <a:r>
              <a:rPr lang="en-US" altLang="zh-CN" sz="2180" dirty="0">
                <a:solidFill>
                  <a:srgbClr val="000000"/>
                </a:solidFill>
              </a:rPr>
              <a:t>   ...</a:t>
            </a:r>
            <a:endParaRPr lang="en-US" altLang="zh-CN" sz="2180" dirty="0">
              <a:solidFill>
                <a:srgbClr val="000000"/>
              </a:solidFill>
            </a:endParaRPr>
          </a:p>
          <a:p>
            <a:r>
              <a:rPr lang="en-US" altLang="zh-CN" sz="2180" dirty="0">
                <a:solidFill>
                  <a:srgbClr val="000000"/>
                </a:solidFill>
              </a:rPr>
              <a:t>}</a:t>
            </a:r>
            <a:endParaRPr lang="en-US" altLang="zh-CN" sz="2180" dirty="0">
              <a:solidFill>
                <a:srgbClr val="000000"/>
              </a:solidFill>
            </a:endParaRPr>
          </a:p>
        </p:txBody>
      </p:sp>
      <p:grpSp>
        <p:nvGrpSpPr>
          <p:cNvPr id="9" name="组合 8"/>
          <p:cNvGrpSpPr/>
          <p:nvPr/>
        </p:nvGrpSpPr>
        <p:grpSpPr>
          <a:xfrm>
            <a:off x="1176149" y="748156"/>
            <a:ext cx="11089005" cy="847760"/>
            <a:chOff x="1209418" y="849868"/>
            <a:chExt cx="11274495" cy="861941"/>
          </a:xfrm>
        </p:grpSpPr>
        <p:cxnSp>
          <p:nvCxnSpPr>
            <p:cNvPr id="7" name="直接箭头连接符 6"/>
            <p:cNvCxnSpPr/>
            <p:nvPr/>
          </p:nvCxnSpPr>
          <p:spPr>
            <a:xfrm flipH="1">
              <a:off x="1964393" y="1219200"/>
              <a:ext cx="97489" cy="492609"/>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 name="文本框 7"/>
            <p:cNvSpPr txBox="1"/>
            <p:nvPr/>
          </p:nvSpPr>
          <p:spPr>
            <a:xfrm>
              <a:off x="1209418" y="849868"/>
              <a:ext cx="11274495" cy="447416"/>
            </a:xfrm>
            <a:prstGeom prst="rect">
              <a:avLst/>
            </a:prstGeom>
            <a:noFill/>
          </p:spPr>
          <p:txBody>
            <a:bodyPr wrap="none" rtlCol="0">
              <a:spAutoFit/>
            </a:bodyPr>
            <a:lstStyle/>
            <a:p>
              <a:r>
                <a:rPr lang="en-US" altLang="zh-CN" sz="2265" dirty="0">
                  <a:highlight>
                    <a:srgbClr val="FFFF00"/>
                  </a:highlight>
                </a:rPr>
                <a:t>NOTE: There MUST be at least one virtual </a:t>
              </a:r>
              <a:r>
                <a:rPr lang="en-US" altLang="zh-CN" sz="2265" dirty="0">
                  <a:highlight>
                    <a:srgbClr val="FFFF00"/>
                  </a:highlight>
                </a:rPr>
                <a:t>function in the class B, otherwise it fails to compile.</a:t>
              </a:r>
              <a:endParaRPr lang="en-US" altLang="zh-CN" sz="2265" dirty="0">
                <a:highlight>
                  <a:srgbClr val="FFFF00"/>
                </a:highlight>
              </a:endParaRPr>
            </a:p>
          </p:txBody>
        </p:sp>
      </p:grpSp>
      <p:sp>
        <p:nvSpPr>
          <p:cNvPr id="2" name="灯片编号占位符 1"/>
          <p:cNvSpPr>
            <a:spLocks noGrp="1"/>
          </p:cNvSpPr>
          <p:nvPr>
            <p:ph type="sldNum" sz="quarter" idx="12"/>
          </p:nvPr>
        </p:nvSpPr>
        <p:spPr/>
        <p:txBody>
          <a:bodyPr/>
          <a:p>
            <a:fld id="{506F4176-339E-4C4B-80E4-BBE9C4467EFE}" type="slidenum">
              <a:rPr lang="zh-CN" altLang="en-US" smtClean="0"/>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1325886" y="828313"/>
            <a:ext cx="9672486" cy="1322070"/>
          </a:xfrm>
          <a:prstGeom prst="rect">
            <a:avLst/>
          </a:prstGeom>
          <a:noFill/>
        </p:spPr>
        <p:txBody>
          <a:bodyPr wrap="square">
            <a:spAutoFit/>
          </a:bodyPr>
          <a:lstStyle/>
          <a:p>
            <a:r>
              <a:rPr lang="en-US" altLang="zh-CN" sz="2000" dirty="0">
                <a:highlight>
                  <a:srgbClr val="FFFF00"/>
                </a:highlight>
              </a:rPr>
              <a:t>if (Derived *</a:t>
            </a:r>
            <a:r>
              <a:rPr lang="en-US" altLang="zh-CN" sz="2000" dirty="0" err="1">
                <a:highlight>
                  <a:srgbClr val="FFFF00"/>
                </a:highlight>
              </a:rPr>
              <a:t>dp</a:t>
            </a:r>
            <a:r>
              <a:rPr lang="en-US" altLang="zh-CN" sz="2000" dirty="0">
                <a:highlight>
                  <a:srgbClr val="FFFF00"/>
                </a:highlight>
              </a:rPr>
              <a:t> = </a:t>
            </a:r>
            <a:r>
              <a:rPr lang="en-US" altLang="zh-CN" sz="2000" dirty="0" err="1">
                <a:highlight>
                  <a:srgbClr val="FFFF00"/>
                </a:highlight>
              </a:rPr>
              <a:t>dynamic_cast</a:t>
            </a:r>
            <a:r>
              <a:rPr lang="en-US" altLang="zh-CN" sz="2000" dirty="0">
                <a:highlight>
                  <a:srgbClr val="FFFF00"/>
                </a:highlight>
              </a:rPr>
              <a:t>&lt;Derived*&gt;(bp))</a:t>
            </a:r>
            <a:r>
              <a:rPr lang="en-US" altLang="zh-CN" sz="2000" dirty="0"/>
              <a:t>   </a:t>
            </a:r>
            <a:r>
              <a:rPr lang="en-US" altLang="zh-CN" sz="2000" dirty="0">
                <a:solidFill>
                  <a:srgbClr val="00B050"/>
                </a:solidFill>
              </a:rPr>
              <a:t>//bp is a base class pointer</a:t>
            </a:r>
            <a:endParaRPr lang="en-US" altLang="zh-CN" sz="2000" dirty="0">
              <a:solidFill>
                <a:srgbClr val="00B050"/>
              </a:solidFill>
            </a:endParaRPr>
          </a:p>
          <a:p>
            <a:r>
              <a:rPr lang="en-US" altLang="zh-CN" sz="2000" dirty="0"/>
              <a:t>{ </a:t>
            </a:r>
            <a:endParaRPr lang="en-US" altLang="zh-CN" sz="2000" dirty="0"/>
          </a:p>
          <a:p>
            <a:r>
              <a:rPr lang="en-US" altLang="zh-CN" sz="2000" dirty="0">
                <a:solidFill>
                  <a:srgbClr val="00B050"/>
                </a:solidFill>
              </a:rPr>
              <a:t>        </a:t>
            </a:r>
            <a:endParaRPr lang="en-US" altLang="zh-CN" sz="2000" dirty="0">
              <a:solidFill>
                <a:srgbClr val="00B050"/>
              </a:solidFill>
            </a:endParaRPr>
          </a:p>
          <a:p>
            <a:r>
              <a:rPr lang="en-US" altLang="zh-CN" sz="2000" dirty="0"/>
              <a:t>} </a:t>
            </a:r>
            <a:endParaRPr lang="zh-CN" altLang="en-US" sz="2000" dirty="0"/>
          </a:p>
        </p:txBody>
      </p:sp>
      <p:grpSp>
        <p:nvGrpSpPr>
          <p:cNvPr id="8" name="组合 7"/>
          <p:cNvGrpSpPr/>
          <p:nvPr/>
        </p:nvGrpSpPr>
        <p:grpSpPr>
          <a:xfrm>
            <a:off x="1405023" y="327408"/>
            <a:ext cx="9232265" cy="584201"/>
            <a:chOff x="1281730" y="777556"/>
            <a:chExt cx="9386695" cy="593973"/>
          </a:xfrm>
        </p:grpSpPr>
        <p:cxnSp>
          <p:nvCxnSpPr>
            <p:cNvPr id="10" name="直接箭头连接符 9"/>
            <p:cNvCxnSpPr/>
            <p:nvPr/>
          </p:nvCxnSpPr>
          <p:spPr>
            <a:xfrm flipH="1">
              <a:off x="1394631" y="1146888"/>
              <a:ext cx="197223" cy="224641"/>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 name="文本框 10"/>
            <p:cNvSpPr txBox="1"/>
            <p:nvPr/>
          </p:nvSpPr>
          <p:spPr>
            <a:xfrm>
              <a:off x="1281730" y="777556"/>
              <a:ext cx="9386695" cy="447416"/>
            </a:xfrm>
            <a:prstGeom prst="rect">
              <a:avLst/>
            </a:prstGeom>
            <a:noFill/>
          </p:spPr>
          <p:txBody>
            <a:bodyPr wrap="none" rtlCol="0">
              <a:spAutoFit/>
            </a:bodyPr>
            <a:lstStyle/>
            <a:p>
              <a:r>
                <a:rPr lang="en-US" sz="2265" dirty="0">
                  <a:solidFill>
                    <a:srgbClr val="00B050"/>
                  </a:solidFill>
                </a:rPr>
                <a:t>It is suggested to check</a:t>
              </a:r>
              <a:r>
                <a:rPr lang="zh-CN" altLang="en-US" sz="2265" dirty="0">
                  <a:solidFill>
                    <a:srgbClr val="00B050"/>
                  </a:solidFill>
                </a:rPr>
                <a:t> </a:t>
              </a:r>
              <a:r>
                <a:rPr lang="en-US" altLang="zh-CN" sz="2265" dirty="0">
                  <a:solidFill>
                    <a:srgbClr val="00B050"/>
                  </a:solidFill>
                </a:rPr>
                <a:t>whether</a:t>
              </a:r>
              <a:r>
                <a:rPr lang="zh-CN" altLang="en-US" sz="2265" dirty="0">
                  <a:solidFill>
                    <a:srgbClr val="00B050"/>
                  </a:solidFill>
                </a:rPr>
                <a:t> </a:t>
              </a:r>
              <a:r>
                <a:rPr lang="en-US" altLang="zh-CN" sz="2265" dirty="0">
                  <a:solidFill>
                    <a:srgbClr val="00B050"/>
                  </a:solidFill>
                </a:rPr>
                <a:t>the</a:t>
              </a:r>
              <a:r>
                <a:rPr lang="zh-CN" altLang="en-US" sz="2265" dirty="0">
                  <a:solidFill>
                    <a:srgbClr val="00B050"/>
                  </a:solidFill>
                </a:rPr>
                <a:t> </a:t>
              </a:r>
              <a:r>
                <a:rPr lang="en-US" altLang="zh-CN" sz="2265" dirty="0">
                  <a:solidFill>
                    <a:srgbClr val="00B050"/>
                  </a:solidFill>
                </a:rPr>
                <a:t>downcast</a:t>
              </a:r>
              <a:r>
                <a:rPr lang="zh-CN" altLang="en-US" sz="2265" dirty="0">
                  <a:solidFill>
                    <a:srgbClr val="00B050"/>
                  </a:solidFill>
                </a:rPr>
                <a:t> </a:t>
              </a:r>
              <a:r>
                <a:rPr lang="en-US" altLang="zh-CN" sz="2265" dirty="0">
                  <a:solidFill>
                    <a:srgbClr val="00B050"/>
                  </a:solidFill>
                </a:rPr>
                <a:t>is</a:t>
              </a:r>
              <a:r>
                <a:rPr lang="zh-CN" altLang="en-US" sz="2265" dirty="0">
                  <a:solidFill>
                    <a:srgbClr val="00B050"/>
                  </a:solidFill>
                </a:rPr>
                <a:t> </a:t>
              </a:r>
              <a:r>
                <a:rPr lang="en-US" altLang="zh-CN" sz="2265" dirty="0">
                  <a:solidFill>
                    <a:srgbClr val="00B050"/>
                  </a:solidFill>
                </a:rPr>
                <a:t>successful by “if” statement.</a:t>
              </a:r>
              <a:endParaRPr lang="en-US" altLang="zh-CN" sz="2265" dirty="0">
                <a:solidFill>
                  <a:srgbClr val="00B050"/>
                </a:solidFill>
              </a:endParaRPr>
            </a:p>
          </p:txBody>
        </p:sp>
      </p:grpSp>
      <p:grpSp>
        <p:nvGrpSpPr>
          <p:cNvPr id="14" name="组合 13"/>
          <p:cNvGrpSpPr/>
          <p:nvPr/>
        </p:nvGrpSpPr>
        <p:grpSpPr>
          <a:xfrm>
            <a:off x="1748053" y="1211469"/>
            <a:ext cx="9672486" cy="960497"/>
            <a:chOff x="1675323" y="1676400"/>
            <a:chExt cx="9834282" cy="976563"/>
          </a:xfrm>
        </p:grpSpPr>
        <p:sp>
          <p:nvSpPr>
            <p:cNvPr id="12" name="文本框 11"/>
            <p:cNvSpPr txBox="1"/>
            <p:nvPr/>
          </p:nvSpPr>
          <p:spPr>
            <a:xfrm>
              <a:off x="1675323" y="1715520"/>
              <a:ext cx="9834282" cy="937443"/>
            </a:xfrm>
            <a:prstGeom prst="rect">
              <a:avLst/>
            </a:prstGeom>
            <a:noFill/>
          </p:spPr>
          <p:txBody>
            <a:bodyPr wrap="square">
              <a:spAutoFit/>
            </a:bodyPr>
            <a:lstStyle/>
            <a:p>
              <a:r>
                <a:rPr lang="en-US" altLang="zh-CN" dirty="0"/>
                <a:t>If </a:t>
              </a:r>
              <a:r>
                <a:rPr lang="en-US" altLang="zh-CN" b="1" dirty="0"/>
                <a:t>bp</a:t>
              </a:r>
              <a:r>
                <a:rPr lang="en-US" altLang="zh-CN" dirty="0"/>
                <a:t> points to a Derived object, then the cast will initialize </a:t>
              </a:r>
              <a:r>
                <a:rPr lang="en-US" altLang="zh-CN" dirty="0" err="1"/>
                <a:t>dp</a:t>
              </a:r>
              <a:r>
                <a:rPr lang="en-US" altLang="zh-CN" dirty="0"/>
                <a:t> to point to the Derived object to which bp points. In this case, it is safe for the code inside the if to use Derived operations. Otherwise, the result of the cast is 0.</a:t>
              </a:r>
              <a:endParaRPr lang="zh-CN" altLang="en-US" dirty="0"/>
            </a:p>
          </p:txBody>
        </p:sp>
        <p:cxnSp>
          <p:nvCxnSpPr>
            <p:cNvPr id="13" name="直接箭头连接符 12"/>
            <p:cNvCxnSpPr/>
            <p:nvPr/>
          </p:nvCxnSpPr>
          <p:spPr>
            <a:xfrm flipH="1" flipV="1">
              <a:off x="6032656" y="1676400"/>
              <a:ext cx="143434" cy="188259"/>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pic>
        <p:nvPicPr>
          <p:cNvPr id="9" name="图片 8"/>
          <p:cNvPicPr>
            <a:picLocks noChangeAspect="1"/>
          </p:cNvPicPr>
          <p:nvPr/>
        </p:nvPicPr>
        <p:blipFill>
          <a:blip r:embed="rId1"/>
          <a:stretch>
            <a:fillRect/>
          </a:stretch>
        </p:blipFill>
        <p:spPr>
          <a:xfrm>
            <a:off x="7357745" y="2277745"/>
            <a:ext cx="4194810" cy="3183890"/>
          </a:xfrm>
          <a:prstGeom prst="rect">
            <a:avLst/>
          </a:prstGeom>
        </p:spPr>
      </p:pic>
      <p:pic>
        <p:nvPicPr>
          <p:cNvPr id="18" name="图片 17"/>
          <p:cNvPicPr>
            <a:picLocks noChangeAspect="1"/>
          </p:cNvPicPr>
          <p:nvPr/>
        </p:nvPicPr>
        <p:blipFill>
          <a:blip r:embed="rId2"/>
          <a:stretch>
            <a:fillRect/>
          </a:stretch>
        </p:blipFill>
        <p:spPr>
          <a:xfrm>
            <a:off x="837565" y="2277745"/>
            <a:ext cx="3436620" cy="4122420"/>
          </a:xfrm>
          <a:prstGeom prst="rect">
            <a:avLst/>
          </a:prstGeom>
        </p:spPr>
      </p:pic>
      <p:pic>
        <p:nvPicPr>
          <p:cNvPr id="20" name="图片 19"/>
          <p:cNvPicPr>
            <a:picLocks noChangeAspect="1"/>
          </p:cNvPicPr>
          <p:nvPr/>
        </p:nvPicPr>
        <p:blipFill>
          <a:blip r:embed="rId3"/>
          <a:stretch>
            <a:fillRect/>
          </a:stretch>
        </p:blipFill>
        <p:spPr>
          <a:xfrm>
            <a:off x="4564380" y="2388235"/>
            <a:ext cx="2503170" cy="2757170"/>
          </a:xfrm>
          <a:prstGeom prst="rect">
            <a:avLst/>
          </a:prstGeom>
        </p:spPr>
      </p:pic>
      <p:grpSp>
        <p:nvGrpSpPr>
          <p:cNvPr id="25" name="组合 24"/>
          <p:cNvGrpSpPr/>
          <p:nvPr/>
        </p:nvGrpSpPr>
        <p:grpSpPr>
          <a:xfrm>
            <a:off x="4685246" y="3827206"/>
            <a:ext cx="2678362" cy="2486651"/>
            <a:chOff x="4661646" y="3833864"/>
            <a:chExt cx="2723164" cy="2528246"/>
          </a:xfrm>
        </p:grpSpPr>
        <p:sp>
          <p:nvSpPr>
            <p:cNvPr id="21" name="椭圆 20"/>
            <p:cNvSpPr/>
            <p:nvPr/>
          </p:nvSpPr>
          <p:spPr>
            <a:xfrm>
              <a:off x="4795598" y="3833864"/>
              <a:ext cx="1237129" cy="279302"/>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265"/>
            </a:p>
          </p:txBody>
        </p:sp>
        <p:cxnSp>
          <p:nvCxnSpPr>
            <p:cNvPr id="23" name="直接箭头连接符 22"/>
            <p:cNvCxnSpPr>
              <a:stCxn id="21" idx="4"/>
            </p:cNvCxnSpPr>
            <p:nvPr/>
          </p:nvCxnSpPr>
          <p:spPr>
            <a:xfrm flipH="1">
              <a:off x="5145221" y="4113166"/>
              <a:ext cx="268942" cy="1183343"/>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4" name="文本框 23"/>
            <p:cNvSpPr txBox="1"/>
            <p:nvPr/>
          </p:nvSpPr>
          <p:spPr>
            <a:xfrm>
              <a:off x="4661646" y="5416294"/>
              <a:ext cx="2723164" cy="945816"/>
            </a:xfrm>
            <a:prstGeom prst="rect">
              <a:avLst/>
            </a:prstGeom>
            <a:noFill/>
          </p:spPr>
          <p:txBody>
            <a:bodyPr wrap="none" rtlCol="0">
              <a:spAutoFit/>
            </a:bodyPr>
            <a:lstStyle/>
            <a:p>
              <a:r>
                <a:rPr lang="en-US" altLang="zh-CN" sz="1815" dirty="0"/>
                <a:t>Invoke the show() of base</a:t>
              </a:r>
              <a:endParaRPr lang="en-US" altLang="zh-CN" sz="1815" dirty="0"/>
            </a:p>
            <a:p>
              <a:r>
                <a:rPr lang="en-US" altLang="zh-CN" sz="1815" dirty="0"/>
                <a:t>class, though </a:t>
              </a:r>
              <a:r>
                <a:rPr lang="en-US" altLang="zh-CN" sz="1815" dirty="0" err="1"/>
                <a:t>pBase</a:t>
              </a:r>
              <a:r>
                <a:rPr lang="en-US" altLang="zh-CN" sz="1815" dirty="0"/>
                <a:t> points</a:t>
              </a:r>
              <a:endParaRPr lang="en-US" altLang="zh-CN" sz="1815" dirty="0"/>
            </a:p>
            <a:p>
              <a:r>
                <a:rPr lang="en-US" altLang="zh-CN" sz="1815" dirty="0"/>
                <a:t>to the derived object.</a:t>
              </a:r>
              <a:endParaRPr lang="zh-CN" altLang="en-US" sz="1815" dirty="0"/>
            </a:p>
          </p:txBody>
        </p:sp>
      </p:grpSp>
      <p:grpSp>
        <p:nvGrpSpPr>
          <p:cNvPr id="26" name="组合 25"/>
          <p:cNvGrpSpPr/>
          <p:nvPr/>
        </p:nvGrpSpPr>
        <p:grpSpPr>
          <a:xfrm>
            <a:off x="7674292" y="4003914"/>
            <a:ext cx="4316246" cy="2162892"/>
            <a:chOff x="4661646" y="3879059"/>
            <a:chExt cx="4388446" cy="2199070"/>
          </a:xfrm>
        </p:grpSpPr>
        <p:sp>
          <p:nvSpPr>
            <p:cNvPr id="27" name="椭圆 26"/>
            <p:cNvSpPr/>
            <p:nvPr/>
          </p:nvSpPr>
          <p:spPr>
            <a:xfrm>
              <a:off x="4858871" y="3879059"/>
              <a:ext cx="1604671" cy="279302"/>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265"/>
            </a:p>
          </p:txBody>
        </p:sp>
        <p:cxnSp>
          <p:nvCxnSpPr>
            <p:cNvPr id="28" name="直接箭头连接符 27"/>
            <p:cNvCxnSpPr>
              <a:stCxn id="27" idx="4"/>
            </p:cNvCxnSpPr>
            <p:nvPr/>
          </p:nvCxnSpPr>
          <p:spPr>
            <a:xfrm flipH="1">
              <a:off x="5208495" y="4158361"/>
              <a:ext cx="452712" cy="1183343"/>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9" name="文本框 28"/>
            <p:cNvSpPr txBox="1"/>
            <p:nvPr/>
          </p:nvSpPr>
          <p:spPr>
            <a:xfrm>
              <a:off x="4661646" y="5416294"/>
              <a:ext cx="4388446" cy="661835"/>
            </a:xfrm>
            <a:prstGeom prst="rect">
              <a:avLst/>
            </a:prstGeom>
            <a:noFill/>
          </p:spPr>
          <p:txBody>
            <a:bodyPr wrap="none" rtlCol="0">
              <a:spAutoFit/>
            </a:bodyPr>
            <a:lstStyle/>
            <a:p>
              <a:r>
                <a:rPr lang="en-US" altLang="zh-CN" sz="1815" dirty="0"/>
                <a:t>Invoke the show() of derived class, because </a:t>
              </a:r>
              <a:endParaRPr lang="en-US" altLang="zh-CN" sz="1815" dirty="0"/>
            </a:p>
            <a:p>
              <a:r>
                <a:rPr lang="en-US" altLang="zh-CN" sz="1815" dirty="0" err="1"/>
                <a:t>pBase</a:t>
              </a:r>
              <a:r>
                <a:rPr lang="en-US" altLang="zh-CN" sz="1815" dirty="0"/>
                <a:t> is converted to the derived pointer.</a:t>
              </a:r>
              <a:endParaRPr lang="zh-CN" altLang="en-US" sz="1815" dirty="0"/>
            </a:p>
          </p:txBody>
        </p:sp>
      </p:grpSp>
      <p:sp>
        <p:nvSpPr>
          <p:cNvPr id="2" name="灯片编号占位符 1"/>
          <p:cNvSpPr>
            <a:spLocks noGrp="1"/>
          </p:cNvSpPr>
          <p:nvPr>
            <p:ph type="sldNum" sz="quarter" idx="12"/>
          </p:nvPr>
        </p:nvSpPr>
        <p:spPr/>
        <p:txBody>
          <a:bodyPr/>
          <a:p>
            <a:fld id="{506F4176-339E-4C4B-80E4-BBE9C4467EFE}" type="slidenum">
              <a:rPr lang="zh-CN" altLang="en-US" smtClean="0"/>
            </a:fld>
            <a:endParaRPr lang="zh-CN" altLang="en-US"/>
          </a:p>
        </p:txBody>
      </p:sp>
      <p:sp>
        <p:nvSpPr>
          <p:cNvPr id="3" name="矩形 2"/>
          <p:cNvSpPr/>
          <p:nvPr/>
        </p:nvSpPr>
        <p:spPr>
          <a:xfrm>
            <a:off x="1146175" y="3706495"/>
            <a:ext cx="1187450" cy="18923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635" dirty="0">
              <a:solidFill>
                <a:prstClr val="white"/>
              </a:solidFill>
            </a:endParaRPr>
          </a:p>
        </p:txBody>
      </p:sp>
      <p:sp>
        <p:nvSpPr>
          <p:cNvPr id="4" name="矩形 3"/>
          <p:cNvSpPr/>
          <p:nvPr/>
        </p:nvSpPr>
        <p:spPr>
          <a:xfrm>
            <a:off x="870552" y="4551027"/>
            <a:ext cx="2614072" cy="261407"/>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635" dirty="0">
              <a:solidFill>
                <a:prstClr val="white"/>
              </a:solidFill>
            </a:endParaRPr>
          </a:p>
        </p:txBody>
      </p:sp>
      <p:sp>
        <p:nvSpPr>
          <p:cNvPr id="5" name="矩形 4"/>
          <p:cNvSpPr/>
          <p:nvPr/>
        </p:nvSpPr>
        <p:spPr>
          <a:xfrm>
            <a:off x="1146175" y="4003675"/>
            <a:ext cx="1187450" cy="18923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635" dirty="0">
              <a:solidFill>
                <a:prstClr val="white"/>
              </a:solidFill>
            </a:endParaRPr>
          </a:p>
        </p:txBody>
      </p:sp>
      <p:sp>
        <p:nvSpPr>
          <p:cNvPr id="7" name="矩形 6"/>
          <p:cNvSpPr/>
          <p:nvPr/>
        </p:nvSpPr>
        <p:spPr>
          <a:xfrm>
            <a:off x="870585" y="5591810"/>
            <a:ext cx="1187450" cy="18923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635" dirty="0">
              <a:solidFill>
                <a:prstClr val="white"/>
              </a:solidFill>
            </a:endParaRPr>
          </a:p>
        </p:txBody>
      </p:sp>
      <p:sp>
        <p:nvSpPr>
          <p:cNvPr id="16" name="矩形 15"/>
          <p:cNvSpPr/>
          <p:nvPr/>
        </p:nvSpPr>
        <p:spPr>
          <a:xfrm>
            <a:off x="7673975" y="3637915"/>
            <a:ext cx="3992880" cy="194945"/>
          </a:xfrm>
          <a:prstGeom prst="rect">
            <a:avLst/>
          </a:prstGeom>
          <a:noFill/>
          <a:ln w="190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635" dirty="0">
              <a:solidFill>
                <a:prstClr val="white"/>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7"/>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bldLvl="0" animBg="1"/>
      <p:bldP spid="5" grpId="0" bldLvl="0" animBg="1"/>
      <p:bldP spid="7" grpId="0" bldLvl="0" animBg="1"/>
      <p:bldP spid="16" grpId="0" bldLvl="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文本框 5"/>
          <p:cNvSpPr txBox="1"/>
          <p:nvPr/>
        </p:nvSpPr>
        <p:spPr>
          <a:xfrm>
            <a:off x="401320" y="3169285"/>
            <a:ext cx="11672570" cy="3129915"/>
          </a:xfrm>
          <a:prstGeom prst="rect">
            <a:avLst/>
          </a:prstGeom>
          <a:noFill/>
        </p:spPr>
        <p:txBody>
          <a:bodyPr wrap="square" rtlCol="0">
            <a:noAutofit/>
          </a:bodyPr>
          <a:lstStyle/>
          <a:p>
            <a:pPr marL="342900" indent="-342900">
              <a:buFont typeface="Wingdings" panose="05000000000000000000" charset="0"/>
              <a:buChar char="Ø"/>
            </a:pPr>
            <a:r>
              <a:rPr lang="en-US" altLang="zh-CN" sz="1900" dirty="0"/>
              <a:t>The </a:t>
            </a:r>
            <a:r>
              <a:rPr lang="en-US" altLang="zh-CN" sz="1900" b="1" i="1" dirty="0" err="1"/>
              <a:t>typeid</a:t>
            </a:r>
            <a:r>
              <a:rPr lang="en-US" altLang="zh-CN" sz="1900" dirty="0"/>
              <a:t> operator returns a reference to a </a:t>
            </a:r>
            <a:r>
              <a:rPr lang="en-US" altLang="zh-CN" sz="1900" b="1" dirty="0" err="1"/>
              <a:t>type_info</a:t>
            </a:r>
            <a:r>
              <a:rPr lang="en-US" altLang="zh-CN" sz="1900" b="1" dirty="0"/>
              <a:t> </a:t>
            </a:r>
            <a:r>
              <a:rPr lang="en-US" altLang="zh-CN" sz="1900" dirty="0"/>
              <a:t>object, where </a:t>
            </a:r>
            <a:r>
              <a:rPr lang="en-US" altLang="zh-CN" sz="1900" dirty="0" err="1"/>
              <a:t>type_info</a:t>
            </a:r>
            <a:r>
              <a:rPr lang="en-US" altLang="zh-CN" sz="1900" dirty="0"/>
              <a:t> is a class defined in the </a:t>
            </a:r>
            <a:r>
              <a:rPr lang="en-US" altLang="zh-CN" sz="1900" dirty="0" err="1"/>
              <a:t>typeinfo</a:t>
            </a:r>
            <a:r>
              <a:rPr lang="en-US" altLang="zh-CN" sz="1900" dirty="0"/>
              <a:t> header file. </a:t>
            </a:r>
            <a:endParaRPr lang="en-US" altLang="zh-CN" sz="1900" dirty="0"/>
          </a:p>
          <a:p>
            <a:endParaRPr lang="en-US" altLang="zh-CN" sz="1900" dirty="0"/>
          </a:p>
          <a:p>
            <a:pPr marL="342900" indent="-342900">
              <a:buFont typeface="Wingdings" panose="05000000000000000000" charset="0"/>
              <a:buChar char="Ø"/>
            </a:pPr>
            <a:r>
              <a:rPr lang="en-US" altLang="zh-CN" sz="1900" dirty="0"/>
              <a:t>The </a:t>
            </a:r>
            <a:r>
              <a:rPr lang="en-US" altLang="zh-CN" sz="1900" dirty="0" err="1"/>
              <a:t>type_info</a:t>
            </a:r>
            <a:r>
              <a:rPr lang="en-US" altLang="zh-CN" sz="1900" dirty="0"/>
              <a:t> class overloads the </a:t>
            </a:r>
            <a:r>
              <a:rPr lang="en-US" altLang="zh-CN" sz="1900" b="1" dirty="0"/>
              <a:t>==</a:t>
            </a:r>
            <a:r>
              <a:rPr lang="en-US" altLang="zh-CN" sz="1900" dirty="0"/>
              <a:t> and </a:t>
            </a:r>
            <a:r>
              <a:rPr lang="en-US" altLang="zh-CN" sz="1900" b="1" dirty="0"/>
              <a:t>!=</a:t>
            </a:r>
            <a:r>
              <a:rPr lang="en-US" altLang="zh-CN" sz="1900" dirty="0"/>
              <a:t> operators so that you </a:t>
            </a:r>
            <a:r>
              <a:rPr lang="en-US" altLang="zh-CN" sz="1900" b="1" dirty="0"/>
              <a:t>can use these operators to compare types</a:t>
            </a:r>
            <a:r>
              <a:rPr lang="en-US" altLang="zh-CN" sz="1900" dirty="0"/>
              <a:t>.</a:t>
            </a:r>
            <a:endParaRPr lang="en-US" altLang="zh-CN" sz="1900" dirty="0"/>
          </a:p>
          <a:p>
            <a:pPr marL="342900" indent="-342900">
              <a:buFont typeface="Wingdings" panose="05000000000000000000" charset="0"/>
              <a:buChar char="Ø"/>
            </a:pPr>
            <a:endParaRPr lang="en-US" altLang="zh-CN" sz="1900" dirty="0"/>
          </a:p>
          <a:p>
            <a:pPr marL="342900" indent="-342900">
              <a:buFont typeface="Wingdings" panose="05000000000000000000" charset="0"/>
              <a:buChar char="Ø"/>
            </a:pPr>
            <a:r>
              <a:rPr lang="en-US" altLang="zh-CN" sz="1900" b="1" dirty="0"/>
              <a:t>If</a:t>
            </a:r>
            <a:r>
              <a:rPr lang="en-US" altLang="zh-CN" sz="1900" dirty="0"/>
              <a:t> the </a:t>
            </a:r>
            <a:r>
              <a:rPr lang="en-US" altLang="zh-CN" sz="1900" b="1" dirty="0"/>
              <a:t>expression’s type is a class and contains at least one virtual function</a:t>
            </a:r>
            <a:r>
              <a:rPr lang="en-US" altLang="zh-CN" sz="1900" dirty="0"/>
              <a:t>, the </a:t>
            </a:r>
            <a:r>
              <a:rPr lang="en-US" altLang="zh-CN" sz="1900" b="1" i="1" dirty="0" err="1"/>
              <a:t>typeid</a:t>
            </a:r>
            <a:r>
              <a:rPr lang="en-US" altLang="zh-CN" sz="1900" dirty="0"/>
              <a:t> operator returns the </a:t>
            </a:r>
            <a:r>
              <a:rPr lang="en-US" altLang="zh-CN" sz="1900" b="1" dirty="0"/>
              <a:t>dynamic type of the expression</a:t>
            </a:r>
            <a:r>
              <a:rPr lang="en-US" altLang="zh-CN" sz="1900" dirty="0"/>
              <a:t>; </a:t>
            </a:r>
            <a:r>
              <a:rPr lang="en-US" altLang="zh-CN" sz="1900" b="1" dirty="0"/>
              <a:t>otherwise</a:t>
            </a:r>
            <a:r>
              <a:rPr lang="en-US" altLang="zh-CN" sz="1900" dirty="0"/>
              <a:t>, it provides </a:t>
            </a:r>
            <a:r>
              <a:rPr lang="en-US" altLang="zh-CN" sz="1900" b="1" dirty="0"/>
              <a:t>static type</a:t>
            </a:r>
            <a:r>
              <a:rPr lang="en-US" altLang="zh-CN" sz="1900" dirty="0"/>
              <a:t> information. </a:t>
            </a:r>
            <a:endParaRPr lang="zh-CN" altLang="en-US" sz="1900" b="1" dirty="0"/>
          </a:p>
        </p:txBody>
      </p:sp>
      <p:sp>
        <p:nvSpPr>
          <p:cNvPr id="7" name="Title 1"/>
          <p:cNvSpPr>
            <a:spLocks noGrp="1"/>
          </p:cNvSpPr>
          <p:nvPr>
            <p:ph type="title"/>
          </p:nvPr>
        </p:nvSpPr>
        <p:spPr>
          <a:xfrm>
            <a:off x="1415974" y="128905"/>
            <a:ext cx="9229165" cy="1325563"/>
          </a:xfrm>
        </p:spPr>
        <p:txBody>
          <a:bodyPr>
            <a:noAutofit/>
          </a:bodyPr>
          <a:lstStyle/>
          <a:p>
            <a:pPr algn="l"/>
            <a:r>
              <a:rPr lang="en-US" altLang="zh-CN" sz="2905" b="1" dirty="0" err="1"/>
              <a:t>typeid</a:t>
            </a:r>
            <a:r>
              <a:rPr lang="en-US" altLang="zh-CN" sz="2905" b="1" dirty="0"/>
              <a:t> operator</a:t>
            </a:r>
            <a:endParaRPr lang="en-US" altLang="zh-CN" sz="2905" b="1" dirty="0"/>
          </a:p>
        </p:txBody>
      </p:sp>
      <p:sp>
        <p:nvSpPr>
          <p:cNvPr id="2" name="文本框 1"/>
          <p:cNvSpPr txBox="1"/>
          <p:nvPr/>
        </p:nvSpPr>
        <p:spPr>
          <a:xfrm>
            <a:off x="1372223" y="1170602"/>
            <a:ext cx="6546920" cy="455638"/>
          </a:xfrm>
          <a:prstGeom prst="rect">
            <a:avLst/>
          </a:prstGeom>
          <a:noFill/>
        </p:spPr>
        <p:txBody>
          <a:bodyPr wrap="none" rtlCol="0">
            <a:spAutoFit/>
          </a:bodyPr>
          <a:lstStyle/>
          <a:p>
            <a:r>
              <a:rPr lang="en-US" altLang="zh-CN" sz="2360" b="1" i="1" dirty="0" err="1"/>
              <a:t>typeid</a:t>
            </a:r>
            <a:r>
              <a:rPr lang="en-US" altLang="zh-CN" sz="2360" dirty="0"/>
              <a:t> operator can tell you what type is the object.</a:t>
            </a:r>
            <a:endParaRPr lang="zh-CN" altLang="en-US" sz="2360" dirty="0"/>
          </a:p>
        </p:txBody>
      </p:sp>
      <p:grpSp>
        <p:nvGrpSpPr>
          <p:cNvPr id="3" name="组合 2"/>
          <p:cNvGrpSpPr/>
          <p:nvPr/>
        </p:nvGrpSpPr>
        <p:grpSpPr>
          <a:xfrm>
            <a:off x="1416486" y="1884555"/>
            <a:ext cx="5960110" cy="1022102"/>
            <a:chOff x="1776199" y="2220268"/>
            <a:chExt cx="6059808" cy="1039199"/>
          </a:xfrm>
        </p:grpSpPr>
        <p:sp>
          <p:nvSpPr>
            <p:cNvPr id="9" name="Title 1"/>
            <p:cNvSpPr txBox="1"/>
            <p:nvPr/>
          </p:nvSpPr>
          <p:spPr>
            <a:xfrm>
              <a:off x="1776626" y="2220268"/>
              <a:ext cx="4319374" cy="554034"/>
            </a:xfrm>
            <a:prstGeom prst="rect">
              <a:avLst/>
            </a:prstGeom>
          </p:spPr>
          <p:txBody>
            <a:bodyPr vert="horz" lIns="89936" tIns="44968" rIns="89936" bIns="44968" rtlCol="0" anchor="b">
              <a:noAutofit/>
            </a:bodyPr>
            <a:lstStyle>
              <a:lvl1pPr algn="l" defTabSz="914400" rtl="0" eaLnBrk="1" latinLnBrk="0" hangingPunct="1">
                <a:lnSpc>
                  <a:spcPct val="90000"/>
                </a:lnSpc>
                <a:spcBef>
                  <a:spcPct val="0"/>
                </a:spcBef>
                <a:buNone/>
                <a:defRPr sz="6000" kern="1200">
                  <a:solidFill>
                    <a:schemeClr val="tx1"/>
                  </a:solidFill>
                  <a:latin typeface="+mj-lt"/>
                  <a:ea typeface="+mj-ea"/>
                  <a:cs typeface="+mj-cs"/>
                </a:defRPr>
              </a:lvl1pPr>
            </a:lstStyle>
            <a:p>
              <a:r>
                <a:rPr lang="en-US" altLang="zh-CN" sz="2755" b="1" dirty="0" err="1">
                  <a:solidFill>
                    <a:srgbClr val="00B0F0"/>
                  </a:solidFill>
                </a:rPr>
                <a:t>typeid</a:t>
              </a:r>
              <a:r>
                <a:rPr lang="en-US" altLang="zh-CN" sz="2755" b="1" dirty="0">
                  <a:solidFill>
                    <a:srgbClr val="00B0F0"/>
                  </a:solidFill>
                </a:rPr>
                <a:t>(expression) </a:t>
              </a:r>
              <a:endParaRPr lang="en-US" altLang="zh-CN" sz="2755" b="1" dirty="0">
                <a:solidFill>
                  <a:srgbClr val="00B0F0"/>
                </a:solidFill>
              </a:endParaRPr>
            </a:p>
          </p:txBody>
        </p:sp>
        <p:grpSp>
          <p:nvGrpSpPr>
            <p:cNvPr id="11" name="组合 10"/>
            <p:cNvGrpSpPr/>
            <p:nvPr/>
          </p:nvGrpSpPr>
          <p:grpSpPr>
            <a:xfrm>
              <a:off x="1776199" y="2733930"/>
              <a:ext cx="6059808" cy="525537"/>
              <a:chOff x="3040225" y="1613647"/>
              <a:chExt cx="6059808" cy="525537"/>
            </a:xfrm>
          </p:grpSpPr>
          <p:sp>
            <p:nvSpPr>
              <p:cNvPr id="12" name="文本框 11"/>
              <p:cNvSpPr txBox="1"/>
              <p:nvPr/>
            </p:nvSpPr>
            <p:spPr>
              <a:xfrm>
                <a:off x="3040225" y="1738898"/>
                <a:ext cx="6059808" cy="400286"/>
              </a:xfrm>
              <a:prstGeom prst="rect">
                <a:avLst/>
              </a:prstGeom>
              <a:noFill/>
            </p:spPr>
            <p:txBody>
              <a:bodyPr wrap="square">
                <a:spAutoFit/>
              </a:bodyPr>
              <a:lstStyle/>
              <a:p>
                <a:r>
                  <a:rPr lang="en-US" altLang="zh-CN" sz="1965" dirty="0"/>
                  <a:t>The operand can be any expression or type name.</a:t>
                </a:r>
                <a:endParaRPr lang="zh-CN" altLang="en-US" sz="1965" dirty="0"/>
              </a:p>
            </p:txBody>
          </p:sp>
          <p:cxnSp>
            <p:nvCxnSpPr>
              <p:cNvPr id="13" name="直接箭头连接符 12"/>
              <p:cNvCxnSpPr/>
              <p:nvPr/>
            </p:nvCxnSpPr>
            <p:spPr>
              <a:xfrm flipH="1" flipV="1">
                <a:off x="5342965" y="1613647"/>
                <a:ext cx="143435" cy="251012"/>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sp>
        <p:nvSpPr>
          <p:cNvPr id="4" name="灯片编号占位符 3"/>
          <p:cNvSpPr>
            <a:spLocks noGrp="1"/>
          </p:cNvSpPr>
          <p:nvPr>
            <p:ph type="sldNum" sz="quarter" idx="12"/>
          </p:nvPr>
        </p:nvSpPr>
        <p:spPr/>
        <p:txBody>
          <a:bodyPr/>
          <a:p>
            <a:fld id="{506F4176-339E-4C4B-80E4-BBE9C4467EFE}" type="slidenum">
              <a:rPr lang="zh-CN" altLang="en-US" smtClean="0"/>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p:cNvSpPr txBox="1"/>
          <p:nvPr/>
        </p:nvSpPr>
        <p:spPr>
          <a:xfrm>
            <a:off x="1743524" y="1119001"/>
            <a:ext cx="9037646" cy="4464043"/>
          </a:xfrm>
          <a:prstGeom prst="rect">
            <a:avLst/>
          </a:prstGeom>
          <a:solidFill>
            <a:schemeClr val="bg2"/>
          </a:solidFill>
        </p:spPr>
        <p:txBody>
          <a:bodyPr wrap="square">
            <a:spAutoFit/>
          </a:bodyPr>
          <a:lstStyle/>
          <a:p>
            <a:r>
              <a:rPr lang="en-US" altLang="zh-CN" sz="2400" dirty="0">
                <a:solidFill>
                  <a:srgbClr val="000000"/>
                </a:solidFill>
              </a:rPr>
              <a:t>class Base { ... };</a:t>
            </a:r>
            <a:endParaRPr lang="en-US" altLang="zh-CN" sz="2400" dirty="0">
              <a:solidFill>
                <a:srgbClr val="000000"/>
              </a:solidFill>
            </a:endParaRPr>
          </a:p>
          <a:p>
            <a:r>
              <a:rPr lang="en-US" altLang="zh-CN" sz="2400" dirty="0">
                <a:solidFill>
                  <a:srgbClr val="000000"/>
                </a:solidFill>
              </a:rPr>
              <a:t>class Derived : public Base { ... };</a:t>
            </a:r>
            <a:endParaRPr lang="en-US" altLang="zh-CN" sz="2400" dirty="0">
              <a:solidFill>
                <a:srgbClr val="000000"/>
              </a:solidFill>
            </a:endParaRPr>
          </a:p>
          <a:p>
            <a:r>
              <a:rPr lang="en-US" altLang="zh-CN" sz="2360" dirty="0"/>
              <a:t>Derived *</a:t>
            </a:r>
            <a:r>
              <a:rPr lang="en-US" altLang="zh-CN" sz="2360" dirty="0" err="1"/>
              <a:t>dp</a:t>
            </a:r>
            <a:r>
              <a:rPr lang="en-US" altLang="zh-CN" sz="2360" dirty="0"/>
              <a:t> = new Derived;</a:t>
            </a:r>
            <a:endParaRPr lang="en-US" altLang="zh-CN" sz="2360" dirty="0"/>
          </a:p>
          <a:p>
            <a:r>
              <a:rPr lang="en-US" altLang="zh-CN" sz="2360" dirty="0"/>
              <a:t>Base *bp = </a:t>
            </a:r>
            <a:r>
              <a:rPr lang="en-US" altLang="zh-CN" sz="2360" dirty="0" err="1"/>
              <a:t>dp</a:t>
            </a:r>
            <a:r>
              <a:rPr lang="en-US" altLang="zh-CN" sz="2360" dirty="0"/>
              <a:t>;                    </a:t>
            </a:r>
            <a:endParaRPr lang="en-US" altLang="zh-CN" sz="2360" dirty="0"/>
          </a:p>
          <a:p>
            <a:r>
              <a:rPr lang="en-US" altLang="zh-CN" sz="2360" dirty="0"/>
              <a:t> </a:t>
            </a:r>
            <a:endParaRPr lang="en-US" altLang="zh-CN" sz="2360" dirty="0"/>
          </a:p>
          <a:p>
            <a:r>
              <a:rPr lang="en-US" altLang="zh-CN" sz="2360" dirty="0">
                <a:solidFill>
                  <a:srgbClr val="00B050"/>
                </a:solidFill>
              </a:rPr>
              <a:t>// compare the type of two objects at run time </a:t>
            </a:r>
            <a:endParaRPr lang="en-US" altLang="zh-CN" sz="2360" dirty="0">
              <a:solidFill>
                <a:srgbClr val="00B050"/>
              </a:solidFill>
            </a:endParaRPr>
          </a:p>
          <a:p>
            <a:r>
              <a:rPr lang="en-US" altLang="zh-CN" sz="2360" dirty="0"/>
              <a:t>if (</a:t>
            </a:r>
            <a:r>
              <a:rPr lang="en-US" altLang="zh-CN" sz="2360" dirty="0" err="1"/>
              <a:t>typeid</a:t>
            </a:r>
            <a:r>
              <a:rPr lang="en-US" altLang="zh-CN" sz="2360" dirty="0"/>
              <a:t>(*bp) == </a:t>
            </a:r>
            <a:r>
              <a:rPr lang="en-US" altLang="zh-CN" sz="2360" dirty="0" err="1"/>
              <a:t>typeid</a:t>
            </a:r>
            <a:r>
              <a:rPr lang="en-US" altLang="zh-CN" sz="2360" dirty="0"/>
              <a:t>(*</a:t>
            </a:r>
            <a:r>
              <a:rPr lang="en-US" altLang="zh-CN" sz="2360" dirty="0" err="1"/>
              <a:t>dp</a:t>
            </a:r>
            <a:r>
              <a:rPr lang="en-US" altLang="zh-CN" sz="2360" dirty="0"/>
              <a:t>))</a:t>
            </a:r>
            <a:endParaRPr lang="en-US" altLang="zh-CN" sz="2360" dirty="0"/>
          </a:p>
          <a:p>
            <a:r>
              <a:rPr lang="en-US" altLang="zh-CN" sz="2360" dirty="0"/>
              <a:t> {  …                             }</a:t>
            </a:r>
            <a:endParaRPr lang="en-US" altLang="zh-CN" sz="2360" dirty="0"/>
          </a:p>
          <a:p>
            <a:endParaRPr lang="en-US" altLang="zh-CN" sz="2360" dirty="0"/>
          </a:p>
          <a:p>
            <a:r>
              <a:rPr lang="en-US" altLang="zh-CN" sz="2360" dirty="0"/>
              <a:t> </a:t>
            </a:r>
            <a:r>
              <a:rPr lang="en-US" altLang="zh-CN" sz="2360" dirty="0">
                <a:solidFill>
                  <a:srgbClr val="00B050"/>
                </a:solidFill>
              </a:rPr>
              <a:t>// test whether the run-time type is a specific type</a:t>
            </a:r>
            <a:endParaRPr lang="en-US" altLang="zh-CN" sz="2360" dirty="0">
              <a:solidFill>
                <a:srgbClr val="00B050"/>
              </a:solidFill>
            </a:endParaRPr>
          </a:p>
          <a:p>
            <a:r>
              <a:rPr lang="en-US" altLang="zh-CN" sz="2360" dirty="0"/>
              <a:t> if (</a:t>
            </a:r>
            <a:r>
              <a:rPr lang="en-US" altLang="zh-CN" sz="2360" dirty="0" err="1"/>
              <a:t>typeid</a:t>
            </a:r>
            <a:r>
              <a:rPr lang="en-US" altLang="zh-CN" sz="2360" dirty="0"/>
              <a:t>(*bp) == </a:t>
            </a:r>
            <a:r>
              <a:rPr lang="en-US" altLang="zh-CN" sz="2360" dirty="0" err="1"/>
              <a:t>typeid</a:t>
            </a:r>
            <a:r>
              <a:rPr lang="en-US" altLang="zh-CN" sz="2360" dirty="0"/>
              <a:t>(Derived)) </a:t>
            </a:r>
            <a:endParaRPr lang="en-US" altLang="zh-CN" sz="2360" dirty="0"/>
          </a:p>
          <a:p>
            <a:r>
              <a:rPr lang="en-US" altLang="zh-CN" sz="2360" dirty="0"/>
              <a:t>{ …                                                                 } </a:t>
            </a:r>
            <a:endParaRPr lang="zh-CN" altLang="en-US" sz="2360" dirty="0"/>
          </a:p>
        </p:txBody>
      </p:sp>
      <p:grpSp>
        <p:nvGrpSpPr>
          <p:cNvPr id="5" name="组合 4"/>
          <p:cNvGrpSpPr/>
          <p:nvPr/>
        </p:nvGrpSpPr>
        <p:grpSpPr>
          <a:xfrm>
            <a:off x="4459965" y="3738065"/>
            <a:ext cx="6021419" cy="518486"/>
            <a:chOff x="3299765" y="1613647"/>
            <a:chExt cx="6122142" cy="527159"/>
          </a:xfrm>
        </p:grpSpPr>
        <p:sp>
          <p:nvSpPr>
            <p:cNvPr id="6" name="文本框 5"/>
            <p:cNvSpPr txBox="1"/>
            <p:nvPr/>
          </p:nvSpPr>
          <p:spPr>
            <a:xfrm>
              <a:off x="3299765" y="1739153"/>
              <a:ext cx="6122142" cy="401653"/>
            </a:xfrm>
            <a:prstGeom prst="rect">
              <a:avLst/>
            </a:prstGeom>
            <a:noFill/>
          </p:spPr>
          <p:txBody>
            <a:bodyPr wrap="square">
              <a:spAutoFit/>
            </a:bodyPr>
            <a:lstStyle/>
            <a:p>
              <a:r>
                <a:rPr lang="en-US" altLang="zh-CN" sz="1965" dirty="0">
                  <a:solidFill>
                    <a:srgbClr val="00B0F0"/>
                  </a:solidFill>
                </a:rPr>
                <a:t>the operands of the </a:t>
              </a:r>
              <a:r>
                <a:rPr lang="en-US" altLang="zh-CN" sz="1965" dirty="0" err="1">
                  <a:solidFill>
                    <a:srgbClr val="00B0F0"/>
                  </a:solidFill>
                </a:rPr>
                <a:t>typeid</a:t>
              </a:r>
              <a:r>
                <a:rPr lang="en-US" altLang="zh-CN" sz="1965" dirty="0">
                  <a:solidFill>
                    <a:srgbClr val="00B0F0"/>
                  </a:solidFill>
                </a:rPr>
                <a:t> are objects, so use *</a:t>
              </a:r>
              <a:r>
                <a:rPr lang="en-US" altLang="zh-CN" sz="1965" dirty="0" err="1">
                  <a:solidFill>
                    <a:srgbClr val="00B0F0"/>
                  </a:solidFill>
                </a:rPr>
                <a:t>dp</a:t>
              </a:r>
              <a:r>
                <a:rPr lang="en-US" altLang="zh-CN" sz="1965" dirty="0">
                  <a:solidFill>
                    <a:srgbClr val="00B0F0"/>
                  </a:solidFill>
                </a:rPr>
                <a:t> not </a:t>
              </a:r>
              <a:r>
                <a:rPr lang="en-US" altLang="zh-CN" sz="1965" dirty="0" err="1">
                  <a:solidFill>
                    <a:srgbClr val="00B0F0"/>
                  </a:solidFill>
                </a:rPr>
                <a:t>dp</a:t>
              </a:r>
              <a:endParaRPr lang="zh-CN" altLang="en-US" sz="1965" dirty="0">
                <a:solidFill>
                  <a:srgbClr val="00B0F0"/>
                </a:solidFill>
              </a:endParaRPr>
            </a:p>
          </p:txBody>
        </p:sp>
        <p:cxnSp>
          <p:nvCxnSpPr>
            <p:cNvPr id="8" name="直接箭头连接符 7"/>
            <p:cNvCxnSpPr/>
            <p:nvPr/>
          </p:nvCxnSpPr>
          <p:spPr>
            <a:xfrm flipH="1" flipV="1">
              <a:off x="4078941" y="1613647"/>
              <a:ext cx="143435" cy="251012"/>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2" name="组合 1"/>
          <p:cNvGrpSpPr/>
          <p:nvPr/>
        </p:nvGrpSpPr>
        <p:grpSpPr>
          <a:xfrm>
            <a:off x="2867154" y="609731"/>
            <a:ext cx="7112653" cy="584201"/>
            <a:chOff x="1308847" y="849868"/>
            <a:chExt cx="7231628" cy="593973"/>
          </a:xfrm>
        </p:grpSpPr>
        <p:cxnSp>
          <p:nvCxnSpPr>
            <p:cNvPr id="3" name="直接箭头连接符 2"/>
            <p:cNvCxnSpPr/>
            <p:nvPr/>
          </p:nvCxnSpPr>
          <p:spPr>
            <a:xfrm flipH="1">
              <a:off x="1864659" y="1219200"/>
              <a:ext cx="197223" cy="224641"/>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 name="文本框 6"/>
            <p:cNvSpPr txBox="1"/>
            <p:nvPr/>
          </p:nvSpPr>
          <p:spPr>
            <a:xfrm>
              <a:off x="1308847" y="849868"/>
              <a:ext cx="7231628" cy="447939"/>
            </a:xfrm>
            <a:prstGeom prst="rect">
              <a:avLst/>
            </a:prstGeom>
            <a:noFill/>
          </p:spPr>
          <p:txBody>
            <a:bodyPr wrap="none" rtlCol="0">
              <a:spAutoFit/>
            </a:bodyPr>
            <a:lstStyle/>
            <a:p>
              <a:r>
                <a:rPr lang="en-US" altLang="zh-CN" sz="2265" dirty="0"/>
                <a:t>Suppose there is at least one virtual function in the class B.</a:t>
              </a:r>
              <a:endParaRPr lang="zh-CN" altLang="en-US" sz="2265" dirty="0"/>
            </a:p>
          </p:txBody>
        </p:sp>
      </p:grpSp>
      <p:sp>
        <p:nvSpPr>
          <p:cNvPr id="9" name="灯片编号占位符 8"/>
          <p:cNvSpPr>
            <a:spLocks noGrp="1"/>
          </p:cNvSpPr>
          <p:nvPr>
            <p:ph type="sldNum" sz="quarter" idx="12"/>
          </p:nvPr>
        </p:nvSpPr>
        <p:spPr/>
        <p:txBody>
          <a:bodyPr/>
          <a:p>
            <a:fld id="{506F4176-339E-4C4B-80E4-BBE9C4467EFE}" type="slidenum">
              <a:rPr lang="zh-CN" altLang="en-US" smtClean="0"/>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图片 23"/>
          <p:cNvPicPr>
            <a:picLocks noChangeAspect="1"/>
          </p:cNvPicPr>
          <p:nvPr/>
        </p:nvPicPr>
        <p:blipFill>
          <a:blip r:embed="rId1"/>
          <a:stretch>
            <a:fillRect/>
          </a:stretch>
        </p:blipFill>
        <p:spPr>
          <a:xfrm>
            <a:off x="6034306" y="5686313"/>
            <a:ext cx="4648200" cy="1162050"/>
          </a:xfrm>
          <a:prstGeom prst="rect">
            <a:avLst/>
          </a:prstGeom>
        </p:spPr>
      </p:pic>
      <p:pic>
        <p:nvPicPr>
          <p:cNvPr id="26" name="图片 25"/>
          <p:cNvPicPr>
            <a:picLocks noChangeAspect="1"/>
          </p:cNvPicPr>
          <p:nvPr/>
        </p:nvPicPr>
        <p:blipFill>
          <a:blip r:embed="rId2"/>
          <a:stretch>
            <a:fillRect/>
          </a:stretch>
        </p:blipFill>
        <p:spPr>
          <a:xfrm>
            <a:off x="4819650" y="808380"/>
            <a:ext cx="6273223" cy="4815948"/>
          </a:xfrm>
          <a:prstGeom prst="rect">
            <a:avLst/>
          </a:prstGeom>
        </p:spPr>
      </p:pic>
      <p:pic>
        <p:nvPicPr>
          <p:cNvPr id="6" name="图片 5"/>
          <p:cNvPicPr>
            <a:picLocks noChangeAspect="1"/>
          </p:cNvPicPr>
          <p:nvPr/>
        </p:nvPicPr>
        <p:blipFill>
          <a:blip r:embed="rId3"/>
          <a:stretch>
            <a:fillRect/>
          </a:stretch>
        </p:blipFill>
        <p:spPr>
          <a:xfrm>
            <a:off x="1514465" y="849750"/>
            <a:ext cx="2644023" cy="4662024"/>
          </a:xfrm>
          <a:prstGeom prst="rect">
            <a:avLst/>
          </a:prstGeom>
        </p:spPr>
      </p:pic>
      <p:grpSp>
        <p:nvGrpSpPr>
          <p:cNvPr id="15" name="组合 14"/>
          <p:cNvGrpSpPr/>
          <p:nvPr/>
        </p:nvGrpSpPr>
        <p:grpSpPr>
          <a:xfrm>
            <a:off x="7036803" y="1574317"/>
            <a:ext cx="1781074" cy="4360759"/>
            <a:chOff x="5455432" y="3240297"/>
            <a:chExt cx="1810871" cy="4433704"/>
          </a:xfrm>
        </p:grpSpPr>
        <p:sp>
          <p:nvSpPr>
            <p:cNvPr id="16" name="椭圆 15"/>
            <p:cNvSpPr/>
            <p:nvPr/>
          </p:nvSpPr>
          <p:spPr>
            <a:xfrm>
              <a:off x="5455432" y="3240297"/>
              <a:ext cx="1810871" cy="254482"/>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265"/>
            </a:p>
          </p:txBody>
        </p:sp>
        <p:cxnSp>
          <p:nvCxnSpPr>
            <p:cNvPr id="17" name="直接箭头连接符 16"/>
            <p:cNvCxnSpPr/>
            <p:nvPr/>
          </p:nvCxnSpPr>
          <p:spPr>
            <a:xfrm>
              <a:off x="5922968" y="3448990"/>
              <a:ext cx="0" cy="3987285"/>
            </a:xfrm>
            <a:prstGeom prst="straightConnector1">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8" name="椭圆 17"/>
            <p:cNvSpPr/>
            <p:nvPr/>
          </p:nvSpPr>
          <p:spPr>
            <a:xfrm>
              <a:off x="5723121" y="7378166"/>
              <a:ext cx="961384" cy="295835"/>
            </a:xfrm>
            <a:prstGeom prst="ellipse">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265" dirty="0"/>
            </a:p>
          </p:txBody>
        </p:sp>
      </p:grpSp>
      <p:grpSp>
        <p:nvGrpSpPr>
          <p:cNvPr id="19" name="组合 18"/>
          <p:cNvGrpSpPr/>
          <p:nvPr/>
        </p:nvGrpSpPr>
        <p:grpSpPr>
          <a:xfrm>
            <a:off x="7148020" y="1765681"/>
            <a:ext cx="3525247" cy="4168854"/>
            <a:chOff x="5388113" y="2989244"/>
            <a:chExt cx="3584224" cy="4238576"/>
          </a:xfrm>
        </p:grpSpPr>
        <p:sp>
          <p:nvSpPr>
            <p:cNvPr id="20" name="椭圆 19"/>
            <p:cNvSpPr/>
            <p:nvPr/>
          </p:nvSpPr>
          <p:spPr>
            <a:xfrm>
              <a:off x="5388113" y="2989244"/>
              <a:ext cx="1810871" cy="295835"/>
            </a:xfrm>
            <a:prstGeom prst="ellipse">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265"/>
            </a:p>
          </p:txBody>
        </p:sp>
        <p:cxnSp>
          <p:nvCxnSpPr>
            <p:cNvPr id="21" name="直接箭头连接符 20"/>
            <p:cNvCxnSpPr/>
            <p:nvPr/>
          </p:nvCxnSpPr>
          <p:spPr>
            <a:xfrm>
              <a:off x="6880699" y="3231834"/>
              <a:ext cx="1210114" cy="3743596"/>
            </a:xfrm>
            <a:prstGeom prst="straightConnector1">
              <a:avLst/>
            </a:prstGeom>
            <a:ln w="1905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22" name="椭圆 21"/>
            <p:cNvSpPr/>
            <p:nvPr/>
          </p:nvSpPr>
          <p:spPr>
            <a:xfrm>
              <a:off x="7882850" y="6910656"/>
              <a:ext cx="1089487" cy="317164"/>
            </a:xfrm>
            <a:prstGeom prst="ellipse">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265"/>
            </a:p>
          </p:txBody>
        </p:sp>
      </p:grpSp>
      <p:grpSp>
        <p:nvGrpSpPr>
          <p:cNvPr id="34" name="组合 33"/>
          <p:cNvGrpSpPr/>
          <p:nvPr/>
        </p:nvGrpSpPr>
        <p:grpSpPr>
          <a:xfrm>
            <a:off x="5057775" y="4214949"/>
            <a:ext cx="5372100" cy="2436295"/>
            <a:chOff x="5057775" y="4113353"/>
            <a:chExt cx="5372100" cy="2436295"/>
          </a:xfrm>
        </p:grpSpPr>
        <p:sp>
          <p:nvSpPr>
            <p:cNvPr id="29" name="矩形 28"/>
            <p:cNvSpPr/>
            <p:nvPr/>
          </p:nvSpPr>
          <p:spPr>
            <a:xfrm>
              <a:off x="5057775" y="4113353"/>
              <a:ext cx="5372100" cy="447675"/>
            </a:xfrm>
            <a:prstGeom prst="rect">
              <a:avLst/>
            </a:prstGeom>
            <a:no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31" name="直接箭头连接符 30"/>
            <p:cNvCxnSpPr/>
            <p:nvPr/>
          </p:nvCxnSpPr>
          <p:spPr>
            <a:xfrm flipH="1">
              <a:off x="6991351" y="4552400"/>
              <a:ext cx="268639" cy="1794130"/>
            </a:xfrm>
            <a:prstGeom prst="straightConnector1">
              <a:avLst/>
            </a:prstGeom>
            <a:ln w="19050">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32" name="矩形 31"/>
            <p:cNvSpPr/>
            <p:nvPr/>
          </p:nvSpPr>
          <p:spPr>
            <a:xfrm>
              <a:off x="6038850" y="6346530"/>
              <a:ext cx="3362326" cy="203118"/>
            </a:xfrm>
            <a:prstGeom prst="rect">
              <a:avLst/>
            </a:prstGeom>
            <a:no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35" name="文本框 34"/>
          <p:cNvSpPr txBox="1"/>
          <p:nvPr/>
        </p:nvSpPr>
        <p:spPr>
          <a:xfrm>
            <a:off x="1589023" y="5982011"/>
            <a:ext cx="4383829" cy="707886"/>
          </a:xfrm>
          <a:prstGeom prst="rect">
            <a:avLst/>
          </a:prstGeom>
          <a:noFill/>
        </p:spPr>
        <p:txBody>
          <a:bodyPr wrap="none" rtlCol="0">
            <a:spAutoFit/>
          </a:bodyPr>
          <a:lstStyle/>
          <a:p>
            <a:r>
              <a:rPr lang="en-US" altLang="zh-CN" sz="2000" b="1" dirty="0"/>
              <a:t>P</a:t>
            </a:r>
            <a:r>
              <a:rPr lang="en-US" altLang="zh-CN" sz="2000" dirty="0"/>
              <a:t>:pointer, </a:t>
            </a:r>
            <a:r>
              <a:rPr lang="en-US" altLang="zh-CN" sz="2000" b="1" dirty="0"/>
              <a:t>K</a:t>
            </a:r>
            <a:r>
              <a:rPr lang="en-US" altLang="zh-CN" sz="2000" dirty="0"/>
              <a:t>: const, </a:t>
            </a:r>
            <a:endParaRPr lang="en-US" altLang="zh-CN" sz="2000" dirty="0"/>
          </a:p>
          <a:p>
            <a:r>
              <a:rPr lang="en-US" altLang="zh-CN" sz="2000" b="1" dirty="0"/>
              <a:t>6</a:t>
            </a:r>
            <a:r>
              <a:rPr lang="en-US" altLang="zh-CN" sz="2000" dirty="0"/>
              <a:t>: numbers of the characters of the type</a:t>
            </a:r>
            <a:endParaRPr lang="zh-CN" altLang="en-US" sz="2000" dirty="0"/>
          </a:p>
        </p:txBody>
      </p:sp>
      <p:sp>
        <p:nvSpPr>
          <p:cNvPr id="39" name="文本框 38"/>
          <p:cNvSpPr txBox="1"/>
          <p:nvPr/>
        </p:nvSpPr>
        <p:spPr>
          <a:xfrm>
            <a:off x="1272349" y="272603"/>
            <a:ext cx="10919651" cy="400110"/>
          </a:xfrm>
          <a:prstGeom prst="rect">
            <a:avLst/>
          </a:prstGeom>
          <a:noFill/>
        </p:spPr>
        <p:txBody>
          <a:bodyPr wrap="square">
            <a:spAutoFit/>
          </a:bodyPr>
          <a:lstStyle/>
          <a:p>
            <a:r>
              <a:rPr lang="en-US" altLang="zh-CN" sz="2000" b="1" dirty="0" err="1"/>
              <a:t>type_info</a:t>
            </a:r>
            <a:r>
              <a:rPr lang="en-US" altLang="zh-CN" sz="2000" b="1" dirty="0"/>
              <a:t> </a:t>
            </a:r>
            <a:r>
              <a:rPr lang="en-US" altLang="zh-CN" sz="2000" dirty="0"/>
              <a:t>class includes a </a:t>
            </a:r>
            <a:r>
              <a:rPr lang="en-US" altLang="zh-CN" sz="2000" b="1" i="1" dirty="0"/>
              <a:t>name() </a:t>
            </a:r>
            <a:r>
              <a:rPr lang="en-US" altLang="zh-CN" sz="2000" dirty="0"/>
              <a:t>member that returns an string that is typically the name of the class.</a:t>
            </a:r>
            <a:endParaRPr lang="zh-CN" altLang="en-US" sz="2000" dirty="0"/>
          </a:p>
        </p:txBody>
      </p:sp>
      <p:grpSp>
        <p:nvGrpSpPr>
          <p:cNvPr id="44" name="组合 43"/>
          <p:cNvGrpSpPr/>
          <p:nvPr/>
        </p:nvGrpSpPr>
        <p:grpSpPr>
          <a:xfrm>
            <a:off x="1522989" y="3426396"/>
            <a:ext cx="2611428" cy="1088452"/>
            <a:chOff x="1522989" y="3537228"/>
            <a:chExt cx="2611428" cy="1088452"/>
          </a:xfrm>
        </p:grpSpPr>
        <p:sp>
          <p:nvSpPr>
            <p:cNvPr id="40" name="矩形 39"/>
            <p:cNvSpPr/>
            <p:nvPr/>
          </p:nvSpPr>
          <p:spPr>
            <a:xfrm>
              <a:off x="1522989" y="3842327"/>
              <a:ext cx="1331047" cy="783353"/>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42" name="直接箭头连接符 41"/>
            <p:cNvCxnSpPr/>
            <p:nvPr/>
          </p:nvCxnSpPr>
          <p:spPr>
            <a:xfrm flipH="1">
              <a:off x="2854036" y="4017818"/>
              <a:ext cx="357665" cy="160187"/>
            </a:xfrm>
            <a:prstGeom prst="straightConnector1">
              <a:avLst/>
            </a:prstGeom>
            <a:ln w="127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3" name="文本框 42"/>
            <p:cNvSpPr txBox="1"/>
            <p:nvPr/>
          </p:nvSpPr>
          <p:spPr>
            <a:xfrm>
              <a:off x="2822839" y="3537228"/>
              <a:ext cx="1311578" cy="584775"/>
            </a:xfrm>
            <a:prstGeom prst="rect">
              <a:avLst/>
            </a:prstGeom>
            <a:noFill/>
          </p:spPr>
          <p:txBody>
            <a:bodyPr wrap="none" rtlCol="0">
              <a:spAutoFit/>
            </a:bodyPr>
            <a:lstStyle/>
            <a:p>
              <a:r>
                <a:rPr lang="en-US" altLang="zh-CN" sz="1600" dirty="0">
                  <a:solidFill>
                    <a:schemeClr val="bg1"/>
                  </a:solidFill>
                </a:rPr>
                <a:t>has no virtual</a:t>
              </a:r>
              <a:endParaRPr lang="en-US" altLang="zh-CN" sz="1600" dirty="0">
                <a:solidFill>
                  <a:schemeClr val="bg1"/>
                </a:solidFill>
              </a:endParaRPr>
            </a:p>
            <a:p>
              <a:r>
                <a:rPr lang="en-US" altLang="zh-CN" sz="1600" dirty="0">
                  <a:solidFill>
                    <a:schemeClr val="bg1"/>
                  </a:solidFill>
                </a:rPr>
                <a:t>function</a:t>
              </a:r>
              <a:endParaRPr lang="zh-CN" altLang="en-US" sz="1600" dirty="0">
                <a:solidFill>
                  <a:schemeClr val="bg1"/>
                </a:solidFill>
              </a:endParaRPr>
            </a:p>
          </p:txBody>
        </p:sp>
      </p:grpSp>
      <p:sp>
        <p:nvSpPr>
          <p:cNvPr id="2" name="灯片编号占位符 1"/>
          <p:cNvSpPr>
            <a:spLocks noGrp="1"/>
          </p:cNvSpPr>
          <p:nvPr>
            <p:ph type="sldNum" sz="quarter" idx="12"/>
          </p:nvPr>
        </p:nvSpPr>
        <p:spPr/>
        <p:txBody>
          <a:bodyPr/>
          <a:p>
            <a:fld id="{506F4176-339E-4C4B-80E4-BBE9C4467EFE}" type="slidenum">
              <a:rPr lang="zh-CN" altLang="en-US" smtClean="0"/>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4"/>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normAutofit/>
          </a:bodyPr>
          <a:lstStyle/>
          <a:p>
            <a:pPr algn="l"/>
            <a:r>
              <a:rPr lang="en-US" altLang="zh-CN" sz="4000" b="1" i="0" dirty="0">
                <a:solidFill>
                  <a:srgbClr val="24292F"/>
                </a:solidFill>
                <a:effectLst/>
                <a:cs typeface="+mj-lt"/>
              </a:rPr>
              <a:t>Friend </a:t>
            </a:r>
            <a:r>
              <a:rPr lang="en-US" altLang="zh-CN" sz="4000" b="1" i="0" dirty="0" err="1">
                <a:solidFill>
                  <a:srgbClr val="24292F"/>
                </a:solidFill>
                <a:effectLst/>
                <a:cs typeface="+mj-lt"/>
              </a:rPr>
              <a:t>classes</a:t>
            </a:r>
            <a:r>
              <a:rPr lang="en-US" altLang="zh-CN" sz="4000" b="1" dirty="0" err="1">
                <a:solidFill>
                  <a:srgbClr val="24292F"/>
                </a:solidFill>
                <a:cs typeface="+mj-lt"/>
              </a:rPr>
              <a:t>, </a:t>
            </a:r>
            <a:r>
              <a:rPr lang="en-US" altLang="zh-CN" sz="4000" b="1" i="0" dirty="0" err="1">
                <a:solidFill>
                  <a:srgbClr val="24292F"/>
                </a:solidFill>
                <a:effectLst/>
                <a:cs typeface="+mj-lt"/>
              </a:rPr>
              <a:t>Nested</a:t>
            </a:r>
            <a:r>
              <a:rPr lang="en-US" altLang="zh-CN" sz="4000" b="1" i="0" dirty="0">
                <a:solidFill>
                  <a:srgbClr val="24292F"/>
                </a:solidFill>
                <a:effectLst/>
                <a:cs typeface="+mj-lt"/>
              </a:rPr>
              <a:t> classes and RTTI</a:t>
            </a:r>
            <a:endParaRPr lang="en-US" altLang="zh-CN" sz="4000" b="1" i="0" dirty="0">
              <a:solidFill>
                <a:srgbClr val="24292F"/>
              </a:solidFill>
              <a:effectLst/>
              <a:cs typeface="+mj-lt"/>
            </a:endParaRPr>
          </a:p>
        </p:txBody>
      </p:sp>
      <p:sp>
        <p:nvSpPr>
          <p:cNvPr id="3" name="内容占位符 2"/>
          <p:cNvSpPr>
            <a:spLocks noGrp="1"/>
          </p:cNvSpPr>
          <p:nvPr>
            <p:ph idx="1"/>
          </p:nvPr>
        </p:nvSpPr>
        <p:spPr>
          <a:xfrm>
            <a:off x="838200" y="1253490"/>
            <a:ext cx="11054080" cy="5181600"/>
          </a:xfrm>
        </p:spPr>
        <p:txBody>
          <a:bodyPr>
            <a:normAutofit fontScale="90000" lnSpcReduction="10000"/>
          </a:bodyPr>
          <a:lstStyle/>
          <a:p>
            <a:pPr marL="285750" indent="-285750">
              <a:buFont typeface="Arial" panose="020B0604020202020204" pitchFamily="34" charset="0"/>
              <a:buChar char="•"/>
            </a:pPr>
            <a:r>
              <a:rPr lang="en-US" altLang="zh-CN" dirty="0">
                <a:sym typeface="+mn-ea"/>
              </a:rPr>
              <a:t>Friend class</a:t>
            </a:r>
            <a:endParaRPr lang="en-US" altLang="zh-CN" dirty="0">
              <a:sym typeface="+mn-ea"/>
            </a:endParaRPr>
          </a:p>
          <a:p>
            <a:pPr marL="742950" lvl="1" indent="-285750">
              <a:buFont typeface="Arial" panose="020B0604020202020204" pitchFamily="34" charset="0"/>
              <a:buChar char="•"/>
            </a:pPr>
            <a:r>
              <a:rPr lang="en-US" altLang="zh-CN" sz="2400" dirty="0">
                <a:sym typeface="+mn-ea"/>
              </a:rPr>
              <a:t>declaration and privilege</a:t>
            </a:r>
            <a:endParaRPr lang="en-US" altLang="zh-CN" sz="2400" dirty="0">
              <a:sym typeface="+mn-ea"/>
            </a:endParaRPr>
          </a:p>
          <a:p>
            <a:pPr marL="742950" lvl="1" indent="-285750">
              <a:buFont typeface="Arial" panose="020B0604020202020204" pitchFamily="34" charset="0"/>
              <a:buChar char="•"/>
            </a:pPr>
            <a:r>
              <a:rPr lang="en-US" altLang="zh-CN" dirty="0">
                <a:solidFill>
                  <a:prstClr val="black"/>
                </a:solidFill>
                <a:latin typeface="Calibri" panose="020F0502020204030204"/>
                <a:ea typeface="宋体" panose="02010600030101010101" pitchFamily="2" charset="-122"/>
                <a:sym typeface="+mn-ea"/>
              </a:rPr>
              <a:t>Friendship </a:t>
            </a:r>
            <a:r>
              <a:rPr lang="en-US" altLang="zh-CN" b="1" i="1" dirty="0">
                <a:solidFill>
                  <a:prstClr val="black"/>
                </a:solidFill>
                <a:latin typeface="Calibri" panose="020F0502020204030204"/>
                <a:ea typeface="宋体" panose="02010600030101010101" pitchFamily="2" charset="-122"/>
                <a:sym typeface="+mn-ea"/>
              </a:rPr>
              <a:t>is not symmetric</a:t>
            </a:r>
            <a:endParaRPr lang="en-US" altLang="zh-CN" b="1" i="1" dirty="0">
              <a:solidFill>
                <a:prstClr val="black"/>
              </a:solidFill>
              <a:latin typeface="Calibri" panose="020F0502020204030204"/>
              <a:ea typeface="宋体" panose="02010600030101010101" pitchFamily="2" charset="-122"/>
              <a:sym typeface="+mn-ea"/>
            </a:endParaRPr>
          </a:p>
          <a:p>
            <a:pPr marL="742950" lvl="1" indent="-285750">
              <a:buFont typeface="Arial" panose="020B0604020202020204" pitchFamily="34" charset="0"/>
              <a:buChar char="•"/>
            </a:pPr>
            <a:r>
              <a:rPr lang="en-US" altLang="zh-CN" dirty="0">
                <a:solidFill>
                  <a:prstClr val="black"/>
                </a:solidFill>
                <a:latin typeface="Calibri" panose="020F0502020204030204"/>
                <a:ea typeface="宋体" panose="02010600030101010101" pitchFamily="2" charset="-122"/>
                <a:sym typeface="+mn-ea"/>
              </a:rPr>
              <a:t>Friendship </a:t>
            </a:r>
            <a:r>
              <a:rPr lang="en-US" altLang="zh-CN" b="1" i="1" dirty="0">
                <a:solidFill>
                  <a:prstClr val="black"/>
                </a:solidFill>
                <a:latin typeface="Calibri" panose="020F0502020204030204"/>
                <a:ea typeface="宋体" panose="02010600030101010101" pitchFamily="2" charset="-122"/>
                <a:sym typeface="+mn-ea"/>
              </a:rPr>
              <a:t>is not transitive</a:t>
            </a:r>
            <a:endParaRPr lang="en-US" altLang="zh-CN" b="1" i="1" dirty="0">
              <a:solidFill>
                <a:prstClr val="black"/>
              </a:solidFill>
              <a:latin typeface="Calibri" panose="020F0502020204030204"/>
              <a:ea typeface="宋体" panose="02010600030101010101" pitchFamily="2" charset="-122"/>
              <a:sym typeface="+mn-ea"/>
            </a:endParaRPr>
          </a:p>
          <a:p>
            <a:pPr marL="742950" lvl="1" indent="-285750">
              <a:buFont typeface="Arial" panose="020B0604020202020204" pitchFamily="34" charset="0"/>
              <a:buChar char="•"/>
            </a:pPr>
            <a:endParaRPr lang="en-US" altLang="zh-CN" dirty="0">
              <a:sym typeface="+mn-ea"/>
            </a:endParaRPr>
          </a:p>
          <a:p>
            <a:pPr marL="285750" indent="-285750">
              <a:buFont typeface="Arial" panose="020B0604020202020204" pitchFamily="34" charset="0"/>
              <a:buChar char="•"/>
            </a:pPr>
            <a:r>
              <a:rPr lang="en-US" altLang="zh-CN" dirty="0">
                <a:sym typeface="+mn-ea"/>
              </a:rPr>
              <a:t>Nested class</a:t>
            </a:r>
            <a:endParaRPr lang="en-US" altLang="zh-CN" dirty="0">
              <a:sym typeface="+mn-ea"/>
            </a:endParaRPr>
          </a:p>
          <a:p>
            <a:pPr marL="742950" lvl="1" indent="-285750">
              <a:buFont typeface="Arial" panose="020B0604020202020204" pitchFamily="34" charset="0"/>
              <a:buChar char="•"/>
            </a:pPr>
            <a:r>
              <a:rPr lang="en-US" altLang="zh-CN" sz="2400" dirty="0">
                <a:sym typeface="+mn-ea"/>
              </a:rPr>
              <a:t>declaration in </a:t>
            </a:r>
            <a:r>
              <a:rPr lang="en-US" altLang="zh-CN" sz="2400" b="1" dirty="0">
                <a:sym typeface="+mn-ea"/>
              </a:rPr>
              <a:t>public </a:t>
            </a:r>
            <a:r>
              <a:rPr lang="en-US" altLang="zh-CN" sz="2400" dirty="0">
                <a:sym typeface="+mn-ea"/>
              </a:rPr>
              <a:t>section vs </a:t>
            </a:r>
            <a:r>
              <a:rPr lang="en-US" altLang="zh-CN" sz="2400" b="1" dirty="0">
                <a:sym typeface="+mn-ea"/>
              </a:rPr>
              <a:t>private </a:t>
            </a:r>
            <a:r>
              <a:rPr lang="en-US" altLang="zh-CN" sz="2400" dirty="0">
                <a:sym typeface="+mn-ea"/>
              </a:rPr>
              <a:t>vs </a:t>
            </a:r>
            <a:r>
              <a:rPr lang="en-US" altLang="zh-CN" sz="2400" b="1" dirty="0">
                <a:sym typeface="+mn-ea"/>
              </a:rPr>
              <a:t>protect</a:t>
            </a:r>
            <a:endParaRPr lang="en-US" altLang="zh-CN" sz="2400" b="1" dirty="0">
              <a:sym typeface="+mn-ea"/>
            </a:endParaRPr>
          </a:p>
          <a:p>
            <a:pPr marL="742950" lvl="1" indent="-285750">
              <a:buFont typeface="Arial" panose="020B0604020202020204" pitchFamily="34" charset="0"/>
              <a:buChar char="•"/>
            </a:pPr>
            <a:endParaRPr lang="en-US" altLang="zh-CN" dirty="0">
              <a:sym typeface="+mn-ea"/>
            </a:endParaRPr>
          </a:p>
          <a:p>
            <a:pPr marL="285750" indent="-285750">
              <a:buFont typeface="Arial" panose="020B0604020202020204" pitchFamily="34" charset="0"/>
              <a:buChar char="•"/>
            </a:pPr>
            <a:r>
              <a:rPr lang="en-US" altLang="zh-CN" dirty="0">
                <a:sym typeface="+mn-ea"/>
              </a:rPr>
              <a:t>RTTI(</a:t>
            </a:r>
            <a:r>
              <a:rPr lang="en-US" altLang="zh-CN" dirty="0">
                <a:sym typeface="+mn-ea"/>
              </a:rPr>
              <a:t>Run-Time</a:t>
            </a:r>
            <a:r>
              <a:rPr lang="zh-CN" altLang="en-US" dirty="0">
                <a:sym typeface="+mn-ea"/>
              </a:rPr>
              <a:t> </a:t>
            </a:r>
            <a:r>
              <a:rPr lang="en-US" altLang="zh-CN" dirty="0">
                <a:sym typeface="+mn-ea"/>
              </a:rPr>
              <a:t>Type Identification)</a:t>
            </a:r>
            <a:endParaRPr lang="en-US" altLang="zh-CN" dirty="0">
              <a:sym typeface="+mn-ea"/>
            </a:endParaRPr>
          </a:p>
          <a:p>
            <a:pPr marL="742950" lvl="1" indent="-285750">
              <a:buFont typeface="Arial" panose="020B0604020202020204" pitchFamily="34" charset="0"/>
              <a:buChar char="•"/>
            </a:pPr>
            <a:r>
              <a:rPr lang="en-US" altLang="zh-CN" dirty="0">
                <a:sym typeface="+mn-ea"/>
              </a:rPr>
              <a:t>Upcasting vs Downcasting</a:t>
            </a:r>
            <a:endParaRPr lang="en-US" altLang="zh-CN" dirty="0">
              <a:sym typeface="+mn-ea"/>
            </a:endParaRPr>
          </a:p>
          <a:p>
            <a:pPr marL="742950" lvl="1" indent="-285750">
              <a:buFont typeface="Arial" panose="020B0604020202020204" pitchFamily="34" charset="0"/>
              <a:buChar char="•"/>
            </a:pPr>
            <a:r>
              <a:rPr lang="en-US" altLang="zh-CN" dirty="0">
                <a:sym typeface="+mn-ea"/>
              </a:rPr>
              <a:t>implicit casting vs </a:t>
            </a:r>
            <a:r>
              <a:rPr lang="en-US" altLang="zh-CN" b="1" dirty="0">
                <a:sym typeface="+mn-ea"/>
              </a:rPr>
              <a:t>explicit </a:t>
            </a:r>
            <a:r>
              <a:rPr lang="en-US" altLang="zh-CN" dirty="0">
                <a:sym typeface="+mn-ea"/>
              </a:rPr>
              <a:t>casting</a:t>
            </a:r>
            <a:endParaRPr lang="en-US" altLang="zh-CN" dirty="0">
              <a:sym typeface="+mn-ea"/>
            </a:endParaRPr>
          </a:p>
          <a:p>
            <a:pPr marL="742950" lvl="1" indent="-285750">
              <a:buFont typeface="Arial" panose="020B0604020202020204" pitchFamily="34" charset="0"/>
              <a:buChar char="•"/>
            </a:pPr>
            <a:r>
              <a:rPr lang="en-US" altLang="zh-CN" dirty="0">
                <a:sym typeface="+mn-ea"/>
              </a:rPr>
              <a:t>explicit casting</a:t>
            </a:r>
            <a:endParaRPr lang="en-US" altLang="zh-CN" dirty="0">
              <a:sym typeface="+mn-ea"/>
            </a:endParaRPr>
          </a:p>
          <a:p>
            <a:pPr marL="1200150" lvl="2" indent="-285750">
              <a:buFont typeface="Arial" panose="020B0604020202020204" pitchFamily="34" charset="0"/>
              <a:buChar char="•"/>
            </a:pPr>
            <a:r>
              <a:rPr lang="en-US" altLang="zh-CN" sz="2445" dirty="0">
                <a:sym typeface="+mn-ea"/>
              </a:rPr>
              <a:t>staic vs </a:t>
            </a:r>
            <a:r>
              <a:rPr lang="en-US" altLang="zh-CN" sz="2445" b="1" dirty="0">
                <a:sym typeface="+mn-ea"/>
              </a:rPr>
              <a:t>dynamic</a:t>
            </a:r>
            <a:r>
              <a:rPr lang="en-US" altLang="zh-CN" sz="2445" dirty="0">
                <a:sym typeface="+mn-ea"/>
              </a:rPr>
              <a:t>(suggested)</a:t>
            </a:r>
            <a:endParaRPr lang="en-US" altLang="zh-CN" dirty="0">
              <a:sym typeface="+mn-ea"/>
            </a:endParaRPr>
          </a:p>
          <a:p>
            <a:pPr marL="742950" lvl="1" indent="-285750">
              <a:buFont typeface="Arial" panose="020B0604020202020204" pitchFamily="34" charset="0"/>
              <a:buChar char="•"/>
            </a:pPr>
            <a:r>
              <a:rPr lang="en-US" altLang="zh-CN" dirty="0">
                <a:sym typeface="+mn-ea"/>
              </a:rPr>
              <a:t>typeid </a:t>
            </a:r>
            <a:r>
              <a:rPr lang="en-US" altLang="zh-CN" dirty="0">
                <a:sym typeface="+mn-ea"/>
              </a:rPr>
              <a:t>function</a:t>
            </a:r>
            <a:endParaRPr lang="en-US" altLang="zh-CN" dirty="0">
              <a:sym typeface="+mn-ea"/>
            </a:endParaRPr>
          </a:p>
          <a:p>
            <a:pPr marL="0" indent="0">
              <a:buNone/>
            </a:pPr>
            <a:endParaRPr lang="en-US" altLang="zh-CN" dirty="0">
              <a:sym typeface="+mn-ea"/>
            </a:endParaRPr>
          </a:p>
        </p:txBody>
      </p:sp>
      <p:sp>
        <p:nvSpPr>
          <p:cNvPr id="4" name="灯片编号占位符 3"/>
          <p:cNvSpPr>
            <a:spLocks noGrp="1"/>
          </p:cNvSpPr>
          <p:nvPr>
            <p:ph type="sldNum" sz="quarter" idx="12"/>
          </p:nvPr>
        </p:nvSpPr>
        <p:spPr/>
        <p:txBody>
          <a:bodyPr/>
          <a:p>
            <a:fld id="{506F4176-339E-4C4B-80E4-BBE9C4467EFE}" type="slidenum">
              <a:rPr lang="zh-CN" altLang="en-US" smtClean="0"/>
            </a:fld>
            <a:endParaRPr lang="zh-CN" altLang="en-US"/>
          </a:p>
        </p:txBody>
      </p:sp>
      <p:pic>
        <p:nvPicPr>
          <p:cNvPr id="5" name="图片 4"/>
          <p:cNvPicPr>
            <a:picLocks noChangeAspect="1"/>
          </p:cNvPicPr>
          <p:nvPr/>
        </p:nvPicPr>
        <p:blipFill>
          <a:blip r:embed="rId1"/>
          <a:stretch>
            <a:fillRect/>
          </a:stretch>
        </p:blipFill>
        <p:spPr>
          <a:xfrm>
            <a:off x="6627097" y="4339913"/>
            <a:ext cx="4382781" cy="172026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67408" y="956151"/>
            <a:ext cx="11145298" cy="757722"/>
          </a:xfrm>
        </p:spPr>
        <p:txBody>
          <a:bodyPr>
            <a:noAutofit/>
          </a:bodyPr>
          <a:lstStyle/>
          <a:p>
            <a:pPr marL="127000" lvl="1" indent="0">
              <a:spcBef>
                <a:spcPts val="1390"/>
              </a:spcBef>
              <a:buSzPct val="68000"/>
              <a:buNone/>
            </a:pPr>
            <a:r>
              <a:rPr lang="en-US" altLang="zh-CN" sz="1800" dirty="0"/>
              <a:t>There are two classes named </a:t>
            </a:r>
            <a:r>
              <a:rPr lang="en-US" altLang="zh-CN" sz="1800" b="1" dirty="0"/>
              <a:t>Car </a:t>
            </a:r>
            <a:r>
              <a:rPr lang="en-US" altLang="zh-CN" sz="1800" dirty="0"/>
              <a:t>and </a:t>
            </a:r>
            <a:r>
              <a:rPr lang="en-US" altLang="zh-CN" sz="1800" b="1" dirty="0"/>
              <a:t>Driver</a:t>
            </a:r>
            <a:r>
              <a:rPr lang="en-US" altLang="zh-CN" sz="1800" dirty="0"/>
              <a:t>, suppose the car can drive automatically, and driver also can drive the car. The declarations of car and driver are as follows:</a:t>
            </a:r>
            <a:endParaRPr lang="en-US" sz="1800" dirty="0"/>
          </a:p>
        </p:txBody>
      </p:sp>
      <p:sp>
        <p:nvSpPr>
          <p:cNvPr id="7" name="文本框 6"/>
          <p:cNvSpPr txBox="1"/>
          <p:nvPr/>
        </p:nvSpPr>
        <p:spPr>
          <a:xfrm>
            <a:off x="1470212" y="309820"/>
            <a:ext cx="2011680" cy="645160"/>
          </a:xfrm>
          <a:prstGeom prst="rect">
            <a:avLst/>
          </a:prstGeom>
          <a:noFill/>
        </p:spPr>
        <p:txBody>
          <a:bodyPr wrap="none" rtlCol="0">
            <a:spAutoFit/>
          </a:bodyPr>
          <a:lstStyle/>
          <a:p>
            <a:r>
              <a:rPr lang="en-US" altLang="zh-CN" sz="3600" dirty="0"/>
              <a:t>Exercise 1</a:t>
            </a:r>
            <a:endParaRPr lang="zh-CN" altLang="en-US" sz="3600" dirty="0"/>
          </a:p>
        </p:txBody>
      </p:sp>
      <p:sp>
        <p:nvSpPr>
          <p:cNvPr id="9" name="文本框 8"/>
          <p:cNvSpPr txBox="1"/>
          <p:nvPr/>
        </p:nvSpPr>
        <p:spPr>
          <a:xfrm>
            <a:off x="128270" y="1568450"/>
            <a:ext cx="5568315" cy="3538220"/>
          </a:xfrm>
          <a:prstGeom prst="rect">
            <a:avLst/>
          </a:prstGeom>
          <a:solidFill>
            <a:schemeClr val="bg2"/>
          </a:solidFill>
          <a:ln>
            <a:solidFill>
              <a:schemeClr val="tx1"/>
            </a:solidFill>
          </a:ln>
        </p:spPr>
        <p:txBody>
          <a:bodyPr wrap="square">
            <a:spAutoFit/>
          </a:bodyPr>
          <a:lstStyle/>
          <a:p>
            <a:r>
              <a:rPr lang="en-US" altLang="zh-CN" sz="1400" b="0" dirty="0">
                <a:effectLst/>
              </a:rPr>
              <a:t>class </a:t>
            </a:r>
            <a:r>
              <a:rPr lang="en-US" altLang="zh-CN" sz="1400" b="1" dirty="0">
                <a:effectLst/>
              </a:rPr>
              <a:t>Car </a:t>
            </a:r>
            <a:r>
              <a:rPr lang="en-US" altLang="zh-CN" sz="1400" b="0" dirty="0">
                <a:effectLst/>
              </a:rPr>
              <a:t>{</a:t>
            </a:r>
            <a:endParaRPr lang="en-US" altLang="zh-CN" sz="1400" b="0" dirty="0">
              <a:effectLst/>
            </a:endParaRPr>
          </a:p>
          <a:p>
            <a:r>
              <a:rPr lang="en-US" altLang="zh-CN" sz="1400" b="0" dirty="0">
                <a:effectLst/>
              </a:rPr>
              <a:t>private:</a:t>
            </a:r>
            <a:endParaRPr lang="en-US" altLang="zh-CN" sz="1400" b="0" dirty="0">
              <a:effectLst/>
            </a:endParaRPr>
          </a:p>
          <a:p>
            <a:r>
              <a:rPr lang="en-US" altLang="zh-CN" sz="1400" b="0" dirty="0">
                <a:effectLst/>
              </a:rPr>
              <a:t>    </a:t>
            </a:r>
            <a:r>
              <a:rPr lang="en-US" altLang="zh-CN" sz="1400" b="0" dirty="0" err="1">
                <a:effectLst/>
              </a:rPr>
              <a:t>enum</a:t>
            </a:r>
            <a:r>
              <a:rPr lang="en-US" altLang="zh-CN" sz="1400" b="0" dirty="0">
                <a:effectLst/>
              </a:rPr>
              <a:t> {Off, On};  //Off- non automatically drive, On-automatically drive</a:t>
            </a:r>
            <a:endParaRPr lang="en-US" altLang="zh-CN" sz="1400" b="0" dirty="0">
              <a:effectLst/>
            </a:endParaRPr>
          </a:p>
          <a:p>
            <a:r>
              <a:rPr lang="en-US" altLang="zh-CN" sz="1400" b="0" dirty="0">
                <a:effectLst/>
              </a:rPr>
              <a:t>    </a:t>
            </a:r>
            <a:r>
              <a:rPr lang="en-US" altLang="zh-CN" sz="1400" b="0" dirty="0" err="1">
                <a:effectLst/>
              </a:rPr>
              <a:t>enum</a:t>
            </a:r>
            <a:r>
              <a:rPr lang="en-US" altLang="zh-CN" sz="1400" b="0" dirty="0">
                <a:effectLst/>
              </a:rPr>
              <a:t> {</a:t>
            </a:r>
            <a:r>
              <a:rPr lang="en-US" altLang="zh-CN" sz="1400" b="0" dirty="0" err="1">
                <a:effectLst/>
              </a:rPr>
              <a:t>Minvel</a:t>
            </a:r>
            <a:r>
              <a:rPr lang="en-US" altLang="zh-CN" sz="1400" b="0" dirty="0">
                <a:effectLst/>
              </a:rPr>
              <a:t>, </a:t>
            </a:r>
            <a:r>
              <a:rPr lang="en-US" altLang="zh-CN" sz="1400" b="0" dirty="0" err="1">
                <a:effectLst/>
              </a:rPr>
              <a:t>Maxvel</a:t>
            </a:r>
            <a:r>
              <a:rPr lang="en-US" altLang="zh-CN" sz="1400" b="0" dirty="0">
                <a:effectLst/>
              </a:rPr>
              <a:t> = 200}; //range of velocity from 0  to 200</a:t>
            </a:r>
            <a:endParaRPr lang="en-US" altLang="zh-CN" sz="1400" b="0" dirty="0">
              <a:effectLst/>
            </a:endParaRPr>
          </a:p>
          <a:p>
            <a:r>
              <a:rPr lang="en-US" altLang="zh-CN" sz="1400" b="0" dirty="0">
                <a:effectLst/>
              </a:rPr>
              <a:t>    int mode;     //mode of car, Off or On</a:t>
            </a:r>
            <a:endParaRPr lang="en-US" altLang="zh-CN" sz="1400" b="0" dirty="0">
              <a:effectLst/>
            </a:endParaRPr>
          </a:p>
          <a:p>
            <a:r>
              <a:rPr lang="en-US" altLang="zh-CN" sz="1400" b="0" dirty="0">
                <a:effectLst/>
              </a:rPr>
              <a:t>    int velocity;</a:t>
            </a:r>
            <a:endParaRPr lang="en-US" altLang="zh-CN" sz="1400" b="0" dirty="0">
              <a:effectLst/>
            </a:endParaRPr>
          </a:p>
          <a:p>
            <a:br>
              <a:rPr lang="en-US" altLang="zh-CN" sz="1400" b="0" dirty="0">
                <a:effectLst/>
              </a:rPr>
            </a:br>
            <a:r>
              <a:rPr lang="en-US" altLang="zh-CN" sz="1400" b="0" dirty="0">
                <a:effectLst/>
              </a:rPr>
              <a:t>public:</a:t>
            </a:r>
            <a:endParaRPr lang="en-US" altLang="zh-CN" sz="1400" b="0" dirty="0">
              <a:effectLst/>
            </a:endParaRPr>
          </a:p>
          <a:p>
            <a:r>
              <a:rPr lang="en-US" altLang="zh-CN" sz="1400" b="0" dirty="0">
                <a:effectLst/>
              </a:rPr>
              <a:t>   </a:t>
            </a:r>
            <a:r>
              <a:rPr lang="en-US" altLang="zh-CN" sz="1400" b="1" dirty="0">
                <a:effectLst/>
              </a:rPr>
              <a:t> friend class Driver</a:t>
            </a:r>
            <a:r>
              <a:rPr lang="en-US" altLang="zh-CN" sz="1400" b="0" dirty="0">
                <a:effectLst/>
              </a:rPr>
              <a:t>;</a:t>
            </a:r>
            <a:endParaRPr lang="en-US" altLang="zh-CN" sz="1400" b="0" dirty="0">
              <a:effectLst/>
            </a:endParaRPr>
          </a:p>
          <a:p>
            <a:r>
              <a:rPr lang="en-US" altLang="zh-CN" sz="1400" b="0" dirty="0">
                <a:effectLst/>
              </a:rPr>
              <a:t>    Car(int m = On, int v = 50):mode(m),velocity(v){ }</a:t>
            </a:r>
            <a:endParaRPr lang="en-US" altLang="zh-CN" sz="1400" b="0" dirty="0">
              <a:effectLst/>
            </a:endParaRPr>
          </a:p>
          <a:p>
            <a:r>
              <a:rPr lang="en-US" altLang="zh-CN" sz="1400" b="0" dirty="0">
                <a:effectLst/>
              </a:rPr>
              <a:t>    bool </a:t>
            </a:r>
            <a:r>
              <a:rPr lang="en-US" altLang="zh-CN" sz="1400" b="0" dirty="0" err="1">
                <a:effectLst/>
              </a:rPr>
              <a:t>velup</a:t>
            </a:r>
            <a:r>
              <a:rPr lang="en-US" altLang="zh-CN" sz="1400" b="0" dirty="0">
                <a:effectLst/>
              </a:rPr>
              <a:t>(int v);      //increase  velocity by v</a:t>
            </a:r>
            <a:endParaRPr lang="en-US" altLang="zh-CN" sz="1400" b="0" dirty="0">
              <a:effectLst/>
            </a:endParaRPr>
          </a:p>
          <a:p>
            <a:r>
              <a:rPr lang="en-US" altLang="zh-CN" sz="1400" b="0" dirty="0">
                <a:effectLst/>
              </a:rPr>
              <a:t>    bool </a:t>
            </a:r>
            <a:r>
              <a:rPr lang="en-US" altLang="zh-CN" sz="1400" b="0" dirty="0" err="1">
                <a:effectLst/>
              </a:rPr>
              <a:t>veldown</a:t>
            </a:r>
            <a:r>
              <a:rPr lang="en-US" altLang="zh-CN" sz="1400" b="0" dirty="0">
                <a:effectLst/>
              </a:rPr>
              <a:t>(int v);    //decrease velocity by v</a:t>
            </a:r>
            <a:endParaRPr lang="en-US" altLang="zh-CN" sz="1400" b="0" dirty="0">
              <a:effectLst/>
            </a:endParaRPr>
          </a:p>
          <a:p>
            <a:r>
              <a:rPr lang="en-US" altLang="zh-CN" sz="1400" b="0" dirty="0">
                <a:effectLst/>
              </a:rPr>
              <a:t>    bool </a:t>
            </a:r>
            <a:r>
              <a:rPr lang="en-US" altLang="zh-CN" sz="1400" b="0" dirty="0" err="1">
                <a:effectLst/>
              </a:rPr>
              <a:t>ison</a:t>
            </a:r>
            <a:r>
              <a:rPr lang="en-US" altLang="zh-CN" sz="1400" b="0" dirty="0">
                <a:effectLst/>
              </a:rPr>
              <a:t>() const;    //Check whether the mode is on </a:t>
            </a:r>
            <a:endParaRPr lang="en-US" altLang="zh-CN" sz="1400" b="0" dirty="0">
              <a:effectLst/>
            </a:endParaRPr>
          </a:p>
          <a:p>
            <a:r>
              <a:rPr lang="en-US" altLang="zh-CN" sz="1400" b="0" dirty="0">
                <a:effectLst/>
              </a:rPr>
              <a:t>    int </a:t>
            </a:r>
            <a:r>
              <a:rPr lang="en-US" altLang="zh-CN" sz="1400" b="0" dirty="0" err="1">
                <a:effectLst/>
              </a:rPr>
              <a:t>getvel</a:t>
            </a:r>
            <a:r>
              <a:rPr lang="en-US" altLang="zh-CN" sz="1400" b="0" dirty="0">
                <a:effectLst/>
              </a:rPr>
              <a:t>() const;   //get the velocity</a:t>
            </a:r>
            <a:endParaRPr lang="en-US" altLang="zh-CN" sz="1400" b="0" dirty="0">
              <a:effectLst/>
            </a:endParaRPr>
          </a:p>
          <a:p>
            <a:r>
              <a:rPr lang="en-US" altLang="zh-CN" sz="1400" b="0" dirty="0">
                <a:effectLst/>
              </a:rPr>
              <a:t>    void </a:t>
            </a:r>
            <a:r>
              <a:rPr lang="en-US" altLang="zh-CN" sz="1400" b="0" dirty="0" err="1">
                <a:effectLst/>
              </a:rPr>
              <a:t>showinfo</a:t>
            </a:r>
            <a:r>
              <a:rPr lang="en-US" altLang="zh-CN" sz="1400" b="0" dirty="0">
                <a:effectLst/>
              </a:rPr>
              <a:t>() const; // show the mode and velocity of car</a:t>
            </a:r>
            <a:endParaRPr lang="en-US" altLang="zh-CN" sz="1400" b="0" dirty="0">
              <a:effectLst/>
            </a:endParaRPr>
          </a:p>
          <a:p>
            <a:r>
              <a:rPr lang="en-US" altLang="zh-CN" sz="1400" b="0" dirty="0">
                <a:effectLst/>
              </a:rPr>
              <a:t>};</a:t>
            </a:r>
            <a:endParaRPr lang="en-US" altLang="zh-CN" sz="1400" b="0" dirty="0">
              <a:effectLst/>
            </a:endParaRPr>
          </a:p>
        </p:txBody>
      </p:sp>
      <p:sp>
        <p:nvSpPr>
          <p:cNvPr id="11" name="文本框 10"/>
          <p:cNvSpPr txBox="1"/>
          <p:nvPr/>
        </p:nvSpPr>
        <p:spPr>
          <a:xfrm>
            <a:off x="5819024" y="1568389"/>
            <a:ext cx="6258451" cy="1814830"/>
          </a:xfrm>
          <a:prstGeom prst="rect">
            <a:avLst/>
          </a:prstGeom>
          <a:solidFill>
            <a:schemeClr val="bg2"/>
          </a:solidFill>
          <a:ln>
            <a:solidFill>
              <a:schemeClr val="tx1"/>
            </a:solidFill>
          </a:ln>
        </p:spPr>
        <p:txBody>
          <a:bodyPr wrap="square">
            <a:spAutoFit/>
          </a:bodyPr>
          <a:lstStyle/>
          <a:p>
            <a:r>
              <a:rPr lang="en-US" altLang="zh-CN" sz="1400" b="0" dirty="0">
                <a:effectLst/>
              </a:rPr>
              <a:t>class </a:t>
            </a:r>
            <a:r>
              <a:rPr lang="en-US" altLang="zh-CN" sz="1400" b="1" dirty="0">
                <a:effectLst/>
              </a:rPr>
              <a:t>Driver </a:t>
            </a:r>
            <a:r>
              <a:rPr lang="en-US" altLang="zh-CN" sz="1400" b="0" dirty="0">
                <a:effectLst/>
              </a:rPr>
              <a:t>{</a:t>
            </a:r>
            <a:endParaRPr lang="en-US" altLang="zh-CN" sz="1400" b="0" dirty="0">
              <a:effectLst/>
            </a:endParaRPr>
          </a:p>
          <a:p>
            <a:r>
              <a:rPr lang="en-US" altLang="zh-CN" sz="1400" b="0" dirty="0">
                <a:effectLst/>
              </a:rPr>
              <a:t>public:</a:t>
            </a:r>
            <a:endParaRPr lang="en-US" altLang="zh-CN" sz="1400" b="0" dirty="0">
              <a:effectLst/>
            </a:endParaRPr>
          </a:p>
          <a:p>
            <a:r>
              <a:rPr lang="en-US" altLang="zh-CN" sz="1400" b="0" dirty="0">
                <a:effectLst/>
              </a:rPr>
              <a:t>    </a:t>
            </a:r>
            <a:endParaRPr lang="en-US" altLang="zh-CN" sz="1400" b="0" dirty="0">
              <a:effectLst/>
            </a:endParaRPr>
          </a:p>
          <a:p>
            <a:r>
              <a:rPr lang="en-US" altLang="zh-CN" sz="1400" b="0" dirty="0">
                <a:effectLst/>
              </a:rPr>
              <a:t>    bool </a:t>
            </a:r>
            <a:r>
              <a:rPr lang="en-US" altLang="zh-CN" sz="1400" b="0" dirty="0" err="1">
                <a:effectLst/>
              </a:rPr>
              <a:t>velup</a:t>
            </a:r>
            <a:r>
              <a:rPr lang="en-US" altLang="zh-CN" sz="1400" b="0" dirty="0">
                <a:effectLst/>
              </a:rPr>
              <a:t>(Car&amp; </a:t>
            </a:r>
            <a:r>
              <a:rPr lang="en-US" altLang="zh-CN" sz="1400" b="0" dirty="0" err="1">
                <a:effectLst/>
              </a:rPr>
              <a:t>car,int</a:t>
            </a:r>
            <a:r>
              <a:rPr lang="en-US" altLang="zh-CN" sz="1400" b="0" dirty="0">
                <a:effectLst/>
              </a:rPr>
              <a:t> v);      //increase velocity by v</a:t>
            </a:r>
            <a:endParaRPr lang="en-US" altLang="zh-CN" sz="1400" b="0" dirty="0">
              <a:effectLst/>
            </a:endParaRPr>
          </a:p>
          <a:p>
            <a:r>
              <a:rPr lang="en-US" altLang="zh-CN" sz="1400" b="0" dirty="0">
                <a:effectLst/>
              </a:rPr>
              <a:t>    bool </a:t>
            </a:r>
            <a:r>
              <a:rPr lang="en-US" altLang="zh-CN" sz="1400" b="0" dirty="0" err="1">
                <a:effectLst/>
              </a:rPr>
              <a:t>veldown</a:t>
            </a:r>
            <a:r>
              <a:rPr lang="en-US" altLang="zh-CN" sz="1400" b="0" dirty="0">
                <a:effectLst/>
              </a:rPr>
              <a:t>(Car&amp; car, int v);    //decrease velocity by v</a:t>
            </a:r>
            <a:endParaRPr lang="en-US" altLang="zh-CN" sz="1400" b="0" dirty="0">
              <a:effectLst/>
            </a:endParaRPr>
          </a:p>
          <a:p>
            <a:r>
              <a:rPr lang="en-US" altLang="zh-CN" sz="1400" b="0" dirty="0">
                <a:effectLst/>
              </a:rPr>
              <a:t>    void </a:t>
            </a:r>
            <a:r>
              <a:rPr lang="en-US" altLang="zh-CN" sz="1400" b="0" dirty="0" err="1">
                <a:effectLst/>
              </a:rPr>
              <a:t>setmode</a:t>
            </a:r>
            <a:r>
              <a:rPr lang="en-US" altLang="zh-CN" sz="1400" b="0" dirty="0">
                <a:effectLst/>
              </a:rPr>
              <a:t>(Car&amp; car);      //If the mode is On, set it to </a:t>
            </a:r>
            <a:r>
              <a:rPr lang="en-US" altLang="zh-CN" sz="1400" b="0" dirty="0" err="1">
                <a:effectLst/>
              </a:rPr>
              <a:t>Off,otherwise</a:t>
            </a:r>
            <a:r>
              <a:rPr lang="en-US" altLang="zh-CN" sz="1400" b="0" dirty="0">
                <a:effectLst/>
              </a:rPr>
              <a:t> set it to Off</a:t>
            </a:r>
            <a:endParaRPr lang="en-US" altLang="zh-CN" sz="1400" b="0" dirty="0">
              <a:effectLst/>
            </a:endParaRPr>
          </a:p>
          <a:p>
            <a:r>
              <a:rPr lang="en-US" altLang="zh-CN" sz="1400" b="0" dirty="0">
                <a:effectLst/>
              </a:rPr>
              <a:t>    bool </a:t>
            </a:r>
            <a:r>
              <a:rPr lang="en-US" altLang="zh-CN" sz="1400" b="0" dirty="0" err="1">
                <a:effectLst/>
              </a:rPr>
              <a:t>ison</a:t>
            </a:r>
            <a:r>
              <a:rPr lang="en-US" altLang="zh-CN" sz="1400" b="0" dirty="0">
                <a:effectLst/>
              </a:rPr>
              <a:t>(Car&amp; car) const;  //Check whether the mode is on </a:t>
            </a:r>
            <a:endParaRPr lang="en-US" altLang="zh-CN" sz="1400" b="0" dirty="0">
              <a:effectLst/>
            </a:endParaRPr>
          </a:p>
          <a:p>
            <a:r>
              <a:rPr lang="en-US" altLang="zh-CN" sz="1400" b="0" dirty="0">
                <a:effectLst/>
              </a:rPr>
              <a:t>};</a:t>
            </a:r>
            <a:endParaRPr lang="en-US" altLang="zh-CN" sz="1400" b="0" dirty="0">
              <a:effectLst/>
            </a:endParaRPr>
          </a:p>
        </p:txBody>
      </p:sp>
      <p:sp>
        <p:nvSpPr>
          <p:cNvPr id="2" name="灯片编号占位符 1"/>
          <p:cNvSpPr>
            <a:spLocks noGrp="1"/>
          </p:cNvSpPr>
          <p:nvPr>
            <p:ph type="sldNum" sz="quarter" idx="12"/>
          </p:nvPr>
        </p:nvSpPr>
        <p:spPr/>
        <p:txBody>
          <a:bodyPr/>
          <a:p>
            <a:fld id="{506F4176-339E-4C4B-80E4-BBE9C4467EFE}" type="slidenum">
              <a:rPr lang="zh-CN" altLang="en-US" smtClean="0"/>
            </a:fld>
            <a:endParaRPr lang="zh-CN" altLang="en-US"/>
          </a:p>
        </p:txBody>
      </p:sp>
      <p:sp>
        <p:nvSpPr>
          <p:cNvPr id="4" name="Content Placeholder 2"/>
          <p:cNvSpPr txBox="1"/>
          <p:nvPr/>
        </p:nvSpPr>
        <p:spPr>
          <a:xfrm>
            <a:off x="0" y="5290185"/>
            <a:ext cx="5696585" cy="757555"/>
          </a:xfrm>
          <a:prstGeom prst="rect">
            <a:avLst/>
          </a:prstGeom>
        </p:spPr>
        <p:txBody>
          <a:bodyPr vert="horz" lIns="91440" tIns="45720" rIns="91440" bIns="45720" rtlCol="0">
            <a:noAutofit/>
          </a:bodyPr>
          <a:lstStyle>
            <a:lvl1pPr marL="0" indent="0" algn="l" defTabSz="914400" rtl="0" eaLnBrk="1" latinLnBrk="0" hangingPunct="1">
              <a:lnSpc>
                <a:spcPct val="90000"/>
              </a:lnSpc>
              <a:spcBef>
                <a:spcPts val="1000"/>
              </a:spcBef>
              <a:buFont typeface="Arial" panose="020B0604020202020204" pitchFamily="34" charset="0"/>
              <a:buNone/>
              <a:defRPr sz="2400" kern="1200">
                <a:solidFill>
                  <a:schemeClr val="tx1">
                    <a:tint val="75000"/>
                  </a:schemeClr>
                </a:solidFill>
                <a:latin typeface="+mn-lt"/>
                <a:ea typeface="+mn-ea"/>
                <a:cs typeface="+mn-cs"/>
              </a:defRPr>
            </a:lvl1pPr>
            <a:lvl2pPr marL="457200" indent="0" algn="l" defTabSz="914400" rtl="0" eaLnBrk="1" latinLnBrk="0" hangingPunct="1">
              <a:lnSpc>
                <a:spcPct val="90000"/>
              </a:lnSpc>
              <a:spcBef>
                <a:spcPts val="500"/>
              </a:spcBef>
              <a:buFont typeface="Calibri" panose="020F0502020204030204" pitchFamily="34" charset="0"/>
              <a:buNone/>
              <a:defRPr sz="2000" kern="1200">
                <a:solidFill>
                  <a:schemeClr val="tx1">
                    <a:tint val="75000"/>
                  </a:schemeClr>
                </a:solidFill>
                <a:latin typeface="+mn-lt"/>
                <a:ea typeface="+mn-ea"/>
                <a:cs typeface="+mn-cs"/>
              </a:defRPr>
            </a:lvl2pPr>
            <a:lvl3pPr marL="914400" indent="0" algn="l" defTabSz="914400" rtl="0" eaLnBrk="1" latinLnBrk="0" hangingPunct="1">
              <a:lnSpc>
                <a:spcPct val="90000"/>
              </a:lnSpc>
              <a:spcBef>
                <a:spcPts val="500"/>
              </a:spcBef>
              <a:buFont typeface="Wingdings" panose="05000000000000000000" pitchFamily="2" charset="2"/>
              <a:buNone/>
              <a:defRPr sz="1800" kern="1200">
                <a:solidFill>
                  <a:schemeClr val="tx1">
                    <a:tint val="7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kern="1200">
                <a:solidFill>
                  <a:schemeClr val="tx1">
                    <a:tint val="75000"/>
                  </a:schemeClr>
                </a:solidFill>
                <a:latin typeface="+mn-lt"/>
                <a:ea typeface="+mn-ea"/>
                <a:cs typeface="+mn-cs"/>
              </a:defRPr>
            </a:lvl9pPr>
          </a:lstStyle>
          <a:p>
            <a:pPr marL="127000" lvl="1">
              <a:spcBef>
                <a:spcPts val="1390"/>
              </a:spcBef>
              <a:buSzPct val="68000"/>
            </a:pPr>
            <a:r>
              <a:rPr lang="en-US" altLang="zh-CN" sz="1700" dirty="0">
                <a:solidFill>
                  <a:schemeClr val="tx1"/>
                </a:solidFill>
              </a:rPr>
              <a:t>Implement all the member functions of the two classes and make Driver as Car’s friend class so that it can access the members of Car. Write a program to test the two classes.</a:t>
            </a:r>
            <a:endParaRPr lang="en-US" sz="1700" dirty="0">
              <a:solidFill>
                <a:schemeClr val="tx1"/>
              </a:solidFill>
            </a:endParaRPr>
          </a:p>
        </p:txBody>
      </p:sp>
      <p:sp>
        <p:nvSpPr>
          <p:cNvPr id="8" name="文本框 7"/>
          <p:cNvSpPr txBox="1"/>
          <p:nvPr/>
        </p:nvSpPr>
        <p:spPr>
          <a:xfrm>
            <a:off x="5738943" y="3907566"/>
            <a:ext cx="1646605" cy="369332"/>
          </a:xfrm>
          <a:prstGeom prst="rect">
            <a:avLst/>
          </a:prstGeom>
          <a:noFill/>
        </p:spPr>
        <p:txBody>
          <a:bodyPr wrap="none" rtlCol="0">
            <a:spAutoFit/>
          </a:bodyPr>
          <a:p>
            <a:r>
              <a:rPr lang="en-US" altLang="zh-CN" dirty="0"/>
              <a:t>Output sample:</a:t>
            </a:r>
            <a:endParaRPr lang="zh-CN" altLang="en-US" dirty="0"/>
          </a:p>
        </p:txBody>
      </p:sp>
      <p:pic>
        <p:nvPicPr>
          <p:cNvPr id="5" name="图片 4"/>
          <p:cNvPicPr>
            <a:picLocks noChangeAspect="1"/>
          </p:cNvPicPr>
          <p:nvPr/>
        </p:nvPicPr>
        <p:blipFill>
          <a:blip r:embed="rId1"/>
          <a:stretch>
            <a:fillRect/>
          </a:stretch>
        </p:blipFill>
        <p:spPr>
          <a:xfrm>
            <a:off x="5843270" y="4360545"/>
            <a:ext cx="5631180" cy="162242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1125" y="887095"/>
            <a:ext cx="12080875" cy="2613660"/>
          </a:xfrm>
        </p:spPr>
        <p:txBody>
          <a:bodyPr>
            <a:noAutofit/>
          </a:bodyPr>
          <a:lstStyle/>
          <a:p>
            <a:pPr marL="0" lvl="1" indent="0">
              <a:lnSpc>
                <a:spcPct val="100000"/>
              </a:lnSpc>
              <a:spcBef>
                <a:spcPts val="0"/>
              </a:spcBef>
              <a:buSzPct val="68000"/>
              <a:buNone/>
            </a:pPr>
            <a:r>
              <a:rPr lang="en-US" altLang="zh-CN" sz="1800" dirty="0"/>
              <a:t>There are two declarations of two classes, </a:t>
            </a:r>
            <a:r>
              <a:rPr lang="en-US" altLang="zh-CN" sz="1800" b="1" dirty="0"/>
              <a:t>Base </a:t>
            </a:r>
            <a:r>
              <a:rPr lang="en-US" altLang="zh-CN" sz="1800" dirty="0"/>
              <a:t>and Derived. You are required to  implement the three kind of functions:</a:t>
            </a:r>
            <a:endParaRPr lang="en-US" altLang="zh-CN" sz="1800" dirty="0"/>
          </a:p>
          <a:p>
            <a:pPr marL="0" lvl="1" indent="0">
              <a:lnSpc>
                <a:spcPct val="100000"/>
              </a:lnSpc>
              <a:spcBef>
                <a:spcPts val="0"/>
              </a:spcBef>
              <a:buSzPct val="68000"/>
              <a:buNone/>
            </a:pPr>
            <a:r>
              <a:rPr lang="en-US" altLang="zh-CN" sz="1600" dirty="0"/>
              <a:t> (1) </a:t>
            </a:r>
            <a:r>
              <a:rPr lang="en-US" altLang="zh-CN" sz="1600" b="1" dirty="0"/>
              <a:t>Equality operator == </a:t>
            </a:r>
            <a:r>
              <a:rPr lang="en-US" altLang="zh-CN" sz="1600" dirty="0"/>
              <a:t>is</a:t>
            </a:r>
            <a:r>
              <a:rPr lang="en-US" altLang="zh-CN" sz="1600" b="1" dirty="0"/>
              <a:t> </a:t>
            </a:r>
            <a:r>
              <a:rPr lang="en-US" altLang="zh-CN" sz="1600" dirty="0"/>
              <a:t>declared as a friend function of the Base class. Two objects are equal if they have the same type and same value for a given set of their data members. If two objects have different types, throw a message ”The two objects have different types, they can not be compared.” as an exception. </a:t>
            </a:r>
            <a:endParaRPr lang="en-US" altLang="zh-CN" sz="1600" dirty="0"/>
          </a:p>
          <a:p>
            <a:pPr marL="0" lvl="1" indent="0">
              <a:lnSpc>
                <a:spcPct val="100000"/>
              </a:lnSpc>
              <a:spcBef>
                <a:spcPts val="0"/>
              </a:spcBef>
              <a:buSzPct val="68000"/>
              <a:buNone/>
            </a:pPr>
            <a:r>
              <a:rPr lang="en-US" altLang="zh-CN" sz="1600" dirty="0"/>
              <a:t>(2) Virtual </a:t>
            </a:r>
            <a:r>
              <a:rPr lang="en-US" altLang="zh-CN" sz="1600" b="1" dirty="0"/>
              <a:t>equal member functions </a:t>
            </a:r>
            <a:r>
              <a:rPr lang="en-US" altLang="zh-CN" sz="1600" dirty="0"/>
              <a:t>in Base and Derived class which check whether the data members have the same values in its own objects respectively. </a:t>
            </a:r>
            <a:endParaRPr lang="en-US" altLang="zh-CN" sz="1600" dirty="0"/>
          </a:p>
          <a:p>
            <a:pPr marL="0" lvl="1" indent="0">
              <a:lnSpc>
                <a:spcPct val="100000"/>
              </a:lnSpc>
              <a:spcBef>
                <a:spcPts val="0"/>
              </a:spcBef>
              <a:buSzPct val="68000"/>
              <a:buNone/>
            </a:pPr>
            <a:r>
              <a:rPr lang="en-US" sz="1600" dirty="0"/>
              <a:t>(3) </a:t>
            </a:r>
            <a:r>
              <a:rPr lang="en-US" sz="1600" b="1" dirty="0"/>
              <a:t>void process(const Base&amp;, const Base&amp;) function </a:t>
            </a:r>
            <a:r>
              <a:rPr lang="en-US" sz="1600" dirty="0"/>
              <a:t>is a normal function who checks  if the two objects are equal and handles the exception.</a:t>
            </a:r>
            <a:endParaRPr lang="en-US" sz="1600" dirty="0"/>
          </a:p>
        </p:txBody>
      </p:sp>
      <p:sp>
        <p:nvSpPr>
          <p:cNvPr id="7" name="文本框 6"/>
          <p:cNvSpPr txBox="1"/>
          <p:nvPr/>
        </p:nvSpPr>
        <p:spPr>
          <a:xfrm>
            <a:off x="1470212" y="309820"/>
            <a:ext cx="2011680" cy="645160"/>
          </a:xfrm>
          <a:prstGeom prst="rect">
            <a:avLst/>
          </a:prstGeom>
          <a:noFill/>
        </p:spPr>
        <p:txBody>
          <a:bodyPr wrap="none" rtlCol="0">
            <a:spAutoFit/>
          </a:bodyPr>
          <a:lstStyle/>
          <a:p>
            <a:pPr marL="0" marR="0" lvl="0" indent="0" algn="l" defTabSz="914400" rtl="0" eaLnBrk="1" fontAlgn="auto" latinLnBrk="0" hangingPunct="1">
              <a:lnSpc>
                <a:spcPct val="100000"/>
              </a:lnSpc>
              <a:spcBef>
                <a:spcPts val="0"/>
              </a:spcBef>
              <a:spcAft>
                <a:spcPts val="0"/>
              </a:spcAft>
              <a:buClrTx/>
              <a:buSzTx/>
              <a:buFontTx/>
              <a:buNone/>
              <a:defRPr/>
            </a:pPr>
            <a:r>
              <a:rPr kumimoji="0" lang="en-US" altLang="zh-CN" sz="36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rPr>
              <a:t>Exercise 2</a:t>
            </a:r>
            <a:endParaRPr kumimoji="0" lang="zh-CN" altLang="en-US" sz="3600" b="0" i="0" u="none" strike="noStrike" kern="1200" cap="none" spc="0" normalizeH="0" baseline="0" noProof="0" dirty="0">
              <a:ln>
                <a:noFill/>
              </a:ln>
              <a:solidFill>
                <a:prstClr val="black"/>
              </a:solidFill>
              <a:effectLst/>
              <a:uLnTx/>
              <a:uFillTx/>
              <a:latin typeface="Calibri" panose="020F0502020204030204"/>
              <a:ea typeface="宋体" panose="02010600030101010101" pitchFamily="2" charset="-122"/>
              <a:cs typeface="+mn-cs"/>
            </a:endParaRPr>
          </a:p>
        </p:txBody>
      </p:sp>
      <p:sp>
        <p:nvSpPr>
          <p:cNvPr id="4" name="文本框 3"/>
          <p:cNvSpPr txBox="1"/>
          <p:nvPr/>
        </p:nvSpPr>
        <p:spPr>
          <a:xfrm>
            <a:off x="647407" y="2769870"/>
            <a:ext cx="4073237" cy="3322955"/>
          </a:xfrm>
          <a:prstGeom prst="rect">
            <a:avLst/>
          </a:prstGeom>
          <a:solidFill>
            <a:schemeClr val="bg2"/>
          </a:solidFill>
          <a:ln>
            <a:solidFill>
              <a:schemeClr val="tx1"/>
            </a:solidFill>
          </a:ln>
        </p:spPr>
        <p:txBody>
          <a:bodyPr wrap="square">
            <a:spAutoFit/>
          </a:bodyPr>
          <a:lstStyle/>
          <a:p>
            <a:r>
              <a:rPr lang="en-US" altLang="zh-CN" sz="1400" dirty="0"/>
              <a:t>#include &lt;iostream&gt;</a:t>
            </a:r>
            <a:endParaRPr lang="en-US" altLang="zh-CN" sz="1400" dirty="0"/>
          </a:p>
          <a:p>
            <a:r>
              <a:rPr lang="en-US" altLang="zh-CN" sz="1400" dirty="0"/>
              <a:t>#include &lt;</a:t>
            </a:r>
            <a:r>
              <a:rPr lang="en-US" altLang="zh-CN" sz="1400" dirty="0" err="1"/>
              <a:t>typeinfo</a:t>
            </a:r>
            <a:r>
              <a:rPr lang="en-US" altLang="zh-CN" sz="1400" dirty="0"/>
              <a:t>&gt;</a:t>
            </a:r>
            <a:endParaRPr lang="en-US" altLang="zh-CN" sz="1400" dirty="0"/>
          </a:p>
          <a:p>
            <a:r>
              <a:rPr lang="en-US" altLang="zh-CN" sz="1400" dirty="0"/>
              <a:t>using namespace std;</a:t>
            </a:r>
            <a:endParaRPr lang="en-US" altLang="zh-CN" sz="1400" dirty="0"/>
          </a:p>
          <a:p>
            <a:endParaRPr lang="en-US" altLang="zh-CN" sz="1400" dirty="0"/>
          </a:p>
          <a:p>
            <a:r>
              <a:rPr lang="en-US" altLang="zh-CN" sz="1400" dirty="0"/>
              <a:t>class </a:t>
            </a:r>
            <a:r>
              <a:rPr lang="en-US" altLang="zh-CN" sz="1400" b="1" dirty="0"/>
              <a:t>Base</a:t>
            </a:r>
            <a:endParaRPr lang="en-US" altLang="zh-CN" sz="1400" dirty="0"/>
          </a:p>
          <a:p>
            <a:r>
              <a:rPr lang="en-US" altLang="zh-CN" sz="1400" dirty="0"/>
              <a:t>{</a:t>
            </a:r>
            <a:endParaRPr lang="en-US" altLang="zh-CN" sz="1400" dirty="0"/>
          </a:p>
          <a:p>
            <a:r>
              <a:rPr lang="en-US" altLang="zh-CN" sz="1400" dirty="0"/>
              <a:t>protected:</a:t>
            </a:r>
            <a:endParaRPr lang="en-US" altLang="zh-CN" sz="1400" dirty="0"/>
          </a:p>
          <a:p>
            <a:r>
              <a:rPr lang="en-US" altLang="zh-CN" sz="1400" dirty="0"/>
              <a:t>    int </a:t>
            </a:r>
            <a:r>
              <a:rPr lang="en-US" altLang="zh-CN" sz="1400" dirty="0" err="1"/>
              <a:t>bvalue</a:t>
            </a:r>
            <a:r>
              <a:rPr lang="en-US" altLang="zh-CN" sz="1400" dirty="0"/>
              <a:t>;</a:t>
            </a:r>
            <a:endParaRPr lang="en-US" altLang="zh-CN" sz="1400" dirty="0"/>
          </a:p>
          <a:p>
            <a:r>
              <a:rPr lang="en-US" altLang="zh-CN" sz="1400" dirty="0"/>
              <a:t>public:</a:t>
            </a:r>
            <a:endParaRPr lang="en-US" altLang="zh-CN" sz="1400" dirty="0"/>
          </a:p>
          <a:p>
            <a:r>
              <a:rPr lang="en-US" altLang="zh-CN" sz="1400" dirty="0"/>
              <a:t>    Base(int </a:t>
            </a:r>
            <a:r>
              <a:rPr lang="en-US" altLang="zh-CN" sz="1400" dirty="0" err="1"/>
              <a:t>i</a:t>
            </a:r>
            <a:r>
              <a:rPr lang="en-US" altLang="zh-CN" sz="1400" dirty="0"/>
              <a:t> ) : </a:t>
            </a:r>
            <a:r>
              <a:rPr lang="en-US" altLang="zh-CN" sz="1400" dirty="0" err="1"/>
              <a:t>bvalue</a:t>
            </a:r>
            <a:r>
              <a:rPr lang="en-US" altLang="zh-CN" sz="1400" dirty="0"/>
              <a:t>(</a:t>
            </a:r>
            <a:r>
              <a:rPr lang="en-US" altLang="zh-CN" sz="1400" dirty="0" err="1"/>
              <a:t>i</a:t>
            </a:r>
            <a:r>
              <a:rPr lang="en-US" altLang="zh-CN" sz="1400" dirty="0"/>
              <a:t>) {}</a:t>
            </a:r>
            <a:endParaRPr lang="en-US" altLang="zh-CN" sz="1400" dirty="0"/>
          </a:p>
          <a:p>
            <a:endParaRPr lang="en-US" altLang="zh-CN" sz="1400" dirty="0"/>
          </a:p>
          <a:p>
            <a:r>
              <a:rPr lang="en-US" altLang="zh-CN" sz="1400" dirty="0"/>
              <a:t>    virtual bool </a:t>
            </a:r>
            <a:r>
              <a:rPr lang="en-US" altLang="zh-CN" sz="1400" b="1" dirty="0"/>
              <a:t>equal</a:t>
            </a:r>
            <a:r>
              <a:rPr lang="en-US" altLang="zh-CN" sz="1400" dirty="0"/>
              <a:t>(const Base&amp; b) const;</a:t>
            </a:r>
            <a:endParaRPr lang="en-US" altLang="zh-CN" sz="1400" dirty="0"/>
          </a:p>
          <a:p>
            <a:r>
              <a:rPr lang="en-US" altLang="zh-CN" sz="1400" dirty="0"/>
              <a:t>    </a:t>
            </a:r>
            <a:endParaRPr lang="en-US" altLang="zh-CN" sz="1400" dirty="0"/>
          </a:p>
          <a:p>
            <a:r>
              <a:rPr lang="en-US" altLang="zh-CN" sz="1400" dirty="0"/>
              <a:t>    friend bool </a:t>
            </a:r>
            <a:r>
              <a:rPr lang="en-US" altLang="zh-CN" sz="1400" b="1" dirty="0"/>
              <a:t>operator ==</a:t>
            </a:r>
            <a:r>
              <a:rPr lang="en-US" altLang="zh-CN" sz="1400" dirty="0"/>
              <a:t> (const Base&amp;, const Base&amp;);</a:t>
            </a:r>
            <a:endParaRPr lang="en-US" altLang="zh-CN" sz="1400" dirty="0"/>
          </a:p>
          <a:p>
            <a:r>
              <a:rPr lang="en-US" altLang="zh-CN" sz="1400" dirty="0"/>
              <a:t>};</a:t>
            </a:r>
            <a:endParaRPr lang="zh-CN" altLang="en-US" sz="1400" dirty="0"/>
          </a:p>
        </p:txBody>
      </p:sp>
      <p:sp>
        <p:nvSpPr>
          <p:cNvPr id="6" name="文本框 5"/>
          <p:cNvSpPr txBox="1"/>
          <p:nvPr/>
        </p:nvSpPr>
        <p:spPr>
          <a:xfrm>
            <a:off x="5131607" y="2750647"/>
            <a:ext cx="3889255" cy="2245360"/>
          </a:xfrm>
          <a:prstGeom prst="rect">
            <a:avLst/>
          </a:prstGeom>
          <a:solidFill>
            <a:schemeClr val="bg2"/>
          </a:solidFill>
          <a:ln>
            <a:solidFill>
              <a:schemeClr val="tx1"/>
            </a:solidFill>
          </a:ln>
        </p:spPr>
        <p:txBody>
          <a:bodyPr wrap="square">
            <a:spAutoFit/>
          </a:bodyPr>
          <a:lstStyle/>
          <a:p>
            <a:r>
              <a:rPr lang="en-US" altLang="zh-CN" sz="1400" dirty="0"/>
              <a:t>class </a:t>
            </a:r>
            <a:r>
              <a:rPr lang="en-US" altLang="zh-CN" sz="1400" b="1" dirty="0"/>
              <a:t>Derived </a:t>
            </a:r>
            <a:r>
              <a:rPr lang="en-US" altLang="zh-CN" sz="1400" dirty="0"/>
              <a:t>: public </a:t>
            </a:r>
            <a:r>
              <a:rPr lang="en-US" altLang="zh-CN" sz="1400" b="1" dirty="0"/>
              <a:t>Base</a:t>
            </a:r>
            <a:endParaRPr lang="en-US" altLang="zh-CN" sz="1400" dirty="0"/>
          </a:p>
          <a:p>
            <a:r>
              <a:rPr lang="en-US" altLang="zh-CN" sz="1400" dirty="0"/>
              <a:t>{</a:t>
            </a:r>
            <a:endParaRPr lang="en-US" altLang="zh-CN" sz="1400" dirty="0"/>
          </a:p>
          <a:p>
            <a:r>
              <a:rPr lang="en-US" altLang="zh-CN" sz="1400" dirty="0"/>
              <a:t>private:</a:t>
            </a:r>
            <a:endParaRPr lang="en-US" altLang="zh-CN" sz="1400" dirty="0"/>
          </a:p>
          <a:p>
            <a:r>
              <a:rPr lang="en-US" altLang="zh-CN" sz="1400" dirty="0"/>
              <a:t>    int </a:t>
            </a:r>
            <a:r>
              <a:rPr lang="en-US" altLang="zh-CN" sz="1400" dirty="0" err="1"/>
              <a:t>dvalue</a:t>
            </a:r>
            <a:r>
              <a:rPr lang="en-US" altLang="zh-CN" sz="1400" dirty="0"/>
              <a:t>;</a:t>
            </a:r>
            <a:endParaRPr lang="en-US" altLang="zh-CN" sz="1400" dirty="0"/>
          </a:p>
          <a:p>
            <a:r>
              <a:rPr lang="en-US" altLang="zh-CN" sz="1400" dirty="0"/>
              <a:t>public:</a:t>
            </a:r>
            <a:endParaRPr lang="en-US" altLang="zh-CN" sz="1400" dirty="0"/>
          </a:p>
          <a:p>
            <a:r>
              <a:rPr lang="en-US" altLang="zh-CN" sz="1400" dirty="0"/>
              <a:t>    Derived(int a, int b):Base(a), </a:t>
            </a:r>
            <a:r>
              <a:rPr lang="en-US" altLang="zh-CN" sz="1400" dirty="0" err="1"/>
              <a:t>dvalue</a:t>
            </a:r>
            <a:r>
              <a:rPr lang="en-US" altLang="zh-CN" sz="1400" dirty="0"/>
              <a:t>(b){}</a:t>
            </a:r>
            <a:endParaRPr lang="en-US" altLang="zh-CN" sz="1400" dirty="0"/>
          </a:p>
          <a:p>
            <a:r>
              <a:rPr lang="en-US" altLang="zh-CN" sz="1400" dirty="0"/>
              <a:t>    </a:t>
            </a:r>
            <a:endParaRPr lang="en-US" altLang="zh-CN" sz="1400" dirty="0"/>
          </a:p>
          <a:p>
            <a:r>
              <a:rPr lang="en-US" altLang="zh-CN" sz="1400" dirty="0"/>
              <a:t>    virtual bool </a:t>
            </a:r>
            <a:r>
              <a:rPr lang="en-US" altLang="zh-CN" sz="1400" b="1" dirty="0"/>
              <a:t>equal</a:t>
            </a:r>
            <a:r>
              <a:rPr lang="en-US" altLang="zh-CN" sz="1400" dirty="0"/>
              <a:t>(const Base&amp; b) const override;</a:t>
            </a:r>
            <a:endParaRPr lang="en-US" altLang="zh-CN" sz="1400" dirty="0"/>
          </a:p>
          <a:p>
            <a:r>
              <a:rPr lang="en-US" altLang="zh-CN" sz="1400" dirty="0"/>
              <a:t>   </a:t>
            </a:r>
            <a:endParaRPr lang="en-US" altLang="zh-CN" sz="1400" dirty="0"/>
          </a:p>
          <a:p>
            <a:r>
              <a:rPr lang="en-US" altLang="zh-CN" sz="1400" dirty="0"/>
              <a:t>};</a:t>
            </a:r>
            <a:endParaRPr lang="zh-CN" altLang="en-US" sz="1400" dirty="0"/>
          </a:p>
        </p:txBody>
      </p:sp>
      <p:sp>
        <p:nvSpPr>
          <p:cNvPr id="2" name="灯片编号占位符 1"/>
          <p:cNvSpPr>
            <a:spLocks noGrp="1"/>
          </p:cNvSpPr>
          <p:nvPr>
            <p:ph type="sldNum" sz="quarter" idx="12"/>
          </p:nvPr>
        </p:nvSpPr>
        <p:spPr/>
        <p:txBody>
          <a:bodyPr/>
          <a:p>
            <a:fld id="{506F4176-339E-4C4B-80E4-BBE9C4467EFE}" type="slidenum">
              <a:rPr lang="zh-CN" altLang="en-US" smtClean="0"/>
            </a:fld>
            <a:endParaRPr lang="zh-CN" altLang="en-US"/>
          </a:p>
        </p:txBody>
      </p:sp>
      <p:sp>
        <p:nvSpPr>
          <p:cNvPr id="5" name="Content Placeholder 2"/>
          <p:cNvSpPr>
            <a:spLocks noGrp="1"/>
          </p:cNvSpPr>
          <p:nvPr/>
        </p:nvSpPr>
        <p:spPr>
          <a:xfrm>
            <a:off x="5059680" y="5267960"/>
            <a:ext cx="4197985" cy="42989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914400" indent="-457200" algn="l" defTabSz="914400" rtl="0" eaLnBrk="1" latinLnBrk="0" hangingPunct="1">
              <a:lnSpc>
                <a:spcPct val="90000"/>
              </a:lnSpc>
              <a:spcBef>
                <a:spcPts val="500"/>
              </a:spcBef>
              <a:buFont typeface="Wingdings" panose="05000000000000000000" pitchFamily="2" charset="2"/>
              <a:buChar char="Ø"/>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Wingdings" panose="05000000000000000000" pitchFamily="2" charset="2"/>
              <a:buChar char="ü"/>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127000" lvl="1" indent="0">
              <a:spcBef>
                <a:spcPts val="1390"/>
              </a:spcBef>
              <a:buSzPct val="68000"/>
              <a:buNone/>
            </a:pPr>
            <a:r>
              <a:rPr lang="en-US" altLang="zh-CN" sz="1600" dirty="0"/>
              <a:t>Run the main function to check your defined functions.</a:t>
            </a:r>
            <a:endParaRPr lang="en-US" sz="1600" dirty="0"/>
          </a:p>
        </p:txBody>
      </p:sp>
      <p:sp>
        <p:nvSpPr>
          <p:cNvPr id="8" name="文本框 7"/>
          <p:cNvSpPr txBox="1"/>
          <p:nvPr/>
        </p:nvSpPr>
        <p:spPr>
          <a:xfrm>
            <a:off x="9385645" y="2720317"/>
            <a:ext cx="2134410" cy="3107690"/>
          </a:xfrm>
          <a:prstGeom prst="rect">
            <a:avLst/>
          </a:prstGeom>
          <a:solidFill>
            <a:schemeClr val="bg2"/>
          </a:solidFill>
          <a:ln>
            <a:solidFill>
              <a:schemeClr val="tx1"/>
            </a:solidFill>
          </a:ln>
        </p:spPr>
        <p:txBody>
          <a:bodyPr wrap="square">
            <a:spAutoFit/>
          </a:bodyPr>
          <a:lstStyle/>
          <a:p>
            <a:r>
              <a:rPr lang="en-US" altLang="zh-CN" sz="1400" b="0" dirty="0">
                <a:effectLst/>
              </a:rPr>
              <a:t>int main()</a:t>
            </a:r>
            <a:endParaRPr lang="en-US" altLang="zh-CN" sz="1400" b="0" dirty="0">
              <a:effectLst/>
            </a:endParaRPr>
          </a:p>
          <a:p>
            <a:r>
              <a:rPr lang="en-US" altLang="zh-CN" sz="1400" b="0" dirty="0">
                <a:effectLst/>
              </a:rPr>
              <a:t>{</a:t>
            </a:r>
            <a:endParaRPr lang="en-US" altLang="zh-CN" sz="1400" b="0" dirty="0">
              <a:effectLst/>
            </a:endParaRPr>
          </a:p>
          <a:p>
            <a:r>
              <a:rPr lang="en-US" altLang="zh-CN" sz="1400" b="0" dirty="0">
                <a:effectLst/>
              </a:rPr>
              <a:t>    Base b1(2);</a:t>
            </a:r>
            <a:endParaRPr lang="en-US" altLang="zh-CN" sz="1400" b="0" dirty="0">
              <a:effectLst/>
            </a:endParaRPr>
          </a:p>
          <a:p>
            <a:r>
              <a:rPr lang="en-US" altLang="zh-CN" sz="1400" b="0" dirty="0">
                <a:effectLst/>
              </a:rPr>
              <a:t>    Base b2(2);</a:t>
            </a:r>
            <a:endParaRPr lang="en-US" altLang="zh-CN" sz="1400" b="0" dirty="0">
              <a:effectLst/>
            </a:endParaRPr>
          </a:p>
          <a:p>
            <a:r>
              <a:rPr lang="en-US" altLang="zh-CN" sz="1400" b="0" dirty="0">
                <a:effectLst/>
              </a:rPr>
              <a:t>    </a:t>
            </a:r>
            <a:endParaRPr lang="en-US" altLang="zh-CN" sz="1400" b="0" dirty="0">
              <a:effectLst/>
            </a:endParaRPr>
          </a:p>
          <a:p>
            <a:r>
              <a:rPr lang="en-US" altLang="zh-CN" sz="1400" b="0" dirty="0">
                <a:effectLst/>
              </a:rPr>
              <a:t>    Derived d1(1,2);</a:t>
            </a:r>
            <a:endParaRPr lang="en-US" altLang="zh-CN" sz="1400" b="0" dirty="0">
              <a:effectLst/>
            </a:endParaRPr>
          </a:p>
          <a:p>
            <a:r>
              <a:rPr lang="en-US" altLang="zh-CN" sz="1400" b="0" dirty="0">
                <a:effectLst/>
              </a:rPr>
              <a:t>    Derived d2(2,2);</a:t>
            </a:r>
            <a:endParaRPr lang="en-US" altLang="zh-CN" sz="1400" b="0" dirty="0">
              <a:effectLst/>
            </a:endParaRPr>
          </a:p>
          <a:p>
            <a:br>
              <a:rPr lang="en-US" altLang="zh-CN" sz="1400" b="0" dirty="0">
                <a:effectLst/>
              </a:rPr>
            </a:br>
            <a:r>
              <a:rPr lang="en-US" altLang="zh-CN" sz="1400" b="0" dirty="0">
                <a:effectLst/>
              </a:rPr>
              <a:t>    </a:t>
            </a:r>
            <a:r>
              <a:rPr lang="en-US" altLang="zh-CN" sz="1400" b="1" dirty="0">
                <a:effectLst/>
              </a:rPr>
              <a:t>process</a:t>
            </a:r>
            <a:r>
              <a:rPr lang="en-US" altLang="zh-CN" sz="1400" b="0" dirty="0">
                <a:effectLst/>
              </a:rPr>
              <a:t>(b1,b2);</a:t>
            </a:r>
            <a:endParaRPr lang="en-US" altLang="zh-CN" sz="1400" b="0" dirty="0">
              <a:effectLst/>
            </a:endParaRPr>
          </a:p>
          <a:p>
            <a:r>
              <a:rPr lang="en-US" altLang="zh-CN" sz="1400" b="0" dirty="0">
                <a:effectLst/>
              </a:rPr>
              <a:t>    process(d1,d2); </a:t>
            </a:r>
            <a:endParaRPr lang="en-US" altLang="zh-CN" sz="1400" b="0" dirty="0">
              <a:effectLst/>
            </a:endParaRPr>
          </a:p>
          <a:p>
            <a:r>
              <a:rPr lang="en-US" altLang="zh-CN" sz="1400" b="0" dirty="0">
                <a:effectLst/>
              </a:rPr>
              <a:t>    process(b1,d1);</a:t>
            </a:r>
            <a:endParaRPr lang="en-US" altLang="zh-CN" sz="1400" b="0" dirty="0">
              <a:effectLst/>
            </a:endParaRPr>
          </a:p>
          <a:p>
            <a:br>
              <a:rPr lang="en-US" altLang="zh-CN" sz="1400" b="0" dirty="0">
                <a:effectLst/>
              </a:rPr>
            </a:br>
            <a:r>
              <a:rPr lang="en-US" altLang="zh-CN" sz="1400" b="0" dirty="0">
                <a:effectLst/>
              </a:rPr>
              <a:t>    return 0;</a:t>
            </a:r>
            <a:endParaRPr lang="en-US" altLang="zh-CN" sz="1400" b="0" dirty="0">
              <a:effectLst/>
            </a:endParaRPr>
          </a:p>
          <a:p>
            <a:r>
              <a:rPr lang="en-US" altLang="zh-CN" sz="1400" b="0" dirty="0">
                <a:effectLst/>
              </a:rPr>
              <a:t>}</a:t>
            </a:r>
            <a:endParaRPr lang="zh-CN" altLang="en-US" sz="1400" dirty="0"/>
          </a:p>
        </p:txBody>
      </p:sp>
      <p:pic>
        <p:nvPicPr>
          <p:cNvPr id="9" name="图片 8"/>
          <p:cNvPicPr>
            <a:picLocks noChangeAspect="1"/>
          </p:cNvPicPr>
          <p:nvPr/>
        </p:nvPicPr>
        <p:blipFill>
          <a:blip r:embed="rId1"/>
          <a:stretch>
            <a:fillRect/>
          </a:stretch>
        </p:blipFill>
        <p:spPr>
          <a:xfrm>
            <a:off x="4634610" y="5873087"/>
            <a:ext cx="6438900" cy="60007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1802339" y="214470"/>
            <a:ext cx="6445190" cy="792088"/>
          </a:xfrm>
        </p:spPr>
        <p:txBody>
          <a:bodyPr>
            <a:noAutofit/>
          </a:bodyPr>
          <a:lstStyle/>
          <a:p>
            <a:r>
              <a:rPr lang="en-US" altLang="zh-CN" sz="4720" dirty="0"/>
              <a:t>Friend Classes</a:t>
            </a:r>
            <a:endParaRPr lang="en-US" altLang="zh-CN" sz="4720" dirty="0"/>
          </a:p>
        </p:txBody>
      </p:sp>
      <p:sp>
        <p:nvSpPr>
          <p:cNvPr id="7" name="TextBox 6"/>
          <p:cNvSpPr txBox="1"/>
          <p:nvPr/>
        </p:nvSpPr>
        <p:spPr>
          <a:xfrm>
            <a:off x="475745" y="1242426"/>
            <a:ext cx="11550611" cy="430887"/>
          </a:xfrm>
          <a:prstGeom prst="rect">
            <a:avLst/>
          </a:prstGeom>
          <a:noFill/>
        </p:spPr>
        <p:txBody>
          <a:bodyPr wrap="square" rtlCol="0">
            <a:spAutoFit/>
          </a:bodyPr>
          <a:lstStyle/>
          <a:p>
            <a:pPr defTabSz="1076960">
              <a:defRPr/>
            </a:pPr>
            <a:r>
              <a:rPr lang="en-US" altLang="zh-CN" sz="2200" dirty="0">
                <a:solidFill>
                  <a:prstClr val="black"/>
                </a:solidFill>
                <a:latin typeface="Calibri" panose="020F0502020204030204"/>
                <a:ea typeface="宋体" panose="02010600030101010101" pitchFamily="2" charset="-122"/>
              </a:rPr>
              <a:t>Entire classes or member functions of other classes may be declared to be friends of another class.</a:t>
            </a:r>
            <a:endParaRPr lang="zh-CN" altLang="en-US" sz="2200" dirty="0">
              <a:solidFill>
                <a:prstClr val="black"/>
              </a:solidFill>
              <a:latin typeface="Calibri" panose="020F0502020204030204"/>
              <a:ea typeface="宋体" panose="02010600030101010101" pitchFamily="2" charset="-122"/>
            </a:endParaRPr>
          </a:p>
        </p:txBody>
      </p:sp>
      <p:sp>
        <p:nvSpPr>
          <p:cNvPr id="9" name="TextBox 8"/>
          <p:cNvSpPr txBox="1"/>
          <p:nvPr/>
        </p:nvSpPr>
        <p:spPr>
          <a:xfrm>
            <a:off x="450009" y="1925909"/>
            <a:ext cx="11550611" cy="2122805"/>
          </a:xfrm>
          <a:prstGeom prst="rect">
            <a:avLst/>
          </a:prstGeom>
          <a:noFill/>
        </p:spPr>
        <p:txBody>
          <a:bodyPr wrap="square" rtlCol="0">
            <a:spAutoFit/>
          </a:bodyPr>
          <a:lstStyle/>
          <a:p>
            <a:pPr defTabSz="1076960">
              <a:defRPr/>
            </a:pPr>
            <a:r>
              <a:rPr lang="en-US" altLang="zh-CN" sz="2200" dirty="0">
                <a:solidFill>
                  <a:prstClr val="black"/>
                </a:solidFill>
                <a:latin typeface="Calibri" panose="020F0502020204030204"/>
                <a:ea typeface="宋体" panose="02010600030101010101" pitchFamily="2" charset="-122"/>
              </a:rPr>
              <a:t>To declare all member functions of </a:t>
            </a:r>
            <a:r>
              <a:rPr lang="en-US" altLang="zh-CN" sz="2200" b="1" dirty="0" err="1">
                <a:solidFill>
                  <a:prstClr val="black"/>
                </a:solidFill>
                <a:latin typeface="Calibri" panose="020F0502020204030204"/>
                <a:ea typeface="宋体" panose="02010600030101010101" pitchFamily="2" charset="-122"/>
              </a:rPr>
              <a:t>ClassTwo</a:t>
            </a:r>
            <a:r>
              <a:rPr lang="en-US" altLang="zh-CN" sz="2200" dirty="0">
                <a:solidFill>
                  <a:prstClr val="black"/>
                </a:solidFill>
                <a:latin typeface="Calibri" panose="020F0502020204030204"/>
                <a:ea typeface="宋体" panose="02010600030101010101" pitchFamily="2" charset="-122"/>
              </a:rPr>
              <a:t> as friend of </a:t>
            </a:r>
            <a:r>
              <a:rPr lang="en-US" altLang="zh-CN" sz="2200" b="1" dirty="0" err="1">
                <a:solidFill>
                  <a:prstClr val="black"/>
                </a:solidFill>
                <a:latin typeface="Calibri" panose="020F0502020204030204"/>
                <a:ea typeface="宋体" panose="02010600030101010101" pitchFamily="2" charset="-122"/>
              </a:rPr>
              <a:t>ClassOne</a:t>
            </a:r>
            <a:r>
              <a:rPr lang="en-US" altLang="zh-CN" sz="2200" dirty="0">
                <a:solidFill>
                  <a:prstClr val="black"/>
                </a:solidFill>
                <a:latin typeface="Calibri" panose="020F0502020204030204"/>
                <a:ea typeface="宋体" panose="02010600030101010101" pitchFamily="2" charset="-122"/>
              </a:rPr>
              <a:t>, </a:t>
            </a:r>
            <a:endParaRPr lang="en-US" altLang="zh-CN" sz="2200" dirty="0">
              <a:solidFill>
                <a:prstClr val="black"/>
              </a:solidFill>
              <a:latin typeface="Calibri" panose="020F0502020204030204"/>
              <a:ea typeface="宋体" panose="02010600030101010101" pitchFamily="2" charset="-122"/>
            </a:endParaRPr>
          </a:p>
          <a:p>
            <a:pPr defTabSz="1076960">
              <a:defRPr/>
            </a:pPr>
            <a:endParaRPr lang="en-US" altLang="zh-CN" sz="2200" dirty="0">
              <a:solidFill>
                <a:prstClr val="black"/>
              </a:solidFill>
              <a:latin typeface="Calibri" panose="020F0502020204030204"/>
              <a:ea typeface="宋体" panose="02010600030101010101" pitchFamily="2" charset="-122"/>
            </a:endParaRPr>
          </a:p>
          <a:p>
            <a:pPr defTabSz="1076960">
              <a:defRPr/>
            </a:pPr>
            <a:r>
              <a:rPr lang="en-US" altLang="zh-CN" sz="2200" dirty="0">
                <a:solidFill>
                  <a:prstClr val="black"/>
                </a:solidFill>
                <a:latin typeface="Calibri" panose="020F0502020204030204"/>
                <a:ea typeface="宋体" panose="02010600030101010101" pitchFamily="2" charset="-122"/>
              </a:rPr>
              <a:t>place a declaration of the form    </a:t>
            </a:r>
            <a:r>
              <a:rPr lang="en-US" altLang="zh-CN" sz="2200" b="1" dirty="0">
                <a:solidFill>
                  <a:srgbClr val="00B0F0"/>
                </a:solidFill>
                <a:latin typeface="Calibri" panose="020F0502020204030204"/>
                <a:ea typeface="宋体" panose="02010600030101010101" pitchFamily="2" charset="-122"/>
              </a:rPr>
              <a:t>friend  class  </a:t>
            </a:r>
            <a:r>
              <a:rPr lang="en-US" altLang="zh-CN" sz="2200" b="1" dirty="0" err="1">
                <a:solidFill>
                  <a:prstClr val="black"/>
                </a:solidFill>
                <a:latin typeface="Calibri" panose="020F0502020204030204"/>
                <a:ea typeface="宋体" panose="02010600030101010101" pitchFamily="2" charset="-122"/>
              </a:rPr>
              <a:t>ClassTwo</a:t>
            </a:r>
            <a:r>
              <a:rPr lang="en-US" altLang="zh-CN" sz="2200" b="1" dirty="0">
                <a:solidFill>
                  <a:prstClr val="black"/>
                </a:solidFill>
                <a:latin typeface="Calibri" panose="020F0502020204030204"/>
                <a:ea typeface="宋体" panose="02010600030101010101" pitchFamily="2" charset="-122"/>
              </a:rPr>
              <a:t>;   </a:t>
            </a:r>
            <a:r>
              <a:rPr lang="en-US" altLang="zh-CN" sz="2200" dirty="0">
                <a:solidFill>
                  <a:prstClr val="black"/>
                </a:solidFill>
                <a:latin typeface="Calibri" panose="020F0502020204030204"/>
                <a:ea typeface="宋体" panose="02010600030101010101" pitchFamily="2" charset="-122"/>
              </a:rPr>
              <a:t>in the definition of </a:t>
            </a:r>
            <a:r>
              <a:rPr lang="en-US" altLang="zh-CN" sz="2200" b="1" dirty="0" err="1">
                <a:solidFill>
                  <a:prstClr val="black"/>
                </a:solidFill>
                <a:latin typeface="Calibri" panose="020F0502020204030204"/>
                <a:ea typeface="宋体" panose="02010600030101010101" pitchFamily="2" charset="-122"/>
              </a:rPr>
              <a:t>ClassOne</a:t>
            </a:r>
            <a:r>
              <a:rPr lang="en-US" altLang="zh-CN" sz="2200" dirty="0">
                <a:solidFill>
                  <a:prstClr val="black"/>
                </a:solidFill>
                <a:latin typeface="Calibri" panose="020F0502020204030204"/>
                <a:ea typeface="宋体" panose="02010600030101010101" pitchFamily="2" charset="-122"/>
              </a:rPr>
              <a:t>. </a:t>
            </a:r>
            <a:endParaRPr lang="en-US" altLang="zh-CN" sz="2200" dirty="0">
              <a:solidFill>
                <a:prstClr val="black"/>
              </a:solidFill>
              <a:latin typeface="Calibri" panose="020F0502020204030204"/>
              <a:ea typeface="宋体" panose="02010600030101010101" pitchFamily="2" charset="-122"/>
            </a:endParaRPr>
          </a:p>
          <a:p>
            <a:pPr defTabSz="1076960">
              <a:defRPr/>
            </a:pPr>
            <a:endParaRPr lang="en-US" altLang="zh-CN" sz="2200" dirty="0">
              <a:solidFill>
                <a:prstClr val="black"/>
              </a:solidFill>
              <a:latin typeface="Calibri" panose="020F0502020204030204"/>
              <a:ea typeface="宋体" panose="02010600030101010101" pitchFamily="2" charset="-122"/>
            </a:endParaRPr>
          </a:p>
          <a:p>
            <a:pPr defTabSz="1076960">
              <a:defRPr/>
            </a:pPr>
            <a:r>
              <a:rPr lang="en-US" altLang="zh-CN" sz="2200" dirty="0">
                <a:solidFill>
                  <a:prstClr val="black"/>
                </a:solidFill>
                <a:latin typeface="Calibri" panose="020F0502020204030204"/>
                <a:ea typeface="宋体" panose="02010600030101010101" pitchFamily="2" charset="-122"/>
              </a:rPr>
              <a:t>That means all member functions of </a:t>
            </a:r>
            <a:r>
              <a:rPr lang="en-US" altLang="zh-CN" sz="2200" b="1" dirty="0" err="1">
                <a:solidFill>
                  <a:prstClr val="black"/>
                </a:solidFill>
                <a:latin typeface="Calibri" panose="020F0502020204030204"/>
                <a:ea typeface="宋体" panose="02010600030101010101" pitchFamily="2" charset="-122"/>
              </a:rPr>
              <a:t>ClassTwo</a:t>
            </a:r>
            <a:r>
              <a:rPr lang="en-US" altLang="zh-CN" sz="2200" dirty="0">
                <a:solidFill>
                  <a:prstClr val="black"/>
                </a:solidFill>
                <a:latin typeface="Calibri" panose="020F0502020204030204"/>
                <a:ea typeface="宋体" panose="02010600030101010101" pitchFamily="2" charset="-122"/>
              </a:rPr>
              <a:t> have the right to access the private and protected class members of </a:t>
            </a:r>
            <a:r>
              <a:rPr lang="en-US" altLang="zh-CN" sz="2200" b="1" dirty="0" err="1">
                <a:solidFill>
                  <a:prstClr val="black"/>
                </a:solidFill>
                <a:latin typeface="Calibri" panose="020F0502020204030204"/>
                <a:ea typeface="宋体" panose="02010600030101010101" pitchFamily="2" charset="-122"/>
              </a:rPr>
              <a:t>ClassOne</a:t>
            </a:r>
            <a:r>
              <a:rPr lang="en-US" altLang="zh-CN" sz="2200" dirty="0">
                <a:solidFill>
                  <a:prstClr val="black"/>
                </a:solidFill>
                <a:latin typeface="Calibri" panose="020F0502020204030204"/>
                <a:ea typeface="宋体" panose="02010600030101010101" pitchFamily="2" charset="-122"/>
              </a:rPr>
              <a:t>.</a:t>
            </a:r>
            <a:endParaRPr lang="en-US" altLang="zh-CN" sz="2200" b="1" dirty="0">
              <a:solidFill>
                <a:prstClr val="black"/>
              </a:solidFill>
              <a:latin typeface="Calibri" panose="020F0502020204030204"/>
              <a:ea typeface="宋体" panose="02010600030101010101" pitchFamily="2" charset="-122"/>
            </a:endParaRPr>
          </a:p>
        </p:txBody>
      </p:sp>
      <p:sp>
        <p:nvSpPr>
          <p:cNvPr id="12" name="TextBox 11"/>
          <p:cNvSpPr txBox="1"/>
          <p:nvPr/>
        </p:nvSpPr>
        <p:spPr>
          <a:xfrm>
            <a:off x="475745" y="4527390"/>
            <a:ext cx="11550611" cy="768350"/>
          </a:xfrm>
          <a:prstGeom prst="rect">
            <a:avLst/>
          </a:prstGeom>
          <a:noFill/>
        </p:spPr>
        <p:txBody>
          <a:bodyPr wrap="square" rtlCol="0">
            <a:spAutoFit/>
          </a:bodyPr>
          <a:lstStyle/>
          <a:p>
            <a:pPr defTabSz="1076960">
              <a:defRPr/>
            </a:pPr>
            <a:r>
              <a:rPr lang="en-US" altLang="zh-CN" sz="2200" b="1" dirty="0">
                <a:solidFill>
                  <a:prstClr val="black"/>
                </a:solidFill>
                <a:latin typeface="Calibri" panose="020F0502020204030204"/>
                <a:ea typeface="宋体" panose="02010600030101010101" pitchFamily="2" charset="-122"/>
              </a:rPr>
              <a:t>The </a:t>
            </a:r>
            <a:r>
              <a:rPr lang="en-US" altLang="zh-CN" sz="2200" b="1" dirty="0">
                <a:solidFill>
                  <a:srgbClr val="00B0F0"/>
                </a:solidFill>
                <a:latin typeface="Calibri" panose="020F0502020204030204"/>
                <a:ea typeface="宋体" panose="02010600030101010101" pitchFamily="2" charset="-122"/>
              </a:rPr>
              <a:t>friend</a:t>
            </a:r>
            <a:r>
              <a:rPr lang="en-US" altLang="zh-CN" sz="2200" b="1" dirty="0">
                <a:solidFill>
                  <a:prstClr val="black"/>
                </a:solidFill>
                <a:latin typeface="Calibri" panose="020F0502020204030204"/>
                <a:ea typeface="宋体" panose="02010600030101010101" pitchFamily="2" charset="-122"/>
              </a:rPr>
              <a:t> declaration(s) can appear anywhere in a class </a:t>
            </a:r>
            <a:r>
              <a:rPr lang="en-US" altLang="zh-CN" sz="2200" dirty="0">
                <a:solidFill>
                  <a:prstClr val="black"/>
                </a:solidFill>
                <a:latin typeface="Calibri" panose="020F0502020204030204"/>
                <a:ea typeface="宋体" panose="02010600030101010101" pitchFamily="2" charset="-122"/>
              </a:rPr>
              <a:t>and  are not affected by access </a:t>
            </a:r>
            <a:r>
              <a:rPr lang="en-US" altLang="zh-CN" sz="2200" dirty="0" err="1">
                <a:solidFill>
                  <a:prstClr val="black"/>
                </a:solidFill>
                <a:latin typeface="Calibri" panose="020F0502020204030204"/>
                <a:ea typeface="宋体" panose="02010600030101010101" pitchFamily="2" charset="-122"/>
              </a:rPr>
              <a:t>specifiers</a:t>
            </a:r>
            <a:r>
              <a:rPr lang="en-US" altLang="zh-CN" sz="2200" dirty="0">
                <a:solidFill>
                  <a:prstClr val="black"/>
                </a:solidFill>
                <a:latin typeface="Calibri" panose="020F0502020204030204"/>
                <a:ea typeface="宋体" panose="02010600030101010101" pitchFamily="2" charset="-122"/>
              </a:rPr>
              <a:t> public or private  or protected.</a:t>
            </a:r>
            <a:endParaRPr lang="zh-CN" altLang="en-US" sz="2200" dirty="0">
              <a:solidFill>
                <a:prstClr val="black"/>
              </a:solidFill>
              <a:latin typeface="Calibri" panose="020F0502020204030204"/>
              <a:ea typeface="宋体" panose="02010600030101010101" pitchFamily="2" charset="-122"/>
            </a:endParaRPr>
          </a:p>
        </p:txBody>
      </p:sp>
      <p:sp>
        <p:nvSpPr>
          <p:cNvPr id="2" name="灯片编号占位符 1"/>
          <p:cNvSpPr>
            <a:spLocks noGrp="1"/>
          </p:cNvSpPr>
          <p:nvPr>
            <p:ph type="sldNum" sz="quarter" idx="12"/>
          </p:nvPr>
        </p:nvSpPr>
        <p:spPr/>
        <p:txBody>
          <a:bodyPr/>
          <a:p>
            <a:fld id="{506F4176-339E-4C4B-80E4-BBE9C4467EFE}" type="slidenum">
              <a:rPr lang="zh-CN" altLang="en-US" smtClean="0"/>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8" name="组合 7"/>
          <p:cNvGrpSpPr/>
          <p:nvPr/>
        </p:nvGrpSpPr>
        <p:grpSpPr>
          <a:xfrm>
            <a:off x="541098" y="1635846"/>
            <a:ext cx="4342532" cy="4509274"/>
            <a:chOff x="485701" y="1081378"/>
            <a:chExt cx="4784827" cy="4968552"/>
          </a:xfrm>
        </p:grpSpPr>
        <p:pic>
          <p:nvPicPr>
            <p:cNvPr id="2051"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485701" y="1081378"/>
              <a:ext cx="4784827" cy="49685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2"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0615" y="4811176"/>
              <a:ext cx="450850" cy="133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7" name="TextBox 6"/>
          <p:cNvSpPr txBox="1"/>
          <p:nvPr/>
        </p:nvSpPr>
        <p:spPr>
          <a:xfrm>
            <a:off x="1266190" y="342265"/>
            <a:ext cx="10087610" cy="1054735"/>
          </a:xfrm>
          <a:prstGeom prst="rect">
            <a:avLst/>
          </a:prstGeom>
          <a:noFill/>
        </p:spPr>
        <p:txBody>
          <a:bodyPr wrap="square" rtlCol="0">
            <a:spAutoFit/>
          </a:bodyPr>
          <a:lstStyle/>
          <a:p>
            <a:pPr defTabSz="1076960">
              <a:defRPr/>
            </a:pPr>
            <a:r>
              <a:rPr lang="en-US" altLang="zh-CN" sz="2085" dirty="0">
                <a:solidFill>
                  <a:prstClr val="black"/>
                </a:solidFill>
                <a:latin typeface="Calibri" panose="020F0502020204030204"/>
                <a:ea typeface="宋体" panose="02010600030101010101" pitchFamily="2" charset="-122"/>
              </a:rPr>
              <a:t>Let’s consider an example: we have a </a:t>
            </a:r>
            <a:r>
              <a:rPr lang="en-US" altLang="zh-CN" sz="2085" b="1" dirty="0">
                <a:solidFill>
                  <a:srgbClr val="00B0F0"/>
                </a:solidFill>
                <a:latin typeface="Calibri" panose="020F0502020204030204"/>
                <a:ea typeface="宋体" panose="02010600030101010101" pitchFamily="2" charset="-122"/>
              </a:rPr>
              <a:t>Circle</a:t>
            </a:r>
            <a:r>
              <a:rPr lang="en-US" altLang="zh-CN" sz="2085" dirty="0">
                <a:solidFill>
                  <a:prstClr val="black"/>
                </a:solidFill>
                <a:latin typeface="Calibri" panose="020F0502020204030204"/>
                <a:ea typeface="宋体" panose="02010600030101010101" pitchFamily="2" charset="-122"/>
              </a:rPr>
              <a:t> class in which it has a  </a:t>
            </a:r>
            <a:r>
              <a:rPr lang="en-US" altLang="zh-CN" sz="2085" dirty="0" err="1">
                <a:solidFill>
                  <a:prstClr val="black"/>
                </a:solidFill>
                <a:latin typeface="Calibri" panose="020F0502020204030204"/>
                <a:ea typeface="宋体" panose="02010600030101010101" pitchFamily="2" charset="-122"/>
              </a:rPr>
              <a:t>subobject</a:t>
            </a:r>
            <a:r>
              <a:rPr lang="en-US" altLang="zh-CN" sz="2085" dirty="0">
                <a:solidFill>
                  <a:prstClr val="black"/>
                </a:solidFill>
                <a:latin typeface="Calibri" panose="020F0502020204030204"/>
                <a:ea typeface="宋体" panose="02010600030101010101" pitchFamily="2" charset="-122"/>
              </a:rPr>
              <a:t> (center point) of </a:t>
            </a:r>
            <a:r>
              <a:rPr lang="en-US" altLang="zh-CN" sz="2085" b="1" dirty="0">
                <a:solidFill>
                  <a:srgbClr val="00B0F0"/>
                </a:solidFill>
                <a:latin typeface="Calibri" panose="020F0502020204030204"/>
                <a:ea typeface="宋体" panose="02010600030101010101" pitchFamily="2" charset="-122"/>
              </a:rPr>
              <a:t>Point</a:t>
            </a:r>
            <a:r>
              <a:rPr lang="en-US" altLang="zh-CN" sz="2085" dirty="0">
                <a:solidFill>
                  <a:prstClr val="black"/>
                </a:solidFill>
                <a:latin typeface="Calibri" panose="020F0502020204030204"/>
                <a:ea typeface="宋体" panose="02010600030101010101" pitchFamily="2" charset="-122"/>
              </a:rPr>
              <a:t> class--class containment(composition). </a:t>
            </a:r>
            <a:endParaRPr lang="en-US" altLang="zh-CN" sz="2085" dirty="0">
              <a:solidFill>
                <a:prstClr val="black"/>
              </a:solidFill>
              <a:latin typeface="Calibri" panose="020F0502020204030204"/>
              <a:ea typeface="宋体" panose="02010600030101010101" pitchFamily="2" charset="-122"/>
            </a:endParaRPr>
          </a:p>
          <a:p>
            <a:pPr defTabSz="1076960">
              <a:defRPr/>
            </a:pPr>
            <a:r>
              <a:rPr lang="en-US" altLang="zh-CN" sz="2085" dirty="0">
                <a:solidFill>
                  <a:prstClr val="black"/>
                </a:solidFill>
                <a:latin typeface="Calibri" panose="020F0502020204030204"/>
                <a:ea typeface="宋体" panose="02010600030101010101" pitchFamily="2" charset="-122"/>
              </a:rPr>
              <a:t>Can we access the center’s </a:t>
            </a:r>
            <a:r>
              <a:rPr lang="en-US" altLang="zh-CN" sz="2085" b="1" dirty="0">
                <a:solidFill>
                  <a:prstClr val="black"/>
                </a:solidFill>
                <a:latin typeface="Calibri" panose="020F0502020204030204"/>
                <a:ea typeface="宋体" panose="02010600030101010101" pitchFamily="2" charset="-122"/>
              </a:rPr>
              <a:t>private member(x and y)</a:t>
            </a:r>
            <a:r>
              <a:rPr lang="en-US" altLang="zh-CN" sz="2085" dirty="0">
                <a:solidFill>
                  <a:prstClr val="black"/>
                </a:solidFill>
                <a:latin typeface="Calibri" panose="020F0502020204030204"/>
                <a:ea typeface="宋体" panose="02010600030101010101" pitchFamily="2" charset="-122"/>
              </a:rPr>
              <a:t> in the </a:t>
            </a:r>
            <a:r>
              <a:rPr lang="en-US" altLang="zh-CN" sz="2085" b="1" dirty="0">
                <a:solidFill>
                  <a:prstClr val="black"/>
                </a:solidFill>
                <a:latin typeface="Calibri" panose="020F0502020204030204"/>
                <a:ea typeface="宋体" panose="02010600030101010101" pitchFamily="2" charset="-122"/>
              </a:rPr>
              <a:t>Point</a:t>
            </a:r>
            <a:r>
              <a:rPr lang="en-US" altLang="zh-CN" sz="2085" dirty="0">
                <a:solidFill>
                  <a:prstClr val="black"/>
                </a:solidFill>
                <a:latin typeface="Calibri" panose="020F0502020204030204"/>
                <a:ea typeface="宋体" panose="02010600030101010101" pitchFamily="2" charset="-122"/>
              </a:rPr>
              <a:t> class?</a:t>
            </a:r>
            <a:endParaRPr lang="zh-CN" altLang="en-US" sz="2085" dirty="0">
              <a:solidFill>
                <a:prstClr val="black"/>
              </a:solidFill>
              <a:latin typeface="Calibri" panose="020F0502020204030204"/>
              <a:ea typeface="宋体" panose="02010600030101010101" pitchFamily="2" charset="-122"/>
            </a:endParaRPr>
          </a:p>
        </p:txBody>
      </p:sp>
      <p:grpSp>
        <p:nvGrpSpPr>
          <p:cNvPr id="2" name="组合 1"/>
          <p:cNvGrpSpPr/>
          <p:nvPr/>
        </p:nvGrpSpPr>
        <p:grpSpPr>
          <a:xfrm>
            <a:off x="737235" y="3422650"/>
            <a:ext cx="7937500" cy="1466850"/>
            <a:chOff x="701725" y="3050039"/>
            <a:chExt cx="8745949" cy="1592306"/>
          </a:xfrm>
        </p:grpSpPr>
        <p:grpSp>
          <p:nvGrpSpPr>
            <p:cNvPr id="9" name="组合 8"/>
            <p:cNvGrpSpPr/>
            <p:nvPr/>
          </p:nvGrpSpPr>
          <p:grpSpPr>
            <a:xfrm>
              <a:off x="701725" y="3050039"/>
              <a:ext cx="8745949" cy="1592306"/>
              <a:chOff x="4806181" y="6642308"/>
              <a:chExt cx="8745949" cy="1592306"/>
            </a:xfrm>
          </p:grpSpPr>
          <p:sp>
            <p:nvSpPr>
              <p:cNvPr id="10" name="矩形 9"/>
              <p:cNvSpPr/>
              <p:nvPr/>
            </p:nvSpPr>
            <p:spPr>
              <a:xfrm>
                <a:off x="4806181" y="6658569"/>
                <a:ext cx="2376264" cy="1576045"/>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76960">
                  <a:defRPr/>
                </a:pPr>
                <a:endParaRPr lang="zh-CN" altLang="en-US" sz="2085">
                  <a:solidFill>
                    <a:prstClr val="white"/>
                  </a:solidFill>
                  <a:latin typeface="Calibri" panose="020F0502020204030204"/>
                  <a:ea typeface="宋体" panose="02010600030101010101" pitchFamily="2" charset="-122"/>
                </a:endParaRPr>
              </a:p>
            </p:txBody>
          </p:sp>
          <p:cxnSp>
            <p:nvCxnSpPr>
              <p:cNvPr id="13" name="直接箭头连接符 12"/>
              <p:cNvCxnSpPr/>
              <p:nvPr/>
            </p:nvCxnSpPr>
            <p:spPr>
              <a:xfrm flipH="1">
                <a:off x="6005071" y="6884573"/>
                <a:ext cx="1507022" cy="268058"/>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7500633" y="6642308"/>
                <a:ext cx="6051497" cy="633476"/>
              </a:xfrm>
              <a:prstGeom prst="rect">
                <a:avLst/>
              </a:prstGeom>
              <a:noFill/>
            </p:spPr>
            <p:txBody>
              <a:bodyPr wrap="square" rtlCol="0">
                <a:spAutoFit/>
              </a:bodyPr>
              <a:lstStyle/>
              <a:p>
                <a:pPr defTabSz="1076960">
                  <a:defRPr/>
                </a:pPr>
                <a:r>
                  <a:rPr lang="en-US" altLang="zh-CN" sz="1600" dirty="0">
                    <a:solidFill>
                      <a:prstClr val="black"/>
                    </a:solidFill>
                    <a:latin typeface="Calibri" panose="020F0502020204030204"/>
                    <a:ea typeface="宋体" panose="02010600030101010101" pitchFamily="2" charset="-122"/>
                  </a:rPr>
                  <a:t>In </a:t>
                </a:r>
                <a:r>
                  <a:rPr lang="en-US" altLang="zh-CN" sz="1600" b="1" dirty="0">
                    <a:solidFill>
                      <a:prstClr val="black"/>
                    </a:solidFill>
                    <a:latin typeface="Calibri" panose="020F0502020204030204"/>
                    <a:ea typeface="宋体" panose="02010600030101010101" pitchFamily="2" charset="-122"/>
                  </a:rPr>
                  <a:t>move</a:t>
                </a:r>
                <a:r>
                  <a:rPr lang="en-US" altLang="zh-CN" sz="1600" dirty="0">
                    <a:solidFill>
                      <a:prstClr val="black"/>
                    </a:solidFill>
                    <a:latin typeface="Calibri" panose="020F0502020204030204"/>
                    <a:ea typeface="宋体" panose="02010600030101010101" pitchFamily="2" charset="-122"/>
                  </a:rPr>
                  <a:t> function we want to set the center to the new point p. </a:t>
                </a:r>
                <a:endParaRPr lang="en-US" altLang="zh-CN" sz="1600" dirty="0">
                  <a:solidFill>
                    <a:prstClr val="black"/>
                  </a:solidFill>
                  <a:latin typeface="Calibri" panose="020F0502020204030204"/>
                  <a:ea typeface="宋体" panose="02010600030101010101" pitchFamily="2" charset="-122"/>
                </a:endParaRPr>
              </a:p>
              <a:p>
                <a:pPr defTabSz="1076960">
                  <a:defRPr/>
                </a:pPr>
                <a:r>
                  <a:rPr lang="en-US" altLang="zh-CN" sz="1600" dirty="0">
                    <a:solidFill>
                      <a:prstClr val="black"/>
                    </a:solidFill>
                    <a:latin typeface="Calibri" panose="020F0502020204030204"/>
                    <a:ea typeface="宋体" panose="02010600030101010101" pitchFamily="2" charset="-122"/>
                  </a:rPr>
                  <a:t>But you </a:t>
                </a:r>
                <a:r>
                  <a:rPr lang="en-US" altLang="zh-CN" sz="1600" b="1" dirty="0">
                    <a:solidFill>
                      <a:prstClr val="black"/>
                    </a:solidFill>
                    <a:latin typeface="Calibri" panose="020F0502020204030204"/>
                    <a:ea typeface="宋体" panose="02010600030101010101" pitchFamily="2" charset="-122"/>
                  </a:rPr>
                  <a:t>CANNOT </a:t>
                </a:r>
                <a:r>
                  <a:rPr lang="en-US" altLang="zh-CN" sz="1600" dirty="0">
                    <a:solidFill>
                      <a:prstClr val="black"/>
                    </a:solidFill>
                    <a:latin typeface="Calibri" panose="020F0502020204030204"/>
                    <a:ea typeface="宋体" panose="02010600030101010101" pitchFamily="2" charset="-122"/>
                  </a:rPr>
                  <a:t>access the </a:t>
                </a:r>
                <a:r>
                  <a:rPr lang="en-US" altLang="zh-CN" sz="1600" b="1" dirty="0">
                    <a:solidFill>
                      <a:prstClr val="black"/>
                    </a:solidFill>
                    <a:latin typeface="Calibri" panose="020F0502020204030204"/>
                    <a:ea typeface="宋体" panose="02010600030101010101" pitchFamily="2" charset="-122"/>
                  </a:rPr>
                  <a:t>center’s private members x and y</a:t>
                </a:r>
                <a:r>
                  <a:rPr lang="en-US" altLang="zh-CN" sz="1600" dirty="0">
                    <a:solidFill>
                      <a:prstClr val="black"/>
                    </a:solidFill>
                    <a:latin typeface="Calibri" panose="020F0502020204030204"/>
                    <a:ea typeface="宋体" panose="02010600030101010101" pitchFamily="2" charset="-122"/>
                  </a:rPr>
                  <a:t>.</a:t>
                </a:r>
                <a:endParaRPr lang="zh-CN" altLang="en-US" sz="1600" dirty="0">
                  <a:solidFill>
                    <a:prstClr val="black"/>
                  </a:solidFill>
                  <a:latin typeface="Calibri" panose="020F0502020204030204"/>
                  <a:ea typeface="宋体" panose="02010600030101010101" pitchFamily="2" charset="-122"/>
                </a:endParaRPr>
              </a:p>
            </p:txBody>
          </p:sp>
        </p:grpSp>
        <p:sp>
          <p:nvSpPr>
            <p:cNvPr id="4" name="矩形 3"/>
            <p:cNvSpPr/>
            <p:nvPr/>
          </p:nvSpPr>
          <p:spPr>
            <a:xfrm>
              <a:off x="1205781" y="3565654"/>
              <a:ext cx="792088" cy="428620"/>
            </a:xfrm>
            <a:prstGeom prst="rect">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76960">
                <a:defRPr/>
              </a:pPr>
              <a:endParaRPr lang="zh-CN" altLang="en-US" sz="2085">
                <a:solidFill>
                  <a:prstClr val="white"/>
                </a:solidFill>
                <a:latin typeface="Calibri" panose="020F0502020204030204"/>
                <a:ea typeface="宋体" panose="02010600030101010101" pitchFamily="2" charset="-122"/>
              </a:endParaRPr>
            </a:p>
          </p:txBody>
        </p:sp>
      </p:grpSp>
      <p:grpSp>
        <p:nvGrpSpPr>
          <p:cNvPr id="15" name="组合 14"/>
          <p:cNvGrpSpPr/>
          <p:nvPr/>
        </p:nvGrpSpPr>
        <p:grpSpPr>
          <a:xfrm>
            <a:off x="2044189" y="3885678"/>
            <a:ext cx="6830368" cy="1476209"/>
            <a:chOff x="4560113" y="5301015"/>
            <a:chExt cx="7526053" cy="1626563"/>
          </a:xfrm>
        </p:grpSpPr>
        <p:sp>
          <p:nvSpPr>
            <p:cNvPr id="16" name="矩形 15"/>
            <p:cNvSpPr/>
            <p:nvPr/>
          </p:nvSpPr>
          <p:spPr>
            <a:xfrm>
              <a:off x="4560113" y="5301015"/>
              <a:ext cx="878944" cy="433912"/>
            </a:xfrm>
            <a:prstGeom prst="rect">
              <a:avLst/>
            </a:prstGeom>
            <a:noFill/>
            <a:ln w="190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76960">
                <a:defRPr/>
              </a:pPr>
              <a:endParaRPr lang="zh-CN" altLang="en-US" sz="2085">
                <a:solidFill>
                  <a:prstClr val="white"/>
                </a:solidFill>
                <a:latin typeface="Calibri" panose="020F0502020204030204"/>
                <a:ea typeface="宋体" panose="02010600030101010101" pitchFamily="2" charset="-122"/>
              </a:endParaRPr>
            </a:p>
          </p:txBody>
        </p:sp>
        <p:cxnSp>
          <p:nvCxnSpPr>
            <p:cNvPr id="17" name="直接箭头连接符 16"/>
            <p:cNvCxnSpPr/>
            <p:nvPr/>
          </p:nvCxnSpPr>
          <p:spPr>
            <a:xfrm flipH="1" flipV="1">
              <a:off x="5408953" y="5591111"/>
              <a:ext cx="503067" cy="1006133"/>
            </a:xfrm>
            <a:prstGeom prst="straightConnector1">
              <a:avLst/>
            </a:prstGeom>
            <a:ln w="1905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5923597" y="6521766"/>
              <a:ext cx="6162569" cy="405812"/>
            </a:xfrm>
            <a:prstGeom prst="rect">
              <a:avLst/>
            </a:prstGeom>
            <a:noFill/>
          </p:spPr>
          <p:txBody>
            <a:bodyPr wrap="square" rtlCol="0">
              <a:spAutoFit/>
            </a:bodyPr>
            <a:lstStyle/>
            <a:p>
              <a:pPr defTabSz="1076960">
                <a:defRPr/>
              </a:pPr>
              <a:r>
                <a:rPr lang="en-US" altLang="zh-CN" dirty="0">
                  <a:solidFill>
                    <a:prstClr val="black"/>
                  </a:solidFill>
                  <a:latin typeface="Calibri" panose="020F0502020204030204"/>
                  <a:ea typeface="宋体" panose="02010600030101010101" pitchFamily="2" charset="-122"/>
                </a:rPr>
                <a:t>You can access the public members of the center.</a:t>
              </a:r>
              <a:endParaRPr lang="zh-CN" altLang="en-US" dirty="0">
                <a:solidFill>
                  <a:prstClr val="black"/>
                </a:solidFill>
                <a:latin typeface="Calibri" panose="020F0502020204030204"/>
                <a:ea typeface="宋体" panose="02010600030101010101" pitchFamily="2" charset="-122"/>
              </a:endParaRPr>
            </a:p>
          </p:txBody>
        </p:sp>
      </p:grpSp>
      <p:grpSp>
        <p:nvGrpSpPr>
          <p:cNvPr id="19" name="组合 18"/>
          <p:cNvGrpSpPr/>
          <p:nvPr/>
        </p:nvGrpSpPr>
        <p:grpSpPr>
          <a:xfrm>
            <a:off x="802504" y="1844977"/>
            <a:ext cx="6156577" cy="562215"/>
            <a:chOff x="773733" y="4444158"/>
            <a:chExt cx="6783636" cy="619478"/>
          </a:xfrm>
        </p:grpSpPr>
        <p:sp>
          <p:nvSpPr>
            <p:cNvPr id="20" name="矩形 19"/>
            <p:cNvSpPr/>
            <p:nvPr/>
          </p:nvSpPr>
          <p:spPr>
            <a:xfrm>
              <a:off x="773733" y="4817656"/>
              <a:ext cx="1368152" cy="24598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76960">
                <a:defRPr/>
              </a:pPr>
              <a:endParaRPr lang="zh-CN" altLang="en-US" sz="2085">
                <a:solidFill>
                  <a:prstClr val="white"/>
                </a:solidFill>
                <a:latin typeface="Calibri" panose="020F0502020204030204"/>
                <a:ea typeface="宋体" panose="02010600030101010101" pitchFamily="2" charset="-122"/>
              </a:endParaRPr>
            </a:p>
          </p:txBody>
        </p:sp>
        <p:cxnSp>
          <p:nvCxnSpPr>
            <p:cNvPr id="21" name="直接箭头连接符 20"/>
            <p:cNvCxnSpPr/>
            <p:nvPr/>
          </p:nvCxnSpPr>
          <p:spPr>
            <a:xfrm flipH="1">
              <a:off x="2051838" y="4667296"/>
              <a:ext cx="522095" cy="273350"/>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2581357" y="4444158"/>
              <a:ext cx="4976012" cy="455628"/>
            </a:xfrm>
            <a:prstGeom prst="rect">
              <a:avLst/>
            </a:prstGeom>
            <a:noFill/>
          </p:spPr>
          <p:txBody>
            <a:bodyPr wrap="none" rtlCol="0">
              <a:spAutoFit/>
            </a:bodyPr>
            <a:lstStyle/>
            <a:p>
              <a:pPr defTabSz="1076960">
                <a:defRPr/>
              </a:pPr>
              <a:r>
                <a:rPr lang="en-US" altLang="zh-CN" sz="2085" dirty="0">
                  <a:solidFill>
                    <a:prstClr val="black"/>
                  </a:solidFill>
                  <a:latin typeface="Calibri" panose="020F0502020204030204"/>
                  <a:ea typeface="宋体" panose="02010600030101010101" pitchFamily="2" charset="-122"/>
                </a:rPr>
                <a:t>class containment(or class composition)</a:t>
              </a:r>
              <a:endParaRPr lang="zh-CN" altLang="en-US" sz="2085" dirty="0">
                <a:solidFill>
                  <a:prstClr val="black"/>
                </a:solidFill>
                <a:latin typeface="Calibri" panose="020F0502020204030204"/>
                <a:ea typeface="宋体" panose="02010600030101010101" pitchFamily="2" charset="-122"/>
              </a:endParaRPr>
            </a:p>
          </p:txBody>
        </p:sp>
      </p:grpSp>
      <p:sp>
        <p:nvSpPr>
          <p:cNvPr id="3" name="灯片编号占位符 2"/>
          <p:cNvSpPr>
            <a:spLocks noGrp="1"/>
          </p:cNvSpPr>
          <p:nvPr>
            <p:ph type="sldNum" sz="quarter" idx="12"/>
          </p:nvPr>
        </p:nvSpPr>
        <p:spPr/>
        <p:txBody>
          <a:bodyPr/>
          <a:p>
            <a:fld id="{506F4176-339E-4C4B-80E4-BBE9C4467EFE}" type="slidenum">
              <a:rPr lang="zh-CN" altLang="en-US" smtClean="0"/>
            </a:fld>
            <a:endParaRPr lang="zh-CN" altLang="en-US"/>
          </a:p>
        </p:txBody>
      </p:sp>
      <p:pic>
        <p:nvPicPr>
          <p:cNvPr id="11" name="图片 10"/>
          <p:cNvPicPr>
            <a:picLocks noChangeAspect="1"/>
          </p:cNvPicPr>
          <p:nvPr/>
        </p:nvPicPr>
        <p:blipFill>
          <a:blip r:embed="rId3"/>
          <a:stretch>
            <a:fillRect/>
          </a:stretch>
        </p:blipFill>
        <p:spPr>
          <a:xfrm>
            <a:off x="9015730" y="1635760"/>
            <a:ext cx="2571115" cy="4244340"/>
          </a:xfrm>
          <a:prstGeom prst="rect">
            <a:avLst/>
          </a:prstGeom>
        </p:spPr>
      </p:pic>
      <p:pic>
        <p:nvPicPr>
          <p:cNvPr id="5" name="图片 4"/>
          <p:cNvPicPr>
            <a:picLocks noChangeAspect="1"/>
          </p:cNvPicPr>
          <p:nvPr/>
        </p:nvPicPr>
        <p:blipFill>
          <a:blip r:embed="rId4"/>
          <a:stretch>
            <a:fillRect/>
          </a:stretch>
        </p:blipFill>
        <p:spPr>
          <a:xfrm>
            <a:off x="3333750" y="4105275"/>
            <a:ext cx="5196840" cy="64008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1"/>
          <a:stretch>
            <a:fillRect/>
          </a:stretch>
        </p:blipFill>
        <p:spPr>
          <a:xfrm>
            <a:off x="677582" y="1601337"/>
            <a:ext cx="3049524" cy="5028635"/>
          </a:xfrm>
          <a:prstGeom prst="rect">
            <a:avLst/>
          </a:prstGeom>
          <a:ln>
            <a:solidFill>
              <a:srgbClr val="00B0F0"/>
            </a:solidFill>
          </a:ln>
        </p:spPr>
      </p:pic>
      <p:grpSp>
        <p:nvGrpSpPr>
          <p:cNvPr id="3" name="组合 2"/>
          <p:cNvGrpSpPr/>
          <p:nvPr/>
        </p:nvGrpSpPr>
        <p:grpSpPr>
          <a:xfrm>
            <a:off x="3818824" y="2483155"/>
            <a:ext cx="3405948" cy="3567313"/>
            <a:chOff x="3870077" y="2410098"/>
            <a:chExt cx="3752850" cy="3930650"/>
          </a:xfrm>
        </p:grpSpPr>
        <p:pic>
          <p:nvPicPr>
            <p:cNvPr id="3077"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70077" y="2410098"/>
              <a:ext cx="3752850" cy="3930650"/>
            </a:xfrm>
            <a:prstGeom prst="rect">
              <a:avLst/>
            </a:prstGeom>
            <a:noFill/>
            <a:ln w="9525">
              <a:solidFill>
                <a:srgbClr val="00B0F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8"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96527" y="5354966"/>
              <a:ext cx="417992" cy="1236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7" name="TextBox 6"/>
          <p:cNvSpPr txBox="1"/>
          <p:nvPr/>
        </p:nvSpPr>
        <p:spPr>
          <a:xfrm>
            <a:off x="1363592" y="485352"/>
            <a:ext cx="8874103" cy="413511"/>
          </a:xfrm>
          <a:prstGeom prst="rect">
            <a:avLst/>
          </a:prstGeom>
          <a:noFill/>
        </p:spPr>
        <p:txBody>
          <a:bodyPr wrap="square" rtlCol="0">
            <a:spAutoFit/>
          </a:bodyPr>
          <a:lstStyle/>
          <a:p>
            <a:pPr defTabSz="1076960">
              <a:defRPr/>
            </a:pPr>
            <a:r>
              <a:rPr lang="en-US" altLang="zh-CN" sz="2085" dirty="0">
                <a:solidFill>
                  <a:prstClr val="black"/>
                </a:solidFill>
                <a:latin typeface="Calibri" panose="020F0502020204030204"/>
                <a:ea typeface="宋体" panose="02010600030101010101" pitchFamily="2" charset="-122"/>
              </a:rPr>
              <a:t>This time you can declare the </a:t>
            </a:r>
            <a:r>
              <a:rPr lang="en-US" altLang="zh-CN" sz="2085" b="1" dirty="0">
                <a:solidFill>
                  <a:srgbClr val="00B0F0"/>
                </a:solidFill>
                <a:latin typeface="Calibri" panose="020F0502020204030204"/>
                <a:ea typeface="宋体" panose="02010600030101010101" pitchFamily="2" charset="-122"/>
              </a:rPr>
              <a:t>Circle</a:t>
            </a:r>
            <a:r>
              <a:rPr lang="en-US" altLang="zh-CN" sz="2085" dirty="0">
                <a:solidFill>
                  <a:prstClr val="black"/>
                </a:solidFill>
                <a:latin typeface="Calibri" panose="020F0502020204030204"/>
                <a:ea typeface="宋体" panose="02010600030101010101" pitchFamily="2" charset="-122"/>
              </a:rPr>
              <a:t> class as a </a:t>
            </a:r>
            <a:r>
              <a:rPr lang="en-US" altLang="zh-CN" sz="2085" b="1" dirty="0">
                <a:solidFill>
                  <a:srgbClr val="00B0F0"/>
                </a:solidFill>
                <a:latin typeface="Calibri" panose="020F0502020204030204"/>
                <a:ea typeface="宋体" panose="02010600030101010101" pitchFamily="2" charset="-122"/>
              </a:rPr>
              <a:t>friend class </a:t>
            </a:r>
            <a:r>
              <a:rPr lang="en-US" altLang="zh-CN" sz="2085" dirty="0">
                <a:solidFill>
                  <a:prstClr val="black"/>
                </a:solidFill>
                <a:latin typeface="Calibri" panose="020F0502020204030204"/>
                <a:ea typeface="宋体" panose="02010600030101010101" pitchFamily="2" charset="-122"/>
              </a:rPr>
              <a:t>of the </a:t>
            </a:r>
            <a:r>
              <a:rPr lang="en-US" altLang="zh-CN" sz="2085" b="1" dirty="0">
                <a:solidFill>
                  <a:srgbClr val="00B0F0"/>
                </a:solidFill>
                <a:latin typeface="Calibri" panose="020F0502020204030204"/>
                <a:ea typeface="宋体" panose="02010600030101010101" pitchFamily="2" charset="-122"/>
              </a:rPr>
              <a:t>Point</a:t>
            </a:r>
            <a:r>
              <a:rPr lang="en-US" altLang="zh-CN" sz="2085" dirty="0">
                <a:solidFill>
                  <a:prstClr val="black"/>
                </a:solidFill>
                <a:latin typeface="Calibri" panose="020F0502020204030204"/>
                <a:ea typeface="宋体" panose="02010600030101010101" pitchFamily="2" charset="-122"/>
              </a:rPr>
              <a:t> class.</a:t>
            </a:r>
            <a:endParaRPr lang="zh-CN" altLang="en-US" sz="2085" dirty="0">
              <a:solidFill>
                <a:prstClr val="black"/>
              </a:solidFill>
              <a:latin typeface="Calibri" panose="020F0502020204030204"/>
              <a:ea typeface="宋体" panose="02010600030101010101" pitchFamily="2" charset="-122"/>
            </a:endParaRPr>
          </a:p>
        </p:txBody>
      </p:sp>
      <p:grpSp>
        <p:nvGrpSpPr>
          <p:cNvPr id="9" name="组合 8"/>
          <p:cNvGrpSpPr/>
          <p:nvPr/>
        </p:nvGrpSpPr>
        <p:grpSpPr>
          <a:xfrm>
            <a:off x="943344" y="1502877"/>
            <a:ext cx="10755987" cy="734688"/>
            <a:chOff x="4806180" y="7150410"/>
            <a:chExt cx="11851504" cy="809517"/>
          </a:xfrm>
        </p:grpSpPr>
        <p:sp>
          <p:nvSpPr>
            <p:cNvPr id="10" name="矩形 9"/>
            <p:cNvSpPr/>
            <p:nvPr/>
          </p:nvSpPr>
          <p:spPr>
            <a:xfrm>
              <a:off x="4806180" y="7578411"/>
              <a:ext cx="1728193" cy="250452"/>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76960">
                <a:defRPr/>
              </a:pPr>
              <a:endParaRPr lang="zh-CN" altLang="en-US" sz="2085">
                <a:solidFill>
                  <a:prstClr val="white"/>
                </a:solidFill>
                <a:latin typeface="Calibri" panose="020F0502020204030204"/>
                <a:ea typeface="宋体" panose="02010600030101010101" pitchFamily="2" charset="-122"/>
              </a:endParaRPr>
            </a:p>
          </p:txBody>
        </p:sp>
        <p:cxnSp>
          <p:nvCxnSpPr>
            <p:cNvPr id="13" name="直接箭头连接符 12"/>
            <p:cNvCxnSpPr/>
            <p:nvPr/>
          </p:nvCxnSpPr>
          <p:spPr>
            <a:xfrm flipH="1">
              <a:off x="6465225" y="7438442"/>
              <a:ext cx="429188" cy="254275"/>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6834203" y="7150410"/>
              <a:ext cx="9823481" cy="809517"/>
            </a:xfrm>
            <a:prstGeom prst="rect">
              <a:avLst/>
            </a:prstGeom>
            <a:noFill/>
          </p:spPr>
          <p:txBody>
            <a:bodyPr wrap="square" rtlCol="0">
              <a:spAutoFit/>
            </a:bodyPr>
            <a:lstStyle/>
            <a:p>
              <a:pPr defTabSz="1076960">
                <a:defRPr/>
              </a:pPr>
              <a:r>
                <a:rPr lang="en-US" altLang="zh-CN" sz="2085" dirty="0">
                  <a:solidFill>
                    <a:prstClr val="black"/>
                  </a:solidFill>
                  <a:latin typeface="Calibri" panose="020F0502020204030204"/>
                  <a:ea typeface="宋体" panose="02010600030101010101" pitchFamily="2" charset="-122"/>
                </a:rPr>
                <a:t>Declare the </a:t>
              </a:r>
              <a:r>
                <a:rPr lang="en-US" altLang="zh-CN" sz="2085" b="1" dirty="0">
                  <a:solidFill>
                    <a:srgbClr val="00B0F0"/>
                  </a:solidFill>
                  <a:latin typeface="Calibri" panose="020F0502020204030204"/>
                  <a:ea typeface="宋体" panose="02010600030101010101" pitchFamily="2" charset="-122"/>
                </a:rPr>
                <a:t>Circle </a:t>
              </a:r>
              <a:r>
                <a:rPr lang="en-US" altLang="zh-CN" sz="2085" dirty="0">
                  <a:solidFill>
                    <a:prstClr val="black"/>
                  </a:solidFill>
                  <a:latin typeface="Calibri" panose="020F0502020204030204"/>
                  <a:ea typeface="宋体" panose="02010600030101010101" pitchFamily="2" charset="-122"/>
                </a:rPr>
                <a:t>class as a friend of the </a:t>
              </a:r>
              <a:r>
                <a:rPr lang="en-US" altLang="zh-CN" sz="2085" b="1" dirty="0">
                  <a:solidFill>
                    <a:srgbClr val="00B0F0"/>
                  </a:solidFill>
                  <a:latin typeface="Calibri" panose="020F0502020204030204"/>
                  <a:ea typeface="宋体" panose="02010600030101010101" pitchFamily="2" charset="-122"/>
                </a:rPr>
                <a:t>Point</a:t>
              </a:r>
              <a:r>
                <a:rPr lang="en-US" altLang="zh-CN" sz="2085" dirty="0">
                  <a:solidFill>
                    <a:prstClr val="black"/>
                  </a:solidFill>
                  <a:latin typeface="Calibri" panose="020F0502020204030204"/>
                  <a:ea typeface="宋体" panose="02010600030101010101" pitchFamily="2" charset="-122"/>
                </a:rPr>
                <a:t> class. That means in </a:t>
              </a:r>
              <a:r>
                <a:rPr lang="en-US" altLang="zh-CN" sz="2085" b="1" dirty="0">
                  <a:solidFill>
                    <a:prstClr val="black"/>
                  </a:solidFill>
                  <a:latin typeface="Calibri" panose="020F0502020204030204"/>
                  <a:ea typeface="宋体" panose="02010600030101010101" pitchFamily="2" charset="-122"/>
                </a:rPr>
                <a:t>Circle</a:t>
              </a:r>
              <a:r>
                <a:rPr lang="en-US" altLang="zh-CN" sz="2085" dirty="0">
                  <a:solidFill>
                    <a:prstClr val="black"/>
                  </a:solidFill>
                  <a:latin typeface="Calibri" panose="020F0502020204030204"/>
                  <a:ea typeface="宋体" panose="02010600030101010101" pitchFamily="2" charset="-122"/>
                </a:rPr>
                <a:t> class, its member functions can access the private members of the </a:t>
              </a:r>
              <a:r>
                <a:rPr lang="en-US" altLang="zh-CN" sz="2085" b="1" dirty="0">
                  <a:solidFill>
                    <a:prstClr val="black"/>
                  </a:solidFill>
                  <a:latin typeface="Calibri" panose="020F0502020204030204"/>
                  <a:ea typeface="宋体" panose="02010600030101010101" pitchFamily="2" charset="-122"/>
                </a:rPr>
                <a:t>Point</a:t>
              </a:r>
              <a:r>
                <a:rPr lang="en-US" altLang="zh-CN" sz="2085" dirty="0">
                  <a:solidFill>
                    <a:prstClr val="black"/>
                  </a:solidFill>
                  <a:latin typeface="Calibri" panose="020F0502020204030204"/>
                  <a:ea typeface="宋体" panose="02010600030101010101" pitchFamily="2" charset="-122"/>
                </a:rPr>
                <a:t> class.</a:t>
              </a:r>
              <a:endParaRPr lang="zh-CN" altLang="en-US" sz="2085" dirty="0">
                <a:solidFill>
                  <a:prstClr val="black"/>
                </a:solidFill>
                <a:latin typeface="Calibri" panose="020F0502020204030204"/>
                <a:ea typeface="宋体" panose="02010600030101010101" pitchFamily="2" charset="-122"/>
              </a:endParaRPr>
            </a:p>
          </p:txBody>
        </p:sp>
      </p:grpSp>
      <p:grpSp>
        <p:nvGrpSpPr>
          <p:cNvPr id="15" name="组合 14"/>
          <p:cNvGrpSpPr/>
          <p:nvPr/>
        </p:nvGrpSpPr>
        <p:grpSpPr>
          <a:xfrm>
            <a:off x="4238269" y="4182301"/>
            <a:ext cx="6912731" cy="956068"/>
            <a:chOff x="4560112" y="5301015"/>
            <a:chExt cx="7616805" cy="1053445"/>
          </a:xfrm>
        </p:grpSpPr>
        <p:sp>
          <p:nvSpPr>
            <p:cNvPr id="16" name="矩形 15"/>
            <p:cNvSpPr/>
            <p:nvPr/>
          </p:nvSpPr>
          <p:spPr>
            <a:xfrm>
              <a:off x="4560112" y="5301015"/>
              <a:ext cx="1338033" cy="433912"/>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76960">
                <a:defRPr/>
              </a:pPr>
              <a:endParaRPr lang="zh-CN" altLang="en-US" sz="2085">
                <a:solidFill>
                  <a:prstClr val="white"/>
                </a:solidFill>
                <a:latin typeface="Calibri" panose="020F0502020204030204"/>
                <a:ea typeface="宋体" panose="02010600030101010101" pitchFamily="2" charset="-122"/>
              </a:endParaRPr>
            </a:p>
          </p:txBody>
        </p:sp>
        <p:cxnSp>
          <p:nvCxnSpPr>
            <p:cNvPr id="17" name="直接箭头连接符 16"/>
            <p:cNvCxnSpPr/>
            <p:nvPr/>
          </p:nvCxnSpPr>
          <p:spPr>
            <a:xfrm flipH="1" flipV="1">
              <a:off x="5826138" y="5517039"/>
              <a:ext cx="351178" cy="260478"/>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6014348" y="5544943"/>
              <a:ext cx="6162569" cy="809517"/>
            </a:xfrm>
            <a:prstGeom prst="rect">
              <a:avLst/>
            </a:prstGeom>
            <a:noFill/>
          </p:spPr>
          <p:txBody>
            <a:bodyPr wrap="square" rtlCol="0">
              <a:spAutoFit/>
            </a:bodyPr>
            <a:lstStyle/>
            <a:p>
              <a:pPr defTabSz="1076960">
                <a:defRPr/>
              </a:pPr>
              <a:r>
                <a:rPr lang="en-US" altLang="zh-CN" sz="2085" dirty="0">
                  <a:solidFill>
                    <a:prstClr val="black"/>
                  </a:solidFill>
                  <a:latin typeface="Calibri" panose="020F0502020204030204"/>
                  <a:ea typeface="宋体" panose="02010600030101010101" pitchFamily="2" charset="-122"/>
                </a:rPr>
                <a:t> Member function of the </a:t>
              </a:r>
              <a:r>
                <a:rPr lang="en-US" altLang="zh-CN" sz="2085" b="1" dirty="0">
                  <a:solidFill>
                    <a:prstClr val="black"/>
                  </a:solidFill>
                  <a:latin typeface="Calibri" panose="020F0502020204030204"/>
                  <a:ea typeface="宋体" panose="02010600030101010101" pitchFamily="2" charset="-122"/>
                </a:rPr>
                <a:t>Circle</a:t>
              </a:r>
              <a:r>
                <a:rPr lang="en-US" altLang="zh-CN" sz="2085" dirty="0">
                  <a:solidFill>
                    <a:prstClr val="black"/>
                  </a:solidFill>
                  <a:latin typeface="Calibri" panose="020F0502020204030204"/>
                  <a:ea typeface="宋体" panose="02010600030101010101" pitchFamily="2" charset="-122"/>
                </a:rPr>
                <a:t> class can access    the private member of the </a:t>
              </a:r>
              <a:r>
                <a:rPr lang="en-US" altLang="zh-CN" sz="2085" b="1" dirty="0">
                  <a:solidFill>
                    <a:prstClr val="black"/>
                  </a:solidFill>
                  <a:latin typeface="Calibri" panose="020F0502020204030204"/>
                  <a:ea typeface="宋体" panose="02010600030101010101" pitchFamily="2" charset="-122"/>
                </a:rPr>
                <a:t>Point</a:t>
              </a:r>
              <a:r>
                <a:rPr lang="en-US" altLang="zh-CN" sz="2085" dirty="0">
                  <a:solidFill>
                    <a:prstClr val="black"/>
                  </a:solidFill>
                  <a:latin typeface="Calibri" panose="020F0502020204030204"/>
                  <a:ea typeface="宋体" panose="02010600030101010101" pitchFamily="2" charset="-122"/>
                </a:rPr>
                <a:t> class.</a:t>
              </a:r>
              <a:endParaRPr lang="zh-CN" altLang="en-US" sz="2085" dirty="0">
                <a:solidFill>
                  <a:prstClr val="black"/>
                </a:solidFill>
                <a:latin typeface="Calibri" panose="020F0502020204030204"/>
                <a:ea typeface="宋体" panose="02010600030101010101" pitchFamily="2" charset="-122"/>
              </a:endParaRPr>
            </a:p>
          </p:txBody>
        </p:sp>
      </p:grpSp>
      <p:pic>
        <p:nvPicPr>
          <p:cNvPr id="307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63053" y="1249042"/>
            <a:ext cx="1259221" cy="24863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9" name="组合 18"/>
          <p:cNvGrpSpPr/>
          <p:nvPr/>
        </p:nvGrpSpPr>
        <p:grpSpPr>
          <a:xfrm>
            <a:off x="880588" y="1032836"/>
            <a:ext cx="9187270" cy="464841"/>
            <a:chOff x="5022204" y="7322554"/>
            <a:chExt cx="10123010" cy="512186"/>
          </a:xfrm>
        </p:grpSpPr>
        <p:sp>
          <p:nvSpPr>
            <p:cNvPr id="20" name="矩形 19"/>
            <p:cNvSpPr/>
            <p:nvPr/>
          </p:nvSpPr>
          <p:spPr>
            <a:xfrm>
              <a:off x="5022204" y="7578411"/>
              <a:ext cx="1333675" cy="256329"/>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1076960">
                <a:defRPr/>
              </a:pPr>
              <a:endParaRPr lang="zh-CN" altLang="en-US" sz="2085">
                <a:solidFill>
                  <a:prstClr val="white"/>
                </a:solidFill>
                <a:latin typeface="Calibri" panose="020F0502020204030204"/>
                <a:ea typeface="宋体" panose="02010600030101010101" pitchFamily="2" charset="-122"/>
              </a:endParaRPr>
            </a:p>
          </p:txBody>
        </p:sp>
        <p:cxnSp>
          <p:nvCxnSpPr>
            <p:cNvPr id="21" name="直接箭头连接符 20"/>
            <p:cNvCxnSpPr/>
            <p:nvPr/>
          </p:nvCxnSpPr>
          <p:spPr>
            <a:xfrm flipH="1">
              <a:off x="6318349" y="7528580"/>
              <a:ext cx="515277" cy="157844"/>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p:cNvSpPr txBox="1"/>
            <p:nvPr/>
          </p:nvSpPr>
          <p:spPr>
            <a:xfrm>
              <a:off x="6750397" y="7322554"/>
              <a:ext cx="8394817" cy="455628"/>
            </a:xfrm>
            <a:prstGeom prst="rect">
              <a:avLst/>
            </a:prstGeom>
            <a:noFill/>
          </p:spPr>
          <p:txBody>
            <a:bodyPr wrap="square" rtlCol="0">
              <a:spAutoFit/>
            </a:bodyPr>
            <a:lstStyle/>
            <a:p>
              <a:pPr defTabSz="1076960">
                <a:defRPr/>
              </a:pPr>
              <a:r>
                <a:rPr lang="en-US" altLang="zh-CN" sz="2085" dirty="0">
                  <a:solidFill>
                    <a:prstClr val="black"/>
                  </a:solidFill>
                  <a:latin typeface="Calibri" panose="020F0502020204030204"/>
                  <a:ea typeface="宋体" panose="02010600030101010101" pitchFamily="2" charset="-122"/>
                </a:rPr>
                <a:t>This declaration is necessary which is called </a:t>
              </a:r>
              <a:r>
                <a:rPr lang="en-US" altLang="zh-CN" sz="2085" b="1" dirty="0">
                  <a:solidFill>
                    <a:srgbClr val="00B0F0"/>
                  </a:solidFill>
                  <a:latin typeface="Calibri" panose="020F0502020204030204"/>
                  <a:ea typeface="宋体" panose="02010600030101010101" pitchFamily="2" charset="-122"/>
                </a:rPr>
                <a:t>forward declaration</a:t>
              </a:r>
              <a:r>
                <a:rPr lang="en-US" altLang="zh-CN" sz="2085" dirty="0">
                  <a:solidFill>
                    <a:prstClr val="black"/>
                  </a:solidFill>
                  <a:latin typeface="Calibri" panose="020F0502020204030204"/>
                  <a:ea typeface="宋体" panose="02010600030101010101" pitchFamily="2" charset="-122"/>
                </a:rPr>
                <a:t>.</a:t>
              </a:r>
              <a:endParaRPr lang="zh-CN" altLang="en-US" sz="2085" dirty="0">
                <a:solidFill>
                  <a:prstClr val="black"/>
                </a:solidFill>
                <a:latin typeface="Calibri" panose="020F0502020204030204"/>
                <a:ea typeface="宋体" panose="02010600030101010101" pitchFamily="2" charset="-122"/>
              </a:endParaRPr>
            </a:p>
          </p:txBody>
        </p:sp>
      </p:grpSp>
      <p:sp>
        <p:nvSpPr>
          <p:cNvPr id="2" name="灯片编号占位符 1"/>
          <p:cNvSpPr>
            <a:spLocks noGrp="1"/>
          </p:cNvSpPr>
          <p:nvPr>
            <p:ph type="sldNum" sz="quarter" idx="12"/>
          </p:nvPr>
        </p:nvSpPr>
        <p:spPr/>
        <p:txBody>
          <a:bodyPr/>
          <a:p>
            <a:fld id="{506F4176-339E-4C4B-80E4-BBE9C4467EFE}" type="slidenum">
              <a:rPr lang="zh-CN" altLang="en-US" smtClean="0"/>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07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228205" y="1933575"/>
            <a:ext cx="2828925" cy="3225800"/>
          </a:xfrm>
          <a:prstGeom prst="rect">
            <a:avLst/>
          </a:prstGeom>
          <a:noFill/>
          <a:ln w="9525">
            <a:solidFill>
              <a:srgbClr val="00B0F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cxnSp>
        <p:nvCxnSpPr>
          <p:cNvPr id="12" name="直接箭头连接符 11"/>
          <p:cNvCxnSpPr/>
          <p:nvPr/>
        </p:nvCxnSpPr>
        <p:spPr>
          <a:xfrm flipV="1">
            <a:off x="8782050" y="4352925"/>
            <a:ext cx="1824990" cy="635"/>
          </a:xfrm>
          <a:prstGeom prst="straightConnector1">
            <a:avLst/>
          </a:prstGeom>
          <a:ln w="19050">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3" name="灯片编号占位符 2"/>
          <p:cNvSpPr>
            <a:spLocks noGrp="1"/>
          </p:cNvSpPr>
          <p:nvPr>
            <p:ph type="sldNum" sz="quarter" idx="12"/>
          </p:nvPr>
        </p:nvSpPr>
        <p:spPr/>
        <p:txBody>
          <a:bodyPr/>
          <a:p>
            <a:fld id="{506F4176-339E-4C4B-80E4-BBE9C4467EFE}" type="slidenum">
              <a:rPr lang="zh-CN" altLang="en-US" smtClean="0"/>
            </a:fld>
            <a:endParaRPr lang="zh-CN" altLang="en-US"/>
          </a:p>
        </p:txBody>
      </p:sp>
      <p:pic>
        <p:nvPicPr>
          <p:cNvPr id="7" name="图片 6"/>
          <p:cNvPicPr>
            <a:picLocks noChangeAspect="1"/>
          </p:cNvPicPr>
          <p:nvPr/>
        </p:nvPicPr>
        <p:blipFill>
          <a:blip r:embed="rId2"/>
          <a:stretch>
            <a:fillRect/>
          </a:stretch>
        </p:blipFill>
        <p:spPr>
          <a:xfrm>
            <a:off x="10607040" y="2708275"/>
            <a:ext cx="1437005" cy="2015490"/>
          </a:xfrm>
          <a:prstGeom prst="rect">
            <a:avLst/>
          </a:prstGeom>
        </p:spPr>
      </p:pic>
      <p:sp>
        <p:nvSpPr>
          <p:cNvPr id="8" name="矩形 7"/>
          <p:cNvSpPr/>
          <p:nvPr/>
        </p:nvSpPr>
        <p:spPr>
          <a:xfrm>
            <a:off x="10697210" y="2961005"/>
            <a:ext cx="1324610" cy="737235"/>
          </a:xfrm>
          <a:prstGeom prst="rect">
            <a:avLst/>
          </a:prstGeom>
          <a:noFill/>
          <a:ln w="1905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635"/>
          </a:p>
        </p:txBody>
      </p:sp>
      <p:sp>
        <p:nvSpPr>
          <p:cNvPr id="13" name="矩形 12"/>
          <p:cNvSpPr/>
          <p:nvPr/>
        </p:nvSpPr>
        <p:spPr>
          <a:xfrm>
            <a:off x="10697210" y="3928745"/>
            <a:ext cx="1324610" cy="737235"/>
          </a:xfrm>
          <a:prstGeom prst="rect">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635"/>
          </a:p>
        </p:txBody>
      </p:sp>
      <p:sp>
        <p:nvSpPr>
          <p:cNvPr id="15" name="矩形 14"/>
          <p:cNvSpPr/>
          <p:nvPr/>
        </p:nvSpPr>
        <p:spPr>
          <a:xfrm>
            <a:off x="7442200" y="3154045"/>
            <a:ext cx="1324610" cy="425450"/>
          </a:xfrm>
          <a:prstGeom prst="rect">
            <a:avLst/>
          </a:prstGeom>
          <a:noFill/>
          <a:ln w="19050">
            <a:solidFill>
              <a:schemeClr val="accent6">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635"/>
          </a:p>
        </p:txBody>
      </p:sp>
      <p:pic>
        <p:nvPicPr>
          <p:cNvPr id="16" name="图片 15"/>
          <p:cNvPicPr>
            <a:picLocks noChangeAspect="1"/>
          </p:cNvPicPr>
          <p:nvPr/>
        </p:nvPicPr>
        <p:blipFill>
          <a:blip r:embed="rId3"/>
          <a:stretch>
            <a:fillRect/>
          </a:stretch>
        </p:blipFill>
        <p:spPr>
          <a:xfrm>
            <a:off x="375322" y="1307967"/>
            <a:ext cx="3049524" cy="5028635"/>
          </a:xfrm>
          <a:prstGeom prst="rect">
            <a:avLst/>
          </a:prstGeom>
          <a:ln>
            <a:solidFill>
              <a:srgbClr val="00B0F0"/>
            </a:solidFill>
          </a:ln>
        </p:spPr>
      </p:pic>
      <p:grpSp>
        <p:nvGrpSpPr>
          <p:cNvPr id="17" name="组合 16"/>
          <p:cNvGrpSpPr/>
          <p:nvPr/>
        </p:nvGrpSpPr>
        <p:grpSpPr>
          <a:xfrm>
            <a:off x="3607369" y="1933880"/>
            <a:ext cx="3405948" cy="3567313"/>
            <a:chOff x="3870077" y="2410098"/>
            <a:chExt cx="3752850" cy="3930650"/>
          </a:xfrm>
        </p:grpSpPr>
        <p:pic>
          <p:nvPicPr>
            <p:cNvPr id="3077"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870077" y="2410098"/>
              <a:ext cx="3752850" cy="3930650"/>
            </a:xfrm>
            <a:prstGeom prst="rect">
              <a:avLst/>
            </a:prstGeom>
            <a:noFill/>
            <a:ln w="9525">
              <a:solidFill>
                <a:srgbClr val="00B0F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8" name="Picture 6"/>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96527" y="5354966"/>
              <a:ext cx="417992" cy="1236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22" name="矩形 21"/>
          <p:cNvSpPr/>
          <p:nvPr/>
        </p:nvSpPr>
        <p:spPr>
          <a:xfrm>
            <a:off x="7442200" y="3916045"/>
            <a:ext cx="1324610" cy="690245"/>
          </a:xfrm>
          <a:prstGeom prst="rect">
            <a:avLst/>
          </a:prstGeom>
          <a:noFill/>
          <a:ln w="1905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635"/>
          </a:p>
        </p:txBody>
      </p:sp>
      <p:cxnSp>
        <p:nvCxnSpPr>
          <p:cNvPr id="23" name="直接箭头连接符 22"/>
          <p:cNvCxnSpPr/>
          <p:nvPr/>
        </p:nvCxnSpPr>
        <p:spPr>
          <a:xfrm flipV="1">
            <a:off x="8774430" y="3329305"/>
            <a:ext cx="1824990" cy="635"/>
          </a:xfrm>
          <a:prstGeom prst="straightConnector1">
            <a:avLst/>
          </a:prstGeom>
          <a:ln w="19050">
            <a:solidFill>
              <a:schemeClr val="accent6">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4" name="矩形 23"/>
          <p:cNvSpPr/>
          <p:nvPr/>
        </p:nvSpPr>
        <p:spPr>
          <a:xfrm>
            <a:off x="617220" y="1526540"/>
            <a:ext cx="1626235" cy="313055"/>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635"/>
          </a:p>
        </p:txBody>
      </p:sp>
      <p:sp>
        <p:nvSpPr>
          <p:cNvPr id="25" name="矩形 24"/>
          <p:cNvSpPr/>
          <p:nvPr/>
        </p:nvSpPr>
        <p:spPr>
          <a:xfrm>
            <a:off x="375285" y="1966595"/>
            <a:ext cx="1626235" cy="586105"/>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635"/>
          </a:p>
        </p:txBody>
      </p:sp>
      <p:sp>
        <p:nvSpPr>
          <p:cNvPr id="26" name="矩形 25"/>
          <p:cNvSpPr/>
          <p:nvPr/>
        </p:nvSpPr>
        <p:spPr>
          <a:xfrm>
            <a:off x="3975735" y="3698240"/>
            <a:ext cx="1201420" cy="313055"/>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635"/>
          </a:p>
        </p:txBody>
      </p:sp>
      <p:sp>
        <p:nvSpPr>
          <p:cNvPr id="27" name="矩形 26"/>
          <p:cNvSpPr/>
          <p:nvPr/>
        </p:nvSpPr>
        <p:spPr>
          <a:xfrm>
            <a:off x="3802380" y="2332355"/>
            <a:ext cx="1201420" cy="220345"/>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635"/>
          </a:p>
        </p:txBody>
      </p:sp>
      <p:sp>
        <p:nvSpPr>
          <p:cNvPr id="28" name="TextBox 13"/>
          <p:cNvSpPr txBox="1"/>
          <p:nvPr/>
        </p:nvSpPr>
        <p:spPr>
          <a:xfrm>
            <a:off x="1518285" y="369570"/>
            <a:ext cx="10086340" cy="733425"/>
          </a:xfrm>
          <a:prstGeom prst="rect">
            <a:avLst/>
          </a:prstGeom>
          <a:noFill/>
        </p:spPr>
        <p:txBody>
          <a:bodyPr wrap="square" rtlCol="0">
            <a:spAutoFit/>
          </a:bodyPr>
          <a:p>
            <a:pPr defTabSz="1076960">
              <a:defRPr/>
            </a:pPr>
            <a:r>
              <a:rPr lang="en-US" altLang="zh-CN" sz="2085" dirty="0">
                <a:solidFill>
                  <a:prstClr val="black"/>
                </a:solidFill>
                <a:latin typeface="Calibri" panose="020F0502020204030204"/>
                <a:ea typeface="宋体" panose="02010600030101010101" pitchFamily="2" charset="-122"/>
              </a:rPr>
              <a:t>Declare the </a:t>
            </a:r>
            <a:r>
              <a:rPr lang="en-US" altLang="zh-CN" sz="2085" b="1" dirty="0">
                <a:solidFill>
                  <a:srgbClr val="00B0F0"/>
                </a:solidFill>
                <a:latin typeface="Calibri" panose="020F0502020204030204"/>
                <a:ea typeface="宋体" panose="02010600030101010101" pitchFamily="2" charset="-122"/>
              </a:rPr>
              <a:t>Circle </a:t>
            </a:r>
            <a:r>
              <a:rPr lang="en-US" altLang="zh-CN" sz="2085" dirty="0">
                <a:solidFill>
                  <a:prstClr val="black"/>
                </a:solidFill>
                <a:latin typeface="Calibri" panose="020F0502020204030204"/>
                <a:ea typeface="宋体" panose="02010600030101010101" pitchFamily="2" charset="-122"/>
              </a:rPr>
              <a:t>class as a friend of the </a:t>
            </a:r>
            <a:r>
              <a:rPr lang="en-US" altLang="zh-CN" sz="2085" b="1" dirty="0">
                <a:solidFill>
                  <a:srgbClr val="00B0F0"/>
                </a:solidFill>
                <a:latin typeface="Calibri" panose="020F0502020204030204"/>
                <a:ea typeface="宋体" panose="02010600030101010101" pitchFamily="2" charset="-122"/>
              </a:rPr>
              <a:t>Point</a:t>
            </a:r>
            <a:r>
              <a:rPr lang="en-US" altLang="zh-CN" sz="2085" dirty="0">
                <a:solidFill>
                  <a:prstClr val="black"/>
                </a:solidFill>
                <a:latin typeface="Calibri" panose="020F0502020204030204"/>
                <a:ea typeface="宋体" panose="02010600030101010101" pitchFamily="2" charset="-122"/>
              </a:rPr>
              <a:t> class. That means in </a:t>
            </a:r>
            <a:r>
              <a:rPr lang="en-US" altLang="zh-CN" sz="2085" b="1" dirty="0">
                <a:solidFill>
                  <a:prstClr val="black"/>
                </a:solidFill>
                <a:latin typeface="Calibri" panose="020F0502020204030204"/>
                <a:ea typeface="宋体" panose="02010600030101010101" pitchFamily="2" charset="-122"/>
              </a:rPr>
              <a:t>Circle</a:t>
            </a:r>
            <a:r>
              <a:rPr lang="en-US" altLang="zh-CN" sz="2085" dirty="0">
                <a:solidFill>
                  <a:prstClr val="black"/>
                </a:solidFill>
                <a:latin typeface="Calibri" panose="020F0502020204030204"/>
                <a:ea typeface="宋体" panose="02010600030101010101" pitchFamily="2" charset="-122"/>
              </a:rPr>
              <a:t> class, its member functions(e.g. move) can access the private members of the </a:t>
            </a:r>
            <a:r>
              <a:rPr lang="en-US" altLang="zh-CN" sz="2085" b="1" dirty="0">
                <a:solidFill>
                  <a:prstClr val="black"/>
                </a:solidFill>
                <a:latin typeface="Calibri" panose="020F0502020204030204"/>
                <a:ea typeface="宋体" panose="02010600030101010101" pitchFamily="2" charset="-122"/>
              </a:rPr>
              <a:t>Point</a:t>
            </a:r>
            <a:r>
              <a:rPr lang="en-US" altLang="zh-CN" sz="2085" dirty="0">
                <a:solidFill>
                  <a:prstClr val="black"/>
                </a:solidFill>
                <a:latin typeface="Calibri" panose="020F0502020204030204"/>
                <a:ea typeface="宋体" panose="02010600030101010101" pitchFamily="2" charset="-122"/>
              </a:rPr>
              <a:t> class.</a:t>
            </a:r>
            <a:endParaRPr lang="zh-CN" altLang="en-US" sz="2085" dirty="0">
              <a:solidFill>
                <a:prstClr val="black"/>
              </a:solidFill>
              <a:latin typeface="Calibri" panose="020F0502020204030204"/>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361699" y="1370744"/>
            <a:ext cx="11550611" cy="1938020"/>
          </a:xfrm>
          <a:prstGeom prst="rect">
            <a:avLst/>
          </a:prstGeom>
          <a:noFill/>
        </p:spPr>
        <p:txBody>
          <a:bodyPr wrap="square" rtlCol="0">
            <a:spAutoFit/>
          </a:bodyPr>
          <a:lstStyle/>
          <a:p>
            <a:pPr marL="311150" indent="-311150" defTabSz="1076960">
              <a:buFont typeface="Arial" panose="020B0604020202020204" pitchFamily="34" charset="0"/>
              <a:buChar char="•"/>
              <a:defRPr/>
            </a:pPr>
            <a:r>
              <a:rPr lang="en-US" altLang="zh-CN" sz="2400" dirty="0">
                <a:solidFill>
                  <a:prstClr val="black"/>
                </a:solidFill>
                <a:latin typeface="Calibri" panose="020F0502020204030204"/>
                <a:ea typeface="宋体" panose="02010600030101010101" pitchFamily="2" charset="-122"/>
              </a:rPr>
              <a:t>Friendship </a:t>
            </a:r>
            <a:r>
              <a:rPr lang="en-US" altLang="zh-CN" sz="2400" b="1" i="1" dirty="0">
                <a:solidFill>
                  <a:prstClr val="black"/>
                </a:solidFill>
                <a:latin typeface="Calibri" panose="020F0502020204030204"/>
                <a:ea typeface="宋体" panose="02010600030101010101" pitchFamily="2" charset="-122"/>
              </a:rPr>
              <a:t>is not symmetric</a:t>
            </a:r>
            <a:r>
              <a:rPr lang="en-US" altLang="zh-CN" sz="2400" dirty="0">
                <a:solidFill>
                  <a:prstClr val="black"/>
                </a:solidFill>
                <a:latin typeface="Calibri" panose="020F0502020204030204"/>
                <a:ea typeface="宋体" panose="02010600030101010101" pitchFamily="2" charset="-122"/>
              </a:rPr>
              <a:t>– if class A is a friend of class B, you CANNOT infer that class B is a friend of class A. </a:t>
            </a:r>
            <a:endParaRPr lang="en-US" altLang="zh-CN" sz="2400" dirty="0">
              <a:solidFill>
                <a:prstClr val="black"/>
              </a:solidFill>
              <a:latin typeface="Calibri" panose="020F0502020204030204"/>
              <a:ea typeface="宋体" panose="02010600030101010101" pitchFamily="2" charset="-122"/>
            </a:endParaRPr>
          </a:p>
          <a:p>
            <a:pPr marL="311150" indent="-311150" defTabSz="1076960">
              <a:buFont typeface="Arial" panose="020B0604020202020204" pitchFamily="34" charset="0"/>
              <a:buChar char="•"/>
              <a:defRPr/>
            </a:pPr>
            <a:endParaRPr lang="en-US" altLang="zh-CN" sz="2400" dirty="0">
              <a:solidFill>
                <a:prstClr val="black"/>
              </a:solidFill>
              <a:latin typeface="Calibri" panose="020F0502020204030204"/>
              <a:ea typeface="宋体" panose="02010600030101010101" pitchFamily="2" charset="-122"/>
            </a:endParaRPr>
          </a:p>
          <a:p>
            <a:pPr marL="311150" indent="-311150" defTabSz="1076960">
              <a:buFont typeface="Arial" panose="020B0604020202020204" pitchFamily="34" charset="0"/>
              <a:buChar char="•"/>
              <a:defRPr/>
            </a:pPr>
            <a:r>
              <a:rPr lang="en-US" altLang="zh-CN" sz="2400" dirty="0">
                <a:solidFill>
                  <a:prstClr val="black"/>
                </a:solidFill>
                <a:latin typeface="Calibri" panose="020F0502020204030204"/>
                <a:ea typeface="宋体" panose="02010600030101010101" pitchFamily="2" charset="-122"/>
              </a:rPr>
              <a:t>Friendship </a:t>
            </a:r>
            <a:r>
              <a:rPr lang="en-US" altLang="zh-CN" sz="2400" b="1" i="1" dirty="0">
                <a:solidFill>
                  <a:prstClr val="black"/>
                </a:solidFill>
                <a:latin typeface="Calibri" panose="020F0502020204030204"/>
                <a:ea typeface="宋体" panose="02010600030101010101" pitchFamily="2" charset="-122"/>
              </a:rPr>
              <a:t>is not transitive </a:t>
            </a:r>
            <a:r>
              <a:rPr lang="en-US" altLang="zh-CN" sz="2400" dirty="0">
                <a:solidFill>
                  <a:prstClr val="black"/>
                </a:solidFill>
                <a:latin typeface="Calibri" panose="020F0502020204030204"/>
                <a:ea typeface="宋体" panose="02010600030101010101" pitchFamily="2" charset="-122"/>
              </a:rPr>
              <a:t>---if class A is a friend of class B and class B is a friend of class C, you </a:t>
            </a:r>
            <a:r>
              <a:rPr lang="en-US" altLang="zh-CN" sz="2400" dirty="0">
                <a:solidFill>
                  <a:prstClr val="black"/>
                </a:solidFill>
                <a:latin typeface="Calibri" panose="020F0502020204030204"/>
                <a:ea typeface="宋体" panose="02010600030101010101" pitchFamily="2" charset="-122"/>
                <a:sym typeface="+mn-ea"/>
              </a:rPr>
              <a:t>CANNOT </a:t>
            </a:r>
            <a:r>
              <a:rPr lang="en-US" altLang="zh-CN" sz="2400" dirty="0">
                <a:solidFill>
                  <a:prstClr val="black"/>
                </a:solidFill>
                <a:latin typeface="Calibri" panose="020F0502020204030204"/>
                <a:ea typeface="宋体" panose="02010600030101010101" pitchFamily="2" charset="-122"/>
              </a:rPr>
              <a:t>infer that class A is a friend of class C.</a:t>
            </a:r>
            <a:endParaRPr lang="zh-CN" altLang="en-US" sz="2400" dirty="0">
              <a:solidFill>
                <a:prstClr val="black"/>
              </a:solidFill>
              <a:latin typeface="Calibri" panose="020F0502020204030204"/>
              <a:ea typeface="宋体" panose="02010600030101010101" pitchFamily="2" charset="-122"/>
            </a:endParaRPr>
          </a:p>
        </p:txBody>
      </p:sp>
      <p:sp>
        <p:nvSpPr>
          <p:cNvPr id="3" name="TextBox 2"/>
          <p:cNvSpPr txBox="1"/>
          <p:nvPr/>
        </p:nvSpPr>
        <p:spPr>
          <a:xfrm>
            <a:off x="1309038" y="767334"/>
            <a:ext cx="1158138" cy="523220"/>
          </a:xfrm>
          <a:prstGeom prst="rect">
            <a:avLst/>
          </a:prstGeom>
          <a:noFill/>
        </p:spPr>
        <p:txBody>
          <a:bodyPr wrap="none" rtlCol="0">
            <a:spAutoFit/>
          </a:bodyPr>
          <a:lstStyle/>
          <a:p>
            <a:pPr defTabSz="1076960">
              <a:defRPr/>
            </a:pPr>
            <a:r>
              <a:rPr lang="en-US" altLang="zh-CN" sz="2800" b="1" dirty="0">
                <a:solidFill>
                  <a:prstClr val="black"/>
                </a:solidFill>
                <a:latin typeface="Calibri" panose="020F0502020204030204"/>
                <a:ea typeface="宋体" panose="02010600030101010101" pitchFamily="2" charset="-122"/>
              </a:rPr>
              <a:t>Notes:</a:t>
            </a:r>
            <a:endParaRPr lang="zh-CN" altLang="en-US" sz="2800" b="1" dirty="0">
              <a:solidFill>
                <a:prstClr val="black"/>
              </a:solidFill>
              <a:latin typeface="Calibri" panose="020F0502020204030204"/>
              <a:ea typeface="宋体" panose="02010600030101010101" pitchFamily="2" charset="-122"/>
            </a:endParaRPr>
          </a:p>
        </p:txBody>
      </p:sp>
      <p:sp>
        <p:nvSpPr>
          <p:cNvPr id="5" name="矩形 4"/>
          <p:cNvSpPr/>
          <p:nvPr/>
        </p:nvSpPr>
        <p:spPr>
          <a:xfrm>
            <a:off x="582101" y="3774976"/>
            <a:ext cx="11109806" cy="1938992"/>
          </a:xfrm>
          <a:prstGeom prst="rect">
            <a:avLst/>
          </a:prstGeom>
        </p:spPr>
        <p:txBody>
          <a:bodyPr wrap="square">
            <a:spAutoFit/>
          </a:bodyPr>
          <a:lstStyle/>
          <a:p>
            <a:pPr defTabSz="1076960">
              <a:defRPr/>
            </a:pPr>
            <a:r>
              <a:rPr lang="en-US" altLang="zh-CN" sz="2400" dirty="0">
                <a:solidFill>
                  <a:prstClr val="black"/>
                </a:solidFill>
                <a:latin typeface="Calibri" panose="020F0502020204030204"/>
                <a:ea typeface="宋体" panose="02010600030101010101" pitchFamily="2" charset="-122"/>
              </a:rPr>
              <a:t>When to use friend class?</a:t>
            </a:r>
            <a:endParaRPr lang="en-US" altLang="zh-CN" sz="2400" dirty="0">
              <a:solidFill>
                <a:prstClr val="black"/>
              </a:solidFill>
              <a:latin typeface="Calibri" panose="020F0502020204030204"/>
              <a:ea typeface="宋体" panose="02010600030101010101" pitchFamily="2" charset="-122"/>
            </a:endParaRPr>
          </a:p>
          <a:p>
            <a:pPr defTabSz="1076960">
              <a:defRPr/>
            </a:pPr>
            <a:r>
              <a:rPr lang="en-US" altLang="zh-CN" sz="2400" dirty="0">
                <a:solidFill>
                  <a:prstClr val="black"/>
                </a:solidFill>
                <a:latin typeface="Calibri" panose="020F0502020204030204"/>
                <a:ea typeface="宋体" panose="02010600030101010101" pitchFamily="2" charset="-122"/>
              </a:rPr>
              <a:t>    If one class(or object) is not another class(or object) and vice versa, so the </a:t>
            </a:r>
            <a:r>
              <a:rPr lang="en-US" altLang="zh-CN" sz="2400" b="1" i="1" dirty="0">
                <a:solidFill>
                  <a:prstClr val="black"/>
                </a:solidFill>
                <a:latin typeface="Calibri" panose="020F0502020204030204"/>
                <a:ea typeface="宋体" panose="02010600030101010101" pitchFamily="2" charset="-122"/>
              </a:rPr>
              <a:t>is-a relationship </a:t>
            </a:r>
            <a:r>
              <a:rPr lang="en-US" altLang="zh-CN" sz="2400" dirty="0">
                <a:solidFill>
                  <a:prstClr val="black"/>
                </a:solidFill>
                <a:latin typeface="Calibri" panose="020F0502020204030204"/>
                <a:ea typeface="宋体" panose="02010600030101010101" pitchFamily="2" charset="-122"/>
              </a:rPr>
              <a:t>of public inheritance doesn’t apply. Nor it is either a component of the other, so the </a:t>
            </a:r>
            <a:r>
              <a:rPr lang="en-US" altLang="zh-CN" sz="2400" b="1" i="1" dirty="0">
                <a:solidFill>
                  <a:prstClr val="black"/>
                </a:solidFill>
                <a:latin typeface="Calibri" panose="020F0502020204030204"/>
                <a:ea typeface="宋体" panose="02010600030101010101" pitchFamily="2" charset="-122"/>
              </a:rPr>
              <a:t>has-a relationship </a:t>
            </a:r>
            <a:r>
              <a:rPr lang="en-US" altLang="zh-CN" sz="2400" dirty="0">
                <a:solidFill>
                  <a:prstClr val="black"/>
                </a:solidFill>
                <a:latin typeface="Calibri" panose="020F0502020204030204"/>
                <a:ea typeface="宋体" panose="02010600030101010101" pitchFamily="2" charset="-122"/>
              </a:rPr>
              <a:t>of containment or of private or protected inheritance doesn’t apply. This suggests making the one class </a:t>
            </a:r>
            <a:r>
              <a:rPr lang="en-US" altLang="zh-CN" sz="2400" b="1" dirty="0">
                <a:solidFill>
                  <a:srgbClr val="00B0F0"/>
                </a:solidFill>
                <a:latin typeface="Calibri" panose="020F0502020204030204"/>
                <a:ea typeface="宋体" panose="02010600030101010101" pitchFamily="2" charset="-122"/>
              </a:rPr>
              <a:t>a friend </a:t>
            </a:r>
            <a:r>
              <a:rPr lang="en-US" altLang="zh-CN" sz="2400" dirty="0">
                <a:solidFill>
                  <a:prstClr val="black"/>
                </a:solidFill>
                <a:latin typeface="Calibri" panose="020F0502020204030204"/>
                <a:ea typeface="宋体" panose="02010600030101010101" pitchFamily="2" charset="-122"/>
              </a:rPr>
              <a:t>to the other class.</a:t>
            </a:r>
            <a:endParaRPr lang="zh-CN" altLang="en-US" sz="2400" dirty="0">
              <a:solidFill>
                <a:prstClr val="black"/>
              </a:solidFill>
              <a:latin typeface="Calibri" panose="020F0502020204030204"/>
              <a:ea typeface="宋体" panose="02010600030101010101" pitchFamily="2" charset="-122"/>
            </a:endParaRPr>
          </a:p>
        </p:txBody>
      </p:sp>
      <p:sp>
        <p:nvSpPr>
          <p:cNvPr id="2" name="灯片编号占位符 1"/>
          <p:cNvSpPr>
            <a:spLocks noGrp="1"/>
          </p:cNvSpPr>
          <p:nvPr>
            <p:ph type="sldNum" sz="quarter" idx="12"/>
          </p:nvPr>
        </p:nvSpPr>
        <p:spPr/>
        <p:txBody>
          <a:bodyPr/>
          <a:p>
            <a:fld id="{506F4176-339E-4C4B-80E4-BBE9C4467EFE}" type="slidenum">
              <a:rPr lang="zh-CN" altLang="en-US" smtClean="0"/>
            </a:fld>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1425821" y="493440"/>
            <a:ext cx="5368171" cy="792088"/>
          </a:xfrm>
        </p:spPr>
        <p:txBody>
          <a:bodyPr>
            <a:noAutofit/>
          </a:bodyPr>
          <a:lstStyle/>
          <a:p>
            <a:r>
              <a:rPr lang="en-US" altLang="zh-CN" sz="4720" dirty="0"/>
              <a:t>Nested Class</a:t>
            </a:r>
            <a:endParaRPr lang="en-US" altLang="zh-CN" sz="4720" dirty="0"/>
          </a:p>
        </p:txBody>
      </p:sp>
      <p:sp>
        <p:nvSpPr>
          <p:cNvPr id="7" name="文本框 6"/>
          <p:cNvSpPr txBox="1"/>
          <p:nvPr/>
        </p:nvSpPr>
        <p:spPr>
          <a:xfrm>
            <a:off x="821055" y="1487805"/>
            <a:ext cx="10763250" cy="4077970"/>
          </a:xfrm>
          <a:prstGeom prst="rect">
            <a:avLst/>
          </a:prstGeom>
          <a:noFill/>
        </p:spPr>
        <p:txBody>
          <a:bodyPr wrap="square">
            <a:noAutofit/>
          </a:bodyPr>
          <a:lstStyle/>
          <a:p>
            <a:pPr algn="l" fontAlgn="base"/>
            <a:r>
              <a:rPr lang="en-US" altLang="zh-CN" sz="2400" b="0" i="0" dirty="0">
                <a:solidFill>
                  <a:srgbClr val="273239"/>
                </a:solidFill>
                <a:effectLst/>
              </a:rPr>
              <a:t>A </a:t>
            </a:r>
            <a:r>
              <a:rPr lang="en-US" altLang="zh-CN" sz="2400" b="1" i="0" dirty="0">
                <a:solidFill>
                  <a:srgbClr val="273239"/>
                </a:solidFill>
                <a:effectLst/>
              </a:rPr>
              <a:t>nested class</a:t>
            </a:r>
            <a:r>
              <a:rPr lang="en-US" altLang="zh-CN" sz="2400" b="0" i="0" dirty="0">
                <a:solidFill>
                  <a:srgbClr val="273239"/>
                </a:solidFill>
                <a:effectLst/>
              </a:rPr>
              <a:t> is a class which is declared in another</a:t>
            </a:r>
            <a:r>
              <a:rPr lang="en-US" altLang="zh-CN" sz="2400" b="1" i="0" dirty="0">
                <a:solidFill>
                  <a:srgbClr val="273239"/>
                </a:solidFill>
                <a:effectLst/>
              </a:rPr>
              <a:t> enclosing class</a:t>
            </a:r>
            <a:r>
              <a:rPr lang="en-US" altLang="zh-CN" sz="2400" b="0" i="0" dirty="0">
                <a:solidFill>
                  <a:srgbClr val="273239"/>
                </a:solidFill>
                <a:effectLst/>
              </a:rPr>
              <a:t>. </a:t>
            </a:r>
            <a:endParaRPr lang="en-US" altLang="zh-CN" sz="2400" b="0" i="0" dirty="0">
              <a:solidFill>
                <a:srgbClr val="273239"/>
              </a:solidFill>
              <a:effectLst/>
            </a:endParaRPr>
          </a:p>
          <a:p>
            <a:pPr algn="l" fontAlgn="base"/>
            <a:endParaRPr lang="en-US" altLang="zh-CN" sz="2400" b="0" i="0" dirty="0">
              <a:solidFill>
                <a:srgbClr val="273239"/>
              </a:solidFill>
              <a:effectLst/>
            </a:endParaRPr>
          </a:p>
          <a:p>
            <a:pPr marL="342900" indent="-342900" algn="l" fontAlgn="base">
              <a:buFont typeface="Wingdings" panose="05000000000000000000" charset="0"/>
              <a:buChar char="Ø"/>
            </a:pPr>
            <a:r>
              <a:rPr lang="en-US" altLang="zh-CN" sz="2400" dirty="0">
                <a:solidFill>
                  <a:prstClr val="black"/>
                </a:solidFill>
                <a:ea typeface="宋体" panose="02010600030101010101" pitchFamily="2" charset="-122"/>
              </a:rPr>
              <a:t>Nested class can be defined in </a:t>
            </a:r>
            <a:r>
              <a:rPr lang="en-US" altLang="zh-CN" sz="2400" b="1" dirty="0">
                <a:solidFill>
                  <a:prstClr val="black"/>
                </a:solidFill>
                <a:ea typeface="宋体" panose="02010600030101010101" pitchFamily="2" charset="-122"/>
              </a:rPr>
              <a:t>private </a:t>
            </a:r>
            <a:r>
              <a:rPr lang="en-US" altLang="zh-CN" sz="2400" dirty="0">
                <a:solidFill>
                  <a:prstClr val="black"/>
                </a:solidFill>
                <a:ea typeface="宋体" panose="02010600030101010101" pitchFamily="2" charset="-122"/>
              </a:rPr>
              <a:t>as well as in </a:t>
            </a:r>
            <a:r>
              <a:rPr lang="en-US" altLang="zh-CN" sz="2400" b="1" dirty="0">
                <a:solidFill>
                  <a:prstClr val="black"/>
                </a:solidFill>
                <a:ea typeface="宋体" panose="02010600030101010101" pitchFamily="2" charset="-122"/>
              </a:rPr>
              <a:t>public </a:t>
            </a:r>
            <a:r>
              <a:rPr lang="en-US" altLang="zh-CN" sz="2400" dirty="0">
                <a:solidFill>
                  <a:prstClr val="black"/>
                </a:solidFill>
                <a:ea typeface="宋体" panose="02010600030101010101" pitchFamily="2" charset="-122"/>
              </a:rPr>
              <a:t>and in </a:t>
            </a:r>
            <a:r>
              <a:rPr lang="en-US" altLang="zh-CN" sz="2400" b="1" dirty="0">
                <a:solidFill>
                  <a:prstClr val="black"/>
                </a:solidFill>
                <a:ea typeface="宋体" panose="02010600030101010101" pitchFamily="2" charset="-122"/>
              </a:rPr>
              <a:t>protect </a:t>
            </a:r>
            <a:r>
              <a:rPr lang="en-US" altLang="zh-CN" sz="2400" dirty="0">
                <a:solidFill>
                  <a:prstClr val="black"/>
                </a:solidFill>
                <a:ea typeface="宋体" panose="02010600030101010101" pitchFamily="2" charset="-122"/>
              </a:rPr>
              <a:t>section of the enclosing class. </a:t>
            </a:r>
            <a:endParaRPr lang="en-US" altLang="zh-CN" sz="2400" dirty="0">
              <a:solidFill>
                <a:prstClr val="black"/>
              </a:solidFill>
              <a:ea typeface="宋体" panose="02010600030101010101" pitchFamily="2" charset="-122"/>
            </a:endParaRPr>
          </a:p>
          <a:p>
            <a:pPr marL="342900" indent="-342900" algn="l" fontAlgn="base">
              <a:buFont typeface="Wingdings" panose="05000000000000000000" charset="0"/>
              <a:buChar char="Ø"/>
            </a:pPr>
            <a:endParaRPr lang="en-US" altLang="zh-CN" sz="2400" dirty="0">
              <a:solidFill>
                <a:prstClr val="black"/>
              </a:solidFill>
              <a:ea typeface="宋体" panose="02010600030101010101" pitchFamily="2" charset="-122"/>
            </a:endParaRPr>
          </a:p>
          <a:p>
            <a:pPr marL="342900" indent="-342900" algn="l" fontAlgn="base">
              <a:buFont typeface="Wingdings" panose="05000000000000000000" charset="0"/>
              <a:buChar char="Ø"/>
            </a:pPr>
            <a:r>
              <a:rPr lang="en-US" altLang="zh-CN" sz="2400" b="0" i="0" dirty="0">
                <a:solidFill>
                  <a:srgbClr val="273239"/>
                </a:solidFill>
                <a:effectLst/>
              </a:rPr>
              <a:t>A nested class is a member and as such has the same access rights as any other member. </a:t>
            </a:r>
            <a:endParaRPr lang="en-US" altLang="zh-CN" sz="2400" b="0" i="0" dirty="0">
              <a:solidFill>
                <a:srgbClr val="273239"/>
              </a:solidFill>
              <a:effectLst/>
            </a:endParaRPr>
          </a:p>
          <a:p>
            <a:pPr marL="342900" indent="-342900" algn="l" fontAlgn="base">
              <a:buFont typeface="Wingdings" panose="05000000000000000000" charset="0"/>
              <a:buChar char="Ø"/>
            </a:pPr>
            <a:endParaRPr lang="en-US" altLang="zh-CN" sz="2400" b="0" i="0" dirty="0">
              <a:solidFill>
                <a:srgbClr val="273239"/>
              </a:solidFill>
              <a:effectLst/>
            </a:endParaRPr>
          </a:p>
          <a:p>
            <a:pPr marL="342900" indent="-342900" algn="l" fontAlgn="base">
              <a:buFont typeface="Wingdings" panose="05000000000000000000" charset="0"/>
              <a:buChar char="Ø"/>
            </a:pPr>
            <a:r>
              <a:rPr lang="en-US" altLang="zh-CN" sz="2400" b="0" i="0" dirty="0">
                <a:solidFill>
                  <a:srgbClr val="273239"/>
                </a:solidFill>
                <a:effectLst/>
              </a:rPr>
              <a:t>The members of an enclosing class have no special access to members of a nested class; the usual access rules shall be obeyed.</a:t>
            </a:r>
            <a:endParaRPr lang="en-US" altLang="zh-CN" sz="2400" b="0" i="0" dirty="0">
              <a:solidFill>
                <a:srgbClr val="273239"/>
              </a:solidFill>
              <a:effectLst/>
            </a:endParaRPr>
          </a:p>
        </p:txBody>
      </p:sp>
      <p:sp>
        <p:nvSpPr>
          <p:cNvPr id="2" name="灯片编号占位符 1"/>
          <p:cNvSpPr>
            <a:spLocks noGrp="1"/>
          </p:cNvSpPr>
          <p:nvPr>
            <p:ph type="sldNum" sz="quarter" idx="12"/>
          </p:nvPr>
        </p:nvSpPr>
        <p:spPr/>
        <p:txBody>
          <a:bodyPr/>
          <a:p>
            <a:fld id="{506F4176-339E-4C4B-80E4-BBE9C4467EFE}" type="slidenum">
              <a:rPr lang="zh-CN" altLang="en-US" smtClean="0"/>
            </a:fld>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 name="矩形 32"/>
          <p:cNvSpPr/>
          <p:nvPr/>
        </p:nvSpPr>
        <p:spPr>
          <a:xfrm>
            <a:off x="6589395" y="1913255"/>
            <a:ext cx="5277485" cy="3098165"/>
          </a:xfrm>
          <a:prstGeom prst="rect">
            <a:avLst/>
          </a:prstGeom>
          <a:ln>
            <a:solidFill>
              <a:schemeClr val="accent1">
                <a:lumMod val="75000"/>
              </a:schemeClr>
            </a:solidFill>
          </a:ln>
        </p:spPr>
        <p:txBody>
          <a:bodyPr>
            <a:noAutofit/>
          </a:bodyPr>
          <a:lstStyle/>
          <a:p>
            <a:pPr defTabSz="1076960">
              <a:defRPr/>
            </a:pPr>
            <a:r>
              <a:rPr lang="en-US" altLang="zh-CN" dirty="0">
                <a:solidFill>
                  <a:prstClr val="black"/>
                </a:solidFill>
                <a:latin typeface="Calibri" panose="020F0502020204030204"/>
                <a:ea typeface="宋体" panose="02010600030101010101" pitchFamily="2" charset="-122"/>
              </a:rPr>
              <a:t>If a nested class</a:t>
            </a:r>
            <a:r>
              <a:rPr lang="en-US" altLang="zh-CN" dirty="0">
                <a:solidFill>
                  <a:prstClr val="black"/>
                </a:solidFill>
                <a:latin typeface="Calibri" panose="020F0502020204030204"/>
                <a:ea typeface="宋体" panose="02010600030101010101" pitchFamily="2" charset="-122"/>
                <a:sym typeface="+mn-ea"/>
              </a:rPr>
              <a:t>(in the example </a:t>
            </a:r>
            <a:r>
              <a:rPr lang="en-US" altLang="zh-CN" b="1" dirty="0">
                <a:solidFill>
                  <a:srgbClr val="00B0F0"/>
                </a:solidFill>
                <a:latin typeface="Calibri" panose="020F0502020204030204"/>
                <a:ea typeface="宋体" panose="02010600030101010101" pitchFamily="2" charset="-122"/>
                <a:sym typeface="+mn-ea"/>
              </a:rPr>
              <a:t>Inner </a:t>
            </a:r>
            <a:r>
              <a:rPr lang="en-US" altLang="zh-CN" dirty="0">
                <a:solidFill>
                  <a:prstClr val="black"/>
                </a:solidFill>
                <a:latin typeface="Calibri" panose="020F0502020204030204"/>
                <a:ea typeface="宋体" panose="02010600030101010101" pitchFamily="2" charset="-122"/>
                <a:sym typeface="+mn-ea"/>
              </a:rPr>
              <a:t>class)</a:t>
            </a:r>
            <a:r>
              <a:rPr lang="en-US" altLang="zh-CN" dirty="0">
                <a:solidFill>
                  <a:prstClr val="black"/>
                </a:solidFill>
                <a:latin typeface="Calibri" panose="020F0502020204030204"/>
                <a:ea typeface="宋体" panose="02010600030101010101" pitchFamily="2" charset="-122"/>
              </a:rPr>
              <a:t> is declared in a </a:t>
            </a:r>
            <a:r>
              <a:rPr lang="en-US" altLang="zh-CN" b="1" i="1" dirty="0">
                <a:solidFill>
                  <a:prstClr val="black"/>
                </a:solidFill>
                <a:latin typeface="Calibri" panose="020F0502020204030204"/>
                <a:ea typeface="宋体" panose="02010600030101010101" pitchFamily="2" charset="-122"/>
              </a:rPr>
              <a:t>public section </a:t>
            </a:r>
            <a:r>
              <a:rPr lang="en-US" altLang="zh-CN" dirty="0">
                <a:solidFill>
                  <a:prstClr val="black"/>
                </a:solidFill>
                <a:latin typeface="Calibri" panose="020F0502020204030204"/>
                <a:ea typeface="宋体" panose="02010600030101010101" pitchFamily="2" charset="-122"/>
              </a:rPr>
              <a:t>of an enclosing class(in the example </a:t>
            </a:r>
            <a:r>
              <a:rPr lang="en-US" altLang="zh-CN" b="1" dirty="0">
                <a:solidFill>
                  <a:srgbClr val="00B0F0"/>
                </a:solidFill>
                <a:latin typeface="Calibri" panose="020F0502020204030204"/>
                <a:ea typeface="宋体" panose="02010600030101010101" pitchFamily="2" charset="-122"/>
              </a:rPr>
              <a:t>Outer</a:t>
            </a:r>
            <a:r>
              <a:rPr lang="en-US" altLang="zh-CN" dirty="0">
                <a:solidFill>
                  <a:prstClr val="black"/>
                </a:solidFill>
                <a:latin typeface="Calibri" panose="020F0502020204030204"/>
                <a:ea typeface="宋体" panose="02010600030101010101" pitchFamily="2" charset="-122"/>
              </a:rPr>
              <a:t> class)</a:t>
            </a:r>
            <a:endParaRPr lang="en-US" altLang="zh-CN" dirty="0">
              <a:solidFill>
                <a:prstClr val="black"/>
              </a:solidFill>
              <a:latin typeface="Calibri" panose="020F0502020204030204"/>
              <a:ea typeface="宋体" panose="02010600030101010101" pitchFamily="2" charset="-122"/>
            </a:endParaRPr>
          </a:p>
          <a:p>
            <a:pPr marL="342900" indent="-342900" defTabSz="1076960">
              <a:buFont typeface="Wingdings" panose="05000000000000000000" charset="0"/>
              <a:buChar char="Ø"/>
              <a:defRPr/>
            </a:pPr>
            <a:r>
              <a:rPr lang="en-US" altLang="zh-CN" b="1" dirty="0">
                <a:solidFill>
                  <a:prstClr val="black"/>
                </a:solidFill>
                <a:latin typeface="Calibri" panose="020F0502020204030204"/>
                <a:ea typeface="宋体" panose="02010600030101010101" pitchFamily="2" charset="-122"/>
              </a:rPr>
              <a:t>it is available to the enclosing class, to classes derived from the enclosing class</a:t>
            </a:r>
            <a:r>
              <a:rPr lang="en-US" altLang="zh-CN" dirty="0">
                <a:solidFill>
                  <a:prstClr val="black"/>
                </a:solidFill>
                <a:latin typeface="Calibri" panose="020F0502020204030204"/>
                <a:ea typeface="宋体" panose="02010600030101010101" pitchFamily="2" charset="-122"/>
              </a:rPr>
              <a:t>, and, because it’s public, </a:t>
            </a:r>
            <a:r>
              <a:rPr lang="en-US" altLang="zh-CN" b="1" dirty="0">
                <a:solidFill>
                  <a:prstClr val="black"/>
                </a:solidFill>
                <a:latin typeface="Calibri" panose="020F0502020204030204"/>
                <a:ea typeface="宋体" panose="02010600030101010101" pitchFamily="2" charset="-122"/>
              </a:rPr>
              <a:t>to the outside world</a:t>
            </a:r>
            <a:r>
              <a:rPr lang="en-US" altLang="zh-CN" dirty="0">
                <a:solidFill>
                  <a:prstClr val="black"/>
                </a:solidFill>
                <a:latin typeface="Calibri" panose="020F0502020204030204"/>
                <a:ea typeface="宋体" panose="02010600030101010101" pitchFamily="2" charset="-122"/>
              </a:rPr>
              <a:t>. </a:t>
            </a:r>
            <a:endParaRPr lang="en-US" altLang="zh-CN" dirty="0">
              <a:solidFill>
                <a:prstClr val="black"/>
              </a:solidFill>
              <a:latin typeface="Calibri" panose="020F0502020204030204"/>
              <a:ea typeface="宋体" panose="02010600030101010101" pitchFamily="2" charset="-122"/>
            </a:endParaRPr>
          </a:p>
          <a:p>
            <a:pPr marL="342900" indent="-342900" defTabSz="1076960">
              <a:buFont typeface="Wingdings" panose="05000000000000000000" charset="0"/>
              <a:buChar char="Ø"/>
              <a:defRPr/>
            </a:pPr>
            <a:endParaRPr lang="en-US" altLang="zh-CN" dirty="0">
              <a:solidFill>
                <a:prstClr val="black"/>
              </a:solidFill>
              <a:latin typeface="Calibri" panose="020F0502020204030204"/>
              <a:ea typeface="宋体" panose="02010600030101010101" pitchFamily="2" charset="-122"/>
            </a:endParaRPr>
          </a:p>
          <a:p>
            <a:pPr marL="342900" indent="-342900" defTabSz="1076960">
              <a:buFont typeface="Wingdings" panose="05000000000000000000" charset="0"/>
              <a:buChar char="Ø"/>
              <a:defRPr/>
            </a:pPr>
            <a:r>
              <a:rPr lang="en-US" altLang="zh-CN" dirty="0">
                <a:solidFill>
                  <a:prstClr val="black"/>
                </a:solidFill>
                <a:latin typeface="Calibri" panose="020F0502020204030204"/>
                <a:ea typeface="宋体" panose="02010600030101010101" pitchFamily="2" charset="-122"/>
              </a:rPr>
              <a:t>However, because the nested class has class scope, it has to be used with a </a:t>
            </a:r>
            <a:r>
              <a:rPr lang="en-US" altLang="zh-CN" b="1" dirty="0">
                <a:solidFill>
                  <a:srgbClr val="00B0F0"/>
                </a:solidFill>
                <a:latin typeface="Calibri" panose="020F0502020204030204"/>
                <a:ea typeface="宋体" panose="02010600030101010101" pitchFamily="2" charset="-122"/>
              </a:rPr>
              <a:t>class qualifier</a:t>
            </a:r>
            <a:r>
              <a:rPr lang="en-US" altLang="zh-CN" dirty="0">
                <a:solidFill>
                  <a:schemeClr val="tx1"/>
                </a:solidFill>
                <a:latin typeface="Calibri" panose="020F0502020204030204"/>
                <a:ea typeface="宋体" panose="02010600030101010101" pitchFamily="2" charset="-122"/>
              </a:rPr>
              <a:t>(in the example </a:t>
            </a:r>
            <a:r>
              <a:rPr lang="en-US" altLang="zh-CN" b="1" dirty="0">
                <a:solidFill>
                  <a:srgbClr val="00B0F0"/>
                </a:solidFill>
                <a:latin typeface="Calibri" panose="020F0502020204030204"/>
                <a:ea typeface="宋体" panose="02010600030101010101" pitchFamily="2" charset="-122"/>
              </a:rPr>
              <a:t>Outer::</a:t>
            </a:r>
            <a:r>
              <a:rPr lang="en-US" altLang="zh-CN" dirty="0">
                <a:solidFill>
                  <a:schemeClr val="tx1"/>
                </a:solidFill>
                <a:latin typeface="Calibri" panose="020F0502020204030204"/>
                <a:ea typeface="宋体" panose="02010600030101010101" pitchFamily="2" charset="-122"/>
              </a:rPr>
              <a:t>) </a:t>
            </a:r>
            <a:r>
              <a:rPr lang="en-US" altLang="zh-CN" dirty="0">
                <a:solidFill>
                  <a:prstClr val="black"/>
                </a:solidFill>
                <a:latin typeface="Calibri" panose="020F0502020204030204"/>
                <a:ea typeface="宋体" panose="02010600030101010101" pitchFamily="2" charset="-122"/>
              </a:rPr>
              <a:t>in the outside world.</a:t>
            </a:r>
            <a:endParaRPr lang="zh-CN" altLang="en-US" dirty="0">
              <a:solidFill>
                <a:prstClr val="black"/>
              </a:solidFill>
              <a:latin typeface="Calibri" panose="020F0502020204030204"/>
              <a:ea typeface="宋体" panose="02010600030101010101" pitchFamily="2" charset="-122"/>
            </a:endParaRPr>
          </a:p>
        </p:txBody>
      </p:sp>
      <p:sp>
        <p:nvSpPr>
          <p:cNvPr id="2" name="灯片编号占位符 1"/>
          <p:cNvSpPr>
            <a:spLocks noGrp="1"/>
          </p:cNvSpPr>
          <p:nvPr>
            <p:ph type="sldNum" sz="quarter" idx="12"/>
          </p:nvPr>
        </p:nvSpPr>
        <p:spPr/>
        <p:txBody>
          <a:bodyPr/>
          <a:p>
            <a:fld id="{506F4176-339E-4C4B-80E4-BBE9C4467EFE}" type="slidenum">
              <a:rPr lang="zh-CN" altLang="en-US" smtClean="0"/>
            </a:fld>
            <a:endParaRPr lang="zh-CN" altLang="en-US"/>
          </a:p>
        </p:txBody>
      </p:sp>
      <p:sp>
        <p:nvSpPr>
          <p:cNvPr id="11" name="文本框 10"/>
          <p:cNvSpPr txBox="1"/>
          <p:nvPr/>
        </p:nvSpPr>
        <p:spPr>
          <a:xfrm>
            <a:off x="1678305" y="184785"/>
            <a:ext cx="8467090" cy="568325"/>
          </a:xfrm>
          <a:prstGeom prst="rect">
            <a:avLst/>
          </a:prstGeom>
          <a:noFill/>
        </p:spPr>
        <p:txBody>
          <a:bodyPr wrap="square" rtlCol="0" anchor="t">
            <a:noAutofit/>
          </a:bodyPr>
          <a:p>
            <a:pPr indent="0" algn="l" fontAlgn="base">
              <a:buFont typeface="Wingdings" panose="05000000000000000000" charset="0"/>
              <a:buNone/>
            </a:pPr>
            <a:r>
              <a:rPr lang="en-US" altLang="zh-CN" sz="2400" b="1" dirty="0">
                <a:solidFill>
                  <a:prstClr val="black"/>
                </a:solidFill>
                <a:ea typeface="宋体" panose="02010600030101010101" pitchFamily="2" charset="-122"/>
                <a:sym typeface="+mn-ea"/>
              </a:rPr>
              <a:t>Nested class defined in  public</a:t>
            </a:r>
            <a:r>
              <a:rPr lang="en-US" altLang="zh-CN" sz="2400" b="1" dirty="0">
                <a:solidFill>
                  <a:prstClr val="black"/>
                </a:solidFill>
                <a:ea typeface="宋体" panose="02010600030101010101" pitchFamily="2" charset="-122"/>
                <a:sym typeface="+mn-ea"/>
              </a:rPr>
              <a:t> section </a:t>
            </a:r>
            <a:r>
              <a:rPr lang="en-US" altLang="zh-CN" sz="2400" b="1" dirty="0">
                <a:solidFill>
                  <a:prstClr val="black"/>
                </a:solidFill>
                <a:latin typeface="+mj-lt"/>
                <a:ea typeface="宋体" panose="02010600030101010101" pitchFamily="2" charset="-122"/>
                <a:cs typeface="+mj-lt"/>
                <a:sym typeface="+mn-ea"/>
              </a:rPr>
              <a:t>of </a:t>
            </a:r>
            <a:r>
              <a:rPr lang="en-US" altLang="zh-CN" sz="2400" b="1" dirty="0">
                <a:solidFill>
                  <a:prstClr val="black"/>
                </a:solidFill>
                <a:ea typeface="宋体" panose="02010600030101010101" pitchFamily="2" charset="-122"/>
                <a:sym typeface="+mn-ea"/>
              </a:rPr>
              <a:t>the enclosing class </a:t>
            </a:r>
            <a:endParaRPr lang="en-US" altLang="zh-CN" sz="2400" b="1" dirty="0">
              <a:solidFill>
                <a:prstClr val="black"/>
              </a:solidFill>
              <a:ea typeface="宋体" panose="02010600030101010101" pitchFamily="2" charset="-122"/>
              <a:sym typeface="+mn-ea"/>
            </a:endParaRPr>
          </a:p>
        </p:txBody>
      </p:sp>
      <p:sp>
        <p:nvSpPr>
          <p:cNvPr id="16" name="文本框 15"/>
          <p:cNvSpPr txBox="1"/>
          <p:nvPr/>
        </p:nvSpPr>
        <p:spPr>
          <a:xfrm>
            <a:off x="1209675" y="924877"/>
            <a:ext cx="5080000" cy="5892800"/>
          </a:xfrm>
          <a:prstGeom prst="rect">
            <a:avLst/>
          </a:prstGeom>
          <a:solidFill>
            <a:schemeClr val="tx1"/>
          </a:solidFill>
        </p:spPr>
        <p:txBody>
          <a:bodyPr>
            <a:spAutoFit/>
          </a:bodyPr>
          <a:p>
            <a:pPr indent="0" fontAlgn="auto">
              <a:lnSpc>
                <a:spcPct val="100000"/>
              </a:lnSpc>
            </a:pPr>
            <a:r>
              <a:rPr lang="en-US" altLang="zh-CN" sz="1300" b="0">
                <a:solidFill>
                  <a:srgbClr val="C586C0"/>
                </a:solidFill>
                <a:latin typeface="Consolas" panose="020B0609020204030204"/>
                <a:ea typeface="Consolas" panose="020B0609020204030204"/>
              </a:rPr>
              <a:t>#include</a:t>
            </a:r>
            <a:r>
              <a:rPr lang="en-US" altLang="zh-CN" sz="1300" b="0">
                <a:solidFill>
                  <a:srgbClr val="CE9178"/>
                </a:solidFill>
                <a:latin typeface="Consolas" panose="020B0609020204030204"/>
                <a:ea typeface="Consolas" panose="020B0609020204030204"/>
              </a:rPr>
              <a:t>&lt;iostream&gt;</a:t>
            </a:r>
            <a:endParaRPr lang="en-US" altLang="zh-CN" sz="1300" b="0">
              <a:solidFill>
                <a:srgbClr val="CE9178"/>
              </a:solidFill>
              <a:latin typeface="Consolas" panose="020B0609020204030204"/>
              <a:ea typeface="Consolas" panose="020B0609020204030204"/>
            </a:endParaRPr>
          </a:p>
          <a:p>
            <a:pPr indent="0" fontAlgn="auto">
              <a:lnSpc>
                <a:spcPct val="100000"/>
              </a:lnSpc>
            </a:pPr>
            <a:r>
              <a:rPr lang="en-US" altLang="zh-CN" sz="1300" b="0">
                <a:solidFill>
                  <a:srgbClr val="C586C0"/>
                </a:solidFill>
                <a:latin typeface="Consolas" panose="020B0609020204030204"/>
                <a:ea typeface="Consolas" panose="020B0609020204030204"/>
              </a:rPr>
              <a:t>using </a:t>
            </a:r>
            <a:r>
              <a:rPr lang="en-US" altLang="zh-CN" sz="1300" b="0">
                <a:solidFill>
                  <a:srgbClr val="569CD6"/>
                </a:solidFill>
                <a:latin typeface="Consolas" panose="020B0609020204030204"/>
                <a:ea typeface="Consolas" panose="020B0609020204030204"/>
              </a:rPr>
              <a:t>namespace </a:t>
            </a:r>
            <a:r>
              <a:rPr lang="en-US" altLang="zh-CN" sz="1300" b="0">
                <a:solidFill>
                  <a:srgbClr val="4EC9B0"/>
                </a:solidFill>
                <a:latin typeface="Consolas" panose="020B0609020204030204"/>
                <a:ea typeface="Consolas" panose="020B0609020204030204"/>
              </a:rPr>
              <a:t>std</a:t>
            </a:r>
            <a:r>
              <a:rPr lang="en-US" altLang="zh-CN" sz="1300" b="0">
                <a:solidFill>
                  <a:srgbClr val="CCCCCC"/>
                </a:solidFill>
                <a:latin typeface="Consolas" panose="020B0609020204030204"/>
                <a:ea typeface="Consolas" panose="020B0609020204030204"/>
              </a:rPr>
              <a:t>;</a:t>
            </a:r>
            <a:endParaRPr lang="en-US" altLang="zh-CN" sz="1300" b="0">
              <a:solidFill>
                <a:srgbClr val="CCCCCC"/>
              </a:solidFill>
              <a:latin typeface="Consolas" panose="020B0609020204030204"/>
              <a:ea typeface="Consolas" panose="020B0609020204030204"/>
            </a:endParaRPr>
          </a:p>
          <a:p>
            <a:pPr indent="0" fontAlgn="auto">
              <a:lnSpc>
                <a:spcPct val="100000"/>
              </a:lnSpc>
            </a:pPr>
            <a:r>
              <a:rPr lang="en-US" altLang="zh-CN" sz="1300" b="0">
                <a:solidFill>
                  <a:srgbClr val="569CD6"/>
                </a:solidFill>
                <a:latin typeface="Consolas" panose="020B0609020204030204"/>
                <a:ea typeface="Consolas" panose="020B0609020204030204"/>
              </a:rPr>
              <a:t>class </a:t>
            </a:r>
            <a:r>
              <a:rPr lang="en-US" altLang="zh-CN" sz="1300" b="0">
                <a:solidFill>
                  <a:srgbClr val="4EC9B0"/>
                </a:solidFill>
                <a:latin typeface="Consolas" panose="020B0609020204030204"/>
                <a:ea typeface="Consolas" panose="020B0609020204030204"/>
              </a:rPr>
              <a:t>Outer</a:t>
            </a:r>
            <a:r>
              <a:rPr lang="en-US" altLang="zh-CN" sz="1300" b="0">
                <a:solidFill>
                  <a:srgbClr val="CCCCCC"/>
                </a:solidFill>
                <a:latin typeface="Consolas" panose="020B0609020204030204"/>
                <a:ea typeface="Consolas" panose="020B0609020204030204"/>
              </a:rPr>
              <a:t>{</a:t>
            </a:r>
            <a:endParaRPr lang="en-US" altLang="zh-CN" sz="1300" b="0">
              <a:solidFill>
                <a:srgbClr val="CCCCCC"/>
              </a:solidFill>
              <a:latin typeface="Consolas" panose="020B0609020204030204"/>
              <a:ea typeface="Consolas" panose="020B0609020204030204"/>
            </a:endParaRPr>
          </a:p>
          <a:p>
            <a:pPr indent="0" fontAlgn="auto">
              <a:lnSpc>
                <a:spcPct val="100000"/>
              </a:lnSpc>
            </a:pPr>
            <a:r>
              <a:rPr lang="en-US" altLang="zh-CN" sz="1300" b="0">
                <a:solidFill>
                  <a:srgbClr val="569CD6"/>
                </a:solidFill>
                <a:latin typeface="Consolas" panose="020B0609020204030204"/>
                <a:ea typeface="Consolas" panose="020B0609020204030204"/>
              </a:rPr>
              <a:t>public:</a:t>
            </a:r>
            <a:endParaRPr lang="en-US" altLang="zh-CN" sz="1300" b="0">
              <a:solidFill>
                <a:srgbClr val="569CD6"/>
              </a:solidFill>
              <a:latin typeface="Consolas" panose="020B0609020204030204"/>
              <a:ea typeface="Consolas" panose="020B0609020204030204"/>
            </a:endParaRPr>
          </a:p>
          <a:p>
            <a:pPr indent="0" fontAlgn="auto">
              <a:lnSpc>
                <a:spcPct val="100000"/>
              </a:lnSpc>
            </a:pPr>
            <a:r>
              <a:rPr lang="en-US" altLang="zh-CN" sz="1300" b="0">
                <a:solidFill>
                  <a:srgbClr val="CCCCCC"/>
                </a:solidFill>
                <a:latin typeface="Consolas" panose="020B0609020204030204"/>
                <a:ea typeface="Consolas" panose="020B0609020204030204"/>
              </a:rPr>
              <a:t>    </a:t>
            </a:r>
            <a:r>
              <a:rPr lang="en-US" altLang="zh-CN" sz="1300" b="0">
                <a:solidFill>
                  <a:srgbClr val="569CD6"/>
                </a:solidFill>
                <a:latin typeface="Consolas" panose="020B0609020204030204"/>
                <a:ea typeface="Consolas" panose="020B0609020204030204"/>
              </a:rPr>
              <a:t>class</a:t>
            </a:r>
            <a:r>
              <a:rPr lang="en-US" altLang="zh-CN" sz="1300" b="0">
                <a:solidFill>
                  <a:srgbClr val="CCCCCC"/>
                </a:solidFill>
                <a:latin typeface="Consolas" panose="020B0609020204030204"/>
                <a:ea typeface="Consolas" panose="020B0609020204030204"/>
              </a:rPr>
              <a:t>  </a:t>
            </a:r>
            <a:r>
              <a:rPr lang="en-US" altLang="zh-CN" sz="1300" b="0">
                <a:solidFill>
                  <a:srgbClr val="4EC9B0"/>
                </a:solidFill>
                <a:latin typeface="Consolas" panose="020B0609020204030204"/>
                <a:ea typeface="Consolas" panose="020B0609020204030204"/>
              </a:rPr>
              <a:t>Inner</a:t>
            </a:r>
            <a:r>
              <a:rPr lang="en-US" altLang="zh-CN" sz="1300" b="0">
                <a:solidFill>
                  <a:srgbClr val="CCCCCC"/>
                </a:solidFill>
                <a:latin typeface="Consolas" panose="020B0609020204030204"/>
                <a:ea typeface="Consolas" panose="020B0609020204030204"/>
              </a:rPr>
              <a:t>{</a:t>
            </a:r>
            <a:endParaRPr lang="en-US" altLang="zh-CN" sz="1300" b="0">
              <a:solidFill>
                <a:srgbClr val="CCCCCC"/>
              </a:solidFill>
              <a:latin typeface="Consolas" panose="020B0609020204030204"/>
              <a:ea typeface="Consolas" panose="020B0609020204030204"/>
            </a:endParaRPr>
          </a:p>
          <a:p>
            <a:pPr indent="0" fontAlgn="auto">
              <a:lnSpc>
                <a:spcPct val="100000"/>
              </a:lnSpc>
            </a:pPr>
            <a:r>
              <a:rPr lang="en-US" altLang="zh-CN" sz="1300" b="0">
                <a:solidFill>
                  <a:srgbClr val="CCCCCC"/>
                </a:solidFill>
                <a:latin typeface="Consolas" panose="020B0609020204030204"/>
                <a:ea typeface="Consolas" panose="020B0609020204030204"/>
              </a:rPr>
              <a:t>    </a:t>
            </a:r>
            <a:r>
              <a:rPr lang="en-US" altLang="zh-CN" sz="1300" b="0">
                <a:solidFill>
                  <a:srgbClr val="569CD6"/>
                </a:solidFill>
                <a:latin typeface="Consolas" panose="020B0609020204030204"/>
                <a:ea typeface="Consolas" panose="020B0609020204030204"/>
              </a:rPr>
              <a:t>public:</a:t>
            </a:r>
            <a:endParaRPr lang="en-US" altLang="zh-CN" sz="1300" b="0">
              <a:solidFill>
                <a:srgbClr val="569CD6"/>
              </a:solidFill>
              <a:latin typeface="Consolas" panose="020B0609020204030204"/>
              <a:ea typeface="Consolas" panose="020B0609020204030204"/>
            </a:endParaRPr>
          </a:p>
          <a:p>
            <a:pPr indent="0" fontAlgn="auto">
              <a:lnSpc>
                <a:spcPct val="100000"/>
              </a:lnSpc>
            </a:pPr>
            <a:r>
              <a:rPr lang="en-US" altLang="zh-CN" sz="1300" b="0">
                <a:solidFill>
                  <a:srgbClr val="CCCCCC"/>
                </a:solidFill>
                <a:latin typeface="Consolas" panose="020B0609020204030204"/>
                <a:ea typeface="Consolas" panose="020B0609020204030204"/>
              </a:rPr>
              <a:t>        </a:t>
            </a:r>
            <a:r>
              <a:rPr lang="en-US" altLang="zh-CN" sz="1300" b="0">
                <a:solidFill>
                  <a:srgbClr val="569CD6"/>
                </a:solidFill>
                <a:latin typeface="Consolas" panose="020B0609020204030204"/>
                <a:ea typeface="Consolas" panose="020B0609020204030204"/>
              </a:rPr>
              <a:t>void </a:t>
            </a:r>
            <a:r>
              <a:rPr lang="en-US" altLang="zh-CN" sz="1300" b="0">
                <a:solidFill>
                  <a:srgbClr val="DCDCAA"/>
                </a:solidFill>
                <a:latin typeface="Consolas" panose="020B0609020204030204"/>
                <a:ea typeface="Consolas" panose="020B0609020204030204"/>
              </a:rPr>
              <a:t>Fun</a:t>
            </a:r>
            <a:r>
              <a:rPr lang="en-US" altLang="zh-CN" sz="1300" b="0">
                <a:solidFill>
                  <a:srgbClr val="CCCCCC"/>
                </a:solidFill>
                <a:latin typeface="Consolas" panose="020B0609020204030204"/>
                <a:ea typeface="Consolas" panose="020B0609020204030204"/>
              </a:rPr>
              <a:t>();    </a:t>
            </a:r>
            <a:endParaRPr lang="en-US" altLang="zh-CN" sz="1300" b="0">
              <a:solidFill>
                <a:srgbClr val="CCCCCC"/>
              </a:solidFill>
              <a:latin typeface="Consolas" panose="020B0609020204030204"/>
              <a:ea typeface="Consolas" panose="020B0609020204030204"/>
            </a:endParaRPr>
          </a:p>
          <a:p>
            <a:pPr indent="0" fontAlgn="auto">
              <a:lnSpc>
                <a:spcPct val="100000"/>
              </a:lnSpc>
            </a:pPr>
            <a:r>
              <a:rPr lang="en-US" altLang="zh-CN" sz="1300" b="0">
                <a:solidFill>
                  <a:srgbClr val="CCCCCC"/>
                </a:solidFill>
                <a:latin typeface="Consolas" panose="020B0609020204030204"/>
                <a:ea typeface="Consolas" panose="020B0609020204030204"/>
              </a:rPr>
              <a:t>    };</a:t>
            </a:r>
            <a:endParaRPr lang="en-US" altLang="zh-CN" sz="1300" b="0">
              <a:solidFill>
                <a:srgbClr val="CCCCCC"/>
              </a:solidFill>
              <a:latin typeface="Consolas" panose="020B0609020204030204"/>
              <a:ea typeface="Consolas" panose="020B0609020204030204"/>
            </a:endParaRPr>
          </a:p>
          <a:p>
            <a:pPr indent="0" fontAlgn="auto">
              <a:lnSpc>
                <a:spcPct val="100000"/>
              </a:lnSpc>
            </a:pPr>
            <a:endParaRPr lang="en-US" altLang="zh-CN" sz="1300" b="0">
              <a:solidFill>
                <a:srgbClr val="CCCCCC"/>
              </a:solidFill>
              <a:latin typeface="Consolas" panose="020B0609020204030204"/>
              <a:ea typeface="Consolas" panose="020B0609020204030204"/>
            </a:endParaRPr>
          </a:p>
          <a:p>
            <a:pPr indent="0" fontAlgn="auto">
              <a:lnSpc>
                <a:spcPct val="100000"/>
              </a:lnSpc>
            </a:pPr>
            <a:r>
              <a:rPr lang="en-US" altLang="zh-CN" sz="1300" b="0">
                <a:solidFill>
                  <a:srgbClr val="CCCCCC"/>
                </a:solidFill>
                <a:latin typeface="Consolas" panose="020B0609020204030204"/>
                <a:ea typeface="Consolas" panose="020B0609020204030204"/>
              </a:rPr>
              <a:t>    Inner obj_;</a:t>
            </a:r>
            <a:endParaRPr lang="en-US" altLang="zh-CN" sz="1300" b="0">
              <a:solidFill>
                <a:srgbClr val="CCCCCC"/>
              </a:solidFill>
              <a:latin typeface="Consolas" panose="020B0609020204030204"/>
              <a:ea typeface="Consolas" panose="020B0609020204030204"/>
            </a:endParaRPr>
          </a:p>
          <a:p>
            <a:pPr indent="0" fontAlgn="auto">
              <a:lnSpc>
                <a:spcPct val="100000"/>
              </a:lnSpc>
            </a:pPr>
            <a:endParaRPr lang="en-US" altLang="zh-CN" sz="1300" b="0">
              <a:solidFill>
                <a:srgbClr val="CCCCCC"/>
              </a:solidFill>
              <a:latin typeface="Consolas" panose="020B0609020204030204"/>
              <a:ea typeface="Consolas" panose="020B0609020204030204"/>
            </a:endParaRPr>
          </a:p>
          <a:p>
            <a:pPr indent="0" fontAlgn="auto">
              <a:lnSpc>
                <a:spcPct val="100000"/>
              </a:lnSpc>
            </a:pPr>
            <a:r>
              <a:rPr lang="en-US" altLang="zh-CN" sz="1300" b="0">
                <a:solidFill>
                  <a:srgbClr val="CCCCCC"/>
                </a:solidFill>
                <a:latin typeface="Consolas" panose="020B0609020204030204"/>
                <a:ea typeface="Consolas" panose="020B0609020204030204"/>
              </a:rPr>
              <a:t>    </a:t>
            </a:r>
            <a:r>
              <a:rPr lang="en-US" altLang="zh-CN" sz="1300" b="0">
                <a:solidFill>
                  <a:srgbClr val="569CD6"/>
                </a:solidFill>
                <a:latin typeface="Consolas" panose="020B0609020204030204"/>
                <a:ea typeface="Consolas" panose="020B0609020204030204"/>
              </a:rPr>
              <a:t>void </a:t>
            </a:r>
            <a:r>
              <a:rPr lang="en-US" altLang="zh-CN" sz="1300" b="0">
                <a:solidFill>
                  <a:srgbClr val="DCDCAA"/>
                </a:solidFill>
                <a:latin typeface="Consolas" panose="020B0609020204030204"/>
                <a:ea typeface="Consolas" panose="020B0609020204030204"/>
              </a:rPr>
              <a:t>Fun</a:t>
            </a:r>
            <a:r>
              <a:rPr lang="en-US" altLang="zh-CN" sz="1300" b="0">
                <a:solidFill>
                  <a:srgbClr val="CCCCCC"/>
                </a:solidFill>
                <a:latin typeface="Consolas" panose="020B0609020204030204"/>
                <a:ea typeface="Consolas" panose="020B0609020204030204"/>
              </a:rPr>
              <a:t>(){</a:t>
            </a:r>
            <a:endParaRPr lang="en-US" altLang="zh-CN" sz="1300" b="0">
              <a:solidFill>
                <a:srgbClr val="CCCCCC"/>
              </a:solidFill>
              <a:latin typeface="Consolas" panose="020B0609020204030204"/>
              <a:ea typeface="Consolas" panose="020B0609020204030204"/>
            </a:endParaRPr>
          </a:p>
          <a:p>
            <a:pPr indent="0" fontAlgn="auto">
              <a:lnSpc>
                <a:spcPct val="100000"/>
              </a:lnSpc>
            </a:pPr>
            <a:r>
              <a:rPr lang="en-US" altLang="zh-CN" sz="1300" b="0">
                <a:solidFill>
                  <a:srgbClr val="CCCCCC"/>
                </a:solidFill>
                <a:latin typeface="Consolas" panose="020B0609020204030204"/>
                <a:ea typeface="Consolas" panose="020B0609020204030204"/>
              </a:rPr>
              <a:t>        cout</a:t>
            </a:r>
            <a:r>
              <a:rPr lang="en-US" altLang="zh-CN" sz="1300" b="0">
                <a:solidFill>
                  <a:srgbClr val="D4D4D4"/>
                </a:solidFill>
                <a:latin typeface="Consolas" panose="020B0609020204030204"/>
                <a:ea typeface="Consolas" panose="020B0609020204030204"/>
              </a:rPr>
              <a:t>&lt;&lt;</a:t>
            </a:r>
            <a:r>
              <a:rPr lang="en-US" altLang="zh-CN" sz="1300" b="0">
                <a:solidFill>
                  <a:srgbClr val="CE9178"/>
                </a:solidFill>
                <a:latin typeface="Consolas" panose="020B0609020204030204"/>
                <a:ea typeface="Consolas" panose="020B0609020204030204"/>
              </a:rPr>
              <a:t>"Outer::Fun..."</a:t>
            </a:r>
            <a:r>
              <a:rPr lang="en-US" altLang="zh-CN" sz="1300" b="0">
                <a:solidFill>
                  <a:srgbClr val="D4D4D4"/>
                </a:solidFill>
                <a:latin typeface="Consolas" panose="020B0609020204030204"/>
                <a:ea typeface="Consolas" panose="020B0609020204030204"/>
              </a:rPr>
              <a:t>&lt;&lt;</a:t>
            </a:r>
            <a:r>
              <a:rPr lang="en-US" altLang="zh-CN" sz="1300" b="0">
                <a:solidFill>
                  <a:srgbClr val="CCCCCC"/>
                </a:solidFill>
                <a:latin typeface="Consolas" panose="020B0609020204030204"/>
                <a:ea typeface="Consolas" panose="020B0609020204030204"/>
              </a:rPr>
              <a:t>endl;</a:t>
            </a:r>
            <a:endParaRPr lang="en-US" altLang="zh-CN" sz="1300" b="0">
              <a:solidFill>
                <a:srgbClr val="CCCCCC"/>
              </a:solidFill>
              <a:latin typeface="Consolas" panose="020B0609020204030204"/>
              <a:ea typeface="Consolas" panose="020B0609020204030204"/>
            </a:endParaRPr>
          </a:p>
          <a:p>
            <a:pPr indent="0" fontAlgn="auto">
              <a:lnSpc>
                <a:spcPct val="100000"/>
              </a:lnSpc>
            </a:pPr>
            <a:r>
              <a:rPr lang="en-US" altLang="zh-CN" sz="1300" b="0">
                <a:solidFill>
                  <a:srgbClr val="CCCCCC"/>
                </a:solidFill>
                <a:latin typeface="Consolas" panose="020B0609020204030204"/>
                <a:ea typeface="Consolas" panose="020B0609020204030204"/>
              </a:rPr>
              <a:t>        </a:t>
            </a:r>
            <a:r>
              <a:rPr lang="en-US" altLang="zh-CN" sz="1300" b="0">
                <a:solidFill>
                  <a:srgbClr val="9CDCFE"/>
                </a:solidFill>
                <a:latin typeface="Consolas" panose="020B0609020204030204"/>
                <a:ea typeface="Consolas" panose="020B0609020204030204"/>
              </a:rPr>
              <a:t>obj_</a:t>
            </a:r>
            <a:r>
              <a:rPr lang="en-US" altLang="zh-CN" sz="1300" b="0">
                <a:solidFill>
                  <a:srgbClr val="CCCCCC"/>
                </a:solidFill>
                <a:latin typeface="Consolas" panose="020B0609020204030204"/>
                <a:ea typeface="Consolas" panose="020B0609020204030204"/>
              </a:rPr>
              <a:t>.</a:t>
            </a:r>
            <a:r>
              <a:rPr lang="en-US" altLang="zh-CN" sz="1300" b="0">
                <a:solidFill>
                  <a:srgbClr val="DCDCAA"/>
                </a:solidFill>
                <a:latin typeface="Consolas" panose="020B0609020204030204"/>
                <a:ea typeface="Consolas" panose="020B0609020204030204"/>
              </a:rPr>
              <a:t>Fun</a:t>
            </a:r>
            <a:r>
              <a:rPr lang="en-US" altLang="zh-CN" sz="1300" b="0">
                <a:solidFill>
                  <a:srgbClr val="CCCCCC"/>
                </a:solidFill>
                <a:latin typeface="Consolas" panose="020B0609020204030204"/>
                <a:ea typeface="Consolas" panose="020B0609020204030204"/>
              </a:rPr>
              <a:t>();</a:t>
            </a:r>
            <a:endParaRPr lang="en-US" altLang="zh-CN" sz="1300" b="0">
              <a:solidFill>
                <a:srgbClr val="CCCCCC"/>
              </a:solidFill>
              <a:latin typeface="Consolas" panose="020B0609020204030204"/>
              <a:ea typeface="Consolas" panose="020B0609020204030204"/>
            </a:endParaRPr>
          </a:p>
          <a:p>
            <a:pPr indent="0" fontAlgn="auto">
              <a:lnSpc>
                <a:spcPct val="100000"/>
              </a:lnSpc>
            </a:pPr>
            <a:r>
              <a:rPr lang="en-US" altLang="zh-CN" sz="1300" b="0">
                <a:solidFill>
                  <a:srgbClr val="CCCCCC"/>
                </a:solidFill>
                <a:latin typeface="Consolas" panose="020B0609020204030204"/>
                <a:ea typeface="Consolas" panose="020B0609020204030204"/>
              </a:rPr>
              <a:t>    }</a:t>
            </a:r>
            <a:endParaRPr lang="en-US" altLang="zh-CN" sz="1300" b="0">
              <a:solidFill>
                <a:srgbClr val="CCCCCC"/>
              </a:solidFill>
              <a:latin typeface="Consolas" panose="020B0609020204030204"/>
              <a:ea typeface="Consolas" panose="020B0609020204030204"/>
            </a:endParaRPr>
          </a:p>
          <a:p>
            <a:pPr indent="0" fontAlgn="auto">
              <a:lnSpc>
                <a:spcPct val="100000"/>
              </a:lnSpc>
            </a:pPr>
            <a:r>
              <a:rPr lang="en-US" altLang="zh-CN" sz="1300" b="0">
                <a:solidFill>
                  <a:srgbClr val="CCCCCC"/>
                </a:solidFill>
                <a:latin typeface="Consolas" panose="020B0609020204030204"/>
                <a:ea typeface="Consolas" panose="020B0609020204030204"/>
              </a:rPr>
              <a:t>};</a:t>
            </a:r>
            <a:endParaRPr lang="en-US" altLang="zh-CN" sz="1300" b="0">
              <a:solidFill>
                <a:srgbClr val="CCCCCC"/>
              </a:solidFill>
              <a:latin typeface="Consolas" panose="020B0609020204030204"/>
              <a:ea typeface="Consolas" panose="020B0609020204030204"/>
            </a:endParaRPr>
          </a:p>
          <a:p>
            <a:pPr indent="0" fontAlgn="auto">
              <a:lnSpc>
                <a:spcPct val="100000"/>
              </a:lnSpc>
            </a:pPr>
            <a:endParaRPr lang="en-US" altLang="zh-CN" sz="1300" b="0">
              <a:solidFill>
                <a:srgbClr val="CCCCCC"/>
              </a:solidFill>
              <a:latin typeface="Consolas" panose="020B0609020204030204"/>
              <a:ea typeface="Consolas" panose="020B0609020204030204"/>
            </a:endParaRPr>
          </a:p>
          <a:p>
            <a:pPr indent="0" fontAlgn="auto">
              <a:lnSpc>
                <a:spcPct val="100000"/>
              </a:lnSpc>
            </a:pPr>
            <a:r>
              <a:rPr lang="en-US" altLang="zh-CN" sz="1300" b="0">
                <a:solidFill>
                  <a:srgbClr val="569CD6"/>
                </a:solidFill>
                <a:latin typeface="Consolas" panose="020B0609020204030204"/>
                <a:ea typeface="Consolas" panose="020B0609020204030204"/>
              </a:rPr>
              <a:t>void </a:t>
            </a:r>
            <a:r>
              <a:rPr lang="en-US" altLang="zh-CN" sz="1300" b="0">
                <a:solidFill>
                  <a:srgbClr val="4EC9B0"/>
                </a:solidFill>
                <a:latin typeface="Consolas" panose="020B0609020204030204"/>
                <a:ea typeface="Consolas" panose="020B0609020204030204"/>
              </a:rPr>
              <a:t>Outer</a:t>
            </a:r>
            <a:r>
              <a:rPr lang="en-US" altLang="zh-CN" sz="1300" b="0">
                <a:solidFill>
                  <a:srgbClr val="CCCCCC"/>
                </a:solidFill>
                <a:latin typeface="Consolas" panose="020B0609020204030204"/>
                <a:ea typeface="Consolas" panose="020B0609020204030204"/>
              </a:rPr>
              <a:t>::</a:t>
            </a:r>
            <a:r>
              <a:rPr lang="en-US" altLang="zh-CN" sz="1300" b="0">
                <a:solidFill>
                  <a:srgbClr val="4EC9B0"/>
                </a:solidFill>
                <a:latin typeface="Consolas" panose="020B0609020204030204"/>
                <a:ea typeface="Consolas" panose="020B0609020204030204"/>
              </a:rPr>
              <a:t>Inner</a:t>
            </a:r>
            <a:r>
              <a:rPr lang="en-US" altLang="zh-CN" sz="1300" b="0">
                <a:solidFill>
                  <a:srgbClr val="CCCCCC"/>
                </a:solidFill>
                <a:latin typeface="Consolas" panose="020B0609020204030204"/>
                <a:ea typeface="Consolas" panose="020B0609020204030204"/>
              </a:rPr>
              <a:t>::</a:t>
            </a:r>
            <a:r>
              <a:rPr lang="en-US" altLang="zh-CN" sz="1300" b="0">
                <a:solidFill>
                  <a:srgbClr val="DCDCAA"/>
                </a:solidFill>
                <a:latin typeface="Consolas" panose="020B0609020204030204"/>
                <a:ea typeface="Consolas" panose="020B0609020204030204"/>
              </a:rPr>
              <a:t>Fun</a:t>
            </a:r>
            <a:r>
              <a:rPr lang="en-US" altLang="zh-CN" sz="1300" b="0">
                <a:solidFill>
                  <a:srgbClr val="CCCCCC"/>
                </a:solidFill>
                <a:latin typeface="Consolas" panose="020B0609020204030204"/>
                <a:ea typeface="Consolas" panose="020B0609020204030204"/>
              </a:rPr>
              <a:t>(){</a:t>
            </a:r>
            <a:endParaRPr lang="en-US" altLang="zh-CN" sz="1300" b="0">
              <a:solidFill>
                <a:srgbClr val="CCCCCC"/>
              </a:solidFill>
              <a:latin typeface="Consolas" panose="020B0609020204030204"/>
              <a:ea typeface="Consolas" panose="020B0609020204030204"/>
            </a:endParaRPr>
          </a:p>
          <a:p>
            <a:pPr indent="0" fontAlgn="auto">
              <a:lnSpc>
                <a:spcPct val="100000"/>
              </a:lnSpc>
            </a:pPr>
            <a:r>
              <a:rPr lang="en-US" altLang="zh-CN" sz="1300" b="0">
                <a:solidFill>
                  <a:srgbClr val="CCCCCC"/>
                </a:solidFill>
                <a:latin typeface="Consolas" panose="020B0609020204030204"/>
                <a:ea typeface="Consolas" panose="020B0609020204030204"/>
              </a:rPr>
              <a:t>    cout</a:t>
            </a:r>
            <a:r>
              <a:rPr lang="en-US" altLang="zh-CN" sz="1300" b="0">
                <a:solidFill>
                  <a:srgbClr val="D4D4D4"/>
                </a:solidFill>
                <a:latin typeface="Consolas" panose="020B0609020204030204"/>
                <a:ea typeface="Consolas" panose="020B0609020204030204"/>
              </a:rPr>
              <a:t>&lt;&lt;</a:t>
            </a:r>
            <a:r>
              <a:rPr lang="en-US" altLang="zh-CN" sz="1300" b="0">
                <a:solidFill>
                  <a:srgbClr val="CE9178"/>
                </a:solidFill>
                <a:latin typeface="Consolas" panose="020B0609020204030204"/>
                <a:ea typeface="Consolas" panose="020B0609020204030204"/>
              </a:rPr>
              <a:t>"Inner::Fun..."</a:t>
            </a:r>
            <a:r>
              <a:rPr lang="en-US" altLang="zh-CN" sz="1300" b="0">
                <a:solidFill>
                  <a:srgbClr val="D4D4D4"/>
                </a:solidFill>
                <a:latin typeface="Consolas" panose="020B0609020204030204"/>
                <a:ea typeface="Consolas" panose="020B0609020204030204"/>
              </a:rPr>
              <a:t>&lt;&lt;</a:t>
            </a:r>
            <a:r>
              <a:rPr lang="en-US" altLang="zh-CN" sz="1300" b="0">
                <a:solidFill>
                  <a:srgbClr val="CCCCCC"/>
                </a:solidFill>
                <a:latin typeface="Consolas" panose="020B0609020204030204"/>
                <a:ea typeface="Consolas" panose="020B0609020204030204"/>
              </a:rPr>
              <a:t>endl;</a:t>
            </a:r>
            <a:endParaRPr lang="en-US" altLang="zh-CN" sz="1300" b="0">
              <a:solidFill>
                <a:srgbClr val="CCCCCC"/>
              </a:solidFill>
              <a:latin typeface="Consolas" panose="020B0609020204030204"/>
              <a:ea typeface="Consolas" panose="020B0609020204030204"/>
            </a:endParaRPr>
          </a:p>
          <a:p>
            <a:pPr indent="0" fontAlgn="auto">
              <a:lnSpc>
                <a:spcPct val="100000"/>
              </a:lnSpc>
            </a:pPr>
            <a:r>
              <a:rPr lang="en-US" altLang="zh-CN" sz="1300" b="0">
                <a:solidFill>
                  <a:srgbClr val="CCCCCC"/>
                </a:solidFill>
                <a:latin typeface="Consolas" panose="020B0609020204030204"/>
                <a:ea typeface="Consolas" panose="020B0609020204030204"/>
              </a:rPr>
              <a:t>}</a:t>
            </a:r>
            <a:endParaRPr lang="en-US" altLang="zh-CN" sz="1300" b="0">
              <a:solidFill>
                <a:srgbClr val="CCCCCC"/>
              </a:solidFill>
              <a:latin typeface="Consolas" panose="020B0609020204030204"/>
              <a:ea typeface="Consolas" panose="020B0609020204030204"/>
            </a:endParaRPr>
          </a:p>
          <a:p>
            <a:pPr indent="0" fontAlgn="auto">
              <a:lnSpc>
                <a:spcPct val="100000"/>
              </a:lnSpc>
            </a:pPr>
            <a:r>
              <a:rPr lang="en-US" altLang="zh-CN" sz="1300" b="0">
                <a:solidFill>
                  <a:srgbClr val="CCCCCC"/>
                </a:solidFill>
                <a:latin typeface="Consolas" panose="020B0609020204030204"/>
                <a:ea typeface="Consolas" panose="020B0609020204030204"/>
              </a:rPr>
              <a:t>    </a:t>
            </a:r>
            <a:endParaRPr lang="en-US" altLang="zh-CN" sz="1300" b="0">
              <a:solidFill>
                <a:srgbClr val="CCCCCC"/>
              </a:solidFill>
              <a:latin typeface="Consolas" panose="020B0609020204030204"/>
              <a:ea typeface="Consolas" panose="020B0609020204030204"/>
            </a:endParaRPr>
          </a:p>
          <a:p>
            <a:pPr indent="0" fontAlgn="auto">
              <a:lnSpc>
                <a:spcPct val="100000"/>
              </a:lnSpc>
            </a:pPr>
            <a:r>
              <a:rPr lang="en-US" altLang="zh-CN" sz="1300" b="0">
                <a:solidFill>
                  <a:srgbClr val="569CD6"/>
                </a:solidFill>
                <a:latin typeface="Consolas" panose="020B0609020204030204"/>
                <a:ea typeface="Consolas" panose="020B0609020204030204"/>
              </a:rPr>
              <a:t>int </a:t>
            </a:r>
            <a:r>
              <a:rPr lang="en-US" altLang="zh-CN" sz="1300" b="0">
                <a:solidFill>
                  <a:srgbClr val="DCDCAA"/>
                </a:solidFill>
                <a:latin typeface="Consolas" panose="020B0609020204030204"/>
                <a:ea typeface="Consolas" panose="020B0609020204030204"/>
              </a:rPr>
              <a:t>main</a:t>
            </a:r>
            <a:r>
              <a:rPr lang="en-US" altLang="zh-CN" sz="1300" b="0">
                <a:solidFill>
                  <a:srgbClr val="CCCCCC"/>
                </a:solidFill>
                <a:latin typeface="Consolas" panose="020B0609020204030204"/>
                <a:ea typeface="Consolas" panose="020B0609020204030204"/>
              </a:rPr>
              <a:t>(){</a:t>
            </a:r>
            <a:endParaRPr lang="en-US" altLang="zh-CN" sz="1300" b="0">
              <a:solidFill>
                <a:srgbClr val="CCCCCC"/>
              </a:solidFill>
              <a:latin typeface="Consolas" panose="020B0609020204030204"/>
              <a:ea typeface="Consolas" panose="020B0609020204030204"/>
            </a:endParaRPr>
          </a:p>
          <a:p>
            <a:pPr indent="0" fontAlgn="auto">
              <a:lnSpc>
                <a:spcPct val="100000"/>
              </a:lnSpc>
            </a:pPr>
            <a:r>
              <a:rPr lang="en-US" altLang="zh-CN" sz="1300" b="0">
                <a:solidFill>
                  <a:srgbClr val="CCCCCC"/>
                </a:solidFill>
                <a:latin typeface="Consolas" panose="020B0609020204030204"/>
                <a:ea typeface="Consolas" panose="020B0609020204030204"/>
              </a:rPr>
              <a:t>    Outer o;</a:t>
            </a:r>
            <a:endParaRPr lang="en-US" altLang="zh-CN" sz="1300" b="0">
              <a:solidFill>
                <a:srgbClr val="CCCCCC"/>
              </a:solidFill>
              <a:latin typeface="Consolas" panose="020B0609020204030204"/>
              <a:ea typeface="Consolas" panose="020B0609020204030204"/>
            </a:endParaRPr>
          </a:p>
          <a:p>
            <a:pPr indent="0" fontAlgn="auto">
              <a:lnSpc>
                <a:spcPct val="100000"/>
              </a:lnSpc>
            </a:pPr>
            <a:r>
              <a:rPr lang="en-US" altLang="zh-CN" sz="1300" b="0">
                <a:solidFill>
                  <a:srgbClr val="CCCCCC"/>
                </a:solidFill>
                <a:latin typeface="Consolas" panose="020B0609020204030204"/>
                <a:ea typeface="Consolas" panose="020B0609020204030204"/>
              </a:rPr>
              <a:t>    </a:t>
            </a:r>
            <a:r>
              <a:rPr lang="en-US" altLang="zh-CN" sz="1300" b="0">
                <a:solidFill>
                  <a:srgbClr val="9CDCFE"/>
                </a:solidFill>
                <a:latin typeface="Consolas" panose="020B0609020204030204"/>
                <a:ea typeface="Consolas" panose="020B0609020204030204"/>
              </a:rPr>
              <a:t>o</a:t>
            </a:r>
            <a:r>
              <a:rPr lang="en-US" altLang="zh-CN" sz="1300" b="0">
                <a:solidFill>
                  <a:srgbClr val="CCCCCC"/>
                </a:solidFill>
                <a:latin typeface="Consolas" panose="020B0609020204030204"/>
                <a:ea typeface="Consolas" panose="020B0609020204030204"/>
              </a:rPr>
              <a:t>.</a:t>
            </a:r>
            <a:r>
              <a:rPr lang="en-US" altLang="zh-CN" sz="1300" b="0">
                <a:solidFill>
                  <a:srgbClr val="DCDCAA"/>
                </a:solidFill>
                <a:latin typeface="Consolas" panose="020B0609020204030204"/>
                <a:ea typeface="Consolas" panose="020B0609020204030204"/>
              </a:rPr>
              <a:t>Fun</a:t>
            </a:r>
            <a:r>
              <a:rPr lang="en-US" altLang="zh-CN" sz="1300" b="0">
                <a:solidFill>
                  <a:srgbClr val="CCCCCC"/>
                </a:solidFill>
                <a:latin typeface="Consolas" panose="020B0609020204030204"/>
                <a:ea typeface="Consolas" panose="020B0609020204030204"/>
              </a:rPr>
              <a:t>();</a:t>
            </a:r>
            <a:endParaRPr lang="en-US" altLang="zh-CN" sz="1300" b="0">
              <a:solidFill>
                <a:srgbClr val="CCCCCC"/>
              </a:solidFill>
              <a:latin typeface="Consolas" panose="020B0609020204030204"/>
              <a:ea typeface="Consolas" panose="020B0609020204030204"/>
            </a:endParaRPr>
          </a:p>
          <a:p>
            <a:pPr indent="0" fontAlgn="auto">
              <a:lnSpc>
                <a:spcPct val="100000"/>
              </a:lnSpc>
            </a:pPr>
            <a:r>
              <a:rPr lang="en-US" altLang="zh-CN" sz="1300" b="0">
                <a:solidFill>
                  <a:srgbClr val="CCCCCC"/>
                </a:solidFill>
                <a:latin typeface="Consolas" panose="020B0609020204030204"/>
                <a:ea typeface="Consolas" panose="020B0609020204030204"/>
              </a:rPr>
              <a:t>    </a:t>
            </a:r>
            <a:r>
              <a:rPr lang="en-US" altLang="zh-CN" sz="1300" b="0">
                <a:solidFill>
                  <a:srgbClr val="4EC9B0"/>
                </a:solidFill>
                <a:latin typeface="Consolas" panose="020B0609020204030204"/>
                <a:ea typeface="Consolas" panose="020B0609020204030204"/>
              </a:rPr>
              <a:t>Outer</a:t>
            </a:r>
            <a:r>
              <a:rPr lang="en-US" altLang="zh-CN" sz="1300" b="0">
                <a:solidFill>
                  <a:srgbClr val="CCCCCC"/>
                </a:solidFill>
                <a:latin typeface="Consolas" panose="020B0609020204030204"/>
                <a:ea typeface="Consolas" panose="020B0609020204030204"/>
              </a:rPr>
              <a:t>::Inner i;</a:t>
            </a:r>
            <a:endParaRPr lang="en-US" altLang="zh-CN" sz="1300" b="0">
              <a:solidFill>
                <a:srgbClr val="CCCCCC"/>
              </a:solidFill>
              <a:latin typeface="Consolas" panose="020B0609020204030204"/>
              <a:ea typeface="Consolas" panose="020B0609020204030204"/>
            </a:endParaRPr>
          </a:p>
          <a:p>
            <a:pPr indent="0" fontAlgn="auto">
              <a:lnSpc>
                <a:spcPct val="100000"/>
              </a:lnSpc>
            </a:pPr>
            <a:r>
              <a:rPr lang="en-US" altLang="zh-CN" sz="1300" b="0">
                <a:solidFill>
                  <a:srgbClr val="CCCCCC"/>
                </a:solidFill>
                <a:latin typeface="Consolas" panose="020B0609020204030204"/>
                <a:ea typeface="Consolas" panose="020B0609020204030204"/>
              </a:rPr>
              <a:t>    </a:t>
            </a:r>
            <a:r>
              <a:rPr lang="en-US" altLang="zh-CN" sz="1300" b="0">
                <a:solidFill>
                  <a:srgbClr val="9CDCFE"/>
                </a:solidFill>
                <a:latin typeface="Consolas" panose="020B0609020204030204"/>
                <a:ea typeface="Consolas" panose="020B0609020204030204"/>
              </a:rPr>
              <a:t>i</a:t>
            </a:r>
            <a:r>
              <a:rPr lang="en-US" altLang="zh-CN" sz="1300" b="0">
                <a:solidFill>
                  <a:srgbClr val="CCCCCC"/>
                </a:solidFill>
                <a:latin typeface="Consolas" panose="020B0609020204030204"/>
                <a:ea typeface="Consolas" panose="020B0609020204030204"/>
              </a:rPr>
              <a:t>.</a:t>
            </a:r>
            <a:r>
              <a:rPr lang="en-US" altLang="zh-CN" sz="1300" b="0">
                <a:solidFill>
                  <a:srgbClr val="DCDCAA"/>
                </a:solidFill>
                <a:latin typeface="Consolas" panose="020B0609020204030204"/>
                <a:ea typeface="Consolas" panose="020B0609020204030204"/>
              </a:rPr>
              <a:t>Fun</a:t>
            </a:r>
            <a:r>
              <a:rPr lang="en-US" altLang="zh-CN" sz="1300" b="0">
                <a:solidFill>
                  <a:srgbClr val="CCCCCC"/>
                </a:solidFill>
                <a:latin typeface="Consolas" panose="020B0609020204030204"/>
                <a:ea typeface="Consolas" panose="020B0609020204030204"/>
              </a:rPr>
              <a:t>();</a:t>
            </a:r>
            <a:endParaRPr lang="en-US" altLang="zh-CN" sz="1300" b="0">
              <a:solidFill>
                <a:srgbClr val="CCCCCC"/>
              </a:solidFill>
              <a:latin typeface="Consolas" panose="020B0609020204030204"/>
              <a:ea typeface="Consolas" panose="020B0609020204030204"/>
            </a:endParaRPr>
          </a:p>
          <a:p>
            <a:pPr indent="0" fontAlgn="auto">
              <a:lnSpc>
                <a:spcPct val="100000"/>
              </a:lnSpc>
            </a:pPr>
            <a:endParaRPr lang="en-US" altLang="zh-CN" sz="1300" b="0">
              <a:solidFill>
                <a:srgbClr val="CCCCCC"/>
              </a:solidFill>
              <a:latin typeface="Consolas" panose="020B0609020204030204"/>
              <a:ea typeface="Consolas" panose="020B0609020204030204"/>
            </a:endParaRPr>
          </a:p>
          <a:p>
            <a:pPr indent="0" fontAlgn="auto">
              <a:lnSpc>
                <a:spcPct val="100000"/>
              </a:lnSpc>
            </a:pPr>
            <a:r>
              <a:rPr lang="en-US" altLang="zh-CN" sz="1300" b="0">
                <a:solidFill>
                  <a:srgbClr val="CCCCCC"/>
                </a:solidFill>
                <a:latin typeface="Consolas" panose="020B0609020204030204"/>
                <a:ea typeface="Consolas" panose="020B0609020204030204"/>
              </a:rPr>
              <a:t>    </a:t>
            </a:r>
            <a:r>
              <a:rPr lang="en-US" altLang="zh-CN" sz="1300" b="0">
                <a:solidFill>
                  <a:srgbClr val="C586C0"/>
                </a:solidFill>
                <a:latin typeface="Consolas" panose="020B0609020204030204"/>
                <a:ea typeface="Consolas" panose="020B0609020204030204"/>
              </a:rPr>
              <a:t>return</a:t>
            </a:r>
            <a:r>
              <a:rPr lang="en-US" altLang="zh-CN" sz="1300" b="0">
                <a:solidFill>
                  <a:srgbClr val="B5CEA8"/>
                </a:solidFill>
                <a:latin typeface="Consolas" panose="020B0609020204030204"/>
                <a:ea typeface="Consolas" panose="020B0609020204030204"/>
              </a:rPr>
              <a:t>0</a:t>
            </a:r>
            <a:r>
              <a:rPr lang="en-US" altLang="zh-CN" sz="1300" b="0">
                <a:solidFill>
                  <a:srgbClr val="CCCCCC"/>
                </a:solidFill>
                <a:latin typeface="Consolas" panose="020B0609020204030204"/>
                <a:ea typeface="Consolas" panose="020B0609020204030204"/>
              </a:rPr>
              <a:t>;</a:t>
            </a:r>
            <a:endParaRPr lang="en-US" altLang="zh-CN" sz="1300" b="0">
              <a:solidFill>
                <a:srgbClr val="CCCCCC"/>
              </a:solidFill>
              <a:latin typeface="Consolas" panose="020B0609020204030204"/>
              <a:ea typeface="Consolas" panose="020B0609020204030204"/>
            </a:endParaRPr>
          </a:p>
          <a:p>
            <a:pPr indent="0" fontAlgn="auto">
              <a:lnSpc>
                <a:spcPct val="100000"/>
              </a:lnSpc>
            </a:pPr>
            <a:r>
              <a:rPr lang="en-US" altLang="zh-CN" sz="1300" b="0">
                <a:solidFill>
                  <a:srgbClr val="CCCCCC"/>
                </a:solidFill>
                <a:latin typeface="Consolas" panose="020B0609020204030204"/>
                <a:ea typeface="Consolas" panose="020B0609020204030204"/>
              </a:rPr>
              <a:t>}</a:t>
            </a:r>
            <a:endParaRPr lang="en-US" altLang="zh-CN" sz="1300" b="0">
              <a:solidFill>
                <a:srgbClr val="CCCCCC"/>
              </a:solidFill>
              <a:latin typeface="Consolas" panose="020B0609020204030204"/>
              <a:ea typeface="Consolas" panose="020B0609020204030204"/>
            </a:endParaRPr>
          </a:p>
        </p:txBody>
      </p:sp>
      <p:sp>
        <p:nvSpPr>
          <p:cNvPr id="59" name="矩形 58"/>
          <p:cNvSpPr/>
          <p:nvPr/>
        </p:nvSpPr>
        <p:spPr>
          <a:xfrm>
            <a:off x="1209675" y="1573530"/>
            <a:ext cx="2047875" cy="105537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defTabSz="1076960">
              <a:defRPr/>
            </a:pPr>
            <a:endParaRPr lang="zh-CN" altLang="en-US" sz="2085">
              <a:solidFill>
                <a:prstClr val="white"/>
              </a:solidFill>
              <a:latin typeface="Calibri" panose="020F0502020204030204"/>
              <a:ea typeface="宋体" panose="02010600030101010101" pitchFamily="2" charset="-122"/>
            </a:endParaRPr>
          </a:p>
        </p:txBody>
      </p:sp>
      <p:sp>
        <p:nvSpPr>
          <p:cNvPr id="60" name="矩形 59"/>
          <p:cNvSpPr/>
          <p:nvPr/>
        </p:nvSpPr>
        <p:spPr>
          <a:xfrm>
            <a:off x="1743710" y="4293870"/>
            <a:ext cx="1282065" cy="241300"/>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defTabSz="1076960">
              <a:defRPr/>
            </a:pPr>
            <a:endParaRPr lang="zh-CN" altLang="en-US" sz="2085">
              <a:solidFill>
                <a:prstClr val="white"/>
              </a:solidFill>
              <a:latin typeface="Calibri" panose="020F0502020204030204"/>
              <a:ea typeface="宋体" panose="02010600030101010101" pitchFamily="2" charset="-122"/>
            </a:endParaRPr>
          </a:p>
        </p:txBody>
      </p:sp>
      <p:sp>
        <p:nvSpPr>
          <p:cNvPr id="61" name="矩形 60"/>
          <p:cNvSpPr/>
          <p:nvPr/>
        </p:nvSpPr>
        <p:spPr>
          <a:xfrm>
            <a:off x="1592580" y="5724525"/>
            <a:ext cx="1188085" cy="186055"/>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defTabSz="1076960">
              <a:defRPr/>
            </a:pPr>
            <a:endParaRPr lang="zh-CN" altLang="en-US" sz="2085">
              <a:solidFill>
                <a:prstClr val="white"/>
              </a:solidFill>
              <a:latin typeface="Calibri" panose="020F0502020204030204"/>
              <a:ea typeface="宋体" panose="02010600030101010101" pitchFamily="2" charset="-122"/>
            </a:endParaRPr>
          </a:p>
        </p:txBody>
      </p:sp>
      <p:sp>
        <p:nvSpPr>
          <p:cNvPr id="62" name="矩形 61"/>
          <p:cNvSpPr/>
          <p:nvPr/>
        </p:nvSpPr>
        <p:spPr>
          <a:xfrm>
            <a:off x="1592367" y="5948787"/>
            <a:ext cx="980277" cy="167282"/>
          </a:xfrm>
          <a:prstGeom prst="rect">
            <a:avLst/>
          </a:prstGeom>
          <a:noFill/>
          <a:ln w="1905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defTabSz="1076960">
              <a:defRPr/>
            </a:pPr>
            <a:endParaRPr lang="zh-CN" altLang="en-US" sz="2085">
              <a:solidFill>
                <a:prstClr val="white"/>
              </a:solidFill>
              <a:latin typeface="Calibri" panose="020F0502020204030204"/>
              <a:ea typeface="宋体" panose="02010600030101010101" pitchFamily="2" charset="-122"/>
            </a:endParaRPr>
          </a:p>
        </p:txBody>
      </p:sp>
      <p:cxnSp>
        <p:nvCxnSpPr>
          <p:cNvPr id="63" name="直接箭头连接符 62"/>
          <p:cNvCxnSpPr>
            <a:stCxn id="62" idx="3"/>
          </p:cNvCxnSpPr>
          <p:nvPr/>
        </p:nvCxnSpPr>
        <p:spPr>
          <a:xfrm>
            <a:off x="2573279" y="6032428"/>
            <a:ext cx="3985260" cy="389890"/>
          </a:xfrm>
          <a:prstGeom prst="straightConnector1">
            <a:avLst/>
          </a:prstGeom>
          <a:ln w="19050">
            <a:solidFill>
              <a:srgbClr val="92D050"/>
            </a:solidFill>
            <a:tailEnd type="arrow"/>
          </a:ln>
        </p:spPr>
        <p:style>
          <a:lnRef idx="1">
            <a:schemeClr val="accent1"/>
          </a:lnRef>
          <a:fillRef idx="0">
            <a:schemeClr val="accent1"/>
          </a:fillRef>
          <a:effectRef idx="0">
            <a:schemeClr val="accent1"/>
          </a:effectRef>
          <a:fontRef idx="minor">
            <a:schemeClr val="tx1"/>
          </a:fontRef>
        </p:style>
      </p:cxnSp>
      <p:sp>
        <p:nvSpPr>
          <p:cNvPr id="64" name="矩形 63"/>
          <p:cNvSpPr/>
          <p:nvPr/>
        </p:nvSpPr>
        <p:spPr>
          <a:xfrm>
            <a:off x="1591732" y="5519527"/>
            <a:ext cx="980277" cy="167282"/>
          </a:xfrm>
          <a:prstGeom prst="rect">
            <a:avLst/>
          </a:prstGeom>
          <a:noFill/>
          <a:ln w="1905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defTabSz="1076960">
              <a:defRPr/>
            </a:pPr>
            <a:endParaRPr lang="zh-CN" altLang="en-US" sz="2085">
              <a:solidFill>
                <a:prstClr val="white"/>
              </a:solidFill>
              <a:latin typeface="Calibri" panose="020F0502020204030204"/>
              <a:ea typeface="宋体" panose="02010600030101010101" pitchFamily="2" charset="-122"/>
            </a:endParaRPr>
          </a:p>
        </p:txBody>
      </p:sp>
      <p:cxnSp>
        <p:nvCxnSpPr>
          <p:cNvPr id="65" name="直接箭头连接符 64"/>
          <p:cNvCxnSpPr>
            <a:stCxn id="64" idx="3"/>
          </p:cNvCxnSpPr>
          <p:nvPr/>
        </p:nvCxnSpPr>
        <p:spPr>
          <a:xfrm>
            <a:off x="2572644" y="5603168"/>
            <a:ext cx="4032885" cy="413385"/>
          </a:xfrm>
          <a:prstGeom prst="straightConnector1">
            <a:avLst/>
          </a:prstGeom>
          <a:ln w="19050">
            <a:solidFill>
              <a:schemeClr val="accent5">
                <a:lumMod val="60000"/>
                <a:lumOff val="40000"/>
              </a:schemeClr>
            </a:solidFill>
            <a:tailEnd type="arrow"/>
          </a:ln>
        </p:spPr>
        <p:style>
          <a:lnRef idx="1">
            <a:schemeClr val="accent1"/>
          </a:lnRef>
          <a:fillRef idx="0">
            <a:schemeClr val="accent1"/>
          </a:fillRef>
          <a:effectRef idx="0">
            <a:schemeClr val="accent1"/>
          </a:effectRef>
          <a:fontRef idx="minor">
            <a:schemeClr val="tx1"/>
          </a:fontRef>
        </p:style>
      </p:cxnSp>
      <p:pic>
        <p:nvPicPr>
          <p:cNvPr id="67" name="图片 66"/>
          <p:cNvPicPr>
            <a:picLocks noChangeAspect="1"/>
          </p:cNvPicPr>
          <p:nvPr/>
        </p:nvPicPr>
        <p:blipFill>
          <a:blip r:embed="rId1"/>
          <a:stretch>
            <a:fillRect/>
          </a:stretch>
        </p:blipFill>
        <p:spPr>
          <a:xfrm>
            <a:off x="6708775" y="5849620"/>
            <a:ext cx="1670050" cy="786765"/>
          </a:xfrm>
          <a:prstGeom prst="rect">
            <a:avLst/>
          </a:prstGeom>
        </p:spPr>
      </p:pic>
      <p:sp>
        <p:nvSpPr>
          <p:cNvPr id="68" name="矩形 67"/>
          <p:cNvSpPr/>
          <p:nvPr/>
        </p:nvSpPr>
        <p:spPr>
          <a:xfrm>
            <a:off x="6659245" y="5849620"/>
            <a:ext cx="1894205" cy="469265"/>
          </a:xfrm>
          <a:prstGeom prst="rect">
            <a:avLst/>
          </a:prstGeom>
          <a:noFill/>
          <a:ln w="19050">
            <a:solidFill>
              <a:schemeClr val="accent5">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defTabSz="1076960">
              <a:defRPr/>
            </a:pPr>
            <a:endParaRPr lang="zh-CN" altLang="en-US" sz="2085">
              <a:solidFill>
                <a:prstClr val="white"/>
              </a:solidFill>
              <a:latin typeface="Calibri" panose="020F0502020204030204"/>
              <a:ea typeface="宋体" panose="02010600030101010101" pitchFamily="2" charset="-122"/>
            </a:endParaRPr>
          </a:p>
        </p:txBody>
      </p:sp>
      <p:sp>
        <p:nvSpPr>
          <p:cNvPr id="69" name="矩形 68"/>
          <p:cNvSpPr/>
          <p:nvPr/>
        </p:nvSpPr>
        <p:spPr>
          <a:xfrm>
            <a:off x="6659245" y="6356350"/>
            <a:ext cx="1893570" cy="365125"/>
          </a:xfrm>
          <a:prstGeom prst="rect">
            <a:avLst/>
          </a:prstGeom>
          <a:noFill/>
          <a:ln w="19050">
            <a:solidFill>
              <a:srgbClr val="92D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defTabSz="1076960">
              <a:defRPr/>
            </a:pPr>
            <a:endParaRPr lang="zh-CN" altLang="en-US" sz="2085">
              <a:solidFill>
                <a:prstClr val="white"/>
              </a:solidFill>
              <a:latin typeface="Calibri" panose="020F0502020204030204"/>
              <a:ea typeface="宋体" panose="02010600030101010101" pitchFamily="2" charset="-122"/>
            </a:endParaRPr>
          </a:p>
        </p:txBody>
      </p:sp>
      <p:sp>
        <p:nvSpPr>
          <p:cNvPr id="70" name="TextBox 5"/>
          <p:cNvSpPr txBox="1"/>
          <p:nvPr/>
        </p:nvSpPr>
        <p:spPr>
          <a:xfrm>
            <a:off x="3275965" y="1699895"/>
            <a:ext cx="2820035" cy="491490"/>
          </a:xfrm>
          <a:prstGeom prst="rect">
            <a:avLst/>
          </a:prstGeom>
          <a:noFill/>
        </p:spPr>
        <p:txBody>
          <a:bodyPr wrap="square" rtlCol="0">
            <a:spAutoFit/>
          </a:bodyPr>
          <a:p>
            <a:pPr defTabSz="1076960">
              <a:defRPr/>
            </a:pPr>
            <a:r>
              <a:rPr lang="en-US" altLang="zh-CN" sz="1300" dirty="0">
                <a:solidFill>
                  <a:schemeClr val="bg1"/>
                </a:solidFill>
                <a:latin typeface="Calibri" panose="020F0502020204030204"/>
                <a:ea typeface="宋体" panose="02010600030101010101" pitchFamily="2" charset="-122"/>
              </a:rPr>
              <a:t>Declare a nested class </a:t>
            </a:r>
            <a:r>
              <a:rPr lang="en-US" altLang="zh-CN" sz="1300" b="1" dirty="0">
                <a:solidFill>
                  <a:schemeClr val="bg1"/>
                </a:solidFill>
                <a:latin typeface="Calibri" panose="020F0502020204030204"/>
                <a:ea typeface="宋体" panose="02010600030101010101" pitchFamily="2" charset="-122"/>
              </a:rPr>
              <a:t>Inner</a:t>
            </a:r>
            <a:r>
              <a:rPr lang="en-US" altLang="zh-CN" sz="1300" dirty="0">
                <a:solidFill>
                  <a:schemeClr val="bg1"/>
                </a:solidFill>
                <a:latin typeface="Calibri" panose="020F0502020204030204"/>
                <a:ea typeface="宋体" panose="02010600030101010101" pitchFamily="2" charset="-122"/>
              </a:rPr>
              <a:t> in the </a:t>
            </a:r>
            <a:r>
              <a:rPr lang="en-US" altLang="zh-CN" sz="1300" b="1" dirty="0">
                <a:solidFill>
                  <a:schemeClr val="bg1"/>
                </a:solidFill>
                <a:latin typeface="Calibri" panose="020F0502020204030204"/>
                <a:ea typeface="宋体" panose="02010600030101010101" pitchFamily="2" charset="-122"/>
              </a:rPr>
              <a:t>public </a:t>
            </a:r>
            <a:r>
              <a:rPr lang="en-US" altLang="zh-CN" sz="1300" dirty="0">
                <a:solidFill>
                  <a:schemeClr val="bg1"/>
                </a:solidFill>
                <a:latin typeface="Calibri" panose="020F0502020204030204"/>
                <a:ea typeface="宋体" panose="02010600030101010101" pitchFamily="2" charset="-122"/>
              </a:rPr>
              <a:t>section of </a:t>
            </a:r>
            <a:r>
              <a:rPr lang="en-US" altLang="zh-CN" sz="1300" b="1" dirty="0">
                <a:solidFill>
                  <a:schemeClr val="bg1"/>
                </a:solidFill>
                <a:latin typeface="Calibri" panose="020F0502020204030204"/>
                <a:ea typeface="宋体" panose="02010600030101010101" pitchFamily="2" charset="-122"/>
              </a:rPr>
              <a:t>Outer</a:t>
            </a:r>
            <a:r>
              <a:rPr lang="en-US" altLang="zh-CN" sz="1300" dirty="0">
                <a:solidFill>
                  <a:schemeClr val="bg1"/>
                </a:solidFill>
                <a:latin typeface="Calibri" panose="020F0502020204030204"/>
                <a:ea typeface="宋体" panose="02010600030101010101" pitchFamily="2" charset="-122"/>
              </a:rPr>
              <a:t> class</a:t>
            </a:r>
            <a:endParaRPr lang="en-US" altLang="zh-CN" sz="1300" dirty="0">
              <a:solidFill>
                <a:schemeClr val="bg1"/>
              </a:solidFill>
              <a:latin typeface="Calibri" panose="020F0502020204030204"/>
              <a:ea typeface="宋体" panose="02010600030101010101" pitchFamily="2" charset="-122"/>
            </a:endParaRPr>
          </a:p>
        </p:txBody>
      </p:sp>
      <p:sp>
        <p:nvSpPr>
          <p:cNvPr id="71" name="文本框 70"/>
          <p:cNvSpPr txBox="1"/>
          <p:nvPr/>
        </p:nvSpPr>
        <p:spPr>
          <a:xfrm>
            <a:off x="3249930" y="3705225"/>
            <a:ext cx="3110865" cy="491490"/>
          </a:xfrm>
          <a:prstGeom prst="rect">
            <a:avLst/>
          </a:prstGeom>
          <a:noFill/>
        </p:spPr>
        <p:txBody>
          <a:bodyPr wrap="square" rtlCol="0" anchor="t">
            <a:spAutoFit/>
          </a:bodyPr>
          <a:p>
            <a:pPr defTabSz="1076960">
              <a:defRPr/>
            </a:pPr>
            <a:r>
              <a:rPr lang="en-US" altLang="zh-CN" sz="1300" dirty="0">
                <a:solidFill>
                  <a:schemeClr val="bg1"/>
                </a:solidFill>
                <a:latin typeface="Calibri" panose="020F0502020204030204"/>
                <a:ea typeface="宋体" panose="02010600030101010101" pitchFamily="2" charset="-122"/>
                <a:sym typeface="+mn-ea"/>
              </a:rPr>
              <a:t>Define the function of  the nested class </a:t>
            </a:r>
            <a:r>
              <a:rPr lang="en-US" altLang="zh-CN" sz="1300" b="1" dirty="0">
                <a:solidFill>
                  <a:schemeClr val="bg1"/>
                </a:solidFill>
                <a:latin typeface="Calibri" panose="020F0502020204030204"/>
                <a:ea typeface="宋体" panose="02010600030101010101" pitchFamily="2" charset="-122"/>
                <a:sym typeface="+mn-ea"/>
              </a:rPr>
              <a:t>Inner</a:t>
            </a:r>
            <a:r>
              <a:rPr lang="en-US" altLang="zh-CN" sz="1300" dirty="0">
                <a:solidFill>
                  <a:schemeClr val="bg1"/>
                </a:solidFill>
                <a:latin typeface="Calibri" panose="020F0502020204030204"/>
                <a:ea typeface="宋体" panose="02010600030101010101" pitchFamily="2" charset="-122"/>
                <a:sym typeface="+mn-ea"/>
              </a:rPr>
              <a:t>, using a</a:t>
            </a:r>
            <a:r>
              <a:rPr lang="en-US" altLang="zh-CN" sz="1300" b="1" dirty="0">
                <a:solidFill>
                  <a:schemeClr val="bg1"/>
                </a:solidFill>
                <a:latin typeface="Calibri" panose="020F0502020204030204"/>
                <a:ea typeface="宋体" panose="02010600030101010101" pitchFamily="2" charset="-122"/>
                <a:sym typeface="+mn-ea"/>
              </a:rPr>
              <a:t> class qualifier</a:t>
            </a:r>
            <a:endParaRPr lang="en-US" altLang="zh-CN" sz="1300" dirty="0">
              <a:solidFill>
                <a:schemeClr val="bg1"/>
              </a:solidFill>
              <a:latin typeface="Calibri" panose="020F0502020204030204"/>
              <a:ea typeface="宋体" panose="02010600030101010101" pitchFamily="2" charset="-122"/>
              <a:sym typeface="+mn-ea"/>
            </a:endParaRPr>
          </a:p>
        </p:txBody>
      </p:sp>
      <p:sp>
        <p:nvSpPr>
          <p:cNvPr id="72" name="文本框 71"/>
          <p:cNvSpPr txBox="1"/>
          <p:nvPr/>
        </p:nvSpPr>
        <p:spPr>
          <a:xfrm>
            <a:off x="3275965" y="5044440"/>
            <a:ext cx="2801620" cy="491490"/>
          </a:xfrm>
          <a:prstGeom prst="rect">
            <a:avLst/>
          </a:prstGeom>
          <a:noFill/>
        </p:spPr>
        <p:txBody>
          <a:bodyPr wrap="square" rtlCol="0" anchor="t">
            <a:spAutoFit/>
          </a:bodyPr>
          <a:p>
            <a:pPr defTabSz="1076960">
              <a:defRPr/>
            </a:pPr>
            <a:r>
              <a:rPr lang="en-US" altLang="zh-CN" sz="1300" dirty="0">
                <a:solidFill>
                  <a:schemeClr val="bg1"/>
                </a:solidFill>
                <a:latin typeface="Calibri" panose="020F0502020204030204"/>
                <a:ea typeface="宋体" panose="02010600030101010101" pitchFamily="2" charset="-122"/>
                <a:sym typeface="+mn-ea"/>
              </a:rPr>
              <a:t>Define an object of the </a:t>
            </a:r>
            <a:r>
              <a:rPr lang="en-US" altLang="zh-CN" sz="1300" b="1" dirty="0">
                <a:solidFill>
                  <a:schemeClr val="bg1"/>
                </a:solidFill>
                <a:latin typeface="Calibri" panose="020F0502020204030204"/>
                <a:ea typeface="宋体" panose="02010600030101010101" pitchFamily="2" charset="-122"/>
                <a:sym typeface="+mn-ea"/>
              </a:rPr>
              <a:t>Inner</a:t>
            </a:r>
            <a:r>
              <a:rPr lang="en-US" altLang="zh-CN" sz="1300" dirty="0">
                <a:solidFill>
                  <a:schemeClr val="bg1"/>
                </a:solidFill>
                <a:latin typeface="Calibri" panose="020F0502020204030204"/>
                <a:ea typeface="宋体" panose="02010600030101010101" pitchFamily="2" charset="-122"/>
                <a:sym typeface="+mn-ea"/>
              </a:rPr>
              <a:t> class using a </a:t>
            </a:r>
            <a:r>
              <a:rPr lang="en-US" altLang="zh-CN" sz="1300" b="1" dirty="0">
                <a:solidFill>
                  <a:schemeClr val="bg1"/>
                </a:solidFill>
                <a:latin typeface="Calibri" panose="020F0502020204030204"/>
                <a:ea typeface="宋体" panose="02010600030101010101" pitchFamily="2" charset="-122"/>
                <a:sym typeface="+mn-ea"/>
              </a:rPr>
              <a:t>class qualifier</a:t>
            </a:r>
            <a:endParaRPr lang="en-US" altLang="zh-CN" sz="1300" b="1" dirty="0">
              <a:solidFill>
                <a:schemeClr val="bg1"/>
              </a:solidFill>
              <a:latin typeface="Calibri" panose="020F0502020204030204"/>
              <a:ea typeface="宋体" panose="02010600030101010101" pitchFamily="2" charset="-122"/>
              <a:sym typeface="+mn-ea"/>
            </a:endParaRPr>
          </a:p>
        </p:txBody>
      </p:sp>
      <p:cxnSp>
        <p:nvCxnSpPr>
          <p:cNvPr id="73" name="直接箭头连接符 72"/>
          <p:cNvCxnSpPr/>
          <p:nvPr/>
        </p:nvCxnSpPr>
        <p:spPr>
          <a:xfrm flipH="1">
            <a:off x="2821562" y="5441422"/>
            <a:ext cx="454660" cy="244475"/>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cxnSp>
        <p:nvCxnSpPr>
          <p:cNvPr id="74" name="直接箭头连接符 73"/>
          <p:cNvCxnSpPr/>
          <p:nvPr/>
        </p:nvCxnSpPr>
        <p:spPr>
          <a:xfrm flipH="1">
            <a:off x="2821562" y="4049502"/>
            <a:ext cx="454660" cy="244475"/>
          </a:xfrm>
          <a:prstGeom prst="straightConnector1">
            <a:avLst/>
          </a:prstGeom>
          <a:ln w="19050">
            <a:solidFill>
              <a:srgbClr val="FF0000"/>
            </a:solidFill>
            <a:tailEnd type="arrow"/>
          </a:ln>
        </p:spPr>
        <p:style>
          <a:lnRef idx="1">
            <a:schemeClr val="accent1"/>
          </a:lnRef>
          <a:fillRef idx="0">
            <a:schemeClr val="accent1"/>
          </a:fillRef>
          <a:effectRef idx="0">
            <a:schemeClr val="accent1"/>
          </a:effectRef>
          <a:fontRef idx="minor">
            <a:schemeClr val="tx1"/>
          </a:fontRef>
        </p:style>
      </p:cxnSp>
      <p:sp>
        <p:nvSpPr>
          <p:cNvPr id="75" name="矩形 74"/>
          <p:cNvSpPr/>
          <p:nvPr/>
        </p:nvSpPr>
        <p:spPr>
          <a:xfrm>
            <a:off x="1209675" y="1573530"/>
            <a:ext cx="1282065" cy="203835"/>
          </a:xfrm>
          <a:prstGeom prst="rect">
            <a:avLst/>
          </a:prstGeom>
          <a:noFill/>
          <a:ln w="190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defTabSz="1076960">
              <a:defRPr/>
            </a:pPr>
            <a:endParaRPr lang="zh-CN" altLang="en-US" sz="2085">
              <a:solidFill>
                <a:prstClr val="white"/>
              </a:solidFill>
              <a:latin typeface="Calibri" panose="020F0502020204030204"/>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 grpId="0" bldLvl="0" animBg="1"/>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libri">
      <a:maj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13056</Words>
  <Application>WPS 演示</Application>
  <PresentationFormat>宽屏</PresentationFormat>
  <Paragraphs>434</Paragraphs>
  <Slides>21</Slides>
  <Notes>10</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21</vt:i4>
      </vt:variant>
    </vt:vector>
  </HeadingPairs>
  <TitlesOfParts>
    <vt:vector size="35" baseType="lpstr">
      <vt:lpstr>Arial</vt:lpstr>
      <vt:lpstr>宋体</vt:lpstr>
      <vt:lpstr>Wingdings</vt:lpstr>
      <vt:lpstr>Calibri</vt:lpstr>
      <vt:lpstr>Franklin Gothic Demi</vt:lpstr>
      <vt:lpstr>Yu Gothic UI Semibold</vt:lpstr>
      <vt:lpstr>Franklin Gothic Medium</vt:lpstr>
      <vt:lpstr>Calibri</vt:lpstr>
      <vt:lpstr>Wingdings</vt:lpstr>
      <vt:lpstr>Consolas</vt:lpstr>
      <vt:lpstr>微软雅黑</vt:lpstr>
      <vt:lpstr>Arial Unicode MS</vt:lpstr>
      <vt:lpstr>等线</vt:lpstr>
      <vt:lpstr>Office 主题</vt:lpstr>
      <vt:lpstr>Advanced Programming</vt:lpstr>
      <vt:lpstr>Friend classes, Nested classes and RTTI</vt:lpstr>
      <vt:lpstr>Friend Classes</vt:lpstr>
      <vt:lpstr>PowerPoint 演示文稿</vt:lpstr>
      <vt:lpstr>PowerPoint 演示文稿</vt:lpstr>
      <vt:lpstr>PowerPoint 演示文稿</vt:lpstr>
      <vt:lpstr>PowerPoint 演示文稿</vt:lpstr>
      <vt:lpstr>Nested Class</vt:lpstr>
      <vt:lpstr>PowerPoint 演示文稿</vt:lpstr>
      <vt:lpstr>PowerPoint 演示文稿</vt:lpstr>
      <vt:lpstr>PowerPoint 演示文稿</vt:lpstr>
      <vt:lpstr>RTTI(Run-Time Type Identification)</vt:lpstr>
      <vt:lpstr>PowerPoint 演示文稿</vt:lpstr>
      <vt:lpstr>PowerPoint 演示文稿</vt:lpstr>
      <vt:lpstr>PowerPoint 演示文稿</vt:lpstr>
      <vt:lpstr>PowerPoint 演示文稿</vt:lpstr>
      <vt:lpstr>typeid operator</vt:lpstr>
      <vt:lpstr>PowerPoint 演示文稿</vt:lpstr>
      <vt:lpstr>PowerPoint 演示文稿</vt:lpstr>
      <vt:lpstr>PowerPoint 演示文稿</vt:lpstr>
      <vt:lpstr>PowerPoint 演示文稿</vt:lpstr>
    </vt:vector>
  </TitlesOfParts>
  <Company>Southern University of Science and Technology</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C/C++ Program Design</dc:title>
  <dc:creator>Shiqi Yu</dc:creator>
  <cp:lastModifiedBy>薇</cp:lastModifiedBy>
  <cp:revision>1141</cp:revision>
  <dcterms:created xsi:type="dcterms:W3CDTF">2020-09-05T08:11:00Z</dcterms:created>
  <dcterms:modified xsi:type="dcterms:W3CDTF">2025-06-02T05:35:14Z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9AD8CD27360D4C86ADD719AD8ADA1680_13</vt:lpwstr>
  </property>
  <property fmtid="{D5CDD505-2E9C-101B-9397-08002B2CF9AE}" pid="3" name="KSOProductBuildVer">
    <vt:lpwstr>2052-12.1.0.21171</vt:lpwstr>
  </property>
</Properties>
</file>