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3"/>
  </p:notesMasterIdLst>
  <p:sldIdLst>
    <p:sldId id="256" r:id="rId2"/>
    <p:sldId id="477" r:id="rId3"/>
    <p:sldId id="480" r:id="rId4"/>
    <p:sldId id="1180" r:id="rId5"/>
    <p:sldId id="1167" r:id="rId6"/>
    <p:sldId id="1169" r:id="rId7"/>
    <p:sldId id="1170" r:id="rId8"/>
    <p:sldId id="484" r:id="rId9"/>
    <p:sldId id="1171" r:id="rId10"/>
    <p:sldId id="1172" r:id="rId11"/>
    <p:sldId id="483" r:id="rId12"/>
    <p:sldId id="1173" r:id="rId13"/>
    <p:sldId id="1139" r:id="rId14"/>
    <p:sldId id="1138" r:id="rId15"/>
    <p:sldId id="1136" r:id="rId16"/>
    <p:sldId id="1140" r:id="rId17"/>
    <p:sldId id="1163" r:id="rId18"/>
    <p:sldId id="481" r:id="rId19"/>
    <p:sldId id="1175" r:id="rId20"/>
    <p:sldId id="1178" r:id="rId21"/>
    <p:sldId id="1179" r:id="rId2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ydlee@163.com" initials="m"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5956" autoAdjust="0"/>
    <p:restoredTop sz="94660"/>
  </p:normalViewPr>
  <p:slideViewPr>
    <p:cSldViewPr snapToGrid="0">
      <p:cViewPr varScale="1">
        <p:scale>
          <a:sx n="96" d="100"/>
          <a:sy n="96" d="100"/>
        </p:scale>
        <p:origin x="184" y="76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t>2025/5/27</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3</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4</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5</a:t>
            </a:fld>
            <a:endParaRPr lang="en-US" altLang="zh-CN">
              <a:solidFill>
                <a:prstClr val="black"/>
              </a:solidFil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t>17</a:t>
            </a:fld>
            <a:endParaRPr lang="en-US" altLang="zh-CN">
              <a:solidFill>
                <a:prstClr val="black"/>
              </a:solidFil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19</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t>20</a:t>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t>‹#›</a:t>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fld id="{FC19A4FA-3D9A-4114-B0D5-759CBD56F1AB}" type="datetimeFigureOut">
              <a:rPr lang="zh-CN" altLang="en-US" smtClean="0"/>
              <a:t>2025/5/27</a:t>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t>‹#›</a:t>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t>2025/5/27</a:t>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t>‹#›</a:t>
            </a:fld>
            <a:endParaRPr lang="zh-CN" altLang="en-US"/>
          </a:p>
        </p:txBody>
      </p:sp>
      <p:pic>
        <p:nvPicPr>
          <p:cNvPr id="1026" name="Picture 2"/>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3.xm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3.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14, Exceptions, assertion</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廖琪梅，王大兴，于仕琪，王薇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lstStyle/>
          <a:p>
            <a:fld id="{506F4176-339E-4C4B-80E4-BBE9C4467EFE}" type="slidenum">
              <a:rPr lang="zh-CN" altLang="en-US" smtClean="0"/>
              <a:t>1</a:t>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a:blip r:embed="rId2"/>
          <a:stretch>
            <a:fillRect/>
          </a:stretch>
        </p:blipFill>
        <p:spPr>
          <a:xfrm>
            <a:off x="1291517" y="200265"/>
            <a:ext cx="4719918" cy="6457470"/>
          </a:xfrm>
          <a:prstGeom prst="rect">
            <a:avLst/>
          </a:prstGeom>
        </p:spPr>
      </p:pic>
      <p:sp>
        <p:nvSpPr>
          <p:cNvPr id="4" name="Content Placeholder 2"/>
          <p:cNvSpPr txBox="1"/>
          <p:nvPr/>
        </p:nvSpPr>
        <p:spPr>
          <a:xfrm>
            <a:off x="6146165" y="880110"/>
            <a:ext cx="5854700" cy="57975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000" dirty="0">
                <a:solidFill>
                  <a:prstClr val="black"/>
                </a:solidFill>
              </a:rPr>
              <a:t>Handling exceptions from an inheritance hierarchy</a:t>
            </a:r>
          </a:p>
        </p:txBody>
      </p:sp>
      <p:sp>
        <p:nvSpPr>
          <p:cNvPr id="3" name="矩形 2"/>
          <p:cNvSpPr/>
          <p:nvPr/>
        </p:nvSpPr>
        <p:spPr>
          <a:xfrm>
            <a:off x="1800891" y="880120"/>
            <a:ext cx="4182515" cy="84973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0" name="矩形 9"/>
          <p:cNvSpPr/>
          <p:nvPr/>
        </p:nvSpPr>
        <p:spPr>
          <a:xfrm>
            <a:off x="2077847" y="2206177"/>
            <a:ext cx="2744776" cy="45746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1" name="矩形 10"/>
          <p:cNvSpPr/>
          <p:nvPr/>
        </p:nvSpPr>
        <p:spPr>
          <a:xfrm>
            <a:off x="2000323" y="3951814"/>
            <a:ext cx="3438589" cy="22219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2" name="文本框 11"/>
          <p:cNvSpPr txBox="1"/>
          <p:nvPr/>
        </p:nvSpPr>
        <p:spPr>
          <a:xfrm>
            <a:off x="6365240" y="2051050"/>
            <a:ext cx="5416550" cy="1767840"/>
          </a:xfrm>
          <a:prstGeom prst="rect">
            <a:avLst/>
          </a:prstGeom>
          <a:noFill/>
        </p:spPr>
        <p:txBody>
          <a:bodyPr wrap="square">
            <a:spAutoFit/>
          </a:bodyPr>
          <a:lstStyle/>
          <a:p>
            <a:r>
              <a:rPr lang="en-US" altLang="zh-CN" sz="2180" b="1" dirty="0"/>
              <a:t>Note:</a:t>
            </a:r>
            <a:r>
              <a:rPr lang="en-US" altLang="zh-CN" sz="2180" dirty="0"/>
              <a:t> A kind of conversion is applied when matching exceptions to </a:t>
            </a:r>
            <a:r>
              <a:rPr lang="en-US" altLang="zh-CN" sz="2180" b="1" dirty="0"/>
              <a:t>catch clauses</a:t>
            </a:r>
            <a:r>
              <a:rPr lang="en-US" altLang="zh-CN" sz="2180" dirty="0"/>
              <a:t>. That is inheritance-based conversions. A catch clause for base class exceptions is allowed to handle exceptions of derived class types, too. </a:t>
            </a:r>
            <a:endParaRPr lang="zh-CN" altLang="en-US" sz="2180" dirty="0"/>
          </a:p>
        </p:txBody>
      </p:sp>
      <p:grpSp>
        <p:nvGrpSpPr>
          <p:cNvPr id="13" name="组合 12"/>
          <p:cNvGrpSpPr/>
          <p:nvPr/>
        </p:nvGrpSpPr>
        <p:grpSpPr>
          <a:xfrm>
            <a:off x="1968521" y="4299475"/>
            <a:ext cx="7629822" cy="1045629"/>
            <a:chOff x="1421805" y="4786362"/>
            <a:chExt cx="8406934" cy="1152128"/>
          </a:xfrm>
        </p:grpSpPr>
        <p:pic>
          <p:nvPicPr>
            <p:cNvPr id="9" name="图片 8"/>
            <p:cNvPicPr>
              <a:picLocks noChangeAspect="1"/>
            </p:cNvPicPr>
            <p:nvPr/>
          </p:nvPicPr>
          <p:blipFill>
            <a:blip r:embed="rId3"/>
            <a:stretch>
              <a:fillRect/>
            </a:stretch>
          </p:blipFill>
          <p:spPr>
            <a:xfrm>
              <a:off x="7254453" y="5506442"/>
              <a:ext cx="2574286" cy="432048"/>
            </a:xfrm>
            <a:prstGeom prst="rect">
              <a:avLst/>
            </a:prstGeom>
          </p:spPr>
        </p:pic>
        <p:sp>
          <p:nvSpPr>
            <p:cNvPr id="5" name="椭圆 4"/>
            <p:cNvSpPr/>
            <p:nvPr/>
          </p:nvSpPr>
          <p:spPr>
            <a:xfrm>
              <a:off x="1421805" y="4786362"/>
              <a:ext cx="3559380" cy="504056"/>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8" name="直接箭头连接符 7"/>
            <p:cNvCxnSpPr>
              <a:endCxn id="9" idx="1"/>
            </p:cNvCxnSpPr>
            <p:nvPr/>
          </p:nvCxnSpPr>
          <p:spPr>
            <a:xfrm>
              <a:off x="4878189" y="5146402"/>
              <a:ext cx="2376264" cy="576064"/>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2" name="灯片编号占位符 1"/>
          <p:cNvSpPr>
            <a:spLocks noGrp="1"/>
          </p:cNvSpPr>
          <p:nvPr>
            <p:ph type="sldNum" sz="quarter" idx="12"/>
          </p:nvPr>
        </p:nvSpPr>
        <p:spPr/>
        <p:txBody>
          <a:bodyPr/>
          <a:lstStyle/>
          <a:p>
            <a:fld id="{506F4176-339E-4C4B-80E4-BBE9C4467EFE}" type="slidenum">
              <a:rPr lang="zh-CN" altLang="en-US" smtClean="0"/>
              <a:t>10</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10" grpId="0" bldLvl="0" animBg="1"/>
      <p:bldP spid="11" grpId="0" bldLvl="0" animBg="1"/>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47441" y="200265"/>
            <a:ext cx="4702629" cy="6457470"/>
          </a:xfrm>
          <a:prstGeom prst="rect">
            <a:avLst/>
          </a:prstGeom>
        </p:spPr>
      </p:pic>
      <p:pic>
        <p:nvPicPr>
          <p:cNvPr id="5" name="图片 4"/>
          <p:cNvPicPr>
            <a:picLocks noChangeAspect="1"/>
          </p:cNvPicPr>
          <p:nvPr/>
        </p:nvPicPr>
        <p:blipFill>
          <a:blip r:embed="rId3"/>
          <a:stretch>
            <a:fillRect/>
          </a:stretch>
        </p:blipFill>
        <p:spPr>
          <a:xfrm>
            <a:off x="6328570" y="3167593"/>
            <a:ext cx="5584371" cy="1011411"/>
          </a:xfrm>
          <a:prstGeom prst="rect">
            <a:avLst/>
          </a:prstGeom>
        </p:spPr>
      </p:pic>
      <p:sp>
        <p:nvSpPr>
          <p:cNvPr id="4" name="文本框 3"/>
          <p:cNvSpPr txBox="1"/>
          <p:nvPr/>
        </p:nvSpPr>
        <p:spPr>
          <a:xfrm>
            <a:off x="6183630" y="304165"/>
            <a:ext cx="5728335" cy="1432560"/>
          </a:xfrm>
          <a:prstGeom prst="rect">
            <a:avLst/>
          </a:prstGeom>
          <a:noFill/>
        </p:spPr>
        <p:txBody>
          <a:bodyPr wrap="square" rtlCol="0">
            <a:spAutoFit/>
          </a:bodyPr>
          <a:lstStyle/>
          <a:p>
            <a:r>
              <a:rPr lang="en-US" altLang="zh-CN" sz="2180" b="1" dirty="0"/>
              <a:t>Note:</a:t>
            </a:r>
            <a:r>
              <a:rPr lang="en-US" altLang="zh-CN" sz="2180" dirty="0"/>
              <a:t> </a:t>
            </a:r>
            <a:r>
              <a:rPr lang="en-US" altLang="zh-CN" sz="2180" b="1" dirty="0">
                <a:solidFill>
                  <a:srgbClr val="00B0F0"/>
                </a:solidFill>
              </a:rPr>
              <a:t>catch</a:t>
            </a:r>
            <a:r>
              <a:rPr lang="en-US" altLang="zh-CN" sz="2180" dirty="0"/>
              <a:t> clauses are always tried in the order of their appearance. Hence, it is possible for an exception of a derived class type to be handled by a catch clause for one of its base class types.</a:t>
            </a:r>
            <a:endParaRPr lang="zh-CN" altLang="en-US" sz="2180" dirty="0"/>
          </a:p>
        </p:txBody>
      </p:sp>
      <p:grpSp>
        <p:nvGrpSpPr>
          <p:cNvPr id="11" name="组合 10"/>
          <p:cNvGrpSpPr/>
          <p:nvPr/>
        </p:nvGrpSpPr>
        <p:grpSpPr>
          <a:xfrm>
            <a:off x="6422759" y="2198383"/>
            <a:ext cx="5293496" cy="969210"/>
            <a:chOff x="6966421" y="2422292"/>
            <a:chExt cx="5832648" cy="1067926"/>
          </a:xfrm>
        </p:grpSpPr>
        <p:sp>
          <p:nvSpPr>
            <p:cNvPr id="8" name="文本框 7"/>
            <p:cNvSpPr txBox="1"/>
            <p:nvPr/>
          </p:nvSpPr>
          <p:spPr>
            <a:xfrm>
              <a:off x="6966421" y="2422292"/>
              <a:ext cx="5832648" cy="717247"/>
            </a:xfrm>
            <a:prstGeom prst="rect">
              <a:avLst/>
            </a:prstGeom>
            <a:noFill/>
          </p:spPr>
          <p:txBody>
            <a:bodyPr wrap="square">
              <a:spAutoFit/>
            </a:bodyPr>
            <a:lstStyle/>
            <a:p>
              <a:r>
                <a:rPr lang="en-US" altLang="zh-CN" sz="1815" dirty="0"/>
                <a:t>Compilers may warn you if a catch clause for a derived class comes after one for a base class.</a:t>
              </a:r>
              <a:endParaRPr lang="zh-CN" altLang="en-US" sz="1815" dirty="0"/>
            </a:p>
          </p:txBody>
        </p:sp>
        <p:cxnSp>
          <p:nvCxnSpPr>
            <p:cNvPr id="10" name="直接箭头连接符 9"/>
            <p:cNvCxnSpPr/>
            <p:nvPr/>
          </p:nvCxnSpPr>
          <p:spPr>
            <a:xfrm flipH="1">
              <a:off x="8478589" y="3058170"/>
              <a:ext cx="277302" cy="432048"/>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0" name="组合 19"/>
          <p:cNvGrpSpPr/>
          <p:nvPr/>
        </p:nvGrpSpPr>
        <p:grpSpPr>
          <a:xfrm>
            <a:off x="4941758" y="4582182"/>
            <a:ext cx="3611764" cy="1326445"/>
            <a:chOff x="5334577" y="5038390"/>
            <a:chExt cx="3979629" cy="1461546"/>
          </a:xfrm>
        </p:grpSpPr>
        <p:pic>
          <p:nvPicPr>
            <p:cNvPr id="7" name="图片 6"/>
            <p:cNvPicPr>
              <a:picLocks noChangeAspect="1"/>
            </p:cNvPicPr>
            <p:nvPr/>
          </p:nvPicPr>
          <p:blipFill>
            <a:blip r:embed="rId4"/>
            <a:stretch>
              <a:fillRect/>
            </a:stretch>
          </p:blipFill>
          <p:spPr>
            <a:xfrm>
              <a:off x="7959762" y="6183899"/>
              <a:ext cx="1354444" cy="316037"/>
            </a:xfrm>
            <a:prstGeom prst="rect">
              <a:avLst/>
            </a:prstGeom>
          </p:spPr>
        </p:pic>
        <p:cxnSp>
          <p:nvCxnSpPr>
            <p:cNvPr id="13" name="直接箭头连接符 12"/>
            <p:cNvCxnSpPr>
              <a:stCxn id="2" idx="6"/>
            </p:cNvCxnSpPr>
            <p:nvPr/>
          </p:nvCxnSpPr>
          <p:spPr>
            <a:xfrm>
              <a:off x="5334577" y="5038390"/>
              <a:ext cx="3240360" cy="111612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9" name="组合 18"/>
          <p:cNvGrpSpPr/>
          <p:nvPr/>
        </p:nvGrpSpPr>
        <p:grpSpPr>
          <a:xfrm>
            <a:off x="2000959" y="2114585"/>
            <a:ext cx="2940831" cy="2686803"/>
            <a:chOff x="1349797" y="2329959"/>
            <a:chExt cx="3240360" cy="2960459"/>
          </a:xfrm>
        </p:grpSpPr>
        <p:sp>
          <p:nvSpPr>
            <p:cNvPr id="2" name="椭圆 1"/>
            <p:cNvSpPr/>
            <p:nvPr/>
          </p:nvSpPr>
          <p:spPr>
            <a:xfrm>
              <a:off x="1421805" y="4786362"/>
              <a:ext cx="3168352" cy="504056"/>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6" name="椭圆 15"/>
            <p:cNvSpPr/>
            <p:nvPr/>
          </p:nvSpPr>
          <p:spPr>
            <a:xfrm>
              <a:off x="1349797" y="2329959"/>
              <a:ext cx="3168352" cy="656203"/>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7" name="直接箭头连接符 16"/>
            <p:cNvCxnSpPr/>
            <p:nvPr/>
          </p:nvCxnSpPr>
          <p:spPr>
            <a:xfrm>
              <a:off x="2573933" y="2986162"/>
              <a:ext cx="0" cy="180020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6" name="灯片编号占位符 5"/>
          <p:cNvSpPr>
            <a:spLocks noGrp="1"/>
          </p:cNvSpPr>
          <p:nvPr>
            <p:ph type="sldNum" sz="quarter" idx="12"/>
          </p:nvPr>
        </p:nvSpPr>
        <p:spPr/>
        <p:txBody>
          <a:bodyPr/>
          <a:lstStyle/>
          <a:p>
            <a:fld id="{506F4176-339E-4C4B-80E4-BBE9C4467EFE}" type="slidenum">
              <a:rPr lang="zh-CN" altLang="en-US" smtClean="0"/>
              <a:t>11</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Content Placeholder 2"/>
          <p:cNvSpPr txBox="1"/>
          <p:nvPr/>
        </p:nvSpPr>
        <p:spPr>
          <a:xfrm>
            <a:off x="1513335" y="511197"/>
            <a:ext cx="9054497" cy="440370"/>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180" dirty="0">
                <a:solidFill>
                  <a:prstClr val="black"/>
                </a:solidFill>
              </a:rPr>
              <a:t>C++ provides a list of standard exceptions defined in which we can use in our programs. </a:t>
            </a:r>
          </a:p>
          <a:p>
            <a:pPr marL="128905" lvl="1" indent="0">
              <a:spcBef>
                <a:spcPts val="1415"/>
              </a:spcBef>
              <a:buSzPct val="68000"/>
              <a:buNone/>
            </a:pPr>
            <a:r>
              <a:rPr lang="en-US" sz="2180" dirty="0">
                <a:solidFill>
                  <a:prstClr val="black"/>
                </a:solidFill>
              </a:rPr>
              <a:t>  </a:t>
            </a:r>
          </a:p>
        </p:txBody>
      </p:sp>
      <p:pic>
        <p:nvPicPr>
          <p:cNvPr id="2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749625" y="962723"/>
            <a:ext cx="5293389" cy="53729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9" name="Title 1"/>
          <p:cNvSpPr txBox="1"/>
          <p:nvPr/>
        </p:nvSpPr>
        <p:spPr>
          <a:xfrm>
            <a:off x="1408617" y="55126"/>
            <a:ext cx="3954094" cy="522209"/>
          </a:xfrm>
          <a:prstGeom prst="rect">
            <a:avLst/>
          </a:prstGeom>
        </p:spPr>
        <p:txBody>
          <a:bodyPr>
            <a:noAutofit/>
          </a:bodyPr>
          <a:lstStyle>
            <a:lvl1pPr algn="ctr" defTabSz="1186815" rtl="0" eaLnBrk="1" latinLnBrk="0" hangingPunct="1">
              <a:spcBef>
                <a:spcPct val="0"/>
              </a:spcBef>
              <a:buNone/>
              <a:defRPr sz="5700" kern="1200">
                <a:solidFill>
                  <a:schemeClr val="tx1"/>
                </a:solidFill>
                <a:latin typeface="+mj-lt"/>
                <a:ea typeface="+mj-ea"/>
                <a:cs typeface="+mj-cs"/>
              </a:defRPr>
            </a:lvl1pPr>
          </a:lstStyle>
          <a:p>
            <a:r>
              <a:rPr lang="en-US" altLang="zh-CN" sz="2540" b="1" dirty="0"/>
              <a:t>C++ Standard Exceptions</a:t>
            </a:r>
          </a:p>
        </p:txBody>
      </p:sp>
      <p:pic>
        <p:nvPicPr>
          <p:cNvPr id="31" name="图片 30"/>
          <p:cNvPicPr>
            <a:picLocks noChangeAspect="1"/>
          </p:cNvPicPr>
          <p:nvPr/>
        </p:nvPicPr>
        <p:blipFill>
          <a:blip r:embed="rId3"/>
          <a:stretch>
            <a:fillRect/>
          </a:stretch>
        </p:blipFill>
        <p:spPr>
          <a:xfrm>
            <a:off x="231642" y="1389019"/>
            <a:ext cx="6517982" cy="4218534"/>
          </a:xfrm>
          <a:prstGeom prst="rect">
            <a:avLst/>
          </a:prstGeom>
        </p:spPr>
      </p:pic>
      <p:sp>
        <p:nvSpPr>
          <p:cNvPr id="2" name="灯片编号占位符 1"/>
          <p:cNvSpPr>
            <a:spLocks noGrp="1"/>
          </p:cNvSpPr>
          <p:nvPr>
            <p:ph type="sldNum" sz="quarter" idx="12"/>
          </p:nvPr>
        </p:nvSpPr>
        <p:spPr/>
        <p:txBody>
          <a:bodyPr/>
          <a:lstStyle/>
          <a:p>
            <a:fld id="{506F4176-339E-4C4B-80E4-BBE9C4467EFE}" type="slidenum">
              <a:rPr lang="zh-CN" altLang="en-US" smtClean="0"/>
              <a:t>12</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386739" y="3137695"/>
            <a:ext cx="9630557" cy="2062915"/>
          </a:xfrm>
          <a:prstGeom prst="rect">
            <a:avLst/>
          </a:prstGeom>
        </p:spPr>
      </p:pic>
      <p:grpSp>
        <p:nvGrpSpPr>
          <p:cNvPr id="4" name="组合 3"/>
          <p:cNvGrpSpPr/>
          <p:nvPr/>
        </p:nvGrpSpPr>
        <p:grpSpPr>
          <a:xfrm>
            <a:off x="3849352" y="2941640"/>
            <a:ext cx="7972920" cy="977042"/>
            <a:chOff x="413693" y="1706563"/>
            <a:chExt cx="8784977" cy="1076555"/>
          </a:xfrm>
        </p:grpSpPr>
        <p:sp>
          <p:nvSpPr>
            <p:cNvPr id="5" name="矩形 4"/>
            <p:cNvSpPr/>
            <p:nvPr/>
          </p:nvSpPr>
          <p:spPr>
            <a:xfrm>
              <a:off x="413693" y="2498651"/>
              <a:ext cx="1152129" cy="284467"/>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6" name="圆角矩形标注 3"/>
            <p:cNvSpPr/>
            <p:nvPr/>
          </p:nvSpPr>
          <p:spPr>
            <a:xfrm>
              <a:off x="1349798" y="1706563"/>
              <a:ext cx="7848872" cy="619096"/>
            </a:xfrm>
            <a:prstGeom prst="wedgeRoundRectCallout">
              <a:avLst>
                <a:gd name="adj1" fmla="val -49548"/>
                <a:gd name="adj2" fmla="val 90103"/>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Exception specification used in function declaration, with no argument indicates that the function is not allowed to throw any exceptions. </a:t>
              </a:r>
              <a:endParaRPr lang="zh-CN" altLang="en-US" sz="1815" dirty="0"/>
            </a:p>
          </p:txBody>
        </p:sp>
      </p:grpSp>
      <p:sp>
        <p:nvSpPr>
          <p:cNvPr id="7" name="Content Placeholder 2"/>
          <p:cNvSpPr txBox="1"/>
          <p:nvPr/>
        </p:nvSpPr>
        <p:spPr>
          <a:xfrm>
            <a:off x="908521" y="5490360"/>
            <a:ext cx="10717695" cy="1559610"/>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defTabSz="829945">
              <a:spcBef>
                <a:spcPts val="1415"/>
              </a:spcBef>
              <a:buSzPct val="68000"/>
              <a:buNone/>
              <a:defRPr/>
            </a:pPr>
            <a:r>
              <a:rPr lang="en-US" sz="2180" dirty="0">
                <a:solidFill>
                  <a:prstClr val="black"/>
                </a:solidFill>
                <a:latin typeface="Calibri" panose="020F0502020204030204"/>
              </a:rPr>
              <a:t> </a:t>
            </a:r>
            <a:r>
              <a:rPr lang="en-US" sz="2180" b="1" dirty="0">
                <a:solidFill>
                  <a:prstClr val="black"/>
                </a:solidFill>
                <a:latin typeface="Calibri" panose="020F0502020204030204"/>
              </a:rPr>
              <a:t>what() </a:t>
            </a:r>
            <a:r>
              <a:rPr lang="en-US" sz="2180" dirty="0">
                <a:solidFill>
                  <a:prstClr val="black"/>
                </a:solidFill>
                <a:latin typeface="Calibri" panose="020F0502020204030204"/>
              </a:rPr>
              <a:t>is a public method provided by </a:t>
            </a:r>
            <a:r>
              <a:rPr lang="en-US" sz="2180" b="1" dirty="0">
                <a:solidFill>
                  <a:prstClr val="black"/>
                </a:solidFill>
                <a:latin typeface="Calibri" panose="020F0502020204030204"/>
              </a:rPr>
              <a:t>exception class </a:t>
            </a:r>
            <a:r>
              <a:rPr lang="en-US" sz="2180" dirty="0">
                <a:solidFill>
                  <a:prstClr val="black"/>
                </a:solidFill>
                <a:latin typeface="Calibri" panose="020F0502020204030204"/>
              </a:rPr>
              <a:t>which returns a string and it has been overridden by all the child exception classes. </a:t>
            </a:r>
            <a:endParaRPr lang="zh-CN" altLang="zh-CN" sz="2180" b="1" dirty="0">
              <a:solidFill>
                <a:prstClr val="black"/>
              </a:solidFill>
              <a:latin typeface="Calibri" panose="020F0502020204030204"/>
              <a:ea typeface="宋体" panose="02010600030101010101" pitchFamily="2" charset="-122"/>
            </a:endParaRPr>
          </a:p>
        </p:txBody>
      </p:sp>
      <p:pic>
        <p:nvPicPr>
          <p:cNvPr id="2" name="图片 1"/>
          <p:cNvPicPr>
            <a:picLocks noChangeAspect="1"/>
          </p:cNvPicPr>
          <p:nvPr/>
        </p:nvPicPr>
        <p:blipFill>
          <a:blip r:embed="rId3"/>
          <a:stretch>
            <a:fillRect/>
          </a:stretch>
        </p:blipFill>
        <p:spPr>
          <a:xfrm>
            <a:off x="5259455" y="592065"/>
            <a:ext cx="5607327" cy="2037546"/>
          </a:xfrm>
          <a:prstGeom prst="rect">
            <a:avLst/>
          </a:prstGeom>
        </p:spPr>
      </p:pic>
      <p:sp>
        <p:nvSpPr>
          <p:cNvPr id="8" name="Content Placeholder 2"/>
          <p:cNvSpPr txBox="1"/>
          <p:nvPr/>
        </p:nvSpPr>
        <p:spPr>
          <a:xfrm>
            <a:off x="908521" y="1183989"/>
            <a:ext cx="3471322" cy="1343556"/>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defTabSz="829945">
              <a:spcBef>
                <a:spcPts val="1415"/>
              </a:spcBef>
              <a:buSzPct val="68000"/>
              <a:buNone/>
              <a:defRPr/>
            </a:pPr>
            <a:r>
              <a:rPr lang="en-US" sz="2180" dirty="0">
                <a:solidFill>
                  <a:prstClr val="black"/>
                </a:solidFill>
                <a:latin typeface="Calibri" panose="020F0502020204030204"/>
              </a:rPr>
              <a:t> </a:t>
            </a:r>
            <a:r>
              <a:rPr lang="en-US" sz="2180" b="1" dirty="0" err="1">
                <a:solidFill>
                  <a:prstClr val="black"/>
                </a:solidFill>
                <a:latin typeface="Calibri" panose="020F0502020204030204"/>
              </a:rPr>
              <a:t>noexcept</a:t>
            </a:r>
            <a:r>
              <a:rPr lang="en-US" sz="2180" b="1" dirty="0">
                <a:solidFill>
                  <a:prstClr val="black"/>
                </a:solidFill>
                <a:latin typeface="Calibri" panose="020F0502020204030204"/>
              </a:rPr>
              <a:t>, </a:t>
            </a:r>
            <a:r>
              <a:rPr lang="en-US" sz="2180" b="1" dirty="0" err="1">
                <a:solidFill>
                  <a:prstClr val="black"/>
                </a:solidFill>
                <a:latin typeface="Calibri" panose="020F0502020204030204"/>
              </a:rPr>
              <a:t>noexcept</a:t>
            </a:r>
            <a:r>
              <a:rPr lang="en-US" sz="2180" b="1" dirty="0">
                <a:solidFill>
                  <a:prstClr val="black"/>
                </a:solidFill>
                <a:latin typeface="Calibri" panose="020F0502020204030204"/>
              </a:rPr>
              <a:t>(true), </a:t>
            </a:r>
            <a:r>
              <a:rPr lang="en-US" sz="2180" dirty="0">
                <a:solidFill>
                  <a:prstClr val="black"/>
                </a:solidFill>
                <a:latin typeface="Calibri" panose="020F0502020204030204"/>
              </a:rPr>
              <a:t>and</a:t>
            </a:r>
            <a:r>
              <a:rPr lang="en-US" sz="2180" b="1" dirty="0">
                <a:solidFill>
                  <a:prstClr val="black"/>
                </a:solidFill>
                <a:latin typeface="Calibri" panose="020F0502020204030204"/>
              </a:rPr>
              <a:t> throw() </a:t>
            </a:r>
            <a:r>
              <a:rPr lang="en-US" sz="2180" dirty="0">
                <a:solidFill>
                  <a:prstClr val="black"/>
                </a:solidFill>
                <a:latin typeface="Calibri" panose="020F0502020204030204"/>
              </a:rPr>
              <a:t>are equivalent.</a:t>
            </a:r>
            <a:endParaRPr lang="zh-CN" altLang="zh-CN" sz="2180" dirty="0">
              <a:solidFill>
                <a:prstClr val="black"/>
              </a:solidFill>
              <a:latin typeface="Calibri" panose="020F0502020204030204"/>
              <a:ea typeface="宋体" panose="02010600030101010101" pitchFamily="2" charset="-122"/>
            </a:endParaRPr>
          </a:p>
        </p:txBody>
      </p:sp>
      <p:sp>
        <p:nvSpPr>
          <p:cNvPr id="9" name="灯片编号占位符 8"/>
          <p:cNvSpPr>
            <a:spLocks noGrp="1"/>
          </p:cNvSpPr>
          <p:nvPr>
            <p:ph type="sldNum" sz="quarter" idx="12"/>
          </p:nvPr>
        </p:nvSpPr>
        <p:spPr/>
        <p:txBody>
          <a:bodyPr/>
          <a:lstStyle/>
          <a:p>
            <a:fld id="{506F4176-339E-4C4B-80E4-BBE9C4467EFE}" type="slidenum">
              <a:rPr lang="zh-CN" altLang="en-US" smtClean="0"/>
              <a:t>13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1" name="图片 20"/>
          <p:cNvPicPr>
            <a:picLocks noChangeAspect="1"/>
          </p:cNvPicPr>
          <p:nvPr/>
        </p:nvPicPr>
        <p:blipFill>
          <a:blip r:embed="rId2"/>
          <a:stretch>
            <a:fillRect/>
          </a:stretch>
        </p:blipFill>
        <p:spPr>
          <a:xfrm>
            <a:off x="6979845" y="5780304"/>
            <a:ext cx="2398502" cy="520157"/>
          </a:xfrm>
          <a:prstGeom prst="rect">
            <a:avLst/>
          </a:prstGeom>
        </p:spPr>
      </p:pic>
      <p:pic>
        <p:nvPicPr>
          <p:cNvPr id="6" name="图片 5"/>
          <p:cNvPicPr>
            <a:picLocks noChangeAspect="1"/>
          </p:cNvPicPr>
          <p:nvPr/>
        </p:nvPicPr>
        <p:blipFill>
          <a:blip r:embed="rId3"/>
          <a:stretch>
            <a:fillRect/>
          </a:stretch>
        </p:blipFill>
        <p:spPr>
          <a:xfrm>
            <a:off x="1688607" y="1099928"/>
            <a:ext cx="5091633" cy="5134855"/>
          </a:xfrm>
          <a:prstGeom prst="rect">
            <a:avLst/>
          </a:prstGeom>
        </p:spPr>
      </p:pic>
      <p:sp>
        <p:nvSpPr>
          <p:cNvPr id="4" name="Content Placeholder 2"/>
          <p:cNvSpPr txBox="1"/>
          <p:nvPr/>
        </p:nvSpPr>
        <p:spPr>
          <a:xfrm>
            <a:off x="1628199" y="125841"/>
            <a:ext cx="10111219" cy="914925"/>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defTabSz="829945">
              <a:spcBef>
                <a:spcPts val="1415"/>
              </a:spcBef>
              <a:buSzPct val="68000"/>
              <a:buNone/>
              <a:defRPr/>
            </a:pPr>
            <a:r>
              <a:rPr lang="en-US" sz="2400" dirty="0">
                <a:solidFill>
                  <a:prstClr val="black"/>
                </a:solidFill>
                <a:latin typeface="Calibri" panose="020F0502020204030204"/>
              </a:rPr>
              <a:t>Define your own exception class derived from exception class and override </a:t>
            </a:r>
            <a:r>
              <a:rPr lang="en-US" altLang="zh-CN" sz="2400" b="1" dirty="0">
                <a:solidFill>
                  <a:prstClr val="black"/>
                </a:solidFill>
                <a:latin typeface="Calibri" panose="020F0502020204030204"/>
                <a:ea typeface="宋体" panose="02010600030101010101" pitchFamily="2" charset="-122"/>
              </a:rPr>
              <a:t>what() </a:t>
            </a:r>
            <a:r>
              <a:rPr lang="en-US" altLang="zh-CN" sz="2400" dirty="0">
                <a:solidFill>
                  <a:prstClr val="black"/>
                </a:solidFill>
                <a:latin typeface="Calibri" panose="020F0502020204030204"/>
                <a:ea typeface="宋体" panose="02010600030101010101" pitchFamily="2" charset="-122"/>
              </a:rPr>
              <a:t>method</a:t>
            </a:r>
            <a:endParaRPr lang="en-US" sz="2400" dirty="0">
              <a:solidFill>
                <a:prstClr val="black"/>
              </a:solidFill>
              <a:latin typeface="Calibri" panose="020F0502020204030204"/>
            </a:endParaRPr>
          </a:p>
          <a:p>
            <a:pPr marL="128905" lvl="1" indent="0" defTabSz="829945">
              <a:spcBef>
                <a:spcPts val="1415"/>
              </a:spcBef>
              <a:buSzPct val="68000"/>
              <a:buNone/>
              <a:defRPr/>
            </a:pPr>
            <a:r>
              <a:rPr lang="en-US" sz="2400" dirty="0">
                <a:solidFill>
                  <a:prstClr val="black"/>
                </a:solidFill>
                <a:latin typeface="Calibri" panose="020F0502020204030204"/>
              </a:rPr>
              <a:t>  </a:t>
            </a:r>
          </a:p>
        </p:txBody>
      </p:sp>
      <p:sp>
        <p:nvSpPr>
          <p:cNvPr id="11" name="矩形 10"/>
          <p:cNvSpPr/>
          <p:nvPr/>
        </p:nvSpPr>
        <p:spPr>
          <a:xfrm>
            <a:off x="2208518" y="2206177"/>
            <a:ext cx="3006183" cy="939759"/>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grpSp>
        <p:nvGrpSpPr>
          <p:cNvPr id="7" name="组合 6"/>
          <p:cNvGrpSpPr/>
          <p:nvPr/>
        </p:nvGrpSpPr>
        <p:grpSpPr>
          <a:xfrm>
            <a:off x="2731332" y="4670684"/>
            <a:ext cx="5947014" cy="1637487"/>
            <a:chOff x="1709837" y="1906042"/>
            <a:chExt cx="6552728" cy="1804268"/>
          </a:xfrm>
        </p:grpSpPr>
        <p:sp>
          <p:nvSpPr>
            <p:cNvPr id="8" name="矩形 7"/>
            <p:cNvSpPr/>
            <p:nvPr/>
          </p:nvSpPr>
          <p:spPr>
            <a:xfrm>
              <a:off x="1709837" y="1906042"/>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9" name="矩形 8"/>
            <p:cNvSpPr/>
            <p:nvPr/>
          </p:nvSpPr>
          <p:spPr>
            <a:xfrm>
              <a:off x="6384674" y="3418210"/>
              <a:ext cx="1877891"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2" name="直接箭头连接符 11"/>
            <p:cNvCxnSpPr/>
            <p:nvPr/>
          </p:nvCxnSpPr>
          <p:spPr>
            <a:xfrm>
              <a:off x="4199451" y="2122066"/>
              <a:ext cx="2191618" cy="1442194"/>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8" name="组合 17"/>
          <p:cNvGrpSpPr/>
          <p:nvPr/>
        </p:nvGrpSpPr>
        <p:grpSpPr>
          <a:xfrm>
            <a:off x="2903017" y="4073749"/>
            <a:ext cx="1723517" cy="466231"/>
            <a:chOff x="1610977" y="4920716"/>
            <a:chExt cx="1899060" cy="513717"/>
          </a:xfrm>
        </p:grpSpPr>
        <p:sp>
          <p:nvSpPr>
            <p:cNvPr id="5" name="椭圆 4"/>
            <p:cNvSpPr/>
            <p:nvPr/>
          </p:nvSpPr>
          <p:spPr>
            <a:xfrm>
              <a:off x="1907995" y="4920716"/>
              <a:ext cx="14401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14" name="椭圆 13"/>
            <p:cNvSpPr/>
            <p:nvPr/>
          </p:nvSpPr>
          <p:spPr>
            <a:xfrm>
              <a:off x="1610977" y="5146402"/>
              <a:ext cx="18990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grpSp>
      <p:sp>
        <p:nvSpPr>
          <p:cNvPr id="2" name="灯片编号占位符 1"/>
          <p:cNvSpPr>
            <a:spLocks noGrp="1"/>
          </p:cNvSpPr>
          <p:nvPr>
            <p:ph type="sldNum" sz="quarter" idx="12"/>
          </p:nvPr>
        </p:nvSpPr>
        <p:spPr/>
        <p:txBody>
          <a:bodyPr/>
          <a:lstStyle/>
          <a:p>
            <a:fld id="{506F4176-339E-4C4B-80E4-BBE9C4467EFE}" type="slidenum">
              <a:rPr lang="zh-CN" altLang="en-US" smtClean="0"/>
              <a:t>14</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2"/>
          <a:stretch>
            <a:fillRect/>
          </a:stretch>
        </p:blipFill>
        <p:spPr>
          <a:xfrm>
            <a:off x="8267165" y="4468452"/>
            <a:ext cx="2715667" cy="474352"/>
          </a:xfrm>
          <a:prstGeom prst="rect">
            <a:avLst/>
          </a:prstGeom>
        </p:spPr>
      </p:pic>
      <p:pic>
        <p:nvPicPr>
          <p:cNvPr id="17" name="图片 16"/>
          <p:cNvPicPr>
            <a:picLocks noChangeAspect="1"/>
          </p:cNvPicPr>
          <p:nvPr/>
        </p:nvPicPr>
        <p:blipFill>
          <a:blip r:embed="rId3"/>
          <a:stretch>
            <a:fillRect/>
          </a:stretch>
        </p:blipFill>
        <p:spPr>
          <a:xfrm>
            <a:off x="2567004" y="2194938"/>
            <a:ext cx="5022476" cy="4547027"/>
          </a:xfrm>
          <a:prstGeom prst="rect">
            <a:avLst/>
          </a:prstGeom>
        </p:spPr>
      </p:pic>
      <p:sp>
        <p:nvSpPr>
          <p:cNvPr id="11" name="矩形 10"/>
          <p:cNvSpPr/>
          <p:nvPr/>
        </p:nvSpPr>
        <p:spPr>
          <a:xfrm>
            <a:off x="3089817" y="3298297"/>
            <a:ext cx="3528997" cy="97273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grpSp>
        <p:nvGrpSpPr>
          <p:cNvPr id="7" name="组合 6"/>
          <p:cNvGrpSpPr/>
          <p:nvPr/>
        </p:nvGrpSpPr>
        <p:grpSpPr>
          <a:xfrm>
            <a:off x="3612632" y="4670685"/>
            <a:ext cx="6012366" cy="1372387"/>
            <a:chOff x="1421805" y="825923"/>
            <a:chExt cx="6624737" cy="1512167"/>
          </a:xfrm>
        </p:grpSpPr>
        <p:sp>
          <p:nvSpPr>
            <p:cNvPr id="8" name="矩形 7"/>
            <p:cNvSpPr/>
            <p:nvPr/>
          </p:nvSpPr>
          <p:spPr>
            <a:xfrm>
              <a:off x="1421805" y="2050059"/>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9" name="矩形 8"/>
            <p:cNvSpPr/>
            <p:nvPr/>
          </p:nvSpPr>
          <p:spPr>
            <a:xfrm>
              <a:off x="6550410" y="825923"/>
              <a:ext cx="1496132"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2" name="直接箭头连接符 11"/>
            <p:cNvCxnSpPr>
              <a:endCxn id="9" idx="1"/>
            </p:cNvCxnSpPr>
            <p:nvPr/>
          </p:nvCxnSpPr>
          <p:spPr>
            <a:xfrm flipV="1">
              <a:off x="4086101" y="971973"/>
              <a:ext cx="2464309" cy="122210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13" name="文本框 12"/>
          <p:cNvSpPr txBox="1"/>
          <p:nvPr/>
        </p:nvSpPr>
        <p:spPr>
          <a:xfrm>
            <a:off x="1446449" y="169848"/>
            <a:ext cx="10422278" cy="1938992"/>
          </a:xfrm>
          <a:prstGeom prst="rect">
            <a:avLst/>
          </a:prstGeom>
          <a:noFill/>
        </p:spPr>
        <p:txBody>
          <a:bodyPr wrap="square" rtlCol="0">
            <a:spAutoFit/>
          </a:bodyPr>
          <a:lstStyle/>
          <a:p>
            <a:pPr defTabSz="1076960">
              <a:defRPr/>
            </a:pPr>
            <a:r>
              <a:rPr lang="en-US" altLang="zh-CN" sz="2000" dirty="0">
                <a:solidFill>
                  <a:prstClr val="black"/>
                </a:solidFill>
                <a:latin typeface="Calibri" panose="020F0502020204030204"/>
                <a:ea typeface="宋体" panose="02010600030101010101" pitchFamily="2" charset="-122"/>
              </a:rPr>
              <a:t>Note: </a:t>
            </a:r>
            <a:r>
              <a:rPr lang="en-US" altLang="zh-CN" sz="2000" b="1" dirty="0">
                <a:solidFill>
                  <a:srgbClr val="00B0F0"/>
                </a:solidFill>
                <a:latin typeface="Calibri" panose="020F0502020204030204"/>
                <a:ea typeface="宋体" panose="02010600030101010101" pitchFamily="2" charset="-122"/>
              </a:rPr>
              <a:t>use catch-by-reference for exception objects</a:t>
            </a:r>
          </a:p>
          <a:p>
            <a:pPr defTabSz="1076960">
              <a:defRPr/>
            </a:pPr>
            <a:r>
              <a:rPr lang="en-US" altLang="zh-CN" sz="2000" b="1" dirty="0">
                <a:solidFill>
                  <a:prstClr val="black"/>
                </a:solidFill>
                <a:latin typeface="Calibri" panose="020F0502020204030204"/>
                <a:ea typeface="宋体" panose="02010600030101010101" pitchFamily="2" charset="-122"/>
              </a:rPr>
              <a:t>catch-by-value</a:t>
            </a:r>
            <a:r>
              <a:rPr lang="en-US" altLang="zh-CN" sz="2000" dirty="0">
                <a:solidFill>
                  <a:prstClr val="black"/>
                </a:solidFill>
                <a:latin typeface="Calibri" panose="020F0502020204030204"/>
                <a:ea typeface="宋体" panose="02010600030101010101" pitchFamily="2" charset="-122"/>
              </a:rPr>
              <a:t>:Derived class exception objects caught as base class exceptions have their </a:t>
            </a:r>
            <a:r>
              <a:rPr lang="en-US" altLang="zh-CN" sz="2000" dirty="0" err="1">
                <a:solidFill>
                  <a:prstClr val="black"/>
                </a:solidFill>
                <a:latin typeface="Calibri" panose="020F0502020204030204"/>
                <a:ea typeface="宋体" panose="02010600030101010101" pitchFamily="2" charset="-122"/>
              </a:rPr>
              <a:t>derivedness</a:t>
            </a:r>
            <a:r>
              <a:rPr lang="en-US" altLang="zh-CN" sz="2000" dirty="0">
                <a:solidFill>
                  <a:prstClr val="black"/>
                </a:solidFill>
                <a:latin typeface="Calibri" panose="020F0502020204030204"/>
                <a:ea typeface="宋体" panose="02010600030101010101" pitchFamily="2" charset="-122"/>
              </a:rPr>
              <a:t> "sliced off." Such "sliced" objects are base class objects: they lack derived class data members, and when virtual functions are called on them, they resolve to virtual functions of the base class. So use </a:t>
            </a:r>
            <a:r>
              <a:rPr lang="en-US" altLang="zh-CN" sz="2000" b="1" dirty="0">
                <a:solidFill>
                  <a:prstClr val="black"/>
                </a:solidFill>
                <a:latin typeface="Calibri" panose="020F0502020204030204"/>
                <a:ea typeface="宋体" panose="02010600030101010101" pitchFamily="2" charset="-122"/>
              </a:rPr>
              <a:t>catch-by-reference</a:t>
            </a:r>
            <a:r>
              <a:rPr lang="en-US" altLang="zh-CN" sz="2000" dirty="0">
                <a:solidFill>
                  <a:prstClr val="black"/>
                </a:solidFill>
                <a:latin typeface="Calibri" panose="020F0502020204030204"/>
                <a:ea typeface="宋体" panose="02010600030101010101" pitchFamily="2" charset="-122"/>
              </a:rPr>
              <a:t> for exception objects and invoke the virtual function of the derived class.</a:t>
            </a:r>
            <a:endParaRPr lang="zh-CN" altLang="en-US" sz="2000" dirty="0">
              <a:solidFill>
                <a:prstClr val="black"/>
              </a:solidFill>
              <a:latin typeface="Calibri" panose="020F0502020204030204"/>
              <a:ea typeface="宋体" panose="02010600030101010101" pitchFamily="2" charset="-122"/>
            </a:endParaRPr>
          </a:p>
        </p:txBody>
      </p:sp>
      <p:grpSp>
        <p:nvGrpSpPr>
          <p:cNvPr id="27" name="组合 26"/>
          <p:cNvGrpSpPr/>
          <p:nvPr/>
        </p:nvGrpSpPr>
        <p:grpSpPr>
          <a:xfrm>
            <a:off x="3743335" y="4923377"/>
            <a:ext cx="3486115" cy="727585"/>
            <a:chOff x="4014093" y="5424831"/>
            <a:chExt cx="3841182" cy="801691"/>
          </a:xfrm>
        </p:grpSpPr>
        <p:sp>
          <p:nvSpPr>
            <p:cNvPr id="5" name="椭圆 4"/>
            <p:cNvSpPr/>
            <p:nvPr/>
          </p:nvSpPr>
          <p:spPr>
            <a:xfrm>
              <a:off x="4014093" y="5938491"/>
              <a:ext cx="14401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25" name="直接箭头连接符 24"/>
            <p:cNvCxnSpPr/>
            <p:nvPr/>
          </p:nvCxnSpPr>
          <p:spPr>
            <a:xfrm flipH="1">
              <a:off x="5484961" y="5794474"/>
              <a:ext cx="473348" cy="28803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6" name="文本框 25"/>
            <p:cNvSpPr txBox="1"/>
            <p:nvPr/>
          </p:nvSpPr>
          <p:spPr>
            <a:xfrm>
              <a:off x="5836285" y="5424831"/>
              <a:ext cx="2018990" cy="644336"/>
            </a:xfrm>
            <a:prstGeom prst="rect">
              <a:avLst/>
            </a:prstGeom>
            <a:noFill/>
          </p:spPr>
          <p:txBody>
            <a:bodyPr wrap="none" rtlCol="0">
              <a:spAutoFit/>
            </a:bodyPr>
            <a:lstStyle/>
            <a:p>
              <a:r>
                <a:rPr lang="en-US" altLang="zh-CN" sz="1600" dirty="0">
                  <a:solidFill>
                    <a:schemeClr val="bg1"/>
                  </a:solidFill>
                </a:rPr>
                <a:t>Catch the exception</a:t>
              </a:r>
            </a:p>
            <a:p>
              <a:r>
                <a:rPr lang="en-US" altLang="zh-CN" sz="1600" dirty="0">
                  <a:solidFill>
                    <a:schemeClr val="bg1"/>
                  </a:solidFill>
                </a:rPr>
                <a:t> by value</a:t>
              </a:r>
              <a:endParaRPr lang="zh-CN" altLang="en-US" sz="1600" dirty="0">
                <a:solidFill>
                  <a:schemeClr val="bg1"/>
                </a:solidFill>
              </a:endParaRPr>
            </a:p>
          </p:txBody>
        </p:sp>
      </p:grpSp>
      <p:grpSp>
        <p:nvGrpSpPr>
          <p:cNvPr id="33" name="组合 32"/>
          <p:cNvGrpSpPr/>
          <p:nvPr/>
        </p:nvGrpSpPr>
        <p:grpSpPr>
          <a:xfrm>
            <a:off x="7991201" y="4942802"/>
            <a:ext cx="3559116" cy="836290"/>
            <a:chOff x="8609111" y="6806654"/>
            <a:chExt cx="3921619" cy="921468"/>
          </a:xfrm>
        </p:grpSpPr>
        <p:cxnSp>
          <p:nvCxnSpPr>
            <p:cNvPr id="30" name="直接箭头连接符 29"/>
            <p:cNvCxnSpPr/>
            <p:nvPr/>
          </p:nvCxnSpPr>
          <p:spPr>
            <a:xfrm flipV="1">
              <a:off x="9270677" y="6806654"/>
              <a:ext cx="216024" cy="2119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1" name="文本框 30"/>
            <p:cNvSpPr txBox="1"/>
            <p:nvPr/>
          </p:nvSpPr>
          <p:spPr>
            <a:xfrm>
              <a:off x="8609111" y="7010875"/>
              <a:ext cx="3921619" cy="717247"/>
            </a:xfrm>
            <a:prstGeom prst="rect">
              <a:avLst/>
            </a:prstGeom>
            <a:noFill/>
          </p:spPr>
          <p:txBody>
            <a:bodyPr wrap="none" rtlCol="0">
              <a:spAutoFit/>
            </a:bodyPr>
            <a:lstStyle/>
            <a:p>
              <a:r>
                <a:rPr lang="en-US" altLang="zh-CN" sz="1815" dirty="0"/>
                <a:t>Invoke what() of the exception class</a:t>
              </a:r>
            </a:p>
            <a:p>
              <a:r>
                <a:rPr lang="en-US" altLang="zh-CN" sz="1815" dirty="0"/>
                <a:t>rather than the </a:t>
              </a:r>
              <a:r>
                <a:rPr lang="en-US" altLang="zh-CN" sz="1815" dirty="0" err="1"/>
                <a:t>MyException</a:t>
              </a:r>
              <a:r>
                <a:rPr lang="en-US" altLang="zh-CN" sz="1815" dirty="0"/>
                <a:t> class.</a:t>
              </a:r>
              <a:endParaRPr lang="zh-CN" altLang="en-US" sz="1815" dirty="0"/>
            </a:p>
          </p:txBody>
        </p:sp>
      </p:grpSp>
      <p:grpSp>
        <p:nvGrpSpPr>
          <p:cNvPr id="16" name="组合 15"/>
          <p:cNvGrpSpPr/>
          <p:nvPr/>
        </p:nvGrpSpPr>
        <p:grpSpPr>
          <a:xfrm>
            <a:off x="5874326" y="2892243"/>
            <a:ext cx="4807765" cy="826457"/>
            <a:chOff x="5874326" y="2892243"/>
            <a:chExt cx="4807765" cy="826457"/>
          </a:xfrm>
        </p:grpSpPr>
        <p:sp>
          <p:nvSpPr>
            <p:cNvPr id="36" name="椭圆 35"/>
            <p:cNvSpPr/>
            <p:nvPr/>
          </p:nvSpPr>
          <p:spPr>
            <a:xfrm>
              <a:off x="5874326" y="3457292"/>
              <a:ext cx="809839" cy="26140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0" name="直接箭头连接符 9"/>
            <p:cNvCxnSpPr>
              <a:stCxn id="14" idx="1"/>
            </p:cNvCxnSpPr>
            <p:nvPr/>
          </p:nvCxnSpPr>
          <p:spPr>
            <a:xfrm flipH="1">
              <a:off x="6216073" y="3076909"/>
              <a:ext cx="1430572" cy="38038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7646645" y="2892243"/>
              <a:ext cx="3035446" cy="369332"/>
            </a:xfrm>
            <a:prstGeom prst="rect">
              <a:avLst/>
            </a:prstGeom>
            <a:noFill/>
          </p:spPr>
          <p:txBody>
            <a:bodyPr wrap="none" rtlCol="0">
              <a:spAutoFit/>
            </a:bodyPr>
            <a:lstStyle/>
            <a:p>
              <a:r>
                <a:rPr lang="en-US" altLang="zh-CN" dirty="0"/>
                <a:t>It will not throw any exception</a:t>
              </a:r>
              <a:endParaRPr lang="zh-CN" altLang="en-US" dirty="0"/>
            </a:p>
          </p:txBody>
        </p:sp>
      </p:grpSp>
      <p:sp>
        <p:nvSpPr>
          <p:cNvPr id="2" name="灯片编号占位符 1"/>
          <p:cNvSpPr>
            <a:spLocks noGrp="1"/>
          </p:cNvSpPr>
          <p:nvPr>
            <p:ph type="sldNum" sz="quarter" idx="12"/>
          </p:nvPr>
        </p:nvSpPr>
        <p:spPr/>
        <p:txBody>
          <a:bodyPr/>
          <a:lstStyle/>
          <a:p>
            <a:fld id="{506F4176-339E-4C4B-80E4-BBE9C4467EFE}" type="slidenum">
              <a:rPr lang="zh-CN" altLang="en-US" smtClean="0"/>
              <a:t>15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7279801" y="4340234"/>
            <a:ext cx="3110746" cy="522814"/>
          </a:xfrm>
          <a:prstGeom prst="rect">
            <a:avLst/>
          </a:prstGeom>
        </p:spPr>
      </p:pic>
      <p:pic>
        <p:nvPicPr>
          <p:cNvPr id="5" name="图片 4"/>
          <p:cNvPicPr>
            <a:picLocks noChangeAspect="1"/>
          </p:cNvPicPr>
          <p:nvPr/>
        </p:nvPicPr>
        <p:blipFill>
          <a:blip r:embed="rId3"/>
          <a:stretch>
            <a:fillRect/>
          </a:stretch>
        </p:blipFill>
        <p:spPr>
          <a:xfrm>
            <a:off x="1319041" y="880281"/>
            <a:ext cx="5031121" cy="4555671"/>
          </a:xfrm>
          <a:prstGeom prst="rect">
            <a:avLst/>
          </a:prstGeom>
        </p:spPr>
      </p:pic>
      <p:sp>
        <p:nvSpPr>
          <p:cNvPr id="6" name="矩形 5"/>
          <p:cNvSpPr/>
          <p:nvPr/>
        </p:nvSpPr>
        <p:spPr>
          <a:xfrm>
            <a:off x="1851088" y="1991261"/>
            <a:ext cx="4247867" cy="97156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grpSp>
        <p:nvGrpSpPr>
          <p:cNvPr id="7" name="组合 6"/>
          <p:cNvGrpSpPr/>
          <p:nvPr/>
        </p:nvGrpSpPr>
        <p:grpSpPr>
          <a:xfrm>
            <a:off x="2364670" y="4474629"/>
            <a:ext cx="6265172" cy="393956"/>
            <a:chOff x="1421805" y="2050059"/>
            <a:chExt cx="6903291" cy="434081"/>
          </a:xfrm>
        </p:grpSpPr>
        <p:sp>
          <p:nvSpPr>
            <p:cNvPr id="8" name="矩形 7"/>
            <p:cNvSpPr/>
            <p:nvPr/>
          </p:nvSpPr>
          <p:spPr>
            <a:xfrm>
              <a:off x="1421805" y="2050059"/>
              <a:ext cx="2664296" cy="288031"/>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9" name="矩形 8"/>
            <p:cNvSpPr/>
            <p:nvPr/>
          </p:nvSpPr>
          <p:spPr>
            <a:xfrm>
              <a:off x="6828964" y="2192040"/>
              <a:ext cx="1496132" cy="2921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0" name="直接箭头连接符 9"/>
            <p:cNvCxnSpPr>
              <a:stCxn id="8" idx="3"/>
              <a:endCxn id="9" idx="1"/>
            </p:cNvCxnSpPr>
            <p:nvPr/>
          </p:nvCxnSpPr>
          <p:spPr>
            <a:xfrm>
              <a:off x="4086101" y="2194075"/>
              <a:ext cx="2742863" cy="14401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组合 10"/>
          <p:cNvGrpSpPr/>
          <p:nvPr/>
        </p:nvGrpSpPr>
        <p:grpSpPr>
          <a:xfrm>
            <a:off x="2560724" y="3587129"/>
            <a:ext cx="3486115" cy="700153"/>
            <a:chOff x="4014093" y="5455056"/>
            <a:chExt cx="3841182" cy="771466"/>
          </a:xfrm>
        </p:grpSpPr>
        <p:sp>
          <p:nvSpPr>
            <p:cNvPr id="12" name="椭圆 11"/>
            <p:cNvSpPr/>
            <p:nvPr/>
          </p:nvSpPr>
          <p:spPr>
            <a:xfrm>
              <a:off x="4014093" y="5938491"/>
              <a:ext cx="1440160" cy="288031"/>
            </a:xfrm>
            <a:prstGeom prst="ellipse">
              <a:avLst/>
            </a:prstGeom>
            <a:no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3" name="直接箭头连接符 12"/>
            <p:cNvCxnSpPr/>
            <p:nvPr/>
          </p:nvCxnSpPr>
          <p:spPr>
            <a:xfrm flipH="1">
              <a:off x="5484961" y="5794474"/>
              <a:ext cx="473348" cy="288032"/>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5836285" y="5455056"/>
              <a:ext cx="2018990" cy="644336"/>
            </a:xfrm>
            <a:prstGeom prst="rect">
              <a:avLst/>
            </a:prstGeom>
            <a:noFill/>
          </p:spPr>
          <p:txBody>
            <a:bodyPr wrap="none" rtlCol="0">
              <a:spAutoFit/>
            </a:bodyPr>
            <a:lstStyle/>
            <a:p>
              <a:r>
                <a:rPr lang="en-US" altLang="zh-CN" sz="1600" dirty="0">
                  <a:solidFill>
                    <a:schemeClr val="bg1"/>
                  </a:solidFill>
                </a:rPr>
                <a:t>Catch the exception</a:t>
              </a:r>
            </a:p>
            <a:p>
              <a:r>
                <a:rPr lang="en-US" altLang="zh-CN" sz="1600" dirty="0">
                  <a:solidFill>
                    <a:schemeClr val="bg1"/>
                  </a:solidFill>
                </a:rPr>
                <a:t> by reference</a:t>
              </a:r>
              <a:endParaRPr lang="zh-CN" altLang="en-US" sz="1600" dirty="0">
                <a:solidFill>
                  <a:schemeClr val="bg1"/>
                </a:solidFill>
              </a:endParaRPr>
            </a:p>
          </p:txBody>
        </p:sp>
      </p:grpSp>
      <p:grpSp>
        <p:nvGrpSpPr>
          <p:cNvPr id="15" name="组合 14"/>
          <p:cNvGrpSpPr/>
          <p:nvPr/>
        </p:nvGrpSpPr>
        <p:grpSpPr>
          <a:xfrm>
            <a:off x="7200702" y="4953868"/>
            <a:ext cx="3865610" cy="836290"/>
            <a:chOff x="8609111" y="6806654"/>
            <a:chExt cx="4259329" cy="921468"/>
          </a:xfrm>
        </p:grpSpPr>
        <p:cxnSp>
          <p:nvCxnSpPr>
            <p:cNvPr id="16" name="直接箭头连接符 15"/>
            <p:cNvCxnSpPr/>
            <p:nvPr/>
          </p:nvCxnSpPr>
          <p:spPr>
            <a:xfrm flipV="1">
              <a:off x="9270677" y="6806654"/>
              <a:ext cx="216024" cy="211956"/>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7" name="文本框 16"/>
            <p:cNvSpPr txBox="1"/>
            <p:nvPr/>
          </p:nvSpPr>
          <p:spPr>
            <a:xfrm>
              <a:off x="8609111" y="7010875"/>
              <a:ext cx="4259329" cy="717247"/>
            </a:xfrm>
            <a:prstGeom prst="rect">
              <a:avLst/>
            </a:prstGeom>
            <a:noFill/>
          </p:spPr>
          <p:txBody>
            <a:bodyPr wrap="none" rtlCol="0">
              <a:spAutoFit/>
            </a:bodyPr>
            <a:lstStyle/>
            <a:p>
              <a:r>
                <a:rPr lang="en-US" altLang="zh-CN" sz="1815" dirty="0"/>
                <a:t>Invoke what() of the </a:t>
              </a:r>
              <a:r>
                <a:rPr lang="en-US" altLang="zh-CN" sz="1815" dirty="0" err="1"/>
                <a:t>MyException</a:t>
              </a:r>
              <a:r>
                <a:rPr lang="en-US" altLang="zh-CN" sz="1815" dirty="0"/>
                <a:t> class</a:t>
              </a:r>
            </a:p>
            <a:p>
              <a:r>
                <a:rPr lang="en-US" altLang="zh-CN" sz="1815" dirty="0"/>
                <a:t>not the exception class.</a:t>
              </a:r>
              <a:endParaRPr lang="zh-CN" altLang="en-US" sz="1815" dirty="0"/>
            </a:p>
          </p:txBody>
        </p:sp>
      </p:grpSp>
      <p:grpSp>
        <p:nvGrpSpPr>
          <p:cNvPr id="24" name="组合 23"/>
          <p:cNvGrpSpPr/>
          <p:nvPr/>
        </p:nvGrpSpPr>
        <p:grpSpPr>
          <a:xfrm>
            <a:off x="5338617" y="1422048"/>
            <a:ext cx="5853255" cy="1007116"/>
            <a:chOff x="5338617" y="1422048"/>
            <a:chExt cx="5853255" cy="1007116"/>
          </a:xfrm>
        </p:grpSpPr>
        <p:sp>
          <p:nvSpPr>
            <p:cNvPr id="18" name="椭圆 17"/>
            <p:cNvSpPr/>
            <p:nvPr/>
          </p:nvSpPr>
          <p:spPr>
            <a:xfrm>
              <a:off x="5338617" y="2159026"/>
              <a:ext cx="761035" cy="270138"/>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20" name="文本框 19"/>
            <p:cNvSpPr txBox="1"/>
            <p:nvPr/>
          </p:nvSpPr>
          <p:spPr>
            <a:xfrm>
              <a:off x="6350162" y="1422048"/>
              <a:ext cx="4841710" cy="369332"/>
            </a:xfrm>
            <a:prstGeom prst="rect">
              <a:avLst/>
            </a:prstGeom>
            <a:noFill/>
          </p:spPr>
          <p:txBody>
            <a:bodyPr wrap="none" rtlCol="0">
              <a:spAutoFit/>
            </a:bodyPr>
            <a:lstStyle/>
            <a:p>
              <a:r>
                <a:rPr lang="en-US" altLang="zh-CN" b="0" i="0" dirty="0">
                  <a:effectLst/>
                </a:rPr>
                <a:t>It  is overriding a virtual method of the base class.</a:t>
              </a:r>
              <a:endParaRPr lang="zh-CN" altLang="en-US" dirty="0"/>
            </a:p>
          </p:txBody>
        </p:sp>
        <p:cxnSp>
          <p:nvCxnSpPr>
            <p:cNvPr id="22" name="直接箭头连接符 21"/>
            <p:cNvCxnSpPr>
              <a:endCxn id="18" idx="0"/>
            </p:cNvCxnSpPr>
            <p:nvPr/>
          </p:nvCxnSpPr>
          <p:spPr>
            <a:xfrm flipH="1">
              <a:off x="5719135" y="1727283"/>
              <a:ext cx="631027" cy="431743"/>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4" name="文本框 3"/>
          <p:cNvSpPr txBox="1"/>
          <p:nvPr/>
        </p:nvSpPr>
        <p:spPr>
          <a:xfrm>
            <a:off x="1706639" y="6163407"/>
            <a:ext cx="6094476" cy="369332"/>
          </a:xfrm>
          <a:prstGeom prst="rect">
            <a:avLst/>
          </a:prstGeom>
          <a:noFill/>
        </p:spPr>
        <p:txBody>
          <a:bodyPr wrap="square">
            <a:spAutoFit/>
          </a:bodyPr>
          <a:lstStyle/>
          <a:p>
            <a:r>
              <a:rPr lang="en-US" altLang="zh-CN" b="0" i="0" dirty="0">
                <a:solidFill>
                  <a:srgbClr val="161616"/>
                </a:solidFill>
                <a:effectLst/>
              </a:rPr>
              <a:t>Throw exceptions by value, catch them by reference. </a:t>
            </a:r>
            <a:endParaRPr lang="zh-CN" altLang="en-US" dirty="0"/>
          </a:p>
        </p:txBody>
      </p:sp>
      <p:sp>
        <p:nvSpPr>
          <p:cNvPr id="2" name="灯片编号占位符 1"/>
          <p:cNvSpPr>
            <a:spLocks noGrp="1"/>
          </p:cNvSpPr>
          <p:nvPr>
            <p:ph type="sldNum" sz="quarter" idx="12"/>
          </p:nvPr>
        </p:nvSpPr>
        <p:spPr/>
        <p:txBody>
          <a:bodyPr/>
          <a:lstStyle/>
          <a:p>
            <a:fld id="{506F4176-339E-4C4B-80E4-BBE9C4467EFE}" type="slidenum">
              <a:rPr lang="zh-CN" altLang="en-US" smtClean="0"/>
              <a:t>16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 name="图片 14"/>
          <p:cNvPicPr>
            <a:picLocks noChangeAspect="1"/>
          </p:cNvPicPr>
          <p:nvPr/>
        </p:nvPicPr>
        <p:blipFill>
          <a:blip r:embed="rId3"/>
          <a:stretch>
            <a:fillRect/>
          </a:stretch>
        </p:blipFill>
        <p:spPr>
          <a:xfrm>
            <a:off x="4976535" y="5145621"/>
            <a:ext cx="6805071" cy="430142"/>
          </a:xfrm>
          <a:prstGeom prst="rect">
            <a:avLst/>
          </a:prstGeom>
        </p:spPr>
      </p:pic>
      <p:sp>
        <p:nvSpPr>
          <p:cNvPr id="4" name="Content Placeholder 2"/>
          <p:cNvSpPr>
            <a:spLocks noGrp="1"/>
          </p:cNvSpPr>
          <p:nvPr>
            <p:ph idx="1"/>
          </p:nvPr>
        </p:nvSpPr>
        <p:spPr>
          <a:xfrm>
            <a:off x="1475863" y="414614"/>
            <a:ext cx="5443814" cy="465329"/>
          </a:xfrm>
        </p:spPr>
        <p:txBody>
          <a:bodyPr>
            <a:noAutofit/>
          </a:bodyPr>
          <a:lstStyle/>
          <a:p>
            <a:pPr marL="128905" lvl="1" indent="0">
              <a:spcBef>
                <a:spcPts val="1415"/>
              </a:spcBef>
              <a:buSzPct val="68000"/>
              <a:buNone/>
            </a:pPr>
            <a:r>
              <a:rPr lang="en-US" b="1" dirty="0"/>
              <a:t> Assertions in C/C++</a:t>
            </a:r>
          </a:p>
          <a:p>
            <a:pPr marL="128905" lvl="1" indent="0">
              <a:spcBef>
                <a:spcPts val="1415"/>
              </a:spcBef>
              <a:buSzPct val="68000"/>
              <a:buNone/>
            </a:pPr>
            <a:r>
              <a:rPr lang="en-US" b="1" dirty="0"/>
              <a:t>  </a:t>
            </a:r>
          </a:p>
        </p:txBody>
      </p:sp>
      <p:sp>
        <p:nvSpPr>
          <p:cNvPr id="5" name="Content Placeholder 2"/>
          <p:cNvSpPr txBox="1"/>
          <p:nvPr/>
        </p:nvSpPr>
        <p:spPr bwMode="auto">
          <a:xfrm>
            <a:off x="407157" y="1162208"/>
            <a:ext cx="11167837" cy="728471"/>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28905" lvl="1" indent="0">
              <a:spcBef>
                <a:spcPts val="1415"/>
              </a:spcBef>
              <a:buSzPct val="68000"/>
              <a:buNone/>
            </a:pPr>
            <a:r>
              <a:rPr lang="en-US" sz="2180" dirty="0"/>
              <a:t> </a:t>
            </a:r>
            <a:r>
              <a:rPr lang="en-US" altLang="zh-CN" sz="2180" dirty="0"/>
              <a:t>Assertions are statements used to test assumptions made by programmers. It is designed as a macro in C/C++. Following is the syntax for assertion:</a:t>
            </a:r>
          </a:p>
          <a:p>
            <a:pPr marL="128905" lvl="1" indent="0">
              <a:spcBef>
                <a:spcPts val="1415"/>
              </a:spcBef>
              <a:buSzPct val="68000"/>
              <a:buNone/>
            </a:pPr>
            <a:endParaRPr lang="en-US" sz="2180" dirty="0"/>
          </a:p>
          <a:p>
            <a:pPr marL="128905" lvl="1" indent="0">
              <a:spcBef>
                <a:spcPts val="1415"/>
              </a:spcBef>
              <a:buSzPct val="68000"/>
              <a:buNone/>
            </a:pPr>
            <a:r>
              <a:rPr lang="en-US" sz="2180" dirty="0"/>
              <a:t>  </a:t>
            </a:r>
          </a:p>
        </p:txBody>
      </p:sp>
      <p:sp>
        <p:nvSpPr>
          <p:cNvPr id="6" name="Content Placeholder 2"/>
          <p:cNvSpPr txBox="1"/>
          <p:nvPr/>
        </p:nvSpPr>
        <p:spPr bwMode="auto">
          <a:xfrm>
            <a:off x="3034956" y="1885224"/>
            <a:ext cx="4930401" cy="465329"/>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28905" lvl="1" indent="0">
              <a:spcBef>
                <a:spcPts val="1415"/>
              </a:spcBef>
              <a:buSzPct val="68000"/>
              <a:buNone/>
            </a:pPr>
            <a:r>
              <a:rPr lang="en-US" altLang="zh-CN" sz="2540" b="1" dirty="0"/>
              <a:t>void assert(int expression);</a:t>
            </a:r>
            <a:endParaRPr lang="en-US" sz="2540" b="1" dirty="0"/>
          </a:p>
        </p:txBody>
      </p:sp>
      <p:sp>
        <p:nvSpPr>
          <p:cNvPr id="7" name="Content Placeholder 2"/>
          <p:cNvSpPr txBox="1"/>
          <p:nvPr/>
        </p:nvSpPr>
        <p:spPr bwMode="auto">
          <a:xfrm>
            <a:off x="450376" y="2417051"/>
            <a:ext cx="11044454" cy="774115"/>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28905" lvl="1" indent="0">
              <a:spcBef>
                <a:spcPts val="1415"/>
              </a:spcBef>
              <a:buSzPct val="68000"/>
              <a:buNone/>
            </a:pPr>
            <a:r>
              <a:rPr lang="en-US" altLang="zh-CN" sz="2180" dirty="0"/>
              <a:t>If the expression evaluates to 0 (false), then the expression, source code filename, and line number are sent to the standard error, and then </a:t>
            </a:r>
            <a:r>
              <a:rPr lang="en-US" altLang="zh-CN" sz="2180" b="1" dirty="0"/>
              <a:t>abort() </a:t>
            </a:r>
            <a:r>
              <a:rPr lang="en-US" altLang="zh-CN" sz="2180" dirty="0"/>
              <a:t>function is called. </a:t>
            </a:r>
            <a:endParaRPr lang="en-US" sz="2180" dirty="0"/>
          </a:p>
        </p:txBody>
      </p:sp>
      <p:pic>
        <p:nvPicPr>
          <p:cNvPr id="8" name="图片 7"/>
          <p:cNvPicPr>
            <a:picLocks noChangeAspect="1"/>
          </p:cNvPicPr>
          <p:nvPr/>
        </p:nvPicPr>
        <p:blipFill>
          <a:blip r:embed="rId4"/>
          <a:stretch>
            <a:fillRect/>
          </a:stretch>
        </p:blipFill>
        <p:spPr>
          <a:xfrm>
            <a:off x="671801" y="3336728"/>
            <a:ext cx="3855756" cy="2909092"/>
          </a:xfrm>
          <a:prstGeom prst="rect">
            <a:avLst/>
          </a:prstGeom>
        </p:spPr>
      </p:pic>
      <p:sp>
        <p:nvSpPr>
          <p:cNvPr id="10" name="矩形 9"/>
          <p:cNvSpPr/>
          <p:nvPr/>
        </p:nvSpPr>
        <p:spPr>
          <a:xfrm>
            <a:off x="1287597" y="5151700"/>
            <a:ext cx="1176332" cy="17279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grpSp>
        <p:nvGrpSpPr>
          <p:cNvPr id="14" name="组合 13"/>
          <p:cNvGrpSpPr/>
          <p:nvPr/>
        </p:nvGrpSpPr>
        <p:grpSpPr>
          <a:xfrm>
            <a:off x="4919670" y="4531548"/>
            <a:ext cx="979755" cy="829714"/>
            <a:chOff x="5310237" y="4993094"/>
            <a:chExt cx="1079545" cy="914222"/>
          </a:xfrm>
        </p:grpSpPr>
        <p:sp>
          <p:nvSpPr>
            <p:cNvPr id="11" name="矩形 10"/>
            <p:cNvSpPr/>
            <p:nvPr/>
          </p:nvSpPr>
          <p:spPr>
            <a:xfrm>
              <a:off x="5505479" y="5650457"/>
              <a:ext cx="720080" cy="2568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12" name="直接箭头连接符 11"/>
            <p:cNvCxnSpPr/>
            <p:nvPr/>
          </p:nvCxnSpPr>
          <p:spPr>
            <a:xfrm flipH="1">
              <a:off x="5742285" y="5290418"/>
              <a:ext cx="216024" cy="360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文本框 12"/>
            <p:cNvSpPr txBox="1"/>
            <p:nvPr/>
          </p:nvSpPr>
          <p:spPr>
            <a:xfrm>
              <a:off x="5310237" y="4993094"/>
              <a:ext cx="1079545" cy="378830"/>
            </a:xfrm>
            <a:prstGeom prst="rect">
              <a:avLst/>
            </a:prstGeom>
            <a:noFill/>
          </p:spPr>
          <p:txBody>
            <a:bodyPr wrap="none" rtlCol="0">
              <a:spAutoFit/>
            </a:bodyPr>
            <a:lstStyle/>
            <a:p>
              <a:r>
                <a:rPr lang="en-US" altLang="zh-CN" sz="1635" dirty="0"/>
                <a:t>file name</a:t>
              </a:r>
              <a:endParaRPr lang="zh-CN" altLang="en-US" sz="1635" dirty="0"/>
            </a:p>
          </p:txBody>
        </p:sp>
      </p:grpSp>
      <p:grpSp>
        <p:nvGrpSpPr>
          <p:cNvPr id="16" name="组合 15"/>
          <p:cNvGrpSpPr/>
          <p:nvPr/>
        </p:nvGrpSpPr>
        <p:grpSpPr>
          <a:xfrm>
            <a:off x="5804334" y="4343925"/>
            <a:ext cx="2118182" cy="1025769"/>
            <a:chOff x="5505479" y="4777070"/>
            <a:chExt cx="2333921" cy="1130246"/>
          </a:xfrm>
        </p:grpSpPr>
        <p:sp>
          <p:nvSpPr>
            <p:cNvPr id="17" name="矩形 16"/>
            <p:cNvSpPr/>
            <p:nvPr/>
          </p:nvSpPr>
          <p:spPr>
            <a:xfrm>
              <a:off x="5505479" y="5650457"/>
              <a:ext cx="2049568" cy="2568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8" name="直接箭头连接符 17"/>
            <p:cNvCxnSpPr/>
            <p:nvPr/>
          </p:nvCxnSpPr>
          <p:spPr>
            <a:xfrm flipH="1">
              <a:off x="6402919" y="5290418"/>
              <a:ext cx="216024" cy="360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5629442" y="4777070"/>
              <a:ext cx="2209958" cy="655923"/>
            </a:xfrm>
            <a:prstGeom prst="rect">
              <a:avLst/>
            </a:prstGeom>
            <a:noFill/>
          </p:spPr>
          <p:txBody>
            <a:bodyPr wrap="none" rtlCol="0">
              <a:spAutoFit/>
            </a:bodyPr>
            <a:lstStyle/>
            <a:p>
              <a:r>
                <a:rPr lang="en-US" altLang="zh-CN" sz="1635" dirty="0"/>
                <a:t>source code filename</a:t>
              </a:r>
            </a:p>
            <a:p>
              <a:r>
                <a:rPr lang="en-US" altLang="zh-CN" sz="1635" dirty="0"/>
                <a:t>and line number</a:t>
              </a:r>
              <a:endParaRPr lang="zh-CN" altLang="en-US" sz="1635" dirty="0"/>
            </a:p>
          </p:txBody>
        </p:sp>
      </p:grpSp>
      <p:grpSp>
        <p:nvGrpSpPr>
          <p:cNvPr id="20" name="组合 19"/>
          <p:cNvGrpSpPr/>
          <p:nvPr/>
        </p:nvGrpSpPr>
        <p:grpSpPr>
          <a:xfrm>
            <a:off x="9710400" y="4494488"/>
            <a:ext cx="1095685" cy="875207"/>
            <a:chOff x="5310237" y="4993094"/>
            <a:chExt cx="1207283" cy="964348"/>
          </a:xfrm>
        </p:grpSpPr>
        <p:sp>
          <p:nvSpPr>
            <p:cNvPr id="21" name="矩形 20"/>
            <p:cNvSpPr/>
            <p:nvPr/>
          </p:nvSpPr>
          <p:spPr>
            <a:xfrm>
              <a:off x="5505478" y="5650457"/>
              <a:ext cx="884878" cy="30698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2" name="直接箭头连接符 21"/>
            <p:cNvCxnSpPr/>
            <p:nvPr/>
          </p:nvCxnSpPr>
          <p:spPr>
            <a:xfrm flipH="1">
              <a:off x="5742285" y="5290418"/>
              <a:ext cx="216024" cy="36003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3" name="文本框 22"/>
            <p:cNvSpPr txBox="1"/>
            <p:nvPr/>
          </p:nvSpPr>
          <p:spPr>
            <a:xfrm>
              <a:off x="5310237" y="4993094"/>
              <a:ext cx="1207283" cy="378830"/>
            </a:xfrm>
            <a:prstGeom prst="rect">
              <a:avLst/>
            </a:prstGeom>
            <a:noFill/>
          </p:spPr>
          <p:txBody>
            <a:bodyPr wrap="none" rtlCol="0">
              <a:spAutoFit/>
            </a:bodyPr>
            <a:lstStyle/>
            <a:p>
              <a:r>
                <a:rPr lang="en-US" altLang="zh-CN" sz="1635" dirty="0"/>
                <a:t>expression</a:t>
              </a:r>
              <a:endParaRPr lang="zh-CN" altLang="en-US" sz="1635" dirty="0"/>
            </a:p>
          </p:txBody>
        </p:sp>
      </p:grpSp>
      <p:grpSp>
        <p:nvGrpSpPr>
          <p:cNvPr id="24" name="组合 23"/>
          <p:cNvGrpSpPr/>
          <p:nvPr/>
        </p:nvGrpSpPr>
        <p:grpSpPr>
          <a:xfrm>
            <a:off x="5113753" y="5352494"/>
            <a:ext cx="5342241" cy="699198"/>
            <a:chOff x="5505479" y="5650457"/>
            <a:chExt cx="5886358" cy="770413"/>
          </a:xfrm>
        </p:grpSpPr>
        <p:sp>
          <p:nvSpPr>
            <p:cNvPr id="25" name="矩形 24"/>
            <p:cNvSpPr/>
            <p:nvPr/>
          </p:nvSpPr>
          <p:spPr>
            <a:xfrm>
              <a:off x="5505479" y="5650457"/>
              <a:ext cx="884878" cy="29769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cxnSp>
          <p:nvCxnSpPr>
            <p:cNvPr id="26" name="直接箭头连接符 25"/>
            <p:cNvCxnSpPr>
              <a:endCxn id="25" idx="2"/>
            </p:cNvCxnSpPr>
            <p:nvPr/>
          </p:nvCxnSpPr>
          <p:spPr>
            <a:xfrm flipH="1" flipV="1">
              <a:off x="5947918" y="5948149"/>
              <a:ext cx="63788" cy="17519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 name="文本框 26"/>
            <p:cNvSpPr txBox="1"/>
            <p:nvPr/>
          </p:nvSpPr>
          <p:spPr>
            <a:xfrm>
              <a:off x="5526261" y="6042040"/>
              <a:ext cx="5865576" cy="378830"/>
            </a:xfrm>
            <a:prstGeom prst="rect">
              <a:avLst/>
            </a:prstGeom>
            <a:noFill/>
          </p:spPr>
          <p:txBody>
            <a:bodyPr wrap="none" rtlCol="0">
              <a:spAutoFit/>
            </a:bodyPr>
            <a:lstStyle/>
            <a:p>
              <a:r>
                <a:rPr lang="en-US" altLang="zh-CN" sz="1635" dirty="0"/>
                <a:t>abort() function is called and display message on the screen.</a:t>
              </a:r>
              <a:endParaRPr lang="zh-CN" altLang="en-US" sz="1635" dirty="0"/>
            </a:p>
          </p:txBody>
        </p:sp>
      </p:grpSp>
      <p:sp>
        <p:nvSpPr>
          <p:cNvPr id="2" name="椭圆 1"/>
          <p:cNvSpPr/>
          <p:nvPr/>
        </p:nvSpPr>
        <p:spPr>
          <a:xfrm>
            <a:off x="1063911" y="3463755"/>
            <a:ext cx="1400018" cy="172795"/>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3" name="灯片编号占位符 2"/>
          <p:cNvSpPr>
            <a:spLocks noGrp="1"/>
          </p:cNvSpPr>
          <p:nvPr>
            <p:ph type="sldNum" sz="quarter" idx="12"/>
          </p:nvPr>
        </p:nvSpPr>
        <p:spPr/>
        <p:txBody>
          <a:bodyPr/>
          <a:lstStyle/>
          <a:p>
            <a:fld id="{506F4176-339E-4C4B-80E4-BBE9C4467EFE}" type="slidenum">
              <a:rPr lang="zh-CN" altLang="en-US" smtClean="0"/>
              <a:t>17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4"/>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6"/>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7" grpId="0"/>
      <p:bldP spid="10" grpId="0" animBg="1"/>
      <p:bldP spid="2"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91901" y="311103"/>
            <a:ext cx="10062946" cy="1107996"/>
          </a:xfrm>
          <a:prstGeom prst="rect">
            <a:avLst/>
          </a:prstGeom>
          <a:noFill/>
        </p:spPr>
        <p:txBody>
          <a:bodyPr wrap="square">
            <a:spAutoFit/>
          </a:bodyPr>
          <a:lstStyle/>
          <a:p>
            <a:r>
              <a:rPr lang="en-US" altLang="zh-CN" sz="2200" b="1" dirty="0">
                <a:solidFill>
                  <a:srgbClr val="273239"/>
                </a:solidFill>
              </a:rPr>
              <a:t>Assertions</a:t>
            </a:r>
            <a:r>
              <a:rPr lang="en-US" altLang="zh-CN" sz="2200" dirty="0">
                <a:solidFill>
                  <a:srgbClr val="273239"/>
                </a:solidFill>
              </a:rPr>
              <a:t> are mainly used to check logically impossible situations. For example, they can be used to check the state of a code which is expected before it starts running, or the state after it finishes running. </a:t>
            </a:r>
            <a:endParaRPr lang="zh-CN" altLang="en-US" sz="2200" dirty="0"/>
          </a:p>
        </p:txBody>
      </p:sp>
      <p:sp>
        <p:nvSpPr>
          <p:cNvPr id="7" name="文本框 6"/>
          <p:cNvSpPr txBox="1"/>
          <p:nvPr/>
        </p:nvSpPr>
        <p:spPr>
          <a:xfrm>
            <a:off x="475745" y="1455007"/>
            <a:ext cx="10979102" cy="427489"/>
          </a:xfrm>
          <a:prstGeom prst="rect">
            <a:avLst/>
          </a:prstGeom>
          <a:noFill/>
        </p:spPr>
        <p:txBody>
          <a:bodyPr wrap="square">
            <a:spAutoFit/>
          </a:bodyPr>
          <a:lstStyle/>
          <a:p>
            <a:pPr marL="311150" indent="-311150" latinLnBrk="1">
              <a:buFont typeface="Arial" panose="020B0604020202020204" pitchFamily="34" charset="0"/>
              <a:buChar char="•"/>
            </a:pPr>
            <a:r>
              <a:rPr lang="en-US" altLang="zh-CN" sz="2180" dirty="0"/>
              <a:t>Verify the validity of the passed argument at the beginning of the function.</a:t>
            </a:r>
          </a:p>
        </p:txBody>
      </p:sp>
      <p:sp>
        <p:nvSpPr>
          <p:cNvPr id="9" name="文本框 8"/>
          <p:cNvSpPr txBox="1"/>
          <p:nvPr/>
        </p:nvSpPr>
        <p:spPr>
          <a:xfrm>
            <a:off x="737152" y="2131054"/>
            <a:ext cx="4639978" cy="1768176"/>
          </a:xfrm>
          <a:prstGeom prst="rect">
            <a:avLst/>
          </a:prstGeom>
          <a:noFill/>
          <a:ln>
            <a:solidFill>
              <a:srgbClr val="00B0F0"/>
            </a:solidFill>
          </a:ln>
        </p:spPr>
        <p:txBody>
          <a:bodyPr wrap="square">
            <a:spAutoFit/>
          </a:bodyPr>
          <a:lstStyle/>
          <a:p>
            <a:pPr algn="l"/>
            <a:r>
              <a:rPr lang="en-US" altLang="zh-CN" sz="1815" dirty="0">
                <a:solidFill>
                  <a:srgbClr val="454545"/>
                </a:solidFill>
              </a:rPr>
              <a:t>int </a:t>
            </a:r>
            <a:r>
              <a:rPr lang="en-US" altLang="zh-CN" sz="1815" dirty="0" err="1">
                <a:solidFill>
                  <a:srgbClr val="454545"/>
                </a:solidFill>
              </a:rPr>
              <a:t>resetBufferSize</a:t>
            </a:r>
            <a:r>
              <a:rPr lang="en-US" altLang="zh-CN" sz="1815" dirty="0">
                <a:solidFill>
                  <a:srgbClr val="454545"/>
                </a:solidFill>
              </a:rPr>
              <a:t>(int </a:t>
            </a:r>
            <a:r>
              <a:rPr lang="en-US" altLang="zh-CN" sz="1815" dirty="0" err="1">
                <a:solidFill>
                  <a:srgbClr val="454545"/>
                </a:solidFill>
              </a:rPr>
              <a:t>nNewSize</a:t>
            </a:r>
            <a:r>
              <a:rPr lang="en-US" altLang="zh-CN" sz="1815" dirty="0">
                <a:solidFill>
                  <a:srgbClr val="454545"/>
                </a:solidFill>
              </a:rPr>
              <a:t>)</a:t>
            </a:r>
            <a:br>
              <a:rPr lang="en-US" altLang="zh-CN" sz="1815" dirty="0">
                <a:solidFill>
                  <a:srgbClr val="454545"/>
                </a:solidFill>
              </a:rPr>
            </a:br>
            <a:r>
              <a:rPr lang="en-US" altLang="zh-CN" sz="1815" dirty="0">
                <a:solidFill>
                  <a:srgbClr val="454545"/>
                </a:solidFill>
              </a:rPr>
              <a:t>{</a:t>
            </a:r>
            <a:br>
              <a:rPr lang="en-US" altLang="zh-CN" sz="1815" dirty="0">
                <a:solidFill>
                  <a:srgbClr val="454545"/>
                </a:solidFill>
              </a:rPr>
            </a:br>
            <a:r>
              <a:rPr lang="en-US" altLang="zh-CN" sz="1815" dirty="0">
                <a:solidFill>
                  <a:srgbClr val="454545"/>
                </a:solidFill>
              </a:rPr>
              <a:t>       assert(</a:t>
            </a:r>
            <a:r>
              <a:rPr lang="en-US" altLang="zh-CN" sz="1815" dirty="0" err="1">
                <a:solidFill>
                  <a:srgbClr val="454545"/>
                </a:solidFill>
              </a:rPr>
              <a:t>nNewSize</a:t>
            </a:r>
            <a:r>
              <a:rPr lang="en-US" altLang="zh-CN" sz="1815" dirty="0">
                <a:solidFill>
                  <a:srgbClr val="454545"/>
                </a:solidFill>
              </a:rPr>
              <a:t> &gt;= 0);</a:t>
            </a:r>
            <a:br>
              <a:rPr lang="en-US" altLang="zh-CN" sz="1815" dirty="0">
                <a:solidFill>
                  <a:srgbClr val="454545"/>
                </a:solidFill>
              </a:rPr>
            </a:br>
            <a:r>
              <a:rPr lang="en-US" altLang="zh-CN" sz="1815" dirty="0">
                <a:solidFill>
                  <a:srgbClr val="454545"/>
                </a:solidFill>
              </a:rPr>
              <a:t>       assert(</a:t>
            </a:r>
            <a:r>
              <a:rPr lang="en-US" altLang="zh-CN" sz="1815" dirty="0" err="1">
                <a:solidFill>
                  <a:srgbClr val="454545"/>
                </a:solidFill>
              </a:rPr>
              <a:t>nNewSize</a:t>
            </a:r>
            <a:r>
              <a:rPr lang="en-US" altLang="zh-CN" sz="1815" dirty="0">
                <a:solidFill>
                  <a:srgbClr val="454545"/>
                </a:solidFill>
              </a:rPr>
              <a:t> &lt;= MAX_BUFFER_SIZE);</a:t>
            </a:r>
            <a:endParaRPr lang="en-US" altLang="zh-CN" sz="1815" dirty="0">
              <a:solidFill>
                <a:srgbClr val="4D4D4D"/>
              </a:solidFill>
            </a:endParaRPr>
          </a:p>
          <a:p>
            <a:pPr algn="l"/>
            <a:r>
              <a:rPr lang="en-US" altLang="zh-CN" sz="1815" dirty="0">
                <a:solidFill>
                  <a:srgbClr val="454545"/>
                </a:solidFill>
              </a:rPr>
              <a:t>    ...</a:t>
            </a:r>
            <a:br>
              <a:rPr lang="en-US" altLang="zh-CN" sz="1815" dirty="0">
                <a:solidFill>
                  <a:srgbClr val="454545"/>
                </a:solidFill>
              </a:rPr>
            </a:br>
            <a:r>
              <a:rPr lang="en-US" altLang="zh-CN" sz="1815" dirty="0">
                <a:solidFill>
                  <a:srgbClr val="454545"/>
                </a:solidFill>
              </a:rPr>
              <a:t>}</a:t>
            </a:r>
            <a:endParaRPr lang="en-US" altLang="zh-CN" sz="1815" dirty="0">
              <a:solidFill>
                <a:srgbClr val="4D4D4D"/>
              </a:solidFill>
            </a:endParaRPr>
          </a:p>
        </p:txBody>
      </p:sp>
      <p:sp>
        <p:nvSpPr>
          <p:cNvPr id="11" name="文本框 10"/>
          <p:cNvSpPr txBox="1"/>
          <p:nvPr/>
        </p:nvSpPr>
        <p:spPr>
          <a:xfrm>
            <a:off x="639124" y="4052456"/>
            <a:ext cx="10979102" cy="707886"/>
          </a:xfrm>
          <a:prstGeom prst="rect">
            <a:avLst/>
          </a:prstGeom>
          <a:noFill/>
        </p:spPr>
        <p:txBody>
          <a:bodyPr wrap="square">
            <a:spAutoFit/>
          </a:bodyPr>
          <a:lstStyle/>
          <a:p>
            <a:pPr marL="311150" indent="-311150">
              <a:buFont typeface="Arial" panose="020B0604020202020204" pitchFamily="34" charset="0"/>
              <a:buChar char="•"/>
            </a:pPr>
            <a:r>
              <a:rPr lang="en-US" altLang="zh-CN" sz="2000" dirty="0">
                <a:solidFill>
                  <a:srgbClr val="333333"/>
                </a:solidFill>
              </a:rPr>
              <a:t>Each assert tests only one condition, because when multiple conditions are tested at the same time, it is not intuitive to determine which condition failed if the assertion failed.</a:t>
            </a:r>
            <a:endParaRPr lang="zh-CN" altLang="en-US" sz="2000" dirty="0"/>
          </a:p>
        </p:txBody>
      </p:sp>
      <p:sp>
        <p:nvSpPr>
          <p:cNvPr id="13" name="文本框 12"/>
          <p:cNvSpPr txBox="1"/>
          <p:nvPr/>
        </p:nvSpPr>
        <p:spPr>
          <a:xfrm>
            <a:off x="5801917" y="2056612"/>
            <a:ext cx="5816310" cy="1768176"/>
          </a:xfrm>
          <a:prstGeom prst="rect">
            <a:avLst/>
          </a:prstGeom>
          <a:noFill/>
          <a:ln>
            <a:solidFill>
              <a:srgbClr val="00B0F0"/>
            </a:solidFill>
          </a:ln>
        </p:spPr>
        <p:txBody>
          <a:bodyPr wrap="square">
            <a:spAutoFit/>
          </a:bodyPr>
          <a:lstStyle/>
          <a:p>
            <a:pPr algn="l"/>
            <a:r>
              <a:rPr lang="en-US" altLang="zh-CN" sz="1815" dirty="0">
                <a:solidFill>
                  <a:srgbClr val="00B050"/>
                </a:solidFill>
              </a:rPr>
              <a:t>// is not recommended</a:t>
            </a:r>
          </a:p>
          <a:p>
            <a:pPr algn="l"/>
            <a:r>
              <a:rPr lang="en-US" altLang="zh-CN" sz="1815" dirty="0">
                <a:solidFill>
                  <a:srgbClr val="454545"/>
                </a:solidFill>
              </a:rPr>
              <a:t>assert(</a:t>
            </a:r>
            <a:r>
              <a:rPr lang="en-US" altLang="zh-CN" sz="1815" dirty="0" err="1">
                <a:solidFill>
                  <a:srgbClr val="454545"/>
                </a:solidFill>
              </a:rPr>
              <a:t>nOffset</a:t>
            </a:r>
            <a:r>
              <a:rPr lang="en-US" altLang="zh-CN" sz="1815" dirty="0">
                <a:solidFill>
                  <a:srgbClr val="454545"/>
                </a:solidFill>
              </a:rPr>
              <a:t>&gt;=0 &amp;&amp; </a:t>
            </a:r>
            <a:r>
              <a:rPr lang="en-US" altLang="zh-CN" sz="1815" dirty="0" err="1">
                <a:solidFill>
                  <a:srgbClr val="454545"/>
                </a:solidFill>
              </a:rPr>
              <a:t>nOffset+nSize</a:t>
            </a:r>
            <a:r>
              <a:rPr lang="en-US" altLang="zh-CN" sz="1815" dirty="0">
                <a:solidFill>
                  <a:srgbClr val="454545"/>
                </a:solidFill>
              </a:rPr>
              <a:t>&lt;=</a:t>
            </a:r>
            <a:r>
              <a:rPr lang="en-US" altLang="zh-CN" sz="1815" dirty="0" err="1">
                <a:solidFill>
                  <a:srgbClr val="454545"/>
                </a:solidFill>
              </a:rPr>
              <a:t>m_nInfomationSize</a:t>
            </a:r>
            <a:r>
              <a:rPr lang="en-US" altLang="zh-CN" sz="1815" dirty="0">
                <a:solidFill>
                  <a:srgbClr val="454545"/>
                </a:solidFill>
              </a:rPr>
              <a:t>);  </a:t>
            </a:r>
            <a:endParaRPr lang="en-US" altLang="zh-CN" sz="1815" dirty="0">
              <a:solidFill>
                <a:srgbClr val="4D4D4D"/>
              </a:solidFill>
            </a:endParaRPr>
          </a:p>
          <a:p>
            <a:pPr algn="l"/>
            <a:endParaRPr lang="en-US" altLang="zh-CN" sz="1815" dirty="0">
              <a:solidFill>
                <a:srgbClr val="454545"/>
              </a:solidFill>
            </a:endParaRPr>
          </a:p>
          <a:p>
            <a:pPr algn="l"/>
            <a:r>
              <a:rPr lang="en-US" altLang="zh-CN" sz="1815" dirty="0">
                <a:solidFill>
                  <a:srgbClr val="00B050"/>
                </a:solidFill>
              </a:rPr>
              <a:t>// is recommended, each assert test only on condition</a:t>
            </a:r>
          </a:p>
          <a:p>
            <a:pPr algn="l"/>
            <a:r>
              <a:rPr lang="en-US" altLang="zh-CN" sz="1815" dirty="0">
                <a:solidFill>
                  <a:srgbClr val="454545"/>
                </a:solidFill>
              </a:rPr>
              <a:t>assert(</a:t>
            </a:r>
            <a:r>
              <a:rPr lang="en-US" altLang="zh-CN" sz="1815" dirty="0" err="1">
                <a:solidFill>
                  <a:srgbClr val="454545"/>
                </a:solidFill>
              </a:rPr>
              <a:t>nOffset</a:t>
            </a:r>
            <a:r>
              <a:rPr lang="en-US" altLang="zh-CN" sz="1815" dirty="0">
                <a:solidFill>
                  <a:srgbClr val="454545"/>
                </a:solidFill>
              </a:rPr>
              <a:t> &gt;= 0);</a:t>
            </a:r>
            <a:br>
              <a:rPr lang="en-US" altLang="zh-CN" sz="1815" dirty="0">
                <a:solidFill>
                  <a:srgbClr val="454545"/>
                </a:solidFill>
              </a:rPr>
            </a:br>
            <a:r>
              <a:rPr lang="en-US" altLang="zh-CN" sz="1815" dirty="0">
                <a:solidFill>
                  <a:srgbClr val="454545"/>
                </a:solidFill>
              </a:rPr>
              <a:t>assert(</a:t>
            </a:r>
            <a:r>
              <a:rPr lang="en-US" altLang="zh-CN" sz="1815" dirty="0" err="1">
                <a:solidFill>
                  <a:srgbClr val="454545"/>
                </a:solidFill>
              </a:rPr>
              <a:t>nOffset+nSize</a:t>
            </a:r>
            <a:r>
              <a:rPr lang="en-US" altLang="zh-CN" sz="1815" dirty="0">
                <a:solidFill>
                  <a:srgbClr val="454545"/>
                </a:solidFill>
              </a:rPr>
              <a:t> &lt;= </a:t>
            </a:r>
            <a:r>
              <a:rPr lang="en-US" altLang="zh-CN" sz="1815" dirty="0" err="1">
                <a:solidFill>
                  <a:srgbClr val="454545"/>
                </a:solidFill>
              </a:rPr>
              <a:t>m_nInfomationSize</a:t>
            </a:r>
            <a:r>
              <a:rPr lang="en-US" altLang="zh-CN" sz="1815" dirty="0">
                <a:solidFill>
                  <a:srgbClr val="454545"/>
                </a:solidFill>
              </a:rPr>
              <a:t>);</a:t>
            </a:r>
            <a:endParaRPr lang="en-US" altLang="zh-CN" sz="1815" dirty="0">
              <a:solidFill>
                <a:srgbClr val="4D4D4D"/>
              </a:solidFill>
            </a:endParaRPr>
          </a:p>
        </p:txBody>
      </p:sp>
      <p:sp>
        <p:nvSpPr>
          <p:cNvPr id="15" name="文本框 14"/>
          <p:cNvSpPr txBox="1"/>
          <p:nvPr/>
        </p:nvSpPr>
        <p:spPr>
          <a:xfrm>
            <a:off x="606449" y="4832159"/>
            <a:ext cx="10848398" cy="1323439"/>
          </a:xfrm>
          <a:prstGeom prst="rect">
            <a:avLst/>
          </a:prstGeom>
          <a:noFill/>
        </p:spPr>
        <p:txBody>
          <a:bodyPr wrap="square">
            <a:spAutoFit/>
          </a:bodyPr>
          <a:lstStyle/>
          <a:p>
            <a:pPr marL="311150" indent="-311150">
              <a:buFont typeface="Arial" panose="020B0604020202020204" pitchFamily="34" charset="0"/>
              <a:buChar char="•"/>
            </a:pPr>
            <a:r>
              <a:rPr lang="en-US" altLang="zh-CN" sz="2000" dirty="0">
                <a:solidFill>
                  <a:srgbClr val="273239"/>
                </a:solidFill>
              </a:rPr>
              <a:t>Ignores assertions. We can completely remove assertions at compile time using the preprocessor NDEBUG. </a:t>
            </a:r>
            <a:r>
              <a:rPr lang="en-US" altLang="zh-CN" sz="2000" dirty="0"/>
              <a:t>Put   </a:t>
            </a:r>
            <a:r>
              <a:rPr lang="en-US" altLang="zh-CN" sz="2000" b="1" dirty="0"/>
              <a:t>#define NDEBUG  </a:t>
            </a:r>
            <a:r>
              <a:rPr lang="en-US" altLang="zh-CN" sz="2000" dirty="0"/>
              <a:t>at the beginning of the code, before inclusion of &lt;</a:t>
            </a:r>
            <a:r>
              <a:rPr lang="en-US" altLang="zh-CN" sz="2000" dirty="0" err="1"/>
              <a:t>assert.h</a:t>
            </a:r>
            <a:r>
              <a:rPr lang="en-US" altLang="zh-CN" sz="2000" dirty="0"/>
              <a:t>&gt;. </a:t>
            </a:r>
            <a:r>
              <a:rPr lang="en-US" altLang="zh-CN" sz="2000" dirty="0">
                <a:solidFill>
                  <a:srgbClr val="000000"/>
                </a:solidFill>
              </a:rPr>
              <a:t> Therefore, this macro is designed to capture programming errors, not user or run-time errors, since it is generally disabled after a program exits its debugging phase.</a:t>
            </a:r>
            <a:endParaRPr lang="zh-CN" altLang="en-US" sz="2000" dirty="0"/>
          </a:p>
        </p:txBody>
      </p:sp>
      <p:sp>
        <p:nvSpPr>
          <p:cNvPr id="2" name="灯片编号占位符 1"/>
          <p:cNvSpPr>
            <a:spLocks noGrp="1"/>
          </p:cNvSpPr>
          <p:nvPr>
            <p:ph type="sldNum" sz="quarter" idx="12"/>
          </p:nvPr>
        </p:nvSpPr>
        <p:spPr/>
        <p:txBody>
          <a:bodyPr/>
          <a:lstStyle/>
          <a:p>
            <a:fld id="{506F4176-339E-4C4B-80E4-BBE9C4467EFE}" type="slidenum">
              <a:rPr lang="zh-CN" altLang="en-US" smtClean="0"/>
              <a:t>18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animBg="1"/>
      <p:bldP spid="11" grpId="0"/>
      <p:bldP spid="13" grpId="0" animBg="1"/>
      <p:bldP spid="15"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345565" y="1156970"/>
            <a:ext cx="10028555" cy="2416810"/>
          </a:xfrm>
        </p:spPr>
        <p:txBody>
          <a:bodyPr>
            <a:noAutofit/>
          </a:bodyPr>
          <a:lstStyle/>
          <a:p>
            <a:pPr marL="127000" lvl="1" indent="0">
              <a:spcBef>
                <a:spcPts val="1390"/>
              </a:spcBef>
              <a:buSzPct val="68000"/>
              <a:buNone/>
            </a:pPr>
            <a:r>
              <a:rPr lang="en-US" sz="2000" dirty="0"/>
              <a:t>1. Write a function </a:t>
            </a:r>
            <a:r>
              <a:rPr lang="en-US" sz="2000" b="1" dirty="0" err="1"/>
              <a:t>calculateAverage</a:t>
            </a:r>
            <a:r>
              <a:rPr lang="en-US" sz="2000" b="1" dirty="0"/>
              <a:t>()</a:t>
            </a:r>
            <a:r>
              <a:rPr lang="en-US" sz="2000" dirty="0"/>
              <a:t> which takes four int arguments, which are marks of four courses, and returns their average as a float number.</a:t>
            </a:r>
          </a:p>
          <a:p>
            <a:pPr marL="127000" lvl="1" indent="0">
              <a:spcBef>
                <a:spcPts val="1390"/>
              </a:spcBef>
              <a:buSzPct val="68000"/>
              <a:buNone/>
            </a:pPr>
            <a:r>
              <a:rPr lang="en-US" sz="2000" dirty="0"/>
              <a:t>The </a:t>
            </a:r>
            <a:r>
              <a:rPr lang="en-US" sz="2000" b="1" dirty="0" err="1"/>
              <a:t>calculateAverage</a:t>
            </a:r>
            <a:r>
              <a:rPr lang="en-US" sz="2000" b="1" dirty="0"/>
              <a:t>() </a:t>
            </a:r>
            <a:r>
              <a:rPr lang="en-US" sz="2000" dirty="0"/>
              <a:t>function should take only valid range for marks which is between 0-100. If the marks are out of range throw an </a:t>
            </a:r>
            <a:r>
              <a:rPr lang="en-US" sz="2000" b="1" dirty="0" err="1"/>
              <a:t>OutOfRangeException</a:t>
            </a:r>
            <a:r>
              <a:rPr lang="en-US" sz="2000" dirty="0"/>
              <a:t> – define this exception as a class.</a:t>
            </a:r>
          </a:p>
          <a:p>
            <a:pPr marL="127000" lvl="1" indent="0">
              <a:spcBef>
                <a:spcPts val="1390"/>
              </a:spcBef>
              <a:buSzPct val="68000"/>
              <a:buNone/>
            </a:pPr>
            <a:r>
              <a:rPr lang="en-US" sz="2000" dirty="0"/>
              <a:t>Invoke the </a:t>
            </a:r>
            <a:r>
              <a:rPr lang="en-US" sz="2000" b="1" dirty="0" err="1"/>
              <a:t>calculateAverage</a:t>
            </a:r>
            <a:r>
              <a:rPr lang="en-US" sz="2000" b="1" dirty="0"/>
              <a:t>() </a:t>
            </a:r>
            <a:r>
              <a:rPr lang="en-US" sz="2000" dirty="0"/>
              <a:t>function in main function and get the following inputs and outputs:</a:t>
            </a:r>
          </a:p>
          <a:p>
            <a:pPr marL="127000" lvl="1" indent="0">
              <a:spcBef>
                <a:spcPts val="1390"/>
              </a:spcBef>
              <a:buSzPct val="68000"/>
              <a:buNone/>
            </a:pPr>
            <a:endParaRPr lang="en-US" sz="2000" dirty="0"/>
          </a:p>
        </p:txBody>
      </p:sp>
      <p:pic>
        <p:nvPicPr>
          <p:cNvPr id="81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1419" y="3652735"/>
            <a:ext cx="7527978" cy="26353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灯片编号占位符 1"/>
          <p:cNvSpPr>
            <a:spLocks noGrp="1"/>
          </p:cNvSpPr>
          <p:nvPr>
            <p:ph type="sldNum" sz="quarter" idx="12"/>
          </p:nvPr>
        </p:nvSpPr>
        <p:spPr/>
        <p:txBody>
          <a:bodyPr/>
          <a:lstStyle/>
          <a:p>
            <a:fld id="{506F4176-339E-4C4B-80E4-BBE9C4467EFE}" type="slidenum">
              <a:rPr lang="zh-CN" altLang="en-US" smtClean="0"/>
              <a:t>19</a:t>
            </a:fld>
            <a:endParaRPr lang="zh-CN" altLang="en-US"/>
          </a:p>
        </p:txBody>
      </p:sp>
      <p:sp>
        <p:nvSpPr>
          <p:cNvPr id="10" name="矩形 9"/>
          <p:cNvSpPr/>
          <p:nvPr/>
        </p:nvSpPr>
        <p:spPr>
          <a:xfrm>
            <a:off x="2761615" y="4392295"/>
            <a:ext cx="6597650" cy="5124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4" name="矩形 3"/>
          <p:cNvSpPr/>
          <p:nvPr/>
        </p:nvSpPr>
        <p:spPr>
          <a:xfrm>
            <a:off x="2771775" y="5167630"/>
            <a:ext cx="6597650" cy="5124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solidFill>
                <a:prstClr val="white"/>
              </a:solidFill>
            </a:endParaRPr>
          </a:p>
        </p:txBody>
      </p:sp>
      <p:sp>
        <p:nvSpPr>
          <p:cNvPr id="5" name="Title 1"/>
          <p:cNvSpPr>
            <a:spLocks noGrp="1"/>
          </p:cNvSpPr>
          <p:nvPr>
            <p:ph type="title"/>
          </p:nvPr>
        </p:nvSpPr>
        <p:spPr>
          <a:xfrm>
            <a:off x="1498600" y="322580"/>
            <a:ext cx="7504430" cy="511810"/>
          </a:xfrm>
        </p:spPr>
        <p:txBody>
          <a:bodyPr>
            <a:noAutofit/>
          </a:bodyPr>
          <a:lstStyle/>
          <a:p>
            <a:r>
              <a:rPr lang="en-US" altLang="zh-CN" sz="4640" dirty="0"/>
              <a:t>Exercise: </a:t>
            </a:r>
            <a:endParaRPr lang="zh-CN" altLang="en-US" sz="4640" dirty="0">
              <a:highlight>
                <a:srgbClr val="FFFF00"/>
              </a:highligh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bldLvl="0" animBg="1"/>
      <p:bldP spid="4" grpId="0" bldLvl="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dirty="0">
                <a:solidFill>
                  <a:srgbClr val="24292F"/>
                </a:solidFill>
                <a:cs typeface="+mj-lt"/>
              </a:rPr>
              <a:t>topics</a:t>
            </a:r>
            <a:endParaRPr lang="en-US" altLang="zh-CN" sz="4000" b="1" i="0" dirty="0">
              <a:solidFill>
                <a:srgbClr val="24292F"/>
              </a:solidFill>
              <a:effectLst/>
              <a:cs typeface="+mj-lt"/>
            </a:endParaRPr>
          </a:p>
        </p:txBody>
      </p:sp>
      <p:sp>
        <p:nvSpPr>
          <p:cNvPr id="3" name="内容占位符 2"/>
          <p:cNvSpPr>
            <a:spLocks noGrp="1"/>
          </p:cNvSpPr>
          <p:nvPr>
            <p:ph idx="1"/>
          </p:nvPr>
        </p:nvSpPr>
        <p:spPr>
          <a:xfrm>
            <a:off x="838200" y="1676618"/>
            <a:ext cx="11053879" cy="3361546"/>
          </a:xfrm>
        </p:spPr>
        <p:txBody>
          <a:bodyPr>
            <a:normAutofit/>
          </a:bodyPr>
          <a:lstStyle/>
          <a:p>
            <a:pPr marL="285750" indent="-285750">
              <a:buFont typeface="Arial" panose="020B0604020202020204" pitchFamily="34" charset="0"/>
              <a:buChar char="•"/>
            </a:pPr>
            <a:r>
              <a:rPr lang="en-US" altLang="zh-CN" dirty="0">
                <a:sym typeface="+mn-ea"/>
              </a:rPr>
              <a:t> </a:t>
            </a:r>
            <a:r>
              <a:rPr lang="en-US" altLang="zh-CN" b="1" dirty="0">
                <a:sym typeface="+mn-ea"/>
              </a:rPr>
              <a:t>Exception and Exception Handling</a:t>
            </a:r>
            <a:endParaRPr lang="en-US" altLang="zh-CN" b="1" dirty="0"/>
          </a:p>
          <a:p>
            <a:pPr marL="742950" lvl="1" indent="-285750">
              <a:buFont typeface="Arial" panose="020B0604020202020204" pitchFamily="34" charset="0"/>
              <a:buChar char="•"/>
            </a:pPr>
            <a:r>
              <a:rPr lang="en-US" altLang="zh-CN" sz="2400" dirty="0"/>
              <a:t>try, </a:t>
            </a:r>
            <a:r>
              <a:rPr lang="en-US" altLang="zh-CN" dirty="0">
                <a:sym typeface="+mn-ea"/>
              </a:rPr>
              <a:t>throw, </a:t>
            </a:r>
            <a:r>
              <a:rPr lang="en-US" altLang="zh-CN" sz="2400" dirty="0"/>
              <a:t>catch</a:t>
            </a:r>
          </a:p>
          <a:p>
            <a:pPr marL="742950" lvl="1" indent="-285750">
              <a:buFont typeface="Arial" panose="020B0604020202020204" pitchFamily="34" charset="0"/>
              <a:buChar char="•"/>
            </a:pPr>
            <a:r>
              <a:rPr lang="en-US" altLang="zh-CN" sz="2400" dirty="0"/>
              <a:t>throw(), noexcept, noexcept(true)</a:t>
            </a:r>
          </a:p>
          <a:p>
            <a:pPr marL="742950" lvl="1" indent="-285750">
              <a:buFont typeface="Arial" panose="020B0604020202020204" pitchFamily="34" charset="0"/>
              <a:buChar char="•"/>
            </a:pPr>
            <a:r>
              <a:rPr lang="en-US" altLang="zh-CN" sz="2400" dirty="0"/>
              <a:t>exception class, what()</a:t>
            </a:r>
          </a:p>
          <a:p>
            <a:pPr marL="742950" lvl="1" indent="-285750">
              <a:buFont typeface="Arial" panose="020B0604020202020204" pitchFamily="34" charset="0"/>
              <a:buChar char="•"/>
            </a:pPr>
            <a:r>
              <a:rPr lang="en-US" altLang="zh-CN" dirty="0">
                <a:solidFill>
                  <a:prstClr val="black"/>
                </a:solidFill>
                <a:latin typeface="Calibri" panose="020F0502020204030204"/>
                <a:ea typeface="宋体" panose="02010600030101010101" pitchFamily="2" charset="-122"/>
                <a:sym typeface="+mn-ea"/>
              </a:rPr>
              <a:t>catch-by-value  vs  catch-by-reference</a:t>
            </a:r>
            <a:endParaRPr lang="en-US" altLang="zh-CN" sz="2400" dirty="0"/>
          </a:p>
          <a:p>
            <a:pPr marL="742950" lvl="1" indent="-285750">
              <a:buFont typeface="Arial" panose="020B0604020202020204" pitchFamily="34" charset="0"/>
              <a:buChar char="•"/>
            </a:pPr>
            <a:endParaRPr lang="en-US" altLang="zh-CN" sz="2400" dirty="0"/>
          </a:p>
          <a:p>
            <a:pPr marL="285750" indent="-285750">
              <a:buFont typeface="Arial" panose="020B0604020202020204" pitchFamily="34" charset="0"/>
              <a:buChar char="•"/>
            </a:pPr>
            <a:r>
              <a:rPr lang="en-US" altLang="zh-CN" b="1" dirty="0">
                <a:sym typeface="+mn-ea"/>
              </a:rPr>
              <a:t>Assertion</a:t>
            </a:r>
          </a:p>
        </p:txBody>
      </p:sp>
      <p:sp>
        <p:nvSpPr>
          <p:cNvPr id="4" name="灯片编号占位符 3"/>
          <p:cNvSpPr>
            <a:spLocks noGrp="1"/>
          </p:cNvSpPr>
          <p:nvPr>
            <p:ph type="sldNum" sz="quarter" idx="12"/>
          </p:nvPr>
        </p:nvSpPr>
        <p:spPr/>
        <p:txBody>
          <a:bodyPr/>
          <a:lstStyle/>
          <a:p>
            <a:fld id="{506F4176-339E-4C4B-80E4-BBE9C4467EFE}" type="slidenum">
              <a:rPr lang="zh-CN" altLang="en-US" smtClean="0"/>
              <a:t>2</a:t>
            </a:fld>
            <a:endParaRPr lang="zh-CN" alt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p:cNvSpPr>
            <a:spLocks noGrp="1"/>
          </p:cNvSpPr>
          <p:nvPr>
            <p:ph type="sldNum" sz="quarter" idx="12"/>
          </p:nvPr>
        </p:nvSpPr>
        <p:spPr/>
        <p:txBody>
          <a:bodyPr/>
          <a:lstStyle/>
          <a:p>
            <a:fld id="{506F4176-339E-4C4B-80E4-BBE9C4467EFE}" type="slidenum">
              <a:rPr lang="zh-CN" altLang="en-US" smtClean="0"/>
              <a:t>20</a:t>
            </a:fld>
            <a:endParaRPr lang="zh-CN" altLang="en-US"/>
          </a:p>
        </p:txBody>
      </p:sp>
      <p:sp>
        <p:nvSpPr>
          <p:cNvPr id="6" name="Content Placeholder 2"/>
          <p:cNvSpPr>
            <a:spLocks noGrp="1"/>
          </p:cNvSpPr>
          <p:nvPr/>
        </p:nvSpPr>
        <p:spPr>
          <a:xfrm>
            <a:off x="1210310" y="314325"/>
            <a:ext cx="10819765" cy="84391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0" lvl="1" indent="0">
              <a:spcBef>
                <a:spcPts val="1390"/>
              </a:spcBef>
              <a:buSzPct val="68000"/>
              <a:buNone/>
            </a:pPr>
            <a:r>
              <a:rPr lang="en-US" sz="2000" dirty="0"/>
              <a:t>2. </a:t>
            </a:r>
            <a:r>
              <a:rPr lang="en-US" altLang="zh-CN" sz="2000" dirty="0"/>
              <a:t>Define a generic class “GoldenRectangle” for a golden rectangle in the “golden_rectangle. h” , When testing based on the following main methods, the test results are shown in the bottom figure.</a:t>
            </a:r>
          </a:p>
        </p:txBody>
      </p:sp>
      <p:sp>
        <p:nvSpPr>
          <p:cNvPr id="7" name="文本框 6"/>
          <p:cNvSpPr txBox="1"/>
          <p:nvPr/>
        </p:nvSpPr>
        <p:spPr>
          <a:xfrm>
            <a:off x="3917950" y="1330325"/>
            <a:ext cx="8178800" cy="3606800"/>
          </a:xfrm>
          <a:prstGeom prst="rect">
            <a:avLst/>
          </a:prstGeom>
          <a:solidFill>
            <a:schemeClr val="tx1"/>
          </a:solidFill>
        </p:spPr>
        <p:txBody>
          <a:bodyPr wrap="square">
            <a:noAutofit/>
          </a:bodyPr>
          <a:lstStyle/>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"golden_rectangle.h"</a:t>
            </a: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a:solidFill>
                  <a:srgbClr val="CCCCCC"/>
                </a:solidFill>
                <a:latin typeface="Consolas" panose="020B0609020204030204"/>
                <a:ea typeface="Consolas" panose="020B0609020204030204"/>
                <a:sym typeface="+mn-ea"/>
              </a:rPr>
              <a:t>GoldenRectangle</a:t>
            </a:r>
            <a:r>
              <a:rPr lang="en-US" altLang="zh-CN" sz="1200">
                <a:solidFill>
                  <a:srgbClr val="D4D4D4"/>
                </a:solidFill>
                <a:latin typeface="Consolas" panose="020B0609020204030204"/>
                <a:ea typeface="Consolas" panose="020B0609020204030204"/>
                <a:sym typeface="+mn-ea"/>
              </a:rPr>
              <a:t>&lt;</a:t>
            </a:r>
            <a:r>
              <a:rPr lang="en-US" altLang="zh-CN" sz="1200">
                <a:solidFill>
                  <a:srgbClr val="569CD6"/>
                </a:solidFill>
                <a:latin typeface="Consolas" panose="020B0609020204030204"/>
                <a:ea typeface="Consolas" panose="020B0609020204030204"/>
                <a:sym typeface="+mn-ea"/>
              </a:rPr>
              <a:t>int</a:t>
            </a:r>
            <a:r>
              <a:rPr lang="en-US" altLang="zh-CN" sz="1200">
                <a:solidFill>
                  <a:srgbClr val="D4D4D4"/>
                </a:solidFill>
                <a:latin typeface="Consolas" panose="020B0609020204030204"/>
                <a:ea typeface="Consolas" panose="020B0609020204030204"/>
                <a:sym typeface="+mn-ea"/>
              </a:rPr>
              <a:t>&gt;</a:t>
            </a:r>
            <a:r>
              <a:rPr lang="en-US" altLang="zh-CN" sz="1200">
                <a:solidFill>
                  <a:srgbClr val="DCDCAA"/>
                </a:solidFill>
                <a:latin typeface="Consolas" panose="020B0609020204030204"/>
                <a:ea typeface="Consolas" panose="020B0609020204030204"/>
                <a:sym typeface="+mn-ea"/>
              </a:rPr>
              <a:t>rect0</a:t>
            </a:r>
            <a:r>
              <a:rPr lang="en-US" altLang="zh-CN" sz="1200">
                <a:solidFill>
                  <a:srgbClr val="CCCCCC"/>
                </a:solidFill>
                <a:latin typeface="Consolas" panose="020B0609020204030204"/>
                <a:ea typeface="Consolas" panose="020B0609020204030204"/>
                <a:sym typeface="+mn-ea"/>
              </a:rPr>
              <a:t>(1618, 10);</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a:solidFill>
                  <a:srgbClr val="CCCCCC"/>
                </a:solidFill>
                <a:latin typeface="Consolas" panose="020B0609020204030204"/>
                <a:ea typeface="Consolas" panose="020B0609020204030204"/>
                <a:sym typeface="+mn-ea"/>
              </a:rPr>
              <a:t>    </a:t>
            </a:r>
            <a:r>
              <a:rPr lang="en-US" altLang="zh-CN" sz="1200">
                <a:solidFill>
                  <a:srgbClr val="4EC9B0"/>
                </a:solidFill>
                <a:latin typeface="Consolas" panose="020B0609020204030204"/>
                <a:ea typeface="Consolas" panose="020B0609020204030204"/>
                <a:sym typeface="+mn-ea"/>
              </a:rPr>
              <a:t>std</a:t>
            </a:r>
            <a:r>
              <a:rPr lang="en-US" altLang="zh-CN" sz="1200">
                <a:solidFill>
                  <a:srgbClr val="CCCCCC"/>
                </a:solidFill>
                <a:latin typeface="Consolas" panose="020B0609020204030204"/>
                <a:ea typeface="Consolas" panose="020B0609020204030204"/>
                <a:sym typeface="+mn-ea"/>
              </a:rPr>
              <a:t>::cout </a:t>
            </a:r>
            <a:r>
              <a:rPr lang="en-US" altLang="zh-CN" sz="1200">
                <a:solidFill>
                  <a:srgbClr val="D4D4D4"/>
                </a:solidFill>
                <a:latin typeface="Consolas" panose="020B0609020204030204"/>
                <a:ea typeface="Consolas" panose="020B0609020204030204"/>
                <a:sym typeface="+mn-ea"/>
              </a:rPr>
              <a:t>&lt;&lt;</a:t>
            </a:r>
            <a:r>
              <a:rPr lang="en-US" altLang="zh-CN" sz="1200">
                <a:solidFill>
                  <a:srgbClr val="CE9178"/>
                </a:solidFill>
                <a:latin typeface="Consolas" panose="020B0609020204030204"/>
                <a:ea typeface="Consolas" panose="020B0609020204030204"/>
                <a:sym typeface="+mn-ea"/>
              </a:rPr>
              <a:t>"1618x10 is golder Rectangle: "</a:t>
            </a:r>
            <a:r>
              <a:rPr lang="en-US" altLang="zh-CN" sz="1200">
                <a:solidFill>
                  <a:srgbClr val="D4D4D4"/>
                </a:solidFill>
                <a:latin typeface="Consolas" panose="020B0609020204030204"/>
                <a:ea typeface="Consolas" panose="020B0609020204030204"/>
                <a:sym typeface="+mn-ea"/>
              </a:rPr>
              <a:t>&lt;&lt;</a:t>
            </a:r>
            <a:r>
              <a:rPr lang="en-US" altLang="zh-CN" sz="1200">
                <a:solidFill>
                  <a:srgbClr val="4EC9B0"/>
                </a:solidFill>
                <a:latin typeface="Consolas" panose="020B0609020204030204"/>
                <a:ea typeface="Consolas" panose="020B0609020204030204"/>
                <a:sym typeface="+mn-ea"/>
              </a:rPr>
              <a:t>std</a:t>
            </a:r>
            <a:r>
              <a:rPr lang="en-US" altLang="zh-CN" sz="1200">
                <a:solidFill>
                  <a:srgbClr val="CCCCCC"/>
                </a:solidFill>
                <a:latin typeface="Consolas" panose="020B0609020204030204"/>
                <a:ea typeface="Consolas" panose="020B0609020204030204"/>
                <a:sym typeface="+mn-ea"/>
              </a:rPr>
              <a:t>::boolalpha </a:t>
            </a:r>
            <a:r>
              <a:rPr lang="en-US" altLang="zh-CN" sz="1200">
                <a:solidFill>
                  <a:srgbClr val="D4D4D4"/>
                </a:solidFill>
                <a:latin typeface="Consolas" panose="020B0609020204030204"/>
                <a:ea typeface="Consolas" panose="020B0609020204030204"/>
                <a:sym typeface="+mn-ea"/>
              </a:rPr>
              <a:t>&lt;&lt;</a:t>
            </a:r>
            <a:r>
              <a:rPr lang="en-US" altLang="zh-CN" sz="1200">
                <a:solidFill>
                  <a:srgbClr val="9CDCFE"/>
                </a:solidFill>
                <a:latin typeface="Consolas" panose="020B0609020204030204"/>
                <a:ea typeface="Consolas" panose="020B0609020204030204"/>
                <a:sym typeface="+mn-ea"/>
              </a:rPr>
              <a:t>rect0</a:t>
            </a:r>
            <a:r>
              <a:rPr lang="en-US" altLang="zh-CN" sz="1200">
                <a:solidFill>
                  <a:srgbClr val="CCCCCC"/>
                </a:solidFill>
                <a:latin typeface="Consolas" panose="020B0609020204030204"/>
                <a:ea typeface="Consolas" panose="020B0609020204030204"/>
                <a:sym typeface="+mn-ea"/>
              </a:rPr>
              <a:t>.</a:t>
            </a:r>
            <a:r>
              <a:rPr lang="en-US" altLang="zh-CN" sz="1200">
                <a:solidFill>
                  <a:srgbClr val="DCDCAA"/>
                </a:solidFill>
                <a:latin typeface="Consolas" panose="020B0609020204030204"/>
                <a:ea typeface="Consolas" panose="020B0609020204030204"/>
                <a:sym typeface="+mn-ea"/>
              </a:rPr>
              <a:t>isGolden</a:t>
            </a:r>
            <a:r>
              <a:rPr lang="en-US" altLang="zh-CN" sz="1200">
                <a:solidFill>
                  <a:srgbClr val="CCCCCC"/>
                </a:solidFill>
                <a:latin typeface="Consolas" panose="020B0609020204030204"/>
                <a:ea typeface="Consolas" panose="020B0609020204030204"/>
                <a:sym typeface="+mn-ea"/>
              </a:rPr>
              <a:t>() </a:t>
            </a:r>
            <a:r>
              <a:rPr lang="en-US" altLang="zh-CN" sz="1200">
                <a:solidFill>
                  <a:srgbClr val="D4D4D4"/>
                </a:solidFill>
                <a:latin typeface="Consolas" panose="020B0609020204030204"/>
                <a:ea typeface="Consolas" panose="020B0609020204030204"/>
                <a:sym typeface="+mn-ea"/>
              </a:rPr>
              <a:t>&lt;&lt;</a:t>
            </a:r>
            <a:r>
              <a:rPr lang="en-US" altLang="zh-CN" sz="1200">
                <a:solidFill>
                  <a:srgbClr val="4EC9B0"/>
                </a:solidFill>
                <a:latin typeface="Consolas" panose="020B0609020204030204"/>
                <a:ea typeface="Consolas" panose="020B0609020204030204"/>
                <a:sym typeface="+mn-ea"/>
              </a:rPr>
              <a:t>std</a:t>
            </a:r>
            <a:r>
              <a:rPr lang="en-US" altLang="zh-CN" sz="1200">
                <a:solidFill>
                  <a:srgbClr val="CCCCCC"/>
                </a:solidFill>
                <a:latin typeface="Consolas" panose="020B0609020204030204"/>
                <a:ea typeface="Consolas" panose="020B0609020204030204"/>
                <a:sym typeface="+mn-ea"/>
              </a:rPr>
              <a:t>::endl;</a:t>
            </a: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GoldenRectangle</a:t>
            </a:r>
            <a:r>
              <a:rPr lang="en-US" altLang="zh-CN" sz="1200" b="0">
                <a:solidFill>
                  <a:srgbClr val="D4D4D4"/>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int</a:t>
            </a:r>
            <a:r>
              <a:rPr lang="en-US" altLang="zh-CN" sz="1200" b="0">
                <a:solidFill>
                  <a:srgbClr val="D4D4D4"/>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rect1</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34</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21</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::cout </a:t>
            </a:r>
            <a:r>
              <a:rPr lang="en-US" altLang="zh-CN" sz="1200" b="0">
                <a:solidFill>
                  <a:srgbClr val="D4D4D4"/>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"34x21 is golder Rectangle: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::boolalpha </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rect1</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isGolden</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p>
          <a:p>
            <a:pPr indent="0" fontAlgn="auto">
              <a:lnSpc>
                <a:spcPct val="100000"/>
              </a:lnSpc>
            </a:pPr>
            <a:r>
              <a:rPr lang="en-US" altLang="zh-CN" sz="1200" b="0">
                <a:solidFill>
                  <a:srgbClr val="6A9955"/>
                </a:solidFill>
                <a:latin typeface="Consolas" panose="020B0609020204030204"/>
                <a:ea typeface="Consolas" panose="020B0609020204030204"/>
              </a:rPr>
              <a:t>    </a:t>
            </a:r>
            <a:endParaRPr lang="zh-CN" altLang="en-US" sz="1200" b="0">
              <a:solidFill>
                <a:srgbClr val="6A9955"/>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GoldenRectangle</a:t>
            </a:r>
            <a:r>
              <a:rPr lang="en-US" altLang="zh-CN" sz="1200" b="0">
                <a:solidFill>
                  <a:srgbClr val="D4D4D4"/>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double</a:t>
            </a:r>
            <a:r>
              <a:rPr lang="en-US" altLang="zh-CN" sz="1200" b="0">
                <a:solidFill>
                  <a:srgbClr val="D4D4D4"/>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rect2</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1.618</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::cout </a:t>
            </a:r>
            <a:r>
              <a:rPr lang="en-US" altLang="zh-CN" sz="1200" b="0">
                <a:solidFill>
                  <a:srgbClr val="D4D4D4"/>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"1.0x1.618 is golder Rectangle: "</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rect2</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isGolden</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p>
          <a:p>
            <a:pPr indent="0" fontAlgn="auto">
              <a:lnSpc>
                <a:spcPct val="100000"/>
              </a:lnSpc>
            </a:pPr>
            <a:r>
              <a:rPr lang="en-US" altLang="zh-CN" sz="1200" b="0">
                <a:solidFill>
                  <a:srgbClr val="6A9955"/>
                </a:solidFill>
                <a:latin typeface="Consolas" panose="020B0609020204030204"/>
                <a:ea typeface="Consolas" panose="020B0609020204030204"/>
              </a:rPr>
              <a:t>    </a:t>
            </a:r>
            <a:endParaRPr lang="zh-CN" altLang="en-US" sz="1200" b="0">
              <a:solidFill>
                <a:srgbClr val="6A9955"/>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GoldenRectangle</a:t>
            </a:r>
            <a:r>
              <a:rPr lang="en-US" altLang="zh-CN" sz="1200" b="0">
                <a:solidFill>
                  <a:srgbClr val="D4D4D4"/>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float</a:t>
            </a:r>
            <a:r>
              <a:rPr lang="en-US" altLang="zh-CN" sz="1200" b="0">
                <a:solidFill>
                  <a:srgbClr val="D4D4D4"/>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rect3</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10.0f</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6.0f</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::cout </a:t>
            </a:r>
            <a:r>
              <a:rPr lang="en-US" altLang="zh-CN" sz="1200" b="0">
                <a:solidFill>
                  <a:srgbClr val="D4D4D4"/>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"10.0x6.0 is golder Rectangle: "</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rect3</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isGolden</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p>
          <a:p>
            <a:pPr indent="0" fontAlgn="auto">
              <a:lnSpc>
                <a:spcPct val="100000"/>
              </a:lnSpc>
            </a:pPr>
            <a:r>
              <a:rPr lang="en-US" altLang="zh-CN" sz="1200" b="0">
                <a:solidFill>
                  <a:srgbClr val="6A9955"/>
                </a:solidFill>
                <a:latin typeface="Consolas" panose="020B0609020204030204"/>
                <a:ea typeface="Consolas" panose="020B0609020204030204"/>
              </a:rPr>
              <a:t>    </a:t>
            </a:r>
            <a:endParaRPr lang="zh-CN" altLang="en-US" sz="1200" b="0">
              <a:solidFill>
                <a:srgbClr val="6A9955"/>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GoldenRectangle</a:t>
            </a:r>
            <a:r>
              <a:rPr lang="en-US" altLang="zh-CN" sz="1200" b="0">
                <a:solidFill>
                  <a:srgbClr val="D4D4D4"/>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int</a:t>
            </a:r>
            <a:r>
              <a:rPr lang="en-US" altLang="zh-CN" sz="1200" b="0">
                <a:solidFill>
                  <a:srgbClr val="D4D4D4"/>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rect4</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6A9955"/>
                </a:solidFill>
                <a:latin typeface="Consolas" panose="020B0609020204030204"/>
                <a:ea typeface="Consolas" panose="020B0609020204030204"/>
              </a:rPr>
              <a:t>    </a:t>
            </a:r>
            <a:endParaRPr lang="zh-CN" altLang="en-US" sz="1200" b="0">
              <a:solidFill>
                <a:srgbClr val="6A9955"/>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::cout </a:t>
            </a:r>
            <a:r>
              <a:rPr lang="en-US" altLang="zh-CN" sz="1200" b="0">
                <a:solidFill>
                  <a:srgbClr val="D4D4D4"/>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"10x0 is golder Rectangle: "</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rect4</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isGolden</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 </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a:t>
            </a:r>
          </a:p>
        </p:txBody>
      </p:sp>
      <p:pic>
        <p:nvPicPr>
          <p:cNvPr id="8" name="图片 7"/>
          <p:cNvPicPr>
            <a:picLocks noChangeAspect="1"/>
          </p:cNvPicPr>
          <p:nvPr/>
        </p:nvPicPr>
        <p:blipFill>
          <a:blip r:embed="rId3"/>
          <a:stretch>
            <a:fillRect/>
          </a:stretch>
        </p:blipFill>
        <p:spPr>
          <a:xfrm>
            <a:off x="1123950" y="5137150"/>
            <a:ext cx="10363200" cy="1190625"/>
          </a:xfrm>
          <a:prstGeom prst="rect">
            <a:avLst/>
          </a:prstGeom>
        </p:spPr>
      </p:pic>
      <p:sp>
        <p:nvSpPr>
          <p:cNvPr id="9" name="文本框 8"/>
          <p:cNvSpPr txBox="1"/>
          <p:nvPr/>
        </p:nvSpPr>
        <p:spPr>
          <a:xfrm>
            <a:off x="154940" y="1295400"/>
            <a:ext cx="3504565" cy="3763010"/>
          </a:xfrm>
          <a:prstGeom prst="rect">
            <a:avLst/>
          </a:prstGeom>
          <a:noFill/>
        </p:spPr>
        <p:txBody>
          <a:bodyPr wrap="square" rtlCol="0">
            <a:noAutofit/>
          </a:bodyPr>
          <a:lstStyle/>
          <a:p>
            <a:pPr marL="0" lvl="1"/>
            <a:r>
              <a:rPr lang="en-US" altLang="zh-CN" sz="1400" b="1" dirty="0">
                <a:sym typeface="+mn-ea"/>
              </a:rPr>
              <a:t>GoldenRectangle </a:t>
            </a:r>
            <a:r>
              <a:rPr lang="en-US" altLang="zh-CN" sz="1400" dirty="0">
                <a:sym typeface="+mn-ea"/>
              </a:rPr>
              <a:t>class:</a:t>
            </a:r>
          </a:p>
          <a:p>
            <a:pPr marL="285750" lvl="1" indent="-285750">
              <a:buFont typeface="Wingdings" panose="05000000000000000000" charset="0"/>
              <a:buChar char="ü"/>
            </a:pPr>
            <a:r>
              <a:rPr lang="en-US" altLang="zh-CN" sz="1400" dirty="0">
                <a:sym typeface="+mn-ea"/>
              </a:rPr>
              <a:t>two private properties: length and width, and a generic data type. </a:t>
            </a:r>
          </a:p>
          <a:p>
            <a:pPr marL="285750" lvl="1" indent="-285750">
              <a:buFont typeface="Wingdings" panose="05000000000000000000" charset="0"/>
              <a:buChar char="ü"/>
            </a:pPr>
            <a:endParaRPr lang="en-US" altLang="zh-CN" sz="1400" dirty="0">
              <a:sym typeface="+mn-ea"/>
            </a:endParaRPr>
          </a:p>
          <a:p>
            <a:pPr marL="285750" lvl="1" indent="-285750">
              <a:buFont typeface="Wingdings" panose="05000000000000000000" charset="0"/>
              <a:buChar char="ü"/>
            </a:pPr>
            <a:r>
              <a:rPr lang="en-US" altLang="zh-CN" sz="1400" dirty="0">
                <a:sym typeface="+mn-ea"/>
              </a:rPr>
              <a:t>a public method, which returns a Boolean value. </a:t>
            </a:r>
          </a:p>
          <a:p>
            <a:pPr marL="742950" lvl="2" indent="-285750">
              <a:buFont typeface="Wingdings" panose="05000000000000000000" charset="0"/>
              <a:buChar char="ü"/>
            </a:pPr>
            <a:r>
              <a:rPr lang="en-US" altLang="zh-CN" sz="1400" dirty="0">
                <a:sym typeface="+mn-ea"/>
              </a:rPr>
              <a:t>The method calculates by dividing the long side by the short side. If the quotient is 1.618, it returns true; otherwise, it returns false. </a:t>
            </a:r>
          </a:p>
          <a:p>
            <a:pPr marL="742950" lvl="2" indent="-285750">
              <a:buFont typeface="Wingdings" panose="05000000000000000000" charset="0"/>
              <a:buChar char="ü"/>
            </a:pPr>
            <a:endParaRPr lang="en-US" altLang="zh-CN" sz="1400" dirty="0">
              <a:sym typeface="+mn-ea"/>
            </a:endParaRPr>
          </a:p>
          <a:p>
            <a:pPr marL="742950" lvl="2" indent="-285750">
              <a:buFont typeface="Wingdings" panose="05000000000000000000" charset="0"/>
              <a:buChar char="ü"/>
            </a:pPr>
            <a:r>
              <a:rPr lang="en-US" altLang="zh-CN" sz="1400" dirty="0">
                <a:sym typeface="+mn-ea"/>
              </a:rPr>
              <a:t>In this method, If the shorter side is 0 (i.e. the divisor is 0), an assertion is triggered.</a:t>
            </a:r>
            <a:endParaRPr lang="en-US" altLang="zh-CN" sz="1400" dirty="0"/>
          </a:p>
          <a:p>
            <a:endParaRPr lang="zh-CN" altLang="en-US" sz="14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506F4176-339E-4C4B-80E4-BBE9C4467EFE}" type="slidenum">
              <a:rPr lang="zh-CN" altLang="en-US" smtClean="0"/>
              <a:t>21</a:t>
            </a:fld>
            <a:endParaRPr lang="zh-CN" altLang="en-US"/>
          </a:p>
        </p:txBody>
      </p:sp>
      <p:sp>
        <p:nvSpPr>
          <p:cNvPr id="5" name="文本框 4"/>
          <p:cNvSpPr txBox="1"/>
          <p:nvPr/>
        </p:nvSpPr>
        <p:spPr>
          <a:xfrm>
            <a:off x="3736340" y="1700530"/>
            <a:ext cx="8336915" cy="3779520"/>
          </a:xfrm>
          <a:prstGeom prst="rect">
            <a:avLst/>
          </a:prstGeom>
          <a:solidFill>
            <a:schemeClr val="tx1"/>
          </a:solidFill>
        </p:spPr>
        <p:txBody>
          <a:bodyPr>
            <a:noAutofit/>
          </a:bodyPr>
          <a:lstStyle/>
          <a:p>
            <a:pPr indent="0" fontAlgn="auto">
              <a:lnSpc>
                <a:spcPct val="100000"/>
              </a:lnSpc>
            </a:pPr>
            <a:r>
              <a:rPr lang="en-US" altLang="zh-CN" sz="1200" b="0">
                <a:solidFill>
                  <a:srgbClr val="C586C0"/>
                </a:solidFill>
                <a:latin typeface="Consolas" panose="020B0609020204030204"/>
                <a:ea typeface="Consolas" panose="020B0609020204030204"/>
              </a:rPr>
              <a:t>#include </a:t>
            </a:r>
            <a:r>
              <a:rPr lang="en-US" altLang="zh-CN" sz="1200" b="0">
                <a:solidFill>
                  <a:srgbClr val="CE9178"/>
                </a:solidFill>
                <a:latin typeface="Consolas" panose="020B0609020204030204"/>
                <a:ea typeface="Consolas" panose="020B0609020204030204"/>
              </a:rPr>
              <a:t>"golden_rectangle2.h"</a:t>
            </a:r>
          </a:p>
          <a:p>
            <a:pPr indent="0" fontAlgn="auto">
              <a:lnSpc>
                <a:spcPct val="100000"/>
              </a:lnSpc>
            </a:pPr>
            <a:r>
              <a:rPr lang="en-US" altLang="zh-CN" sz="1200" b="0">
                <a:solidFill>
                  <a:srgbClr val="569CD6"/>
                </a:solidFill>
                <a:latin typeface="Consolas" panose="020B0609020204030204"/>
                <a:ea typeface="Consolas" panose="020B0609020204030204"/>
              </a:rPr>
              <a:t>int </a:t>
            </a:r>
            <a:r>
              <a:rPr lang="en-US" altLang="zh-CN" sz="1200" b="0">
                <a:solidFill>
                  <a:srgbClr val="DCDCAA"/>
                </a:solidFill>
                <a:latin typeface="Consolas" panose="020B0609020204030204"/>
                <a:ea typeface="Consolas" panose="020B0609020204030204"/>
              </a:rPr>
              <a:t>main</a:t>
            </a: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try</a:t>
            </a: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GoldenRectangle</a:t>
            </a:r>
            <a:r>
              <a:rPr lang="en-US" altLang="zh-CN" sz="1200" b="0">
                <a:solidFill>
                  <a:srgbClr val="D4D4D4"/>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double</a:t>
            </a:r>
            <a:r>
              <a:rPr lang="en-US" altLang="zh-CN" sz="1200" b="0">
                <a:solidFill>
                  <a:srgbClr val="D4D4D4"/>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rect0</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1.618</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::cout </a:t>
            </a:r>
            <a:r>
              <a:rPr lang="en-US" altLang="zh-CN" sz="1200" b="0">
                <a:solidFill>
                  <a:srgbClr val="D4D4D4"/>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"1.0x1.618 is golder Rectangle: "</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rect0</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isGolden</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p>
          <a:p>
            <a:pPr indent="0" fontAlgn="auto">
              <a:lnSpc>
                <a:spcPct val="100000"/>
              </a:lnSpc>
            </a:pP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GoldenRectangle</a:t>
            </a:r>
            <a:r>
              <a:rPr lang="en-US" altLang="zh-CN" sz="1200" b="0">
                <a:solidFill>
                  <a:srgbClr val="D4D4D4"/>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int</a:t>
            </a:r>
            <a:r>
              <a:rPr lang="en-US" altLang="zh-CN" sz="1200" b="0">
                <a:solidFill>
                  <a:srgbClr val="D4D4D4"/>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rect1</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34</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21</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::cout </a:t>
            </a:r>
            <a:r>
              <a:rPr lang="en-US" altLang="zh-CN" sz="1200" b="0">
                <a:solidFill>
                  <a:srgbClr val="D4D4D4"/>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"34x21 is golder Rectangle: "</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rect1</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isGolden</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p>
          <a:p>
            <a:pPr indent="0" fontAlgn="auto">
              <a:lnSpc>
                <a:spcPct val="100000"/>
              </a:lnSpc>
            </a:pPr>
            <a:endParaRPr lang="en-US" altLang="zh-CN" sz="1200" b="0">
              <a:solidFill>
                <a:srgbClr val="CCCCCC"/>
              </a:solidFill>
              <a:latin typeface="Consolas" panose="020B0609020204030204"/>
              <a:ea typeface="Consolas" panose="020B0609020204030204"/>
            </a:endParaRPr>
          </a:p>
          <a:p>
            <a:pPr indent="0" fontAlgn="auto">
              <a:lnSpc>
                <a:spcPct val="100000"/>
              </a:lnSpc>
            </a:pPr>
            <a:r>
              <a:rPr lang="en-US" altLang="zh-CN" sz="1200" b="0">
                <a:solidFill>
                  <a:srgbClr val="CCCCCC"/>
                </a:solidFill>
                <a:latin typeface="Consolas" panose="020B0609020204030204"/>
                <a:ea typeface="Consolas" panose="020B0609020204030204"/>
              </a:rPr>
              <a:t>        GoldenRectangle</a:t>
            </a:r>
            <a:r>
              <a:rPr lang="en-US" altLang="zh-CN" sz="1200" b="0">
                <a:solidFill>
                  <a:srgbClr val="D4D4D4"/>
                </a:solidFill>
                <a:latin typeface="Consolas" panose="020B0609020204030204"/>
                <a:ea typeface="Consolas" panose="020B0609020204030204"/>
              </a:rPr>
              <a:t>&lt;</a:t>
            </a:r>
            <a:r>
              <a:rPr lang="en-US" altLang="zh-CN" sz="1200" b="0">
                <a:solidFill>
                  <a:srgbClr val="569CD6"/>
                </a:solidFill>
                <a:latin typeface="Consolas" panose="020B0609020204030204"/>
                <a:ea typeface="Consolas" panose="020B0609020204030204"/>
              </a:rPr>
              <a:t>int</a:t>
            </a:r>
            <a:r>
              <a:rPr lang="en-US" altLang="zh-CN" sz="1200" b="0">
                <a:solidFill>
                  <a:srgbClr val="D4D4D4"/>
                </a:solidFill>
                <a:latin typeface="Consolas" panose="020B0609020204030204"/>
                <a:ea typeface="Consolas" panose="020B0609020204030204"/>
              </a:rPr>
              <a:t>&gt;</a:t>
            </a:r>
            <a:r>
              <a:rPr lang="en-US" altLang="zh-CN" sz="1200" b="0">
                <a:solidFill>
                  <a:srgbClr val="DCDCAA"/>
                </a:solidFill>
                <a:latin typeface="Consolas" panose="020B0609020204030204"/>
                <a:ea typeface="Consolas" panose="020B0609020204030204"/>
              </a:rPr>
              <a:t>rect2</a:t>
            </a:r>
            <a:r>
              <a:rPr lang="en-US" altLang="zh-CN" sz="1200" b="0">
                <a:solidFill>
                  <a:srgbClr val="CCCCCC"/>
                </a:solidFill>
                <a:latin typeface="Consolas" panose="020B0609020204030204"/>
                <a:ea typeface="Consolas" panose="020B0609020204030204"/>
              </a:rPr>
              <a:t>(</a:t>
            </a:r>
            <a:r>
              <a:rPr lang="en-US" altLang="zh-CN" sz="1200" b="0">
                <a:solidFill>
                  <a:srgbClr val="B5CEA8"/>
                </a:solidFill>
                <a:latin typeface="Consolas" panose="020B0609020204030204"/>
                <a:ea typeface="Consolas" panose="020B0609020204030204"/>
              </a:rPr>
              <a:t>10.0</a:t>
            </a:r>
            <a:r>
              <a:rPr lang="en-US" altLang="zh-CN" sz="1200" b="0">
                <a:solidFill>
                  <a:srgbClr val="CCCCCC"/>
                </a:solidFill>
                <a:latin typeface="Consolas" panose="020B0609020204030204"/>
                <a:ea typeface="Consolas" panose="020B0609020204030204"/>
              </a:rPr>
              <a:t>, </a:t>
            </a:r>
            <a:r>
              <a:rPr lang="en-US" altLang="zh-CN" sz="1200" b="0">
                <a:solidFill>
                  <a:srgbClr val="B5CEA8"/>
                </a:solidFill>
                <a:latin typeface="Consolas" panose="020B0609020204030204"/>
                <a:ea typeface="Consolas" panose="020B0609020204030204"/>
              </a:rPr>
              <a:t>0.0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::cout </a:t>
            </a:r>
            <a:r>
              <a:rPr lang="en-US" altLang="zh-CN" sz="1200" b="0">
                <a:solidFill>
                  <a:srgbClr val="D4D4D4"/>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"10x0 is golder Rectangle: "</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rect2</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isGolden</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catch</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const </a:t>
            </a:r>
            <a:r>
              <a:rPr lang="en-US" altLang="zh-CN" sz="1200" b="0">
                <a:solidFill>
                  <a:srgbClr val="FFC000"/>
                </a:solidFill>
                <a:latin typeface="Consolas" panose="020B0609020204030204"/>
                <a:ea typeface="Consolas" panose="020B0609020204030204"/>
              </a:rPr>
              <a:t>/*complete code here*/</a:t>
            </a: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::cerr </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e</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what</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catch</a:t>
            </a:r>
            <a:r>
              <a:rPr lang="en-US" altLang="zh-CN" sz="1200" b="0">
                <a:solidFill>
                  <a:srgbClr val="CCCCCC"/>
                </a:solidFill>
                <a:latin typeface="Consolas" panose="020B0609020204030204"/>
                <a:ea typeface="Consolas" panose="020B0609020204030204"/>
              </a:rPr>
              <a:t>(</a:t>
            </a:r>
            <a:r>
              <a:rPr lang="en-US" altLang="zh-CN" sz="1200" b="0">
                <a:solidFill>
                  <a:srgbClr val="569CD6"/>
                </a:solidFill>
                <a:latin typeface="Consolas" panose="020B0609020204030204"/>
                <a:ea typeface="Consolas" panose="020B0609020204030204"/>
              </a:rPr>
              <a:t>const </a:t>
            </a:r>
            <a:r>
              <a:rPr lang="en-US" altLang="zh-CN" sz="1200">
                <a:solidFill>
                  <a:srgbClr val="FFC000"/>
                </a:solidFill>
                <a:latin typeface="Consolas" panose="020B0609020204030204"/>
                <a:ea typeface="Consolas" panose="020B0609020204030204"/>
                <a:sym typeface="+mn-ea"/>
              </a:rPr>
              <a:t>/*complete code here*/</a:t>
            </a: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::cerr </a:t>
            </a:r>
            <a:r>
              <a:rPr lang="en-US" altLang="zh-CN" sz="1200" b="0">
                <a:solidFill>
                  <a:srgbClr val="D4D4D4"/>
                </a:solidFill>
                <a:latin typeface="Consolas" panose="020B0609020204030204"/>
                <a:ea typeface="Consolas" panose="020B0609020204030204"/>
              </a:rPr>
              <a:t>&lt;&lt;</a:t>
            </a:r>
            <a:r>
              <a:rPr lang="en-US" altLang="zh-CN" sz="1200" b="0">
                <a:solidFill>
                  <a:srgbClr val="CE9178"/>
                </a:solidFill>
                <a:latin typeface="Consolas" panose="020B0609020204030204"/>
                <a:ea typeface="Consolas" panose="020B0609020204030204"/>
              </a:rPr>
              <a:t>"other exception: "</a:t>
            </a:r>
            <a:r>
              <a:rPr lang="en-US" altLang="zh-CN" sz="1200" b="0">
                <a:solidFill>
                  <a:srgbClr val="D4D4D4"/>
                </a:solidFill>
                <a:latin typeface="Consolas" panose="020B0609020204030204"/>
                <a:ea typeface="Consolas" panose="020B0609020204030204"/>
              </a:rPr>
              <a:t>&lt;&lt;</a:t>
            </a:r>
            <a:r>
              <a:rPr lang="en-US" altLang="zh-CN" sz="1200" b="0">
                <a:solidFill>
                  <a:srgbClr val="9CDCFE"/>
                </a:solidFill>
                <a:latin typeface="Consolas" panose="020B0609020204030204"/>
                <a:ea typeface="Consolas" panose="020B0609020204030204"/>
              </a:rPr>
              <a:t>e</a:t>
            </a:r>
            <a:r>
              <a:rPr lang="en-US" altLang="zh-CN" sz="1200" b="0">
                <a:solidFill>
                  <a:srgbClr val="CCCCCC"/>
                </a:solidFill>
                <a:latin typeface="Consolas" panose="020B0609020204030204"/>
                <a:ea typeface="Consolas" panose="020B0609020204030204"/>
              </a:rPr>
              <a:t>.</a:t>
            </a:r>
            <a:r>
              <a:rPr lang="en-US" altLang="zh-CN" sz="1200" b="0">
                <a:solidFill>
                  <a:srgbClr val="DCDCAA"/>
                </a:solidFill>
                <a:latin typeface="Consolas" panose="020B0609020204030204"/>
                <a:ea typeface="Consolas" panose="020B0609020204030204"/>
              </a:rPr>
              <a:t>what</a:t>
            </a:r>
            <a:r>
              <a:rPr lang="en-US" altLang="zh-CN" sz="1200" b="0">
                <a:solidFill>
                  <a:srgbClr val="CCCCCC"/>
                </a:solidFill>
                <a:latin typeface="Consolas" panose="020B0609020204030204"/>
                <a:ea typeface="Consolas" panose="020B0609020204030204"/>
              </a:rPr>
              <a:t>() </a:t>
            </a:r>
            <a:r>
              <a:rPr lang="en-US" altLang="zh-CN" sz="1200" b="0">
                <a:solidFill>
                  <a:srgbClr val="D4D4D4"/>
                </a:solidFill>
                <a:latin typeface="Consolas" panose="020B0609020204030204"/>
                <a:ea typeface="Consolas" panose="020B0609020204030204"/>
              </a:rPr>
              <a:t>&lt;&lt;</a:t>
            </a:r>
            <a:r>
              <a:rPr lang="en-US" altLang="zh-CN" sz="1200" b="0">
                <a:solidFill>
                  <a:srgbClr val="4EC9B0"/>
                </a:solidFill>
                <a:latin typeface="Consolas" panose="020B0609020204030204"/>
                <a:ea typeface="Consolas" panose="020B0609020204030204"/>
              </a:rPr>
              <a:t>std</a:t>
            </a:r>
            <a:r>
              <a:rPr lang="en-US" altLang="zh-CN" sz="1200" b="0">
                <a:solidFill>
                  <a:srgbClr val="CCCCCC"/>
                </a:solidFill>
                <a:latin typeface="Consolas" panose="020B0609020204030204"/>
                <a:ea typeface="Consolas" panose="020B0609020204030204"/>
              </a:rPr>
              <a:t>::endl;</a:t>
            </a:r>
          </a:p>
          <a:p>
            <a:pPr indent="0" fontAlgn="auto">
              <a:lnSpc>
                <a:spcPct val="100000"/>
              </a:lnSpc>
            </a:pPr>
            <a:r>
              <a:rPr lang="en-US" altLang="zh-CN" sz="1200" b="0">
                <a:solidFill>
                  <a:srgbClr val="CCCCCC"/>
                </a:solidFill>
                <a:latin typeface="Consolas" panose="020B0609020204030204"/>
                <a:ea typeface="Consolas" panose="020B0609020204030204"/>
              </a:rPr>
              <a:t>    }</a:t>
            </a:r>
          </a:p>
          <a:p>
            <a:pPr indent="0" fontAlgn="auto">
              <a:lnSpc>
                <a:spcPct val="100000"/>
              </a:lnSpc>
            </a:pPr>
            <a:r>
              <a:rPr lang="en-US" altLang="zh-CN" sz="1200" b="0">
                <a:solidFill>
                  <a:srgbClr val="CCCCCC"/>
                </a:solidFill>
                <a:latin typeface="Consolas" panose="020B0609020204030204"/>
                <a:ea typeface="Consolas" panose="020B0609020204030204"/>
              </a:rPr>
              <a:t>    </a:t>
            </a:r>
            <a:r>
              <a:rPr lang="en-US" altLang="zh-CN" sz="1200" b="0">
                <a:solidFill>
                  <a:srgbClr val="C586C0"/>
                </a:solidFill>
                <a:latin typeface="Consolas" panose="020B0609020204030204"/>
                <a:ea typeface="Consolas" panose="020B0609020204030204"/>
              </a:rPr>
              <a:t>return </a:t>
            </a:r>
            <a:r>
              <a:rPr lang="en-US" altLang="zh-CN" sz="1200" b="0">
                <a:solidFill>
                  <a:srgbClr val="B5CEA8"/>
                </a:solidFill>
                <a:latin typeface="Consolas" panose="020B0609020204030204"/>
                <a:ea typeface="Consolas" panose="020B0609020204030204"/>
              </a:rPr>
              <a:t>0</a:t>
            </a:r>
            <a:r>
              <a:rPr lang="en-US" altLang="zh-CN" sz="1200" b="0">
                <a:solidFill>
                  <a:srgbClr val="CCCCCC"/>
                </a:solidFill>
                <a:latin typeface="Consolas" panose="020B0609020204030204"/>
                <a:ea typeface="Consolas" panose="020B0609020204030204"/>
              </a:rPr>
              <a:t>;</a:t>
            </a:r>
          </a:p>
          <a:p>
            <a:pPr indent="0" fontAlgn="auto">
              <a:lnSpc>
                <a:spcPct val="100000"/>
              </a:lnSpc>
            </a:pPr>
            <a:r>
              <a:rPr lang="en-US" altLang="zh-CN" sz="1200" b="0">
                <a:solidFill>
                  <a:srgbClr val="CCCCCC"/>
                </a:solidFill>
                <a:latin typeface="Consolas" panose="020B0609020204030204"/>
                <a:ea typeface="Consolas" panose="020B0609020204030204"/>
              </a:rPr>
              <a:t>}</a:t>
            </a:r>
          </a:p>
        </p:txBody>
      </p:sp>
      <p:pic>
        <p:nvPicPr>
          <p:cNvPr id="7" name="图片 6"/>
          <p:cNvPicPr>
            <a:picLocks noChangeAspect="1"/>
          </p:cNvPicPr>
          <p:nvPr/>
        </p:nvPicPr>
        <p:blipFill>
          <a:blip r:embed="rId2"/>
          <a:stretch>
            <a:fillRect/>
          </a:stretch>
        </p:blipFill>
        <p:spPr>
          <a:xfrm>
            <a:off x="4981575" y="5603240"/>
            <a:ext cx="6478905" cy="824865"/>
          </a:xfrm>
          <a:prstGeom prst="rect">
            <a:avLst/>
          </a:prstGeom>
        </p:spPr>
      </p:pic>
      <p:sp>
        <p:nvSpPr>
          <p:cNvPr id="8" name="Content Placeholder 2"/>
          <p:cNvSpPr>
            <a:spLocks noGrp="1"/>
          </p:cNvSpPr>
          <p:nvPr/>
        </p:nvSpPr>
        <p:spPr>
          <a:xfrm>
            <a:off x="1144270" y="314325"/>
            <a:ext cx="11047730" cy="102425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0" lvl="1" indent="0">
              <a:spcBef>
                <a:spcPts val="1390"/>
              </a:spcBef>
              <a:buSzPct val="68000"/>
              <a:buNone/>
            </a:pPr>
            <a:r>
              <a:rPr lang="en-US" sz="1800" dirty="0"/>
              <a:t>3. </a:t>
            </a:r>
            <a:r>
              <a:rPr lang="en-US" altLang="zh-CN" sz="1800" dirty="0"/>
              <a:t>1) define a generic class “</a:t>
            </a:r>
            <a:r>
              <a:rPr lang="en-US" altLang="zh-CN" sz="1800" b="1" dirty="0"/>
              <a:t>GoldenRectangle</a:t>
            </a:r>
            <a:r>
              <a:rPr lang="en-US" altLang="zh-CN" sz="1800" dirty="0"/>
              <a:t>” (similar with which in the excercise2) for a golden rectangle and 2)a class “</a:t>
            </a:r>
            <a:r>
              <a:rPr lang="en-US" altLang="zh-CN" sz="1800" b="1" dirty="0"/>
              <a:t>DivisionByZeroException</a:t>
            </a:r>
            <a:r>
              <a:rPr lang="en-US" altLang="zh-CN" sz="1800" dirty="0"/>
              <a:t>”(inherit from “exception” class) in the “golden_rectangle2. h” , 3) complete the main method, When testing based on the following main methods, the test results are shown in the bottom figure.</a:t>
            </a:r>
          </a:p>
        </p:txBody>
      </p:sp>
      <p:sp>
        <p:nvSpPr>
          <p:cNvPr id="9" name="文本框 8"/>
          <p:cNvSpPr txBox="1"/>
          <p:nvPr/>
        </p:nvSpPr>
        <p:spPr>
          <a:xfrm>
            <a:off x="154940" y="1628775"/>
            <a:ext cx="3504565" cy="4875530"/>
          </a:xfrm>
          <a:prstGeom prst="rect">
            <a:avLst/>
          </a:prstGeom>
          <a:noFill/>
        </p:spPr>
        <p:txBody>
          <a:bodyPr wrap="square" rtlCol="0">
            <a:noAutofit/>
          </a:bodyPr>
          <a:lstStyle/>
          <a:p>
            <a:pPr marL="0" lvl="1"/>
            <a:r>
              <a:rPr lang="en-US" altLang="zh-CN" sz="1400" b="1" dirty="0">
                <a:sym typeface="+mn-ea"/>
              </a:rPr>
              <a:t>DivisionByZeroException </a:t>
            </a:r>
            <a:r>
              <a:rPr lang="en-US" altLang="zh-CN" sz="1400" dirty="0">
                <a:sym typeface="+mn-ea"/>
              </a:rPr>
              <a:t>class:</a:t>
            </a:r>
          </a:p>
          <a:p>
            <a:pPr marL="285750" lvl="1" indent="-285750">
              <a:buFont typeface="Wingdings" panose="05000000000000000000" charset="0"/>
              <a:buChar char="ü"/>
            </a:pPr>
            <a:r>
              <a:rPr lang="en-US" altLang="zh-CN" sz="1400" dirty="0">
                <a:sym typeface="+mn-ea"/>
              </a:rPr>
              <a:t>public inherit from exception class.</a:t>
            </a:r>
          </a:p>
          <a:p>
            <a:pPr marL="285750" lvl="1" indent="-285750">
              <a:buFont typeface="Wingdings" panose="05000000000000000000" charset="0"/>
              <a:buChar char="ü"/>
            </a:pPr>
            <a:endParaRPr lang="en-US" altLang="zh-CN" sz="1400" dirty="0">
              <a:sym typeface="+mn-ea"/>
            </a:endParaRPr>
          </a:p>
          <a:p>
            <a:pPr marL="285750" lvl="1" indent="-285750">
              <a:buFont typeface="Wingdings" panose="05000000000000000000" charset="0"/>
              <a:buChar char="ü"/>
            </a:pPr>
            <a:r>
              <a:rPr lang="en-US" altLang="zh-CN" sz="1400" dirty="0">
                <a:sym typeface="+mn-ea"/>
              </a:rPr>
              <a:t>override “what” function, return a string as “Error: divisor MUST NOT be zero”</a:t>
            </a:r>
            <a:endParaRPr lang="en-US" altLang="zh-CN" sz="1400" b="1" dirty="0">
              <a:sym typeface="+mn-ea"/>
            </a:endParaRPr>
          </a:p>
          <a:p>
            <a:pPr marL="0" lvl="1"/>
            <a:endParaRPr lang="en-US" altLang="zh-CN" sz="1400" b="1" dirty="0">
              <a:sym typeface="+mn-ea"/>
            </a:endParaRPr>
          </a:p>
          <a:p>
            <a:pPr marL="0" lvl="1"/>
            <a:r>
              <a:rPr lang="en-US" altLang="zh-CN" sz="1400" b="1" dirty="0">
                <a:sym typeface="+mn-ea"/>
              </a:rPr>
              <a:t>GoldenRectangle </a:t>
            </a:r>
            <a:r>
              <a:rPr lang="en-US" altLang="zh-CN" sz="1400" dirty="0">
                <a:sym typeface="+mn-ea"/>
              </a:rPr>
              <a:t>class:</a:t>
            </a:r>
          </a:p>
          <a:p>
            <a:pPr marL="285750" lvl="1" indent="-285750">
              <a:buFont typeface="Wingdings" panose="05000000000000000000" charset="0"/>
              <a:buChar char="ü"/>
            </a:pPr>
            <a:r>
              <a:rPr lang="en-US" altLang="zh-CN" sz="1400" dirty="0">
                <a:sym typeface="+mn-ea"/>
              </a:rPr>
              <a:t>two private properties: length and width, and a generic data type. </a:t>
            </a:r>
          </a:p>
          <a:p>
            <a:pPr marL="285750" lvl="1" indent="-285750">
              <a:buFont typeface="Wingdings" panose="05000000000000000000" charset="0"/>
              <a:buChar char="ü"/>
            </a:pPr>
            <a:endParaRPr lang="en-US" altLang="zh-CN" sz="1400" dirty="0">
              <a:sym typeface="+mn-ea"/>
            </a:endParaRPr>
          </a:p>
          <a:p>
            <a:pPr marL="285750" lvl="1" indent="-285750">
              <a:buFont typeface="Wingdings" panose="05000000000000000000" charset="0"/>
              <a:buChar char="ü"/>
            </a:pPr>
            <a:r>
              <a:rPr lang="en-US" altLang="zh-CN" sz="1400" dirty="0">
                <a:sym typeface="+mn-ea"/>
              </a:rPr>
              <a:t>a public method, which returns a Boolean value. </a:t>
            </a:r>
          </a:p>
          <a:p>
            <a:pPr marL="742950" lvl="2" indent="-285750">
              <a:buFont typeface="Wingdings" panose="05000000000000000000" charset="0"/>
              <a:buChar char="ü"/>
            </a:pPr>
            <a:r>
              <a:rPr lang="en-US" altLang="zh-CN" sz="1400" dirty="0">
                <a:sym typeface="+mn-ea"/>
              </a:rPr>
              <a:t>The method calculates by dividing the long side by the short side. If the quotient is 1.618, it returns true; otherwise, it returns false. </a:t>
            </a:r>
          </a:p>
          <a:p>
            <a:pPr marL="742950" lvl="2" indent="-285750">
              <a:buFont typeface="Wingdings" panose="05000000000000000000" charset="0"/>
              <a:buChar char="ü"/>
            </a:pPr>
            <a:endParaRPr lang="en-US" altLang="zh-CN" sz="1400" dirty="0">
              <a:sym typeface="+mn-ea"/>
            </a:endParaRPr>
          </a:p>
          <a:p>
            <a:pPr marL="742950" lvl="2" indent="-285750">
              <a:buFont typeface="Wingdings" panose="05000000000000000000" charset="0"/>
              <a:buChar char="ü"/>
            </a:pPr>
            <a:r>
              <a:rPr lang="en-US" altLang="zh-CN" sz="1400" dirty="0">
                <a:sym typeface="+mn-ea"/>
              </a:rPr>
              <a:t>In this method, If the shorter side is 0 (i.e. the divisor is 0), throw an DivisionByZeroException object.</a:t>
            </a:r>
            <a:endParaRPr lang="en-US" altLang="zh-CN" sz="1400" dirty="0"/>
          </a:p>
          <a:p>
            <a:endParaRPr lang="zh-CN" altLang="en-US" sz="1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p:cNvSpPr txBox="1"/>
          <p:nvPr/>
        </p:nvSpPr>
        <p:spPr bwMode="auto">
          <a:xfrm>
            <a:off x="348702" y="1811651"/>
            <a:ext cx="11494596" cy="1470809"/>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128905" lvl="1" indent="0">
              <a:spcBef>
                <a:spcPts val="1415"/>
              </a:spcBef>
              <a:buClr>
                <a:srgbClr val="2DA2BF"/>
              </a:buClr>
              <a:buSzPct val="68000"/>
              <a:buNone/>
              <a:defRPr/>
            </a:pPr>
            <a:r>
              <a:rPr lang="en-US" sz="2180" dirty="0">
                <a:solidFill>
                  <a:prstClr val="black"/>
                </a:solidFill>
                <a:latin typeface="Calibri" panose="020F0502020204030204"/>
              </a:rPr>
              <a:t>    An </a:t>
            </a:r>
            <a:r>
              <a:rPr lang="en-US" sz="2180" b="1" dirty="0">
                <a:solidFill>
                  <a:prstClr val="black"/>
                </a:solidFill>
                <a:latin typeface="Calibri" panose="020F0502020204030204"/>
              </a:rPr>
              <a:t>exception</a:t>
            </a:r>
            <a:r>
              <a:rPr lang="en-US" sz="2180" dirty="0">
                <a:solidFill>
                  <a:prstClr val="black"/>
                </a:solidFill>
                <a:latin typeface="Calibri" panose="020F0502020204030204"/>
              </a:rPr>
              <a:t> is a situation, which occurred by the runtime error. In other words, an exception is a runtime error. An exception may result in loss of data or an abnormal execution of program. </a:t>
            </a:r>
            <a:r>
              <a:rPr lang="en-US" altLang="zh-CN" sz="2180" dirty="0">
                <a:solidFill>
                  <a:prstClr val="black"/>
                </a:solidFill>
              </a:rPr>
              <a:t>Exception handling is a mechanism that allows you to take appropriate action to avoid runtime errors.</a:t>
            </a:r>
          </a:p>
          <a:p>
            <a:pPr marL="128905" lvl="1" indent="0" defTabSz="1076960">
              <a:spcBef>
                <a:spcPts val="1415"/>
              </a:spcBef>
              <a:buClr>
                <a:srgbClr val="2DA2BF"/>
              </a:buClr>
              <a:buSzPct val="68000"/>
              <a:buNone/>
              <a:defRPr/>
            </a:pPr>
            <a:endParaRPr lang="en-US" sz="2180" dirty="0">
              <a:solidFill>
                <a:prstClr val="black"/>
              </a:solidFill>
              <a:latin typeface="Calibri" panose="020F0502020204030204"/>
            </a:endParaRPr>
          </a:p>
          <a:p>
            <a:pPr marL="128905" lvl="1" indent="0" defTabSz="1076960">
              <a:spcBef>
                <a:spcPts val="1415"/>
              </a:spcBef>
              <a:buClr>
                <a:srgbClr val="2DA2BF"/>
              </a:buClr>
              <a:buSzPct val="68000"/>
              <a:buNone/>
              <a:defRPr/>
            </a:pPr>
            <a:r>
              <a:rPr lang="en-US" sz="2180" dirty="0">
                <a:solidFill>
                  <a:prstClr val="black"/>
                </a:solidFill>
                <a:latin typeface="Calibri" panose="020F0502020204030204"/>
              </a:rPr>
              <a:t>  </a:t>
            </a:r>
          </a:p>
        </p:txBody>
      </p:sp>
      <p:sp>
        <p:nvSpPr>
          <p:cNvPr id="8" name="文本框 7"/>
          <p:cNvSpPr txBox="1"/>
          <p:nvPr/>
        </p:nvSpPr>
        <p:spPr>
          <a:xfrm>
            <a:off x="541097" y="3618776"/>
            <a:ext cx="11044454" cy="1097801"/>
          </a:xfrm>
          <a:prstGeom prst="rect">
            <a:avLst/>
          </a:prstGeom>
          <a:noFill/>
        </p:spPr>
        <p:txBody>
          <a:bodyPr wrap="square">
            <a:spAutoFit/>
          </a:bodyPr>
          <a:lstStyle/>
          <a:p>
            <a:r>
              <a:rPr lang="en-US" altLang="zh-CN" sz="2180" dirty="0"/>
              <a:t>The default behavior for unexpected is to call </a:t>
            </a:r>
            <a:r>
              <a:rPr lang="en-US" altLang="zh-CN" sz="2180" b="1" dirty="0"/>
              <a:t>terminate</a:t>
            </a:r>
            <a:r>
              <a:rPr lang="en-US" altLang="zh-CN" sz="2180" dirty="0"/>
              <a:t>, and the default behavior for terminate is to call </a:t>
            </a:r>
            <a:r>
              <a:rPr lang="en-US" altLang="zh-CN" sz="2180" b="1" dirty="0"/>
              <a:t>abort()</a:t>
            </a:r>
            <a:r>
              <a:rPr lang="en-US" altLang="zh-CN" sz="2180" dirty="0"/>
              <a:t>, so the program is to halt. Local variables in active stack frames are not destroyed, because </a:t>
            </a:r>
            <a:r>
              <a:rPr lang="en-US" altLang="zh-CN" sz="2180" b="1" dirty="0"/>
              <a:t>abort() </a:t>
            </a:r>
            <a:r>
              <a:rPr lang="en-US" altLang="zh-CN" sz="2180" dirty="0"/>
              <a:t>shuts down program execution without performing such cleanup.</a:t>
            </a:r>
            <a:endParaRPr lang="zh-CN" altLang="en-US" sz="2180" dirty="0"/>
          </a:p>
        </p:txBody>
      </p:sp>
      <p:sp>
        <p:nvSpPr>
          <p:cNvPr id="6" name="Title 1"/>
          <p:cNvSpPr>
            <a:spLocks noGrp="1"/>
          </p:cNvSpPr>
          <p:nvPr>
            <p:ph type="title"/>
          </p:nvPr>
        </p:nvSpPr>
        <p:spPr>
          <a:xfrm>
            <a:off x="1564558" y="252177"/>
            <a:ext cx="9062884" cy="936104"/>
          </a:xfrm>
        </p:spPr>
        <p:txBody>
          <a:bodyPr>
            <a:noAutofit/>
          </a:bodyPr>
          <a:lstStyle/>
          <a:p>
            <a:r>
              <a:rPr lang="en-US" altLang="zh-CN" sz="4720" dirty="0"/>
              <a:t> Exception and Exception Handling</a:t>
            </a:r>
          </a:p>
        </p:txBody>
      </p:sp>
      <p:sp>
        <p:nvSpPr>
          <p:cNvPr id="9" name="Content Placeholder 2"/>
          <p:cNvSpPr>
            <a:spLocks noGrp="1"/>
          </p:cNvSpPr>
          <p:nvPr>
            <p:ph idx="1"/>
          </p:nvPr>
        </p:nvSpPr>
        <p:spPr>
          <a:xfrm>
            <a:off x="594539" y="1244929"/>
            <a:ext cx="5443814" cy="465329"/>
          </a:xfrm>
        </p:spPr>
        <p:txBody>
          <a:bodyPr>
            <a:noAutofit/>
          </a:bodyPr>
          <a:lstStyle/>
          <a:p>
            <a:pPr marL="128905" lvl="1" indent="0">
              <a:spcBef>
                <a:spcPts val="1415"/>
              </a:spcBef>
              <a:buSzPct val="68000"/>
              <a:buNone/>
            </a:pPr>
            <a:r>
              <a:rPr lang="en-US" sz="2800" b="1" dirty="0"/>
              <a:t> What is an exception?</a:t>
            </a:r>
            <a:endParaRPr lang="zh-CN" altLang="zh-CN" sz="2800" b="1" dirty="0"/>
          </a:p>
          <a:p>
            <a:pPr marL="128905" lvl="1" indent="0">
              <a:spcBef>
                <a:spcPts val="1415"/>
              </a:spcBef>
              <a:buSzPct val="68000"/>
              <a:buNone/>
            </a:pPr>
            <a:endParaRPr lang="en-US" sz="2800" b="1" dirty="0"/>
          </a:p>
          <a:p>
            <a:pPr marL="128905" lvl="1" indent="0">
              <a:spcBef>
                <a:spcPts val="1415"/>
              </a:spcBef>
              <a:buSzPct val="68000"/>
              <a:buNone/>
            </a:pPr>
            <a:r>
              <a:rPr lang="en-US" sz="2800" b="1" dirty="0"/>
              <a:t>  </a:t>
            </a:r>
          </a:p>
        </p:txBody>
      </p:sp>
      <p:sp>
        <p:nvSpPr>
          <p:cNvPr id="2" name="灯片编号占位符 1"/>
          <p:cNvSpPr>
            <a:spLocks noGrp="1"/>
          </p:cNvSpPr>
          <p:nvPr>
            <p:ph type="sldNum" sz="quarter" idx="12"/>
          </p:nvPr>
        </p:nvSpPr>
        <p:spPr/>
        <p:txBody>
          <a:bodyPr/>
          <a:lstStyle/>
          <a:p>
            <a:fld id="{506F4176-339E-4C4B-80E4-BBE9C4467EFE}" type="slidenum">
              <a:rPr lang="zh-CN" altLang="en-US" smtClean="0"/>
              <a:t>3</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文本框 32"/>
          <p:cNvSpPr txBox="1"/>
          <p:nvPr/>
        </p:nvSpPr>
        <p:spPr>
          <a:xfrm>
            <a:off x="5934074" y="5605272"/>
            <a:ext cx="5587366" cy="1200329"/>
          </a:xfrm>
          <a:prstGeom prst="rect">
            <a:avLst/>
          </a:prstGeom>
          <a:noFill/>
        </p:spPr>
        <p:txBody>
          <a:bodyPr wrap="square">
            <a:spAutoFit/>
          </a:bodyPr>
          <a:lstStyle/>
          <a:p>
            <a:r>
              <a:rPr lang="en-US" altLang="zh-CN" dirty="0"/>
              <a:t>Using an object to store a resource that needs to be automatically released(resources should be encapsulated inside objects) and relying on that object's destructor to release it.</a:t>
            </a:r>
            <a:endParaRPr lang="zh-CN" altLang="en-US" dirty="0"/>
          </a:p>
        </p:txBody>
      </p:sp>
      <p:sp>
        <p:nvSpPr>
          <p:cNvPr id="2" name="灯片编号占位符 1"/>
          <p:cNvSpPr>
            <a:spLocks noGrp="1"/>
          </p:cNvSpPr>
          <p:nvPr>
            <p:ph type="sldNum" sz="quarter" idx="12"/>
          </p:nvPr>
        </p:nvSpPr>
        <p:spPr/>
        <p:txBody>
          <a:bodyPr/>
          <a:lstStyle/>
          <a:p>
            <a:fld id="{506F4176-339E-4C4B-80E4-BBE9C4467EFE}" type="slidenum">
              <a:rPr lang="zh-CN" altLang="en-US" smtClean="0"/>
              <a:t>4</a:t>
            </a:fld>
            <a:endParaRPr lang="zh-CN" altLang="en-US"/>
          </a:p>
        </p:txBody>
      </p:sp>
      <p:pic>
        <p:nvPicPr>
          <p:cNvPr id="3" name="图片 2"/>
          <p:cNvPicPr>
            <a:picLocks noChangeAspect="1"/>
          </p:cNvPicPr>
          <p:nvPr/>
        </p:nvPicPr>
        <p:blipFill>
          <a:blip r:embed="rId3"/>
          <a:stretch>
            <a:fillRect/>
          </a:stretch>
        </p:blipFill>
        <p:spPr>
          <a:xfrm>
            <a:off x="1211580" y="532765"/>
            <a:ext cx="4154805" cy="4022725"/>
          </a:xfrm>
          <a:prstGeom prst="rect">
            <a:avLst/>
          </a:prstGeom>
        </p:spPr>
      </p:pic>
      <p:sp>
        <p:nvSpPr>
          <p:cNvPr id="4" name="文本框 3"/>
          <p:cNvSpPr txBox="1"/>
          <p:nvPr/>
        </p:nvSpPr>
        <p:spPr>
          <a:xfrm>
            <a:off x="448945" y="4861243"/>
            <a:ext cx="5080000" cy="1091565"/>
          </a:xfrm>
          <a:prstGeom prst="rect">
            <a:avLst/>
          </a:prstGeom>
          <a:solidFill>
            <a:schemeClr val="tx1"/>
          </a:solidFill>
        </p:spPr>
        <p:txBody>
          <a:bodyPr>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void </a:t>
            </a:r>
            <a:r>
              <a:rPr lang="en-US" altLang="zh-CN" sz="1300" b="0">
                <a:solidFill>
                  <a:srgbClr val="DCDCAA"/>
                </a:solidFill>
                <a:latin typeface="Consolas" panose="020B0609020204030204"/>
                <a:ea typeface="Consolas" panose="020B0609020204030204"/>
              </a:rPr>
              <a:t>process</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Polygon </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p1 </a:t>
            </a:r>
            <a:r>
              <a:rPr lang="en-US" altLang="zh-CN" sz="1300" b="0">
                <a:solidFill>
                  <a:srgbClr val="D4D4D4"/>
                </a:solidFill>
                <a:latin typeface="Consolas" panose="020B0609020204030204"/>
                <a:ea typeface="Consolas" panose="020B0609020204030204"/>
              </a:rPr>
              <a:t>=</a:t>
            </a:r>
            <a:r>
              <a:rPr lang="en-US" altLang="zh-CN" sz="1300" b="0">
                <a:solidFill>
                  <a:srgbClr val="C586C0"/>
                </a:solidFill>
                <a:latin typeface="Consolas" panose="020B0609020204030204"/>
                <a:ea typeface="Consolas" panose="020B0609020204030204"/>
              </a:rPr>
              <a:t>new </a:t>
            </a:r>
            <a:r>
              <a:rPr lang="en-US" altLang="zh-CN" sz="1300" b="0">
                <a:solidFill>
                  <a:srgbClr val="DCDCAA"/>
                </a:solidFill>
                <a:latin typeface="Consolas" panose="020B0609020204030204"/>
                <a:ea typeface="Consolas" panose="020B0609020204030204"/>
              </a:rPr>
              <a:t>Rectangle</a:t>
            </a:r>
            <a:r>
              <a:rPr lang="en-US" altLang="zh-CN" sz="1300" b="0">
                <a:solidFill>
                  <a:srgbClr val="CCCCCC"/>
                </a:solidFill>
                <a:latin typeface="Consolas" panose="020B0609020204030204"/>
                <a:ea typeface="Consolas" panose="020B0609020204030204"/>
              </a:rPr>
              <a:t>(INT_MAX,INT_MAX);</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p1</a:t>
            </a:r>
            <a:r>
              <a:rPr lang="en-US" altLang="zh-CN" sz="1300" b="0">
                <a:solidFill>
                  <a:srgbClr val="CCCCCC"/>
                </a:solidFill>
                <a:latin typeface="Consolas" panose="020B0609020204030204"/>
                <a:ea typeface="Consolas" panose="020B0609020204030204"/>
              </a:rPr>
              <a:t>-&gt;</a:t>
            </a:r>
            <a:r>
              <a:rPr lang="en-US" altLang="zh-CN" sz="1300" b="0">
                <a:solidFill>
                  <a:srgbClr val="DCDCAA"/>
                </a:solidFill>
                <a:latin typeface="Consolas" panose="020B0609020204030204"/>
                <a:ea typeface="Consolas" panose="020B0609020204030204"/>
              </a:rPr>
              <a:t>printarea</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delete</a:t>
            </a:r>
            <a:r>
              <a:rPr lang="en-US" altLang="zh-CN" sz="1300" b="0">
                <a:solidFill>
                  <a:srgbClr val="CCCCCC"/>
                </a:solidFill>
                <a:latin typeface="Consolas" panose="020B0609020204030204"/>
                <a:ea typeface="Consolas" panose="020B0609020204030204"/>
              </a:rPr>
              <a:t> p1;</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sp>
        <p:nvSpPr>
          <p:cNvPr id="5" name="矩形 4"/>
          <p:cNvSpPr/>
          <p:nvPr/>
        </p:nvSpPr>
        <p:spPr>
          <a:xfrm>
            <a:off x="848360" y="5287010"/>
            <a:ext cx="153162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文本框 5"/>
          <p:cNvSpPr txBox="1"/>
          <p:nvPr/>
        </p:nvSpPr>
        <p:spPr>
          <a:xfrm>
            <a:off x="2621661" y="5265547"/>
            <a:ext cx="2830068" cy="738664"/>
          </a:xfrm>
          <a:prstGeom prst="rect">
            <a:avLst/>
          </a:prstGeom>
          <a:noFill/>
        </p:spPr>
        <p:txBody>
          <a:bodyPr wrap="square" rtlCol="0">
            <a:spAutoFit/>
          </a:bodyPr>
          <a:lstStyle/>
          <a:p>
            <a:r>
              <a:rPr lang="en-US" altLang="zh-CN" sz="1400" dirty="0">
                <a:solidFill>
                  <a:schemeClr val="bg1"/>
                </a:solidFill>
              </a:rPr>
              <a:t>If an exception occurs, the following statements can not be executed.</a:t>
            </a:r>
          </a:p>
          <a:p>
            <a:r>
              <a:rPr lang="en-US" altLang="zh-CN" sz="1400" dirty="0">
                <a:solidFill>
                  <a:schemeClr val="bg1"/>
                </a:solidFill>
              </a:rPr>
              <a:t>The memory can not be free.</a:t>
            </a:r>
            <a:endParaRPr lang="zh-CN" altLang="en-US" sz="1400" dirty="0">
              <a:solidFill>
                <a:schemeClr val="bg1"/>
              </a:solidFill>
            </a:endParaRPr>
          </a:p>
        </p:txBody>
      </p:sp>
      <p:cxnSp>
        <p:nvCxnSpPr>
          <p:cNvPr id="7" name="直接箭头连接符 6"/>
          <p:cNvCxnSpPr/>
          <p:nvPr/>
        </p:nvCxnSpPr>
        <p:spPr>
          <a:xfrm flipH="1" flipV="1">
            <a:off x="2245868" y="5504498"/>
            <a:ext cx="328930" cy="270510"/>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5747385" y="532765"/>
            <a:ext cx="5934710" cy="2276475"/>
          </a:xfrm>
          <a:prstGeom prst="rect">
            <a:avLst/>
          </a:prstGeom>
          <a:solidFill>
            <a:schemeClr val="tx1"/>
          </a:solidFill>
        </p:spPr>
        <p:txBody>
          <a:bodyPr wrap="square">
            <a:spAutoFit/>
          </a:bodyPr>
          <a:lstStyle/>
          <a:p>
            <a:pPr>
              <a:lnSpc>
                <a:spcPts val="1140"/>
              </a:lnSpc>
            </a:pPr>
            <a:r>
              <a:rPr lang="en-US" altLang="zh-CN" sz="1300" b="0">
                <a:solidFill>
                  <a:srgbClr val="569CD6"/>
                </a:solidFill>
                <a:latin typeface="Consolas" panose="020B0609020204030204"/>
                <a:ea typeface="Consolas" panose="020B0609020204030204"/>
              </a:rPr>
              <a:t>void </a:t>
            </a:r>
            <a:r>
              <a:rPr lang="en-US" altLang="zh-CN" sz="1300" b="0">
                <a:solidFill>
                  <a:srgbClr val="DCDCAA"/>
                </a:solidFill>
                <a:latin typeface="Consolas" panose="020B0609020204030204"/>
                <a:ea typeface="Consolas" panose="020B0609020204030204"/>
              </a:rPr>
              <a:t>process</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Polygon </a:t>
            </a:r>
            <a:r>
              <a:rPr lang="en-US" altLang="zh-CN" sz="1300" b="0">
                <a:solidFill>
                  <a:srgbClr val="D4D4D4"/>
                </a:solidFill>
                <a:latin typeface="Consolas" panose="020B0609020204030204"/>
                <a:ea typeface="Consolas" panose="020B0609020204030204"/>
              </a:rPr>
              <a:t>*</a:t>
            </a:r>
            <a:r>
              <a:rPr lang="en-US" altLang="zh-CN" sz="1300" b="0">
                <a:solidFill>
                  <a:srgbClr val="CCCCCC"/>
                </a:solidFill>
                <a:latin typeface="Consolas" panose="020B0609020204030204"/>
                <a:ea typeface="Consolas" panose="020B0609020204030204"/>
              </a:rPr>
              <a:t>p </a:t>
            </a:r>
            <a:r>
              <a:rPr lang="en-US" altLang="zh-CN" sz="1300" b="0">
                <a:solidFill>
                  <a:srgbClr val="D4D4D4"/>
                </a:solidFill>
                <a:latin typeface="Consolas" panose="020B0609020204030204"/>
                <a:ea typeface="Consolas" panose="020B0609020204030204"/>
              </a:rPr>
              <a:t>=</a:t>
            </a:r>
            <a:r>
              <a:rPr lang="en-US" altLang="zh-CN" sz="1300" b="0">
                <a:solidFill>
                  <a:srgbClr val="C586C0"/>
                </a:solidFill>
                <a:latin typeface="Consolas" panose="020B0609020204030204"/>
                <a:ea typeface="Consolas" panose="020B0609020204030204"/>
              </a:rPr>
              <a:t>new</a:t>
            </a:r>
            <a:r>
              <a:rPr lang="en-US" altLang="zh-CN" sz="1300" b="0">
                <a:solidFill>
                  <a:srgbClr val="CCCCCC"/>
                </a:solidFill>
                <a:latin typeface="Consolas" panose="020B0609020204030204"/>
                <a:ea typeface="Consolas" panose="020B0609020204030204"/>
              </a:rPr>
              <a:t> </a:t>
            </a:r>
            <a:r>
              <a:rPr lang="en-US" altLang="zh-CN" sz="1300" b="0">
                <a:solidFill>
                  <a:srgbClr val="DCDCAA"/>
                </a:solidFill>
                <a:latin typeface="Consolas" panose="020B0609020204030204"/>
                <a:ea typeface="Consolas" panose="020B0609020204030204"/>
              </a:rPr>
              <a:t>Rectangle</a:t>
            </a:r>
            <a:r>
              <a:rPr lang="en-US" altLang="zh-CN" sz="1300" b="0">
                <a:solidFill>
                  <a:srgbClr val="CCCCCC"/>
                </a:solidFill>
                <a:latin typeface="Consolas" panose="020B0609020204030204"/>
                <a:ea typeface="Consolas" panose="020B0609020204030204"/>
              </a:rPr>
              <a:t>(INT_MAX,INT_MAX);</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try</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p</a:t>
            </a:r>
            <a:r>
              <a:rPr lang="en-US" altLang="zh-CN" sz="1300" b="0">
                <a:solidFill>
                  <a:srgbClr val="CCCCCC"/>
                </a:solidFill>
                <a:latin typeface="Consolas" panose="020B0609020204030204"/>
                <a:ea typeface="Consolas" panose="020B0609020204030204"/>
              </a:rPr>
              <a:t>-&gt;</a:t>
            </a:r>
            <a:r>
              <a:rPr lang="en-US" altLang="zh-CN" sz="1300" b="0">
                <a:solidFill>
                  <a:srgbClr val="DCDCAA"/>
                </a:solidFill>
                <a:latin typeface="Consolas" panose="020B0609020204030204"/>
                <a:ea typeface="Consolas" panose="020B0609020204030204"/>
              </a:rPr>
              <a:t>printarea</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catch</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delete</a:t>
            </a:r>
            <a:r>
              <a:rPr lang="en-US" altLang="zh-CN" sz="1300" b="0">
                <a:solidFill>
                  <a:srgbClr val="CCCCCC"/>
                </a:solidFill>
                <a:latin typeface="Consolas" panose="020B0609020204030204"/>
                <a:ea typeface="Consolas" panose="020B0609020204030204"/>
              </a:rPr>
              <a:t> p;</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throw</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   }</a:t>
            </a:r>
          </a:p>
          <a:p>
            <a:pPr>
              <a:lnSpc>
                <a:spcPts val="1140"/>
              </a:lnSpc>
            </a:pPr>
            <a:endParaRPr lang="en-US" altLang="zh-CN" sz="1300" b="0">
              <a:solidFill>
                <a:srgbClr val="CCCCCC"/>
              </a:solidFill>
              <a:latin typeface="Consolas" panose="020B0609020204030204"/>
              <a:ea typeface="Consolas" panose="020B0609020204030204"/>
            </a:endParaRPr>
          </a:p>
          <a:p>
            <a:pPr>
              <a:lnSpc>
                <a:spcPts val="114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delete</a:t>
            </a:r>
            <a:r>
              <a:rPr lang="en-US" altLang="zh-CN" sz="1300" b="0">
                <a:solidFill>
                  <a:srgbClr val="CCCCCC"/>
                </a:solidFill>
                <a:latin typeface="Consolas" panose="020B0609020204030204"/>
                <a:ea typeface="Consolas" panose="020B0609020204030204"/>
              </a:rPr>
              <a:t> p;</a:t>
            </a:r>
          </a:p>
          <a:p>
            <a:pPr>
              <a:lnSpc>
                <a:spcPts val="1140"/>
              </a:lnSpc>
            </a:pPr>
            <a:r>
              <a:rPr lang="en-US" altLang="zh-CN" sz="1300" b="0">
                <a:solidFill>
                  <a:srgbClr val="CCCCCC"/>
                </a:solidFill>
                <a:latin typeface="Consolas" panose="020B0609020204030204"/>
                <a:ea typeface="Consolas" panose="020B0609020204030204"/>
              </a:rPr>
              <a:t>}</a:t>
            </a:r>
          </a:p>
        </p:txBody>
      </p:sp>
      <p:grpSp>
        <p:nvGrpSpPr>
          <p:cNvPr id="9" name="组合 8"/>
          <p:cNvGrpSpPr/>
          <p:nvPr/>
        </p:nvGrpSpPr>
        <p:grpSpPr>
          <a:xfrm>
            <a:off x="5933948" y="1056894"/>
            <a:ext cx="5747893" cy="1270000"/>
            <a:chOff x="1247648" y="5675757"/>
            <a:chExt cx="5747893" cy="1270000"/>
          </a:xfrm>
        </p:grpSpPr>
        <p:sp>
          <p:nvSpPr>
            <p:cNvPr id="10" name="矩形 9"/>
            <p:cNvSpPr/>
            <p:nvPr/>
          </p:nvSpPr>
          <p:spPr>
            <a:xfrm>
              <a:off x="1247648" y="5697347"/>
              <a:ext cx="2079625" cy="124841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11" name="直接箭头连接符 10"/>
            <p:cNvCxnSpPr/>
            <p:nvPr/>
          </p:nvCxnSpPr>
          <p:spPr>
            <a:xfrm flipH="1">
              <a:off x="3430143" y="6054281"/>
              <a:ext cx="735330" cy="47625"/>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2" name="文本框 11"/>
            <p:cNvSpPr txBox="1"/>
            <p:nvPr/>
          </p:nvSpPr>
          <p:spPr>
            <a:xfrm>
              <a:off x="4165473" y="5675757"/>
              <a:ext cx="2830068" cy="1246495"/>
            </a:xfrm>
            <a:prstGeom prst="rect">
              <a:avLst/>
            </a:prstGeom>
            <a:noFill/>
          </p:spPr>
          <p:txBody>
            <a:bodyPr wrap="square" rtlCol="0">
              <a:spAutoFit/>
            </a:bodyPr>
            <a:lstStyle/>
            <a:p>
              <a:r>
                <a:rPr lang="en-US" altLang="zh-CN" sz="1500" dirty="0">
                  <a:solidFill>
                    <a:schemeClr val="bg1"/>
                  </a:solidFill>
                </a:rPr>
                <a:t>One solution is to use try-catch block to catch and handle the exception. In catch block, free the memory and throw the exception to the caller. </a:t>
              </a:r>
            </a:p>
          </p:txBody>
        </p:sp>
      </p:grpSp>
      <p:sp>
        <p:nvSpPr>
          <p:cNvPr id="15" name="文本框 14"/>
          <p:cNvSpPr txBox="1"/>
          <p:nvPr/>
        </p:nvSpPr>
        <p:spPr>
          <a:xfrm>
            <a:off x="5747385" y="3221990"/>
            <a:ext cx="5887720" cy="1091565"/>
          </a:xfrm>
          <a:prstGeom prst="rect">
            <a:avLst/>
          </a:prstGeom>
          <a:solidFill>
            <a:schemeClr val="tx1"/>
          </a:solidFill>
        </p:spPr>
        <p:txBody>
          <a:bodyPr wrap="square">
            <a:spAutoFit/>
          </a:bodyPr>
          <a:lstStyle/>
          <a:p>
            <a:pPr indent="0" fontAlgn="auto">
              <a:lnSpc>
                <a:spcPct val="100000"/>
              </a:lnSpc>
            </a:pPr>
            <a:r>
              <a:rPr lang="en-US" altLang="zh-CN" sz="1300" b="0">
                <a:solidFill>
                  <a:srgbClr val="569CD6"/>
                </a:solidFill>
                <a:latin typeface="Consolas" panose="020B0609020204030204"/>
                <a:ea typeface="Consolas" panose="020B0609020204030204"/>
              </a:rPr>
              <a:t>void </a:t>
            </a:r>
            <a:r>
              <a:rPr lang="en-US" altLang="zh-CN" sz="1300" b="0">
                <a:solidFill>
                  <a:srgbClr val="DCDCAA"/>
                </a:solidFill>
                <a:latin typeface="Consolas" panose="020B0609020204030204"/>
                <a:ea typeface="Consolas" panose="020B0609020204030204"/>
              </a:rPr>
              <a:t>process</a:t>
            </a:r>
            <a:r>
              <a:rPr lang="en-US" altLang="zh-CN" sz="1300" b="0">
                <a:solidFill>
                  <a:srgbClr val="CCCCCC"/>
                </a:solidFill>
                <a:latin typeface="Consolas" panose="020B0609020204030204"/>
                <a:ea typeface="Consolas" panose="020B0609020204030204"/>
              </a:rPr>
              <a:t>(){</a:t>
            </a: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shared_ptr</a:t>
            </a:r>
            <a:r>
              <a:rPr lang="en-US" altLang="zh-CN" sz="1300" b="0">
                <a:solidFill>
                  <a:srgbClr val="D4D4D4"/>
                </a:solidFill>
                <a:latin typeface="Consolas" panose="020B0609020204030204"/>
                <a:ea typeface="Consolas" panose="020B0609020204030204"/>
              </a:rPr>
              <a:t>&lt;</a:t>
            </a:r>
            <a:r>
              <a:rPr lang="en-US" altLang="zh-CN" sz="1300" b="0">
                <a:solidFill>
                  <a:srgbClr val="CCCCCC"/>
                </a:solidFill>
                <a:latin typeface="Consolas" panose="020B0609020204030204"/>
                <a:ea typeface="Consolas" panose="020B0609020204030204"/>
              </a:rPr>
              <a:t>Polygon</a:t>
            </a:r>
            <a:r>
              <a:rPr lang="en-US" altLang="zh-CN" sz="1300" b="0">
                <a:solidFill>
                  <a:srgbClr val="D4D4D4"/>
                </a:solidFill>
                <a:latin typeface="Consolas" panose="020B0609020204030204"/>
                <a:ea typeface="Consolas" panose="020B0609020204030204"/>
              </a:rPr>
              <a:t>&gt;</a:t>
            </a:r>
            <a:r>
              <a:rPr lang="en-US" altLang="zh-CN" sz="1300" b="0">
                <a:solidFill>
                  <a:srgbClr val="DCDCAA"/>
                </a:solidFill>
                <a:latin typeface="Consolas" panose="020B0609020204030204"/>
                <a:ea typeface="Consolas" panose="020B0609020204030204"/>
              </a:rPr>
              <a:t>sp</a:t>
            </a:r>
            <a:r>
              <a:rPr lang="en-US" altLang="zh-CN" sz="1300" b="0">
                <a:solidFill>
                  <a:srgbClr val="CCCCCC"/>
                </a:solidFill>
                <a:latin typeface="Consolas" panose="020B0609020204030204"/>
                <a:ea typeface="Consolas" panose="020B0609020204030204"/>
              </a:rPr>
              <a:t>(</a:t>
            </a:r>
            <a:r>
              <a:rPr lang="en-US" altLang="zh-CN" sz="1300" b="0">
                <a:solidFill>
                  <a:srgbClr val="C586C0"/>
                </a:solidFill>
                <a:latin typeface="Consolas" panose="020B0609020204030204"/>
                <a:ea typeface="Consolas" panose="020B0609020204030204"/>
              </a:rPr>
              <a:t>new</a:t>
            </a:r>
            <a:r>
              <a:rPr lang="en-US" altLang="zh-CN" sz="1300" b="0">
                <a:solidFill>
                  <a:srgbClr val="DCDCAA"/>
                </a:solidFill>
                <a:latin typeface="Consolas" panose="020B0609020204030204"/>
                <a:ea typeface="Consolas" panose="020B0609020204030204"/>
              </a:rPr>
              <a:t>Rectangle</a:t>
            </a:r>
            <a:r>
              <a:rPr lang="en-US" altLang="zh-CN" sz="1300" b="0">
                <a:solidFill>
                  <a:srgbClr val="CCCCCC"/>
                </a:solidFill>
                <a:latin typeface="Consolas" panose="020B0609020204030204"/>
                <a:ea typeface="Consolas" panose="020B0609020204030204"/>
              </a:rPr>
              <a:t>(INT_MAX,INT_MAX));</a:t>
            </a: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sp</a:t>
            </a:r>
            <a:r>
              <a:rPr lang="en-US" altLang="zh-CN" sz="1300" b="0">
                <a:solidFill>
                  <a:srgbClr val="CCCCCC"/>
                </a:solidFill>
                <a:latin typeface="Consolas" panose="020B0609020204030204"/>
                <a:ea typeface="Consolas" panose="020B0609020204030204"/>
              </a:rPr>
              <a:t>-&gt;</a:t>
            </a:r>
            <a:r>
              <a:rPr lang="en-US" altLang="zh-CN" sz="1300" b="0">
                <a:solidFill>
                  <a:srgbClr val="DCDCAA"/>
                </a:solidFill>
                <a:latin typeface="Consolas" panose="020B0609020204030204"/>
                <a:ea typeface="Consolas" panose="020B0609020204030204"/>
              </a:rPr>
              <a:t>printarea</a:t>
            </a:r>
            <a:r>
              <a:rPr lang="en-US" altLang="zh-CN" sz="1300" b="0">
                <a:solidFill>
                  <a:srgbClr val="CCCCCC"/>
                </a:solidFill>
                <a:latin typeface="Consolas" panose="020B0609020204030204"/>
                <a:ea typeface="Consolas" panose="020B0609020204030204"/>
              </a:rPr>
              <a:t>();</a:t>
            </a:r>
          </a:p>
          <a:p>
            <a:pPr indent="0" fontAlgn="auto">
              <a:lnSpc>
                <a:spcPct val="100000"/>
              </a:lnSpc>
            </a:pPr>
            <a:r>
              <a:rPr lang="en-US" altLang="zh-CN" sz="1300" b="0">
                <a:solidFill>
                  <a:srgbClr val="CCCCCC"/>
                </a:solidFill>
                <a:latin typeface="Consolas" panose="020B0609020204030204"/>
                <a:ea typeface="Consolas" panose="020B0609020204030204"/>
              </a:rPr>
              <a:t>}</a:t>
            </a:r>
          </a:p>
        </p:txBody>
      </p:sp>
      <p:grpSp>
        <p:nvGrpSpPr>
          <p:cNvPr id="18" name="组合 17"/>
          <p:cNvGrpSpPr/>
          <p:nvPr/>
        </p:nvGrpSpPr>
        <p:grpSpPr>
          <a:xfrm>
            <a:off x="6147815" y="3636645"/>
            <a:ext cx="5605654" cy="1795433"/>
            <a:chOff x="1389887" y="5513832"/>
            <a:chExt cx="5605654" cy="1795433"/>
          </a:xfrm>
        </p:grpSpPr>
        <p:sp>
          <p:nvSpPr>
            <p:cNvPr id="25" name="矩形 24"/>
            <p:cNvSpPr/>
            <p:nvPr/>
          </p:nvSpPr>
          <p:spPr>
            <a:xfrm>
              <a:off x="1389887" y="5513832"/>
              <a:ext cx="4994275" cy="540385"/>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cxnSp>
          <p:nvCxnSpPr>
            <p:cNvPr id="26" name="直接箭头连接符 25"/>
            <p:cNvCxnSpPr/>
            <p:nvPr/>
          </p:nvCxnSpPr>
          <p:spPr>
            <a:xfrm flipH="1" flipV="1">
              <a:off x="3480244" y="6075426"/>
              <a:ext cx="1486281" cy="449009"/>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32" name="文本框 31"/>
            <p:cNvSpPr txBox="1"/>
            <p:nvPr/>
          </p:nvSpPr>
          <p:spPr>
            <a:xfrm>
              <a:off x="4165473" y="6524435"/>
              <a:ext cx="2830068" cy="784830"/>
            </a:xfrm>
            <a:prstGeom prst="rect">
              <a:avLst/>
            </a:prstGeom>
            <a:noFill/>
          </p:spPr>
          <p:txBody>
            <a:bodyPr wrap="square" rtlCol="0">
              <a:spAutoFit/>
            </a:bodyPr>
            <a:lstStyle/>
            <a:p>
              <a:r>
                <a:rPr lang="en-US" altLang="zh-CN" sz="1500" dirty="0"/>
                <a:t>Another solution is to use smart pointer, thus there is no need to free the memory.</a:t>
              </a:r>
              <a:endParaRPr lang="zh-CN" altLang="en-US" sz="1500" dirty="0"/>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2"/>
          <p:cNvSpPr txBox="1"/>
          <p:nvPr/>
        </p:nvSpPr>
        <p:spPr bwMode="auto">
          <a:xfrm>
            <a:off x="218000" y="2183132"/>
            <a:ext cx="6447976" cy="3787444"/>
          </a:xfrm>
          <a:prstGeom prst="rect">
            <a:avLst/>
          </a:prstGeom>
          <a:noFill/>
          <a:ln w="9525">
            <a:noFill/>
            <a:miter lim="800000"/>
          </a:ln>
        </p:spPr>
        <p:txBody>
          <a:bodyPr vert="horz" wrap="square" lIns="107710" tIns="53855" rIns="107710" bIns="53855" numCol="1" anchor="t" anchorCtr="0" compatLnSpc="1"/>
          <a:lstStyle>
            <a:lvl1pPr marL="365125" indent="-255905" algn="l" rtl="0" eaLnBrk="0" fontAlgn="base" hangingPunct="0">
              <a:spcBef>
                <a:spcPts val="400"/>
              </a:spcBef>
              <a:spcAft>
                <a:spcPct val="0"/>
              </a:spcAft>
              <a:buClr>
                <a:schemeClr val="accent1"/>
              </a:buClr>
              <a:buSzPct val="68000"/>
              <a:buFont typeface="Wingdings 3" pitchFamily="18" charset="2"/>
              <a:buChar char=""/>
              <a:defRPr sz="2700" kern="1200">
                <a:solidFill>
                  <a:schemeClr val="tx1"/>
                </a:solidFill>
                <a:latin typeface="+mn-lt"/>
                <a:ea typeface="+mn-ea"/>
                <a:cs typeface="+mn-cs"/>
              </a:defRPr>
            </a:lvl1pPr>
            <a:lvl2pPr marL="621030" indent="-228600" algn="l" rtl="0" eaLnBrk="0" fontAlgn="base" hangingPunct="0">
              <a:spcBef>
                <a:spcPts val="325"/>
              </a:spcBef>
              <a:spcAft>
                <a:spcPct val="0"/>
              </a:spcAft>
              <a:buClr>
                <a:schemeClr val="accent1"/>
              </a:buClr>
              <a:buFont typeface="Wingdings" panose="05000000000000000000" pitchFamily="2" charset="2"/>
              <a:buChar char="§"/>
              <a:defRPr sz="2300" kern="1200">
                <a:solidFill>
                  <a:schemeClr val="tx1"/>
                </a:solidFill>
                <a:latin typeface="+mn-lt"/>
                <a:ea typeface="+mn-ea"/>
                <a:cs typeface="+mn-cs"/>
              </a:defRPr>
            </a:lvl2pPr>
            <a:lvl3pPr marL="859155" indent="-228600" algn="l" rtl="0" eaLnBrk="0" fontAlgn="base" hangingPunct="0">
              <a:spcBef>
                <a:spcPts val="350"/>
              </a:spcBef>
              <a:spcAft>
                <a:spcPct val="0"/>
              </a:spcAft>
              <a:buClr>
                <a:schemeClr val="accent2"/>
              </a:buClr>
              <a:buSzPct val="100000"/>
              <a:buFont typeface="Wingdings 2" pitchFamily="18" charset="2"/>
              <a:buChar char=""/>
              <a:defRPr sz="2100" kern="1200">
                <a:solidFill>
                  <a:schemeClr val="tx1"/>
                </a:solidFill>
                <a:latin typeface="+mn-lt"/>
                <a:ea typeface="+mn-ea"/>
                <a:cs typeface="+mn-cs"/>
              </a:defRPr>
            </a:lvl3pPr>
            <a:lvl4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4pPr>
            <a:lvl5pPr marL="1143000" indent="-228600" algn="l" rtl="0" eaLnBrk="0" fontAlgn="base" hangingPunct="0">
              <a:spcBef>
                <a:spcPts val="350"/>
              </a:spcBef>
              <a:spcAft>
                <a:spcPct val="0"/>
              </a:spcAft>
              <a:buClr>
                <a:schemeClr val="accent2"/>
              </a:buClr>
              <a:defRPr sz="1900" kern="1200">
                <a:solidFill>
                  <a:schemeClr val="tx1"/>
                </a:solidFill>
                <a:latin typeface="+mn-lt"/>
                <a:ea typeface="+mn-ea"/>
                <a:cs typeface="+mn-cs"/>
              </a:defRPr>
            </a:lvl5pPr>
            <a:lvl6pPr marL="1600200" indent="-228600" algn="l" rtl="0" eaLnBrk="1" latinLnBrk="0" hangingPunct="1">
              <a:spcBef>
                <a:spcPts val="350"/>
              </a:spcBef>
              <a:buClr>
                <a:schemeClr val="accent3"/>
              </a:buClr>
              <a:buFont typeface="Wingdings 2"/>
              <a:buChar char=""/>
              <a:defRPr kumimoji="0" sz="1800" kern="1200">
                <a:solidFill>
                  <a:schemeClr val="tx1"/>
                </a:solidFill>
                <a:latin typeface="+mn-lt"/>
                <a:ea typeface="+mn-ea"/>
                <a:cs typeface="+mn-cs"/>
              </a:defRPr>
            </a:lvl6pPr>
            <a:lvl7pPr marL="18288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7pPr>
            <a:lvl8pPr marL="2057400" indent="-228600" algn="l" rtl="0" eaLnBrk="1" latinLnBrk="0" hangingPunct="1">
              <a:spcBef>
                <a:spcPts val="350"/>
              </a:spcBef>
              <a:buClr>
                <a:schemeClr val="accent3"/>
              </a:buClr>
              <a:buFont typeface="Wingdings 2"/>
              <a:buChar char=""/>
              <a:defRPr kumimoji="0" sz="1600" kern="1200">
                <a:solidFill>
                  <a:schemeClr val="tx1"/>
                </a:solidFill>
                <a:latin typeface="+mn-lt"/>
                <a:ea typeface="+mn-ea"/>
                <a:cs typeface="+mn-cs"/>
              </a:defRPr>
            </a:lvl8pPr>
            <a:lvl9pPr marL="2286000" indent="-228600" algn="l" rtl="0" eaLnBrk="1" latinLnBrk="0" hangingPunct="1">
              <a:spcBef>
                <a:spcPts val="350"/>
              </a:spcBef>
              <a:buClr>
                <a:schemeClr val="accent3"/>
              </a:buClr>
              <a:buFont typeface="Wingdings 2"/>
              <a:buChar char=""/>
              <a:defRPr kumimoji="0" sz="1600" kern="1200" baseline="0">
                <a:solidFill>
                  <a:schemeClr val="tx1"/>
                </a:solidFill>
                <a:latin typeface="+mn-lt"/>
                <a:ea typeface="+mn-ea"/>
                <a:cs typeface="+mn-cs"/>
              </a:defRPr>
            </a:lvl9pPr>
          </a:lstStyle>
          <a:p>
            <a:pPr marL="667385" lvl="1" indent="-538480">
              <a:spcBef>
                <a:spcPts val="1415"/>
              </a:spcBef>
              <a:buSzPct val="68000"/>
            </a:pPr>
            <a:r>
              <a:rPr lang="en-US" altLang="zh-CN" sz="2000" b="1" dirty="0">
                <a:solidFill>
                  <a:srgbClr val="00B0F0"/>
                </a:solidFill>
              </a:rPr>
              <a:t>try</a:t>
            </a:r>
            <a:r>
              <a:rPr lang="en-US" altLang="zh-CN" sz="2000" dirty="0"/>
              <a:t>: The </a:t>
            </a:r>
            <a:r>
              <a:rPr lang="en-US" altLang="zh-CN" sz="2000" b="1" dirty="0"/>
              <a:t>try </a:t>
            </a:r>
            <a:r>
              <a:rPr lang="en-US" altLang="zh-CN" sz="2000" dirty="0"/>
              <a:t>block</a:t>
            </a:r>
            <a:r>
              <a:rPr lang="en-US" altLang="zh-CN" sz="2000" b="1" dirty="0"/>
              <a:t> </a:t>
            </a:r>
            <a:r>
              <a:rPr lang="en-US" altLang="zh-CN" sz="2000" dirty="0"/>
              <a:t>contain statements which may generate exceptions.</a:t>
            </a:r>
            <a:r>
              <a:rPr lang="en-US" altLang="zh-CN" sz="2000" dirty="0">
                <a:solidFill>
                  <a:srgbClr val="000000"/>
                </a:solidFill>
              </a:rPr>
              <a:t> When an exceptional circumstance arises within that block, an exception is thrown that transfers the control to the exception handler. If no exception is thrown, the code continues normally and all handlers are ignored.</a:t>
            </a:r>
            <a:endParaRPr lang="en-US" altLang="zh-CN" sz="2000" dirty="0"/>
          </a:p>
          <a:p>
            <a:pPr marL="667385" lvl="1" indent="-538480">
              <a:spcBef>
                <a:spcPts val="1415"/>
              </a:spcBef>
              <a:buSzPct val="68000"/>
            </a:pPr>
            <a:r>
              <a:rPr lang="en-US" altLang="zh-CN" sz="2000" b="1" dirty="0">
                <a:solidFill>
                  <a:srgbClr val="00B0F0"/>
                </a:solidFill>
              </a:rPr>
              <a:t>throw</a:t>
            </a:r>
            <a:r>
              <a:rPr lang="en-US" altLang="zh-CN" sz="2000" dirty="0"/>
              <a:t>: When an exception occur in </a:t>
            </a:r>
            <a:r>
              <a:rPr lang="en-US" altLang="zh-CN" sz="2000" b="1" dirty="0"/>
              <a:t>try </a:t>
            </a:r>
            <a:r>
              <a:rPr lang="en-US" altLang="zh-CN" sz="2000" dirty="0"/>
              <a:t>block, it is thrown to the </a:t>
            </a:r>
            <a:r>
              <a:rPr lang="en-US" altLang="zh-CN" sz="2000" b="1" dirty="0"/>
              <a:t>catch</a:t>
            </a:r>
            <a:r>
              <a:rPr lang="en-US" altLang="zh-CN" sz="2000" dirty="0"/>
              <a:t> block using </a:t>
            </a:r>
            <a:r>
              <a:rPr lang="en-US" altLang="zh-CN" sz="2000" b="1" dirty="0"/>
              <a:t>throw</a:t>
            </a:r>
            <a:r>
              <a:rPr lang="en-US" altLang="zh-CN" sz="2000" dirty="0"/>
              <a:t> keyword. </a:t>
            </a:r>
          </a:p>
          <a:p>
            <a:pPr marL="667385" lvl="1" indent="-538480">
              <a:spcBef>
                <a:spcPts val="1415"/>
              </a:spcBef>
              <a:buSzPct val="68000"/>
            </a:pPr>
            <a:r>
              <a:rPr lang="en-US" altLang="zh-CN" sz="2000" b="1" dirty="0">
                <a:solidFill>
                  <a:srgbClr val="00B0F0"/>
                </a:solidFill>
              </a:rPr>
              <a:t>catch</a:t>
            </a:r>
            <a:r>
              <a:rPr lang="en-US" altLang="zh-CN" sz="2000" dirty="0"/>
              <a:t>: The </a:t>
            </a:r>
            <a:r>
              <a:rPr lang="en-US" altLang="zh-CN" sz="2000" b="1" dirty="0"/>
              <a:t>catch</a:t>
            </a:r>
            <a:r>
              <a:rPr lang="en-US" altLang="zh-CN" sz="2000" dirty="0"/>
              <a:t> block defines the action to be taken when an exception occur. Exception handlers are declared with the keyword </a:t>
            </a:r>
            <a:r>
              <a:rPr lang="en-US" altLang="zh-CN" sz="2000" b="1" dirty="0"/>
              <a:t>catch</a:t>
            </a:r>
            <a:r>
              <a:rPr lang="en-US" altLang="zh-CN" sz="2000" dirty="0"/>
              <a:t>, which must be placed immediately after the </a:t>
            </a:r>
            <a:r>
              <a:rPr lang="en-US" altLang="zh-CN" sz="2000" b="1" dirty="0"/>
              <a:t>try</a:t>
            </a:r>
            <a:r>
              <a:rPr lang="en-US" altLang="zh-CN" sz="2000" dirty="0"/>
              <a:t> block.</a:t>
            </a:r>
            <a:endParaRPr lang="zh-CN" altLang="zh-CN" sz="2000" dirty="0"/>
          </a:p>
        </p:txBody>
      </p:sp>
      <p:sp>
        <p:nvSpPr>
          <p:cNvPr id="6" name="文本框 5"/>
          <p:cNvSpPr txBox="1"/>
          <p:nvPr/>
        </p:nvSpPr>
        <p:spPr>
          <a:xfrm>
            <a:off x="951491" y="989476"/>
            <a:ext cx="11240509" cy="1097801"/>
          </a:xfrm>
          <a:prstGeom prst="rect">
            <a:avLst/>
          </a:prstGeom>
          <a:noFill/>
        </p:spPr>
        <p:txBody>
          <a:bodyPr wrap="square">
            <a:spAutoFit/>
          </a:bodyPr>
          <a:lstStyle/>
          <a:p>
            <a:r>
              <a:rPr lang="en-US" altLang="zh-CN" sz="2180" dirty="0">
                <a:solidFill>
                  <a:srgbClr val="000000"/>
                </a:solidFill>
              </a:rPr>
              <a:t>Exceptions provide a way to react to exceptional circumstances (like runtime errors) in programs by transferring control to special functions called </a:t>
            </a:r>
            <a:r>
              <a:rPr lang="en-US" altLang="zh-CN" sz="2180" b="1" i="1" dirty="0">
                <a:solidFill>
                  <a:srgbClr val="000000"/>
                </a:solidFill>
              </a:rPr>
              <a:t>handlers</a:t>
            </a:r>
            <a:r>
              <a:rPr lang="en-US" altLang="zh-CN" sz="2180" dirty="0">
                <a:solidFill>
                  <a:srgbClr val="000000"/>
                </a:solidFill>
              </a:rPr>
              <a:t>.</a:t>
            </a:r>
            <a:r>
              <a:rPr lang="en-US" altLang="zh-CN" sz="2180" dirty="0"/>
              <a:t> C++ provides </a:t>
            </a:r>
            <a:r>
              <a:rPr lang="en-US" altLang="zh-CN" sz="2180" b="1" dirty="0"/>
              <a:t>three keywords </a:t>
            </a:r>
            <a:r>
              <a:rPr lang="en-US" altLang="zh-CN" sz="2180" dirty="0"/>
              <a:t>to support exception handling.</a:t>
            </a:r>
          </a:p>
        </p:txBody>
      </p:sp>
      <p:sp>
        <p:nvSpPr>
          <p:cNvPr id="7" name="Content Placeholder 2"/>
          <p:cNvSpPr>
            <a:spLocks noGrp="1"/>
          </p:cNvSpPr>
          <p:nvPr>
            <p:ph idx="1"/>
          </p:nvPr>
        </p:nvSpPr>
        <p:spPr>
          <a:xfrm>
            <a:off x="1508939" y="451559"/>
            <a:ext cx="5443814" cy="465329"/>
          </a:xfrm>
        </p:spPr>
        <p:txBody>
          <a:bodyPr>
            <a:noAutofit/>
          </a:bodyPr>
          <a:lstStyle/>
          <a:p>
            <a:pPr marL="128905" lvl="1" indent="0">
              <a:spcBef>
                <a:spcPts val="1415"/>
              </a:spcBef>
              <a:buSzPct val="68000"/>
              <a:buNone/>
            </a:pPr>
            <a:r>
              <a:rPr lang="en-US" sz="2800" b="1" dirty="0"/>
              <a:t>Exception handling</a:t>
            </a:r>
            <a:endParaRPr lang="zh-CN" altLang="zh-CN" sz="2800" b="1" dirty="0"/>
          </a:p>
          <a:p>
            <a:pPr marL="128905" lvl="1" indent="0">
              <a:spcBef>
                <a:spcPts val="1415"/>
              </a:spcBef>
              <a:buSzPct val="68000"/>
              <a:buNone/>
            </a:pPr>
            <a:endParaRPr lang="en-US" sz="2800" b="1" dirty="0"/>
          </a:p>
          <a:p>
            <a:pPr marL="128905" lvl="1" indent="0">
              <a:spcBef>
                <a:spcPts val="1415"/>
              </a:spcBef>
              <a:buSzPct val="68000"/>
              <a:buNone/>
            </a:pPr>
            <a:r>
              <a:rPr lang="en-US" sz="2800" b="1" dirty="0"/>
              <a:t>  </a:t>
            </a:r>
          </a:p>
        </p:txBody>
      </p:sp>
      <p:pic>
        <p:nvPicPr>
          <p:cNvPr id="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85432" y="2312210"/>
            <a:ext cx="4382925" cy="39356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灯片编号占位符 2"/>
          <p:cNvSpPr>
            <a:spLocks noGrp="1"/>
          </p:cNvSpPr>
          <p:nvPr>
            <p:ph type="sldNum" sz="quarter" idx="12"/>
          </p:nvPr>
        </p:nvSpPr>
        <p:spPr/>
        <p:txBody>
          <a:bodyPr/>
          <a:lstStyle/>
          <a:p>
            <a:fld id="{506F4176-339E-4C4B-80E4-BBE9C4467EFE}" type="slidenum">
              <a:rPr lang="zh-CN" altLang="en-US" smtClean="0"/>
              <a:t>5</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2"/>
          <a:stretch>
            <a:fillRect/>
          </a:stretch>
        </p:blipFill>
        <p:spPr>
          <a:xfrm>
            <a:off x="671801" y="1163273"/>
            <a:ext cx="6319157" cy="4581605"/>
          </a:xfrm>
          <a:prstGeom prst="rect">
            <a:avLst/>
          </a:prstGeom>
        </p:spPr>
      </p:pic>
      <p:sp>
        <p:nvSpPr>
          <p:cNvPr id="2" name="椭圆 1"/>
          <p:cNvSpPr/>
          <p:nvPr/>
        </p:nvSpPr>
        <p:spPr>
          <a:xfrm>
            <a:off x="1446592" y="3195884"/>
            <a:ext cx="522814" cy="261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6" name="椭圆 5"/>
          <p:cNvSpPr/>
          <p:nvPr/>
        </p:nvSpPr>
        <p:spPr>
          <a:xfrm>
            <a:off x="2015897" y="3587995"/>
            <a:ext cx="653518" cy="261407"/>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8" name="Content Placeholder 2"/>
          <p:cNvSpPr txBox="1"/>
          <p:nvPr/>
        </p:nvSpPr>
        <p:spPr>
          <a:xfrm>
            <a:off x="1782781" y="286629"/>
            <a:ext cx="9596651" cy="653518"/>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0" lvl="1" indent="0">
              <a:lnSpc>
                <a:spcPct val="80000"/>
              </a:lnSpc>
              <a:spcBef>
                <a:spcPts val="0"/>
              </a:spcBef>
              <a:buSzPct val="68000"/>
              <a:buNone/>
            </a:pPr>
            <a:r>
              <a:rPr lang="en-US" sz="2400" dirty="0">
                <a:solidFill>
                  <a:prstClr val="black"/>
                </a:solidFill>
              </a:rPr>
              <a:t>Example of a program with exception handling using </a:t>
            </a:r>
            <a:r>
              <a:rPr lang="en-US" sz="2400" b="1" dirty="0">
                <a:solidFill>
                  <a:srgbClr val="00B0F0"/>
                </a:solidFill>
              </a:rPr>
              <a:t>try</a:t>
            </a:r>
            <a:r>
              <a:rPr lang="en-US" sz="2400" dirty="0">
                <a:solidFill>
                  <a:prstClr val="black"/>
                </a:solidFill>
              </a:rPr>
              <a:t> and </a:t>
            </a:r>
            <a:r>
              <a:rPr lang="en-US" sz="2400" b="1" dirty="0">
                <a:solidFill>
                  <a:srgbClr val="00B0F0"/>
                </a:solidFill>
              </a:rPr>
              <a:t>catch, </a:t>
            </a:r>
            <a:r>
              <a:rPr lang="en-US" sz="2400" dirty="0">
                <a:solidFill>
                  <a:prstClr val="black"/>
                </a:solidFill>
              </a:rPr>
              <a:t>throw an exception in </a:t>
            </a:r>
            <a:r>
              <a:rPr lang="en-US" sz="2400" b="1" dirty="0">
                <a:solidFill>
                  <a:prstClr val="black"/>
                </a:solidFill>
              </a:rPr>
              <a:t>try</a:t>
            </a:r>
            <a:r>
              <a:rPr lang="en-US" sz="2400" dirty="0">
                <a:solidFill>
                  <a:prstClr val="black"/>
                </a:solidFill>
              </a:rPr>
              <a:t> block in main()</a:t>
            </a:r>
          </a:p>
          <a:p>
            <a:pPr marL="128905" lvl="1" indent="0">
              <a:lnSpc>
                <a:spcPct val="80000"/>
              </a:lnSpc>
              <a:spcBef>
                <a:spcPts val="1415"/>
              </a:spcBef>
              <a:buSzPct val="68000"/>
              <a:buNone/>
            </a:pPr>
            <a:r>
              <a:rPr lang="en-US" sz="2400" dirty="0">
                <a:solidFill>
                  <a:prstClr val="black"/>
                </a:solidFill>
              </a:rPr>
              <a:t>  </a:t>
            </a:r>
          </a:p>
        </p:txBody>
      </p:sp>
      <p:sp>
        <p:nvSpPr>
          <p:cNvPr id="5" name="矩形 4"/>
          <p:cNvSpPr/>
          <p:nvPr/>
        </p:nvSpPr>
        <p:spPr>
          <a:xfrm>
            <a:off x="1521374" y="4147870"/>
            <a:ext cx="522814" cy="68775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pic>
        <p:nvPicPr>
          <p:cNvPr id="19" name="图片 18"/>
          <p:cNvPicPr>
            <a:picLocks noChangeAspect="1"/>
          </p:cNvPicPr>
          <p:nvPr/>
        </p:nvPicPr>
        <p:blipFill>
          <a:blip r:embed="rId3"/>
          <a:stretch>
            <a:fillRect/>
          </a:stretch>
        </p:blipFill>
        <p:spPr>
          <a:xfrm>
            <a:off x="7664443" y="4213073"/>
            <a:ext cx="3390410" cy="392408"/>
          </a:xfrm>
          <a:prstGeom prst="rect">
            <a:avLst/>
          </a:prstGeom>
        </p:spPr>
      </p:pic>
      <p:grpSp>
        <p:nvGrpSpPr>
          <p:cNvPr id="21" name="组合 20"/>
          <p:cNvGrpSpPr/>
          <p:nvPr/>
        </p:nvGrpSpPr>
        <p:grpSpPr>
          <a:xfrm>
            <a:off x="2083165" y="3605528"/>
            <a:ext cx="3032558" cy="803749"/>
            <a:chOff x="2184831" y="3972758"/>
            <a:chExt cx="3341430" cy="885612"/>
          </a:xfrm>
        </p:grpSpPr>
        <p:grpSp>
          <p:nvGrpSpPr>
            <p:cNvPr id="11" name="组合 10"/>
            <p:cNvGrpSpPr/>
            <p:nvPr/>
          </p:nvGrpSpPr>
          <p:grpSpPr>
            <a:xfrm>
              <a:off x="2184831" y="3972758"/>
              <a:ext cx="3341430" cy="885612"/>
              <a:chOff x="881227" y="4138290"/>
              <a:chExt cx="3341430" cy="885612"/>
            </a:xfrm>
          </p:grpSpPr>
          <p:sp>
            <p:nvSpPr>
              <p:cNvPr id="12" name="椭圆 11"/>
              <p:cNvSpPr/>
              <p:nvPr/>
            </p:nvSpPr>
            <p:spPr>
              <a:xfrm>
                <a:off x="1486353" y="4138290"/>
                <a:ext cx="273630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3" name="椭圆 12"/>
              <p:cNvSpPr/>
              <p:nvPr/>
            </p:nvSpPr>
            <p:spPr>
              <a:xfrm>
                <a:off x="881227" y="4735870"/>
                <a:ext cx="175725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cxnSp>
            <p:nvCxnSpPr>
              <p:cNvPr id="14" name="直接箭头连接符 13"/>
              <p:cNvCxnSpPr>
                <a:endCxn id="13" idx="7"/>
              </p:cNvCxnSpPr>
              <p:nvPr/>
            </p:nvCxnSpPr>
            <p:spPr>
              <a:xfrm flipH="1">
                <a:off x="2381137" y="4426322"/>
                <a:ext cx="544208" cy="351729"/>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grpSp>
        <p:sp>
          <p:nvSpPr>
            <p:cNvPr id="20" name="文本框 19"/>
            <p:cNvSpPr txBox="1"/>
            <p:nvPr/>
          </p:nvSpPr>
          <p:spPr>
            <a:xfrm>
              <a:off x="3870077" y="4426322"/>
              <a:ext cx="725443" cy="347956"/>
            </a:xfrm>
            <a:prstGeom prst="rect">
              <a:avLst/>
            </a:prstGeom>
            <a:noFill/>
          </p:spPr>
          <p:txBody>
            <a:bodyPr wrap="none" rtlCol="0">
              <a:spAutoFit/>
            </a:bodyPr>
            <a:lstStyle/>
            <a:p>
              <a:r>
                <a:rPr lang="en-US" altLang="zh-CN" sz="1450" dirty="0">
                  <a:solidFill>
                    <a:schemeClr val="bg1"/>
                  </a:solidFill>
                </a:rPr>
                <a:t>match</a:t>
              </a:r>
              <a:endParaRPr lang="zh-CN" altLang="en-US" sz="1450" dirty="0">
                <a:solidFill>
                  <a:schemeClr val="bg1"/>
                </a:solidFill>
              </a:endParaRPr>
            </a:p>
          </p:txBody>
        </p:sp>
      </p:grpSp>
      <p:sp>
        <p:nvSpPr>
          <p:cNvPr id="3" name="灯片编号占位符 2"/>
          <p:cNvSpPr>
            <a:spLocks noGrp="1"/>
          </p:cNvSpPr>
          <p:nvPr>
            <p:ph type="sldNum" sz="quarter" idx="12"/>
          </p:nvPr>
        </p:nvSpPr>
        <p:spPr/>
        <p:txBody>
          <a:bodyPr/>
          <a:lstStyle/>
          <a:p>
            <a:fld id="{506F4176-339E-4C4B-80E4-BBE9C4467EFE}" type="slidenum">
              <a:rPr lang="zh-CN" altLang="en-US" smtClean="0"/>
              <a:t>6</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6" grpId="0" animBg="1"/>
      <p:bldP spid="5"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2"/>
          <a:stretch>
            <a:fillRect/>
          </a:stretch>
        </p:blipFill>
        <p:spPr>
          <a:xfrm>
            <a:off x="1246830" y="1028140"/>
            <a:ext cx="5794744" cy="5455238"/>
          </a:xfrm>
          <a:prstGeom prst="rect">
            <a:avLst/>
          </a:prstGeom>
        </p:spPr>
      </p:pic>
      <p:sp>
        <p:nvSpPr>
          <p:cNvPr id="4" name="Content Placeholder 2"/>
          <p:cNvSpPr txBox="1"/>
          <p:nvPr/>
        </p:nvSpPr>
        <p:spPr>
          <a:xfrm>
            <a:off x="1684458" y="127030"/>
            <a:ext cx="9236433" cy="718870"/>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400" dirty="0">
                <a:solidFill>
                  <a:prstClr val="black"/>
                </a:solidFill>
              </a:rPr>
              <a:t>Example of a program with exception handling using </a:t>
            </a:r>
            <a:r>
              <a:rPr lang="en-US" sz="2400" b="1" dirty="0">
                <a:solidFill>
                  <a:srgbClr val="00B0F0"/>
                </a:solidFill>
              </a:rPr>
              <a:t>try</a:t>
            </a:r>
            <a:r>
              <a:rPr lang="en-US" sz="2400" dirty="0">
                <a:solidFill>
                  <a:prstClr val="black"/>
                </a:solidFill>
              </a:rPr>
              <a:t> and </a:t>
            </a:r>
            <a:r>
              <a:rPr lang="en-US" sz="2400" b="1" dirty="0">
                <a:solidFill>
                  <a:srgbClr val="00B0F0"/>
                </a:solidFill>
              </a:rPr>
              <a:t>catch, </a:t>
            </a:r>
            <a:r>
              <a:rPr lang="en-US" altLang="zh-CN" sz="2400" dirty="0">
                <a:solidFill>
                  <a:prstClr val="black"/>
                </a:solidFill>
              </a:rPr>
              <a:t>throw an exception in other function, handlers are in main()</a:t>
            </a:r>
          </a:p>
          <a:p>
            <a:pPr marL="128905" lvl="1" indent="0">
              <a:spcBef>
                <a:spcPts val="1415"/>
              </a:spcBef>
              <a:buSzPct val="68000"/>
              <a:buNone/>
            </a:pPr>
            <a:endParaRPr lang="zh-CN" altLang="zh-CN" sz="2400" b="1" dirty="0">
              <a:solidFill>
                <a:srgbClr val="00B0F0"/>
              </a:solidFill>
            </a:endParaRPr>
          </a:p>
          <a:p>
            <a:pPr marL="128905" lvl="1" indent="0">
              <a:spcBef>
                <a:spcPts val="1415"/>
              </a:spcBef>
              <a:buSzPct val="68000"/>
              <a:buNone/>
            </a:pPr>
            <a:endParaRPr lang="en-US" sz="2400" dirty="0">
              <a:solidFill>
                <a:prstClr val="black"/>
              </a:solidFill>
            </a:endParaRPr>
          </a:p>
          <a:p>
            <a:pPr marL="128905" lvl="1" indent="0">
              <a:spcBef>
                <a:spcPts val="1415"/>
              </a:spcBef>
              <a:buSzPct val="68000"/>
              <a:buNone/>
            </a:pPr>
            <a:r>
              <a:rPr lang="en-US" sz="2400" dirty="0">
                <a:solidFill>
                  <a:prstClr val="black"/>
                </a:solidFill>
              </a:rPr>
              <a:t>  </a:t>
            </a:r>
          </a:p>
        </p:txBody>
      </p:sp>
      <p:grpSp>
        <p:nvGrpSpPr>
          <p:cNvPr id="14" name="组合 13"/>
          <p:cNvGrpSpPr/>
          <p:nvPr/>
        </p:nvGrpSpPr>
        <p:grpSpPr>
          <a:xfrm>
            <a:off x="1933514" y="3167593"/>
            <a:ext cx="1083351" cy="2782497"/>
            <a:chOff x="1205781" y="3490218"/>
            <a:chExt cx="1193692" cy="3065900"/>
          </a:xfrm>
        </p:grpSpPr>
        <p:sp>
          <p:nvSpPr>
            <p:cNvPr id="5" name="矩形 4"/>
            <p:cNvSpPr/>
            <p:nvPr/>
          </p:nvSpPr>
          <p:spPr>
            <a:xfrm>
              <a:off x="1205781" y="3490218"/>
              <a:ext cx="576064"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1" name="矩形 10"/>
            <p:cNvSpPr/>
            <p:nvPr/>
          </p:nvSpPr>
          <p:spPr>
            <a:xfrm>
              <a:off x="1455909" y="6340094"/>
              <a:ext cx="9435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grpSp>
      <p:grpSp>
        <p:nvGrpSpPr>
          <p:cNvPr id="15" name="组合 14"/>
          <p:cNvGrpSpPr/>
          <p:nvPr/>
        </p:nvGrpSpPr>
        <p:grpSpPr>
          <a:xfrm>
            <a:off x="2458798" y="3997639"/>
            <a:ext cx="895983" cy="1980081"/>
            <a:chOff x="1486353" y="4138290"/>
            <a:chExt cx="987241" cy="2181756"/>
          </a:xfrm>
        </p:grpSpPr>
        <p:sp>
          <p:nvSpPr>
            <p:cNvPr id="6" name="椭圆 5"/>
            <p:cNvSpPr/>
            <p:nvPr/>
          </p:nvSpPr>
          <p:spPr>
            <a:xfrm>
              <a:off x="1486353" y="4138290"/>
              <a:ext cx="655532"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3" name="椭圆 12"/>
            <p:cNvSpPr/>
            <p:nvPr/>
          </p:nvSpPr>
          <p:spPr>
            <a:xfrm>
              <a:off x="1709837" y="6032014"/>
              <a:ext cx="327766"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p>
          </p:txBody>
        </p:sp>
        <p:cxnSp>
          <p:nvCxnSpPr>
            <p:cNvPr id="8" name="直接箭头连接符 7"/>
            <p:cNvCxnSpPr>
              <a:stCxn id="13" idx="0"/>
            </p:cNvCxnSpPr>
            <p:nvPr/>
          </p:nvCxnSpPr>
          <p:spPr>
            <a:xfrm flipH="1" flipV="1">
              <a:off x="1763627" y="4426322"/>
              <a:ext cx="110093" cy="1605692"/>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48153" y="5139664"/>
              <a:ext cx="725441" cy="347956"/>
            </a:xfrm>
            <a:prstGeom prst="rect">
              <a:avLst/>
            </a:prstGeom>
            <a:noFill/>
          </p:spPr>
          <p:txBody>
            <a:bodyPr wrap="none" rtlCol="0">
              <a:spAutoFit/>
            </a:bodyPr>
            <a:lstStyle/>
            <a:p>
              <a:r>
                <a:rPr lang="en-US" altLang="zh-CN" sz="1450" dirty="0">
                  <a:solidFill>
                    <a:schemeClr val="bg1"/>
                  </a:solidFill>
                </a:rPr>
                <a:t>match</a:t>
              </a:r>
              <a:endParaRPr lang="zh-CN" altLang="en-US" sz="1450" dirty="0">
                <a:solidFill>
                  <a:schemeClr val="bg1"/>
                </a:solidFill>
              </a:endParaRPr>
            </a:p>
          </p:txBody>
        </p:sp>
      </p:grpSp>
      <p:pic>
        <p:nvPicPr>
          <p:cNvPr id="16" name="图片 15"/>
          <p:cNvPicPr>
            <a:picLocks noChangeAspect="1"/>
          </p:cNvPicPr>
          <p:nvPr/>
        </p:nvPicPr>
        <p:blipFill>
          <a:blip r:embed="rId3"/>
          <a:stretch>
            <a:fillRect/>
          </a:stretch>
        </p:blipFill>
        <p:spPr>
          <a:xfrm>
            <a:off x="8315767" y="5596262"/>
            <a:ext cx="2565255" cy="353828"/>
          </a:xfrm>
          <a:prstGeom prst="rect">
            <a:avLst/>
          </a:prstGeom>
        </p:spPr>
      </p:pic>
      <p:sp>
        <p:nvSpPr>
          <p:cNvPr id="2" name="灯片编号占位符 1"/>
          <p:cNvSpPr>
            <a:spLocks noGrp="1"/>
          </p:cNvSpPr>
          <p:nvPr>
            <p:ph type="sldNum" sz="quarter" idx="12"/>
          </p:nvPr>
        </p:nvSpPr>
        <p:spPr/>
        <p:txBody>
          <a:bodyPr/>
          <a:lstStyle/>
          <a:p>
            <a:fld id="{506F4176-339E-4C4B-80E4-BBE9C4467EFE}" type="slidenum">
              <a:rPr lang="zh-CN" altLang="en-US" smtClean="0"/>
              <a:t>7</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2"/>
          <a:stretch>
            <a:fillRect/>
          </a:stretch>
        </p:blipFill>
        <p:spPr>
          <a:xfrm>
            <a:off x="1196177" y="989167"/>
            <a:ext cx="5719860" cy="5520258"/>
          </a:xfrm>
          <a:prstGeom prst="rect">
            <a:avLst/>
          </a:prstGeom>
        </p:spPr>
      </p:pic>
      <p:grpSp>
        <p:nvGrpSpPr>
          <p:cNvPr id="14" name="组合 13"/>
          <p:cNvGrpSpPr/>
          <p:nvPr/>
        </p:nvGrpSpPr>
        <p:grpSpPr>
          <a:xfrm>
            <a:off x="1915047" y="3167593"/>
            <a:ext cx="1083351" cy="2782497"/>
            <a:chOff x="1205781" y="3490218"/>
            <a:chExt cx="1193692" cy="3065900"/>
          </a:xfrm>
        </p:grpSpPr>
        <p:sp>
          <p:nvSpPr>
            <p:cNvPr id="5" name="矩形 4"/>
            <p:cNvSpPr/>
            <p:nvPr/>
          </p:nvSpPr>
          <p:spPr>
            <a:xfrm>
              <a:off x="1205781" y="3490218"/>
              <a:ext cx="576064" cy="165618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11" name="矩形 10"/>
            <p:cNvSpPr/>
            <p:nvPr/>
          </p:nvSpPr>
          <p:spPr>
            <a:xfrm>
              <a:off x="1455909" y="6340094"/>
              <a:ext cx="943564" cy="216024"/>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grpSp>
      <p:grpSp>
        <p:nvGrpSpPr>
          <p:cNvPr id="15" name="组合 14"/>
          <p:cNvGrpSpPr/>
          <p:nvPr/>
        </p:nvGrpSpPr>
        <p:grpSpPr>
          <a:xfrm>
            <a:off x="2431092" y="3997639"/>
            <a:ext cx="1154959" cy="1980081"/>
            <a:chOff x="1486353" y="4138290"/>
            <a:chExt cx="1272594" cy="2181756"/>
          </a:xfrm>
        </p:grpSpPr>
        <p:sp>
          <p:nvSpPr>
            <p:cNvPr id="6" name="椭圆 5"/>
            <p:cNvSpPr/>
            <p:nvPr/>
          </p:nvSpPr>
          <p:spPr>
            <a:xfrm>
              <a:off x="1486353" y="4138290"/>
              <a:ext cx="943564"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13" name="椭圆 12"/>
            <p:cNvSpPr/>
            <p:nvPr/>
          </p:nvSpPr>
          <p:spPr>
            <a:xfrm>
              <a:off x="1709837" y="6032014"/>
              <a:ext cx="327766" cy="288032"/>
            </a:xfrm>
            <a:prstGeom prst="ellipse">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cxnSp>
          <p:nvCxnSpPr>
            <p:cNvPr id="8" name="直接箭头连接符 7"/>
            <p:cNvCxnSpPr>
              <a:stCxn id="13" idx="0"/>
            </p:cNvCxnSpPr>
            <p:nvPr/>
          </p:nvCxnSpPr>
          <p:spPr>
            <a:xfrm flipH="1" flipV="1">
              <a:off x="1763627" y="4426322"/>
              <a:ext cx="110093" cy="1605692"/>
            </a:xfrm>
            <a:prstGeom prst="straightConnector1">
              <a:avLst/>
            </a:prstGeom>
            <a:ln w="127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781845" y="4879886"/>
              <a:ext cx="977102" cy="594174"/>
            </a:xfrm>
            <a:prstGeom prst="rect">
              <a:avLst/>
            </a:prstGeom>
            <a:noFill/>
          </p:spPr>
          <p:txBody>
            <a:bodyPr wrap="none" rtlCol="0">
              <a:spAutoFit/>
            </a:bodyPr>
            <a:lstStyle/>
            <a:p>
              <a:pPr defTabSz="1076960">
                <a:defRPr/>
              </a:pPr>
              <a:r>
                <a:rPr lang="en-US" altLang="zh-CN" sz="1450" dirty="0">
                  <a:solidFill>
                    <a:prstClr val="white"/>
                  </a:solidFill>
                  <a:latin typeface="Calibri" panose="020F0502020204030204"/>
                  <a:ea typeface="宋体" panose="02010600030101010101" pitchFamily="2" charset="-122"/>
                </a:rPr>
                <a:t>does not </a:t>
              </a:r>
            </a:p>
            <a:p>
              <a:pPr defTabSz="1076960">
                <a:defRPr/>
              </a:pPr>
              <a:r>
                <a:rPr lang="en-US" altLang="zh-CN" sz="1450" dirty="0">
                  <a:solidFill>
                    <a:prstClr val="white"/>
                  </a:solidFill>
                  <a:latin typeface="Calibri" panose="020F0502020204030204"/>
                  <a:ea typeface="宋体" panose="02010600030101010101" pitchFamily="2" charset="-122"/>
                </a:rPr>
                <a:t>match</a:t>
              </a:r>
              <a:endParaRPr lang="zh-CN" altLang="en-US" sz="1450" dirty="0">
                <a:solidFill>
                  <a:prstClr val="white"/>
                </a:solidFill>
                <a:latin typeface="Calibri" panose="020F0502020204030204"/>
                <a:ea typeface="宋体" panose="02010600030101010101" pitchFamily="2" charset="-122"/>
              </a:endParaRPr>
            </a:p>
          </p:txBody>
        </p:sp>
      </p:grpSp>
      <p:sp>
        <p:nvSpPr>
          <p:cNvPr id="7" name="文本框 6"/>
          <p:cNvSpPr txBox="1"/>
          <p:nvPr/>
        </p:nvSpPr>
        <p:spPr>
          <a:xfrm>
            <a:off x="1347803" y="149280"/>
            <a:ext cx="9135469" cy="830997"/>
          </a:xfrm>
          <a:prstGeom prst="rect">
            <a:avLst/>
          </a:prstGeom>
          <a:noFill/>
        </p:spPr>
        <p:txBody>
          <a:bodyPr wrap="square" rtlCol="0">
            <a:spAutoFit/>
          </a:bodyPr>
          <a:lstStyle/>
          <a:p>
            <a:pPr defTabSz="1076960">
              <a:defRPr/>
            </a:pPr>
            <a:r>
              <a:rPr lang="en-US" altLang="zh-CN" sz="2400" b="1" dirty="0">
                <a:solidFill>
                  <a:prstClr val="black"/>
                </a:solidFill>
                <a:latin typeface="Calibri" panose="020F0502020204030204"/>
                <a:ea typeface="宋体" panose="02010600030101010101" pitchFamily="2" charset="-122"/>
              </a:rPr>
              <a:t>Note:</a:t>
            </a:r>
            <a:r>
              <a:rPr lang="en-US" altLang="zh-CN" sz="2400" dirty="0">
                <a:solidFill>
                  <a:prstClr val="black"/>
                </a:solidFill>
                <a:latin typeface="Calibri" panose="020F0502020204030204"/>
                <a:ea typeface="宋体" panose="02010600030101010101" pitchFamily="2" charset="-122"/>
              </a:rPr>
              <a:t> In general, no conversions are  applied when matching exceptions to catch clauses.</a:t>
            </a:r>
          </a:p>
        </p:txBody>
      </p:sp>
      <p:pic>
        <p:nvPicPr>
          <p:cNvPr id="17" name="图片 16"/>
          <p:cNvPicPr>
            <a:picLocks noChangeAspect="1"/>
          </p:cNvPicPr>
          <p:nvPr/>
        </p:nvPicPr>
        <p:blipFill>
          <a:blip r:embed="rId3"/>
          <a:stretch>
            <a:fillRect/>
          </a:stretch>
        </p:blipFill>
        <p:spPr>
          <a:xfrm>
            <a:off x="7077778" y="4866740"/>
            <a:ext cx="5028573" cy="530720"/>
          </a:xfrm>
          <a:prstGeom prst="rect">
            <a:avLst/>
          </a:prstGeom>
        </p:spPr>
      </p:pic>
      <p:sp>
        <p:nvSpPr>
          <p:cNvPr id="2" name="椭圆 1"/>
          <p:cNvSpPr/>
          <p:nvPr/>
        </p:nvSpPr>
        <p:spPr>
          <a:xfrm>
            <a:off x="7065804" y="4866741"/>
            <a:ext cx="1016004" cy="53072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dirty="0">
              <a:solidFill>
                <a:prstClr val="white"/>
              </a:solidFill>
              <a:latin typeface="Calibri" panose="020F0502020204030204"/>
              <a:ea typeface="宋体" panose="02010600030101010101" pitchFamily="2" charset="-122"/>
            </a:endParaRPr>
          </a:p>
        </p:txBody>
      </p:sp>
      <p:sp>
        <p:nvSpPr>
          <p:cNvPr id="3" name="灯片编号占位符 2"/>
          <p:cNvSpPr>
            <a:spLocks noGrp="1"/>
          </p:cNvSpPr>
          <p:nvPr>
            <p:ph type="sldNum" sz="quarter" idx="12"/>
          </p:nvPr>
        </p:nvSpPr>
        <p:spPr/>
        <p:txBody>
          <a:bodyPr/>
          <a:lstStyle/>
          <a:p>
            <a:fld id="{506F4176-339E-4C4B-80E4-BBE9C4467EFE}" type="slidenum">
              <a:rPr lang="zh-CN" altLang="en-US" smtClean="0"/>
              <a:t>8</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组合 29"/>
          <p:cNvGrpSpPr/>
          <p:nvPr/>
        </p:nvGrpSpPr>
        <p:grpSpPr>
          <a:xfrm>
            <a:off x="1245844" y="203619"/>
            <a:ext cx="5401972" cy="6558323"/>
            <a:chOff x="3102480" y="330200"/>
            <a:chExt cx="5952173" cy="7226300"/>
          </a:xfrm>
        </p:grpSpPr>
        <p:pic>
          <p:nvPicPr>
            <p:cNvPr id="21" name="图片 20"/>
            <p:cNvPicPr>
              <a:picLocks noChangeAspect="1"/>
            </p:cNvPicPr>
            <p:nvPr/>
          </p:nvPicPr>
          <p:blipFill>
            <a:blip r:embed="rId2"/>
            <a:stretch>
              <a:fillRect/>
            </a:stretch>
          </p:blipFill>
          <p:spPr>
            <a:xfrm>
              <a:off x="3105944" y="330200"/>
              <a:ext cx="5948709" cy="5859681"/>
            </a:xfrm>
            <a:prstGeom prst="rect">
              <a:avLst/>
            </a:prstGeom>
          </p:spPr>
        </p:pic>
        <p:pic>
          <p:nvPicPr>
            <p:cNvPr id="27" name="图片 26"/>
            <p:cNvPicPr>
              <a:picLocks noChangeAspect="1"/>
            </p:cNvPicPr>
            <p:nvPr/>
          </p:nvPicPr>
          <p:blipFill>
            <a:blip r:embed="rId3"/>
            <a:stretch>
              <a:fillRect/>
            </a:stretch>
          </p:blipFill>
          <p:spPr>
            <a:xfrm>
              <a:off x="3102480" y="6189881"/>
              <a:ext cx="5952173" cy="1366619"/>
            </a:xfrm>
            <a:prstGeom prst="rect">
              <a:avLst/>
            </a:prstGeom>
          </p:spPr>
        </p:pic>
      </p:grpSp>
      <p:sp>
        <p:nvSpPr>
          <p:cNvPr id="8" name="Content Placeholder 2"/>
          <p:cNvSpPr txBox="1"/>
          <p:nvPr/>
        </p:nvSpPr>
        <p:spPr>
          <a:xfrm>
            <a:off x="6814303" y="404786"/>
            <a:ext cx="4901385" cy="457463"/>
          </a:xfrm>
          <a:prstGeom prst="rect">
            <a:avLst/>
          </a:prstGeom>
        </p:spPr>
        <p:txBody>
          <a:bodyPr lIns="107710" tIns="53855" rIns="107710" bIns="53855"/>
          <a:lst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a:lstStyle>
          <a:p>
            <a:pPr marL="128905" lvl="1" indent="0">
              <a:spcBef>
                <a:spcPts val="1415"/>
              </a:spcBef>
              <a:buSzPct val="68000"/>
              <a:buNone/>
            </a:pPr>
            <a:r>
              <a:rPr lang="en-US" sz="2400" dirty="0">
                <a:solidFill>
                  <a:prstClr val="black"/>
                </a:solidFill>
              </a:rPr>
              <a:t> Define and using exception </a:t>
            </a:r>
            <a:r>
              <a:rPr lang="en-US" altLang="zh-CN" sz="2400" dirty="0">
                <a:solidFill>
                  <a:prstClr val="black"/>
                </a:solidFill>
              </a:rPr>
              <a:t>class</a:t>
            </a:r>
            <a:endParaRPr lang="zh-CN" altLang="zh-CN" sz="2400" b="1" dirty="0">
              <a:solidFill>
                <a:prstClr val="black"/>
              </a:solidFill>
            </a:endParaRPr>
          </a:p>
          <a:p>
            <a:pPr marL="128905" lvl="1" indent="0">
              <a:spcBef>
                <a:spcPts val="1415"/>
              </a:spcBef>
              <a:buSzPct val="68000"/>
              <a:buNone/>
            </a:pPr>
            <a:endParaRPr lang="en-US" sz="2400" dirty="0">
              <a:solidFill>
                <a:prstClr val="black"/>
              </a:solidFill>
            </a:endParaRPr>
          </a:p>
          <a:p>
            <a:pPr marL="128905" lvl="1" indent="0">
              <a:spcBef>
                <a:spcPts val="1415"/>
              </a:spcBef>
              <a:buSzPct val="68000"/>
              <a:buNone/>
            </a:pPr>
            <a:r>
              <a:rPr lang="en-US" sz="2400" dirty="0">
                <a:solidFill>
                  <a:prstClr val="black"/>
                </a:solidFill>
              </a:rPr>
              <a:t>  </a:t>
            </a:r>
          </a:p>
        </p:txBody>
      </p:sp>
      <p:grpSp>
        <p:nvGrpSpPr>
          <p:cNvPr id="9" name="组合 8"/>
          <p:cNvGrpSpPr/>
          <p:nvPr/>
        </p:nvGrpSpPr>
        <p:grpSpPr>
          <a:xfrm>
            <a:off x="1626840" y="1141687"/>
            <a:ext cx="6143070" cy="1191958"/>
            <a:chOff x="413693" y="1469757"/>
            <a:chExt cx="6768753" cy="1313361"/>
          </a:xfrm>
        </p:grpSpPr>
        <p:sp>
          <p:nvSpPr>
            <p:cNvPr id="3" name="矩形 2"/>
            <p:cNvSpPr/>
            <p:nvPr/>
          </p:nvSpPr>
          <p:spPr>
            <a:xfrm>
              <a:off x="413693" y="1469757"/>
              <a:ext cx="3600400" cy="1313361"/>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4" name="圆角矩形标注 3"/>
            <p:cNvSpPr/>
            <p:nvPr/>
          </p:nvSpPr>
          <p:spPr>
            <a:xfrm>
              <a:off x="4014093" y="1570742"/>
              <a:ext cx="3168353" cy="475080"/>
            </a:xfrm>
            <a:prstGeom prst="wedgeRoundRectCallout">
              <a:avLst>
                <a:gd name="adj1" fmla="val -61705"/>
                <a:gd name="adj2" fmla="val -463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Define your exception class</a:t>
              </a:r>
              <a:endParaRPr lang="zh-CN" altLang="en-US" sz="1815" dirty="0"/>
            </a:p>
          </p:txBody>
        </p:sp>
      </p:grpSp>
      <p:grpSp>
        <p:nvGrpSpPr>
          <p:cNvPr id="10" name="组合 9"/>
          <p:cNvGrpSpPr/>
          <p:nvPr/>
        </p:nvGrpSpPr>
        <p:grpSpPr>
          <a:xfrm>
            <a:off x="2047243" y="2924380"/>
            <a:ext cx="4641904" cy="640896"/>
            <a:chOff x="1061765" y="3180670"/>
            <a:chExt cx="5114690" cy="706172"/>
          </a:xfrm>
        </p:grpSpPr>
        <p:sp>
          <p:nvSpPr>
            <p:cNvPr id="13" name="矩形 12"/>
            <p:cNvSpPr/>
            <p:nvPr/>
          </p:nvSpPr>
          <p:spPr>
            <a:xfrm>
              <a:off x="1061765" y="3180670"/>
              <a:ext cx="1728192" cy="19802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4" name="圆角矩形标注 13"/>
            <p:cNvSpPr/>
            <p:nvPr/>
          </p:nvSpPr>
          <p:spPr>
            <a:xfrm>
              <a:off x="3149996" y="3274194"/>
              <a:ext cx="3026459" cy="612648"/>
            </a:xfrm>
            <a:prstGeom prst="wedgeRoundRectCallout">
              <a:avLst>
                <a:gd name="adj1" fmla="val -61705"/>
                <a:gd name="adj2" fmla="val -46367"/>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Throw the exception and invoke the constructor</a:t>
              </a:r>
              <a:endParaRPr lang="zh-CN" altLang="en-US" sz="1815" dirty="0"/>
            </a:p>
          </p:txBody>
        </p:sp>
      </p:grpSp>
      <p:grpSp>
        <p:nvGrpSpPr>
          <p:cNvPr id="11" name="组合 10"/>
          <p:cNvGrpSpPr/>
          <p:nvPr/>
        </p:nvGrpSpPr>
        <p:grpSpPr>
          <a:xfrm>
            <a:off x="1888248" y="4017769"/>
            <a:ext cx="7188698" cy="1371785"/>
            <a:chOff x="773733" y="4491880"/>
            <a:chExt cx="7920880" cy="1511504"/>
          </a:xfrm>
        </p:grpSpPr>
        <p:sp>
          <p:nvSpPr>
            <p:cNvPr id="15" name="矩形 14"/>
            <p:cNvSpPr/>
            <p:nvPr/>
          </p:nvSpPr>
          <p:spPr>
            <a:xfrm>
              <a:off x="773733" y="5088302"/>
              <a:ext cx="5256584" cy="915082"/>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sp>
          <p:nvSpPr>
            <p:cNvPr id="16" name="圆角矩形标注 15"/>
            <p:cNvSpPr/>
            <p:nvPr/>
          </p:nvSpPr>
          <p:spPr>
            <a:xfrm>
              <a:off x="5130218" y="4491880"/>
              <a:ext cx="3564395" cy="475081"/>
            </a:xfrm>
            <a:prstGeom prst="wedgeRoundRectCallout">
              <a:avLst>
                <a:gd name="adj1" fmla="val -51709"/>
                <a:gd name="adj2" fmla="val 9232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1815" dirty="0"/>
                <a:t>Catch and  handle the exception</a:t>
              </a:r>
              <a:endParaRPr lang="zh-CN" altLang="en-US" sz="1815" dirty="0"/>
            </a:p>
          </p:txBody>
        </p:sp>
      </p:grpSp>
      <p:grpSp>
        <p:nvGrpSpPr>
          <p:cNvPr id="26" name="组合 25"/>
          <p:cNvGrpSpPr/>
          <p:nvPr/>
        </p:nvGrpSpPr>
        <p:grpSpPr>
          <a:xfrm>
            <a:off x="1430786" y="3886463"/>
            <a:ext cx="1195193" cy="2352245"/>
            <a:chOff x="413693" y="4282306"/>
            <a:chExt cx="1316926" cy="2591826"/>
          </a:xfrm>
        </p:grpSpPr>
        <p:sp>
          <p:nvSpPr>
            <p:cNvPr id="2" name="矩形 1"/>
            <p:cNvSpPr/>
            <p:nvPr/>
          </p:nvSpPr>
          <p:spPr>
            <a:xfrm>
              <a:off x="938531" y="6658108"/>
              <a:ext cx="792088" cy="216024"/>
            </a:xfrm>
            <a:prstGeom prst="rect">
              <a:avLst/>
            </a:prstGeom>
            <a:noFill/>
            <a:ln cmpd="sng">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a:p>
          </p:txBody>
        </p:sp>
        <p:cxnSp>
          <p:nvCxnSpPr>
            <p:cNvPr id="12" name="直接连接符 11"/>
            <p:cNvCxnSpPr/>
            <p:nvPr/>
          </p:nvCxnSpPr>
          <p:spPr>
            <a:xfrm flipH="1">
              <a:off x="413693" y="6786902"/>
              <a:ext cx="483736" cy="0"/>
            </a:xfrm>
            <a:prstGeom prst="line">
              <a:avLst/>
            </a:prstGeom>
            <a:ln w="19050">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18" name="直接箭头连接符 17"/>
            <p:cNvCxnSpPr/>
            <p:nvPr/>
          </p:nvCxnSpPr>
          <p:spPr>
            <a:xfrm flipV="1">
              <a:off x="413693" y="4282306"/>
              <a:ext cx="648072" cy="2536781"/>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grpSp>
      <p:cxnSp>
        <p:nvCxnSpPr>
          <p:cNvPr id="20" name="直接箭头连接符 19"/>
          <p:cNvCxnSpPr/>
          <p:nvPr/>
        </p:nvCxnSpPr>
        <p:spPr>
          <a:xfrm>
            <a:off x="2018952" y="3886462"/>
            <a:ext cx="914925" cy="392111"/>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4" name="直接箭头连接符 23"/>
          <p:cNvCxnSpPr/>
          <p:nvPr/>
        </p:nvCxnSpPr>
        <p:spPr>
          <a:xfrm flipH="1" flipV="1">
            <a:off x="2157264" y="2644779"/>
            <a:ext cx="752591" cy="1568443"/>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8" name="直接箭头连接符 27"/>
          <p:cNvCxnSpPr/>
          <p:nvPr/>
        </p:nvCxnSpPr>
        <p:spPr>
          <a:xfrm>
            <a:off x="2157264" y="2644779"/>
            <a:ext cx="515205" cy="196055"/>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cxnSp>
        <p:nvCxnSpPr>
          <p:cNvPr id="29" name="直接箭头连接符 28"/>
          <p:cNvCxnSpPr/>
          <p:nvPr/>
        </p:nvCxnSpPr>
        <p:spPr>
          <a:xfrm>
            <a:off x="2975207" y="3066376"/>
            <a:ext cx="612188" cy="1551579"/>
          </a:xfrm>
          <a:prstGeom prst="straightConnector1">
            <a:avLst/>
          </a:prstGeom>
          <a:ln w="19050">
            <a:solidFill>
              <a:srgbClr val="00B0F0"/>
            </a:solidFill>
            <a:tailEnd type="arrow"/>
          </a:ln>
        </p:spPr>
        <p:style>
          <a:lnRef idx="1">
            <a:schemeClr val="accent1"/>
          </a:lnRef>
          <a:fillRef idx="0">
            <a:schemeClr val="accent1"/>
          </a:fillRef>
          <a:effectRef idx="0">
            <a:schemeClr val="accent1"/>
          </a:effectRef>
          <a:fontRef idx="minor">
            <a:schemeClr val="tx1"/>
          </a:fontRef>
        </p:style>
      </p:cxnSp>
      <p:pic>
        <p:nvPicPr>
          <p:cNvPr id="17" name="图片 16"/>
          <p:cNvPicPr>
            <a:picLocks noChangeAspect="1"/>
          </p:cNvPicPr>
          <p:nvPr/>
        </p:nvPicPr>
        <p:blipFill>
          <a:blip r:embed="rId4"/>
          <a:stretch>
            <a:fillRect/>
          </a:stretch>
        </p:blipFill>
        <p:spPr>
          <a:xfrm>
            <a:off x="8317961" y="5623237"/>
            <a:ext cx="2439088" cy="615471"/>
          </a:xfrm>
          <a:prstGeom prst="rect">
            <a:avLst/>
          </a:prstGeom>
        </p:spPr>
      </p:pic>
      <p:sp>
        <p:nvSpPr>
          <p:cNvPr id="5" name="灯片编号占位符 4"/>
          <p:cNvSpPr>
            <a:spLocks noGrp="1"/>
          </p:cNvSpPr>
          <p:nvPr>
            <p:ph type="sldNum" sz="quarter" idx="12"/>
          </p:nvPr>
        </p:nvSpPr>
        <p:spPr/>
        <p:txBody>
          <a:bodyPr/>
          <a:lstStyle/>
          <a:p>
            <a:fld id="{506F4176-339E-4C4B-80E4-BBE9C4467EFE}" type="slidenum">
              <a:rPr lang="zh-CN" altLang="en-US" smtClean="0"/>
              <a:t>9</a:t>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4"/>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TotalTime>
  <Words>2038</Words>
  <Application>Microsoft Macintosh PowerPoint</Application>
  <PresentationFormat>宽屏</PresentationFormat>
  <Paragraphs>211</Paragraphs>
  <Slides>21</Slides>
  <Notes>6</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21</vt:i4>
      </vt:variant>
    </vt:vector>
  </HeadingPairs>
  <TitlesOfParts>
    <vt:vector size="29" baseType="lpstr">
      <vt:lpstr>等线</vt:lpstr>
      <vt:lpstr>Arial</vt:lpstr>
      <vt:lpstr>Calibri</vt:lpstr>
      <vt:lpstr>Consolas</vt:lpstr>
      <vt:lpstr>Franklin Gothic Demi</vt:lpstr>
      <vt:lpstr>Franklin Gothic Medium</vt:lpstr>
      <vt:lpstr>Wingdings</vt:lpstr>
      <vt:lpstr>Office 主题</vt:lpstr>
      <vt:lpstr>Advanced Programming</vt:lpstr>
      <vt:lpstr>topics</vt:lpstr>
      <vt:lpstr> Exception and Exception Handling</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 </vt:lpstr>
      <vt:lpstr>PowerPoint 演示文稿</vt:lpstr>
      <vt:lpstr>PowerPoint 演示文稿</vt:lpstr>
    </vt:vector>
  </TitlesOfParts>
  <Company>Southern University of Science and Technology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Shiqi Yu</cp:lastModifiedBy>
  <cp:revision>1146</cp:revision>
  <dcterms:created xsi:type="dcterms:W3CDTF">2020-09-05T08:11:00Z</dcterms:created>
  <dcterms:modified xsi:type="dcterms:W3CDTF">2025-05-27T14:55:28Z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739579C7EFA44A4AB4406E6E4EDFE2A4</vt:lpwstr>
  </property>
  <property fmtid="{D5CDD505-2E9C-101B-9397-08002B2CF9AE}" pid="3" name="KSOProductBuildVer">
    <vt:lpwstr>2052-12.1.0.21171</vt:lpwstr>
  </property>
</Properties>
</file>