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71" r:id="rId5"/>
    <p:sldId id="274" r:id="rId6"/>
    <p:sldId id="272" r:id="rId7"/>
    <p:sldId id="273" r:id="rId8"/>
    <p:sldId id="275" r:id="rId9"/>
    <p:sldId id="269" r:id="rId10"/>
    <p:sldId id="263" r:id="rId11"/>
    <p:sldId id="276" r:id="rId12"/>
    <p:sldId id="259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kolovich Leonid" initials="OL" lastIdx="1" clrIdx="0">
    <p:extLst>
      <p:ext uri="{19B8F6BF-5375-455C-9EA6-DF929625EA0E}">
        <p15:presenceInfo xmlns:p15="http://schemas.microsoft.com/office/powerpoint/2012/main" userId="S::l.Okolovich@okko.tv::6f41d9d0-63b7-4445-9465-2e036b6d985b" providerId="AD"/>
      </p:ext>
    </p:extLst>
  </p:cmAuthor>
  <p:cmAuthor id="2" name="Иван Колоянов" initials="ИК" lastIdx="1" clrIdx="1">
    <p:extLst>
      <p:ext uri="{19B8F6BF-5375-455C-9EA6-DF929625EA0E}">
        <p15:presenceInfo xmlns:p15="http://schemas.microsoft.com/office/powerpoint/2012/main" userId="bc311ca817f4fe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1611" autoAdjust="0"/>
  </p:normalViewPr>
  <p:slideViewPr>
    <p:cSldViewPr snapToGrid="0">
      <p:cViewPr varScale="1">
        <p:scale>
          <a:sx n="65" d="100"/>
          <a:sy n="65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5B3C-4A89-41B6-8951-96230CFFEEC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C54F7-52BE-4297-ADCE-189E2717E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38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8ECEA-5584-4B1F-A052-4876DB28BE61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D9A51-8B47-4458-B96E-3C71542C1F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8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Здравствуйте, уважаемые члены комиссии я буду рассказывать про свою работу по теме </a:t>
            </a:r>
            <a:r>
              <a:rPr lang="ru-RU" sz="1200" dirty="0">
                <a:latin typeface="Garamond"/>
                <a:ea typeface="Garamond"/>
                <a:cs typeface="Garamond"/>
                <a:sym typeface="Garamond"/>
              </a:rPr>
              <a:t>Разработка серверного приложения информационной системы «Умная теплица»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61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Получившееся программное обеспечение полностью удовлетворяет поставленные задачи, но его можно улучшить переходом с </a:t>
            </a:r>
            <a:r>
              <a:rPr lang="en-US" dirty="0"/>
              <a:t>http </a:t>
            </a:r>
            <a:r>
              <a:rPr lang="ru-RU" dirty="0"/>
              <a:t>запросов на веб-сокеты и возможностью подключения нескольких клиентов к одному серверу с возможностью авторизации каждого.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3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 за внимание, на этом </a:t>
            </a:r>
            <a:r>
              <a:rPr lang="ru-RU"/>
              <a:t>моя презентация </a:t>
            </a:r>
            <a:r>
              <a:rPr lang="ru-RU" dirty="0"/>
              <a:t>закончена.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Автоматизация теплиц – это современный подход к  выращиванию растений, который позволяет уменьшить время- и трудо- затраты человека, который заинтересован в производстве этих растений. Также этот подход помогает уменьшить затраченные на выращивание ресурсы и помогает избежать каких либо ошибок со стороны человека в производстве. Для автоматизации часто используется такой концепт как интернет вещей. Интернет вещей – сеть физических предметов, в данном случае это датчики и элементы управления, которые соединены и взаимодействуют друг с другом или с внешней средой с помощью локальных сетей и сети интернет.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1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Работа с клиентской частью происходит по технологии </a:t>
            </a:r>
            <a:r>
              <a:rPr lang="en-US" dirty="0"/>
              <a:t>REST.</a:t>
            </a:r>
            <a:r>
              <a:rPr lang="ru-RU" dirty="0"/>
              <a:t> Клиент отправляет запрос по нужному пути и получает в ответ </a:t>
            </a:r>
            <a:r>
              <a:rPr lang="en-US" dirty="0"/>
              <a:t>JSON </a:t>
            </a:r>
            <a:r>
              <a:rPr lang="ru-RU" dirty="0"/>
              <a:t>объект с данными или массивом с данными. Данные в </a:t>
            </a:r>
            <a:r>
              <a:rPr lang="en-US" dirty="0"/>
              <a:t>JSON </a:t>
            </a:r>
            <a:r>
              <a:rPr lang="ru-RU" dirty="0"/>
              <a:t>хранятся не отсортировано и представляют собой пары ключей и значений, благодаря чему клиент по нужному ключу получает нужные ему данные.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24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61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Система связи, построенная на MQTT, состоит из сервера-издателя, сервера-брокера и одного или нескольких клиентов. Издатель не требует каких-либо настроек по количеству или расположению подписчиков, получающих сообщения. Кроме того, подписчикам не требуется настройка на конкретного издателя.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MQTT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 сервер будут передавать друг другу данные в виде текстового формата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JSON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3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совместный проект, в мою часть проекта входит разработка серверного приложения, которое будет делать выборку по запросам пользователей клиента ИЗ базы данных и возвращать выборку самому клиенту.  Также в мою работу входит общение с аппаратной частью через брокер с помощью протокола </a:t>
            </a:r>
            <a:r>
              <a:rPr lang="en-US" dirty="0"/>
              <a:t>MQTT.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59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</a:t>
            </a:r>
            <a:r>
              <a:rPr lang="en-US" dirty="0"/>
              <a:t>UML </a:t>
            </a:r>
            <a:r>
              <a:rPr lang="ru-RU" dirty="0"/>
              <a:t>диаграмма всех классов которые реализуют собой сущности БД а также классы для работы с БД и работы с </a:t>
            </a:r>
            <a:r>
              <a:rPr lang="en-US" dirty="0"/>
              <a:t>MQTT</a:t>
            </a:r>
            <a:r>
              <a:rPr lang="ru-RU" dirty="0"/>
              <a:t>. Далее будет более подробно разобрана работа классов на следующем примере.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8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</a:t>
            </a:r>
            <a:r>
              <a:rPr lang="en-US" dirty="0"/>
              <a:t>UML </a:t>
            </a:r>
            <a:r>
              <a:rPr lang="ru-RU" dirty="0"/>
              <a:t>диаграмма классов, которые вместе реализуют выборку собой выборку из БД. На слайде изображена схема класса </a:t>
            </a:r>
            <a:r>
              <a:rPr lang="en-US" dirty="0" err="1"/>
              <a:t>DataDTO</a:t>
            </a:r>
            <a:r>
              <a:rPr lang="ru-RU" dirty="0"/>
              <a:t>, который представляет собой сущность которой нет в БД, он нужен для выборки данных по запросу из 3 таблиц. С помощью интерфейса </a:t>
            </a:r>
            <a:r>
              <a:rPr lang="en-US" dirty="0" err="1"/>
              <a:t>DataDTORepository</a:t>
            </a:r>
            <a:r>
              <a:rPr lang="ru-RU" dirty="0"/>
              <a:t>, который от наследован от интерфейса </a:t>
            </a:r>
            <a:r>
              <a:rPr lang="en-US" dirty="0" err="1"/>
              <a:t>JpaRepository</a:t>
            </a:r>
            <a:r>
              <a:rPr lang="en-US" dirty="0"/>
              <a:t> </a:t>
            </a:r>
            <a:r>
              <a:rPr lang="ru-RU" dirty="0"/>
              <a:t>который входит в стандарт </a:t>
            </a:r>
            <a:r>
              <a:rPr lang="en-US" dirty="0" err="1"/>
              <a:t>SpringData</a:t>
            </a:r>
            <a:r>
              <a:rPr lang="ru-RU" dirty="0"/>
              <a:t>  реализованы все методы для работы с БД и также создан метод который напрямую отправляет запрос к БД с помощью аннотации </a:t>
            </a:r>
            <a:r>
              <a:rPr lang="en-US" dirty="0"/>
              <a:t>Query</a:t>
            </a:r>
            <a:r>
              <a:rPr lang="ru-RU" dirty="0"/>
              <a:t> и получает список всех картежей по нашей выборке. </a:t>
            </a:r>
            <a:r>
              <a:rPr lang="en-US" dirty="0" err="1"/>
              <a:t>DataDTOController</a:t>
            </a:r>
            <a:r>
              <a:rPr lang="en-US" dirty="0"/>
              <a:t> </a:t>
            </a:r>
            <a:r>
              <a:rPr lang="ru-RU" dirty="0"/>
              <a:t>нужен для того, что бы клиенту было куда отправлять запрос, после запроса на метод </a:t>
            </a:r>
            <a:r>
              <a:rPr lang="en-US" dirty="0" err="1"/>
              <a:t>getDataDTO</a:t>
            </a:r>
            <a:r>
              <a:rPr lang="en-US" dirty="0"/>
              <a:t> </a:t>
            </a:r>
            <a:r>
              <a:rPr lang="ru-RU" dirty="0"/>
              <a:t>клиент получит ответ в виде объекта с данными.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Работы с аппаратной частью завязана на данных классах, сервис для сообщений реализует в себе методы для отправки сообщений и подписки при помощи поля </a:t>
            </a:r>
            <a:r>
              <a:rPr lang="en-US" dirty="0" err="1"/>
              <a:t>mqttClient</a:t>
            </a:r>
            <a:r>
              <a:rPr lang="en-US" dirty="0"/>
              <a:t> </a:t>
            </a:r>
            <a:r>
              <a:rPr lang="ru-RU" dirty="0"/>
              <a:t>которое получает объект из специального класса конфигуратора. Для отправки сообщений брокеру реализован метод в классе контроллере для отправки сообщений. Для подписки аппаратных устройств на наш сервер реализован класс </a:t>
            </a:r>
            <a:r>
              <a:rPr lang="en-US" dirty="0" err="1"/>
              <a:t>MqttCallBack</a:t>
            </a:r>
            <a:r>
              <a:rPr lang="ru-RU" dirty="0"/>
              <a:t> в котором есть методы для подписки, проверки доставки сообщений или проверки отсутствия подключения.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9A51-8B47-4458-B96E-3C71542C1F2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22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8A6D-8B4B-4721-A368-D75CED1DA461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2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B0BD-1E04-43D5-9712-38B4D041633A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9B55-A5F7-43D2-88A3-7D60F67F1F3B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0727-6679-415F-BB54-13C7A40DB0AE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8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3891-0C49-409C-8846-B7E9FAA303FB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75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06E9-9F49-4C61-B0C1-B02988177680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9BA-E039-48B9-9D62-ACE4618BE2A5}" type="datetime1">
              <a:rPr lang="ru-RU" smtClean="0"/>
              <a:t>23.06.2021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8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7ECE-D9D6-4813-987A-ADFE1F5FFBC1}" type="datetime1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BB43-78EE-4AD5-9EC6-71F09AE59F80}" type="datetime1">
              <a:rPr lang="ru-RU" smtClean="0"/>
              <a:t>23.06.2021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2138-2ADB-4E5E-A2EC-CC35FC5257B2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9C51-A162-48AF-B2ED-317B0E13434A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D0D4-6E8D-428C-B3A3-5515387E7619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FC80-9E79-44A1-8D62-200781D03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9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0" descr="SPbSPU_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987" y="331957"/>
            <a:ext cx="1972469" cy="18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1"/>
          <p:cNvSpPr/>
          <p:nvPr/>
        </p:nvSpPr>
        <p:spPr>
          <a:xfrm>
            <a:off x="2335325" y="445318"/>
            <a:ext cx="8289131" cy="15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Министерство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образования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и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науки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Российской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Федерации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Санкт-Петербургский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политехнический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университет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Петра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Великого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Институт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компьютерных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наук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и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технологий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Высшая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школа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программной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инженерии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 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Shape 49"/>
          <p:cNvSpPr txBox="1">
            <a:spLocks/>
          </p:cNvSpPr>
          <p:nvPr/>
        </p:nvSpPr>
        <p:spPr>
          <a:xfrm>
            <a:off x="2577640" y="1596572"/>
            <a:ext cx="7804500" cy="262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Garamond"/>
                <a:ea typeface="Garamond"/>
                <a:cs typeface="Garamond"/>
                <a:sym typeface="Garamond"/>
              </a:rPr>
              <a:t>ВЫПУСКНАЯ КВАЛИФИКАЦИОННАЯ РАБОТА БАКАЛАВРА</a:t>
            </a:r>
          </a:p>
          <a:p>
            <a:pPr>
              <a:buClr>
                <a:schemeClr val="dk1"/>
              </a:buClr>
              <a:buSzPts val="1100"/>
            </a:pPr>
            <a:r>
              <a:rPr lang="ru-RU" sz="1800" dirty="0">
                <a:latin typeface="Garamond"/>
                <a:ea typeface="Garamond"/>
                <a:cs typeface="Garamond"/>
                <a:sym typeface="Garamond"/>
              </a:rPr>
              <a:t>Разработка серверного приложения информационной системы «Умная теплица»</a:t>
            </a:r>
          </a:p>
          <a:p>
            <a:pPr>
              <a:buClr>
                <a:schemeClr val="dk1"/>
              </a:buClr>
              <a:buSzPts val="1100"/>
            </a:pPr>
            <a:r>
              <a:rPr lang="ru-RU" sz="1600" dirty="0">
                <a:latin typeface="Garamond"/>
                <a:ea typeface="Garamond"/>
                <a:cs typeface="Garamond"/>
                <a:sym typeface="Garamond"/>
              </a:rPr>
              <a:t>По направлению 09.03.04 – Программная инженерия</a:t>
            </a:r>
            <a:br>
              <a:rPr lang="ru-RU" sz="1600" dirty="0">
                <a:latin typeface="Garamond"/>
                <a:ea typeface="Garamond"/>
                <a:cs typeface="Garamond"/>
                <a:sym typeface="Garamond"/>
              </a:rPr>
            </a:br>
            <a:r>
              <a:rPr lang="ru-RU" sz="1600" dirty="0">
                <a:latin typeface="Garamond"/>
                <a:ea typeface="Garamond"/>
                <a:cs typeface="Garamond"/>
                <a:sym typeface="Garamond"/>
              </a:rPr>
              <a:t>09.03.04_03 – Разработка программного обеспечения</a:t>
            </a:r>
            <a:endParaRPr lang="ru-RU" sz="18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ru-RU" sz="1800" dirty="0"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7" name="Shape 52"/>
          <p:cNvGraphicFramePr/>
          <p:nvPr>
            <p:extLst>
              <p:ext uri="{D42A27DB-BD31-4B8C-83A1-F6EECF244321}">
                <p14:modId xmlns:p14="http://schemas.microsoft.com/office/powerpoint/2010/main" val="2198725924"/>
              </p:ext>
            </p:extLst>
          </p:nvPr>
        </p:nvGraphicFramePr>
        <p:xfrm>
          <a:off x="2618074" y="4417260"/>
          <a:ext cx="7239000" cy="1462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Студент</a:t>
                      </a:r>
                      <a:endParaRPr lang="ru-RU" sz="18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Гр. в</a:t>
                      </a: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Arial"/>
                          <a:cs typeface="Arial"/>
                          <a:sym typeface="Arial"/>
                        </a:rPr>
                        <a:t>3530904/80321</a:t>
                      </a:r>
                      <a:endParaRPr lang="ru-RU" sz="1800" dirty="0">
                        <a:latin typeface="Garamond" panose="02020404030301010803" pitchFamily="18" charset="0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 Колоянов И. Е. </a:t>
                      </a:r>
                      <a:endParaRPr sz="18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Руководитель</a:t>
                      </a:r>
                      <a:endParaRPr sz="1800" dirty="0">
                        <a:solidFill>
                          <a:schemeClr val="tx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Прокофьев О. В.</a:t>
                      </a:r>
                      <a:endParaRPr sz="1800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7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z="1800" smtClean="0"/>
              <a:t>10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9EE9AC-6EC7-4D37-86E3-6CBE2A99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1" y="359422"/>
            <a:ext cx="5538469" cy="409933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A4F9FF4-DE31-4FEC-8F19-018B2622D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" y="4638239"/>
            <a:ext cx="8053069" cy="1119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C340D-E2C6-4A82-88A9-8A6E1878F2AD}"/>
              </a:ext>
            </a:extLst>
          </p:cNvPr>
          <p:cNvSpPr txBox="1"/>
          <p:nvPr/>
        </p:nvSpPr>
        <p:spPr>
          <a:xfrm>
            <a:off x="6199833" y="515454"/>
            <a:ext cx="543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UML </a:t>
            </a:r>
            <a:r>
              <a:rPr lang="ru-RU" sz="2000" b="1" dirty="0">
                <a:latin typeface="Garamond" panose="02020404030301010803" pitchFamily="18" charset="0"/>
              </a:rPr>
              <a:t>диаграмма классов реализующих в совокупности выборку из БД по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140857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0273D-AADA-46A8-95D2-E4B0B878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UML </a:t>
            </a:r>
            <a:r>
              <a:rPr lang="ru-RU" sz="4000" b="1" dirty="0">
                <a:latin typeface="Garamond" panose="02020404030301010803" pitchFamily="18" charset="0"/>
              </a:rPr>
              <a:t>диаграмма классов для работы с </a:t>
            </a:r>
            <a:r>
              <a:rPr lang="en-US" sz="4000" b="1" dirty="0">
                <a:latin typeface="Garamond" panose="02020404030301010803" pitchFamily="18" charset="0"/>
              </a:rPr>
              <a:t>MQTT</a:t>
            </a:r>
            <a:endParaRPr lang="ru-RU" sz="4000" b="1" dirty="0">
              <a:latin typeface="Garamond" panose="02020404030301010803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E92383-7F48-48B3-9879-A71557AE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11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7AB4DDA-63DB-4C41-B99E-54E8BB7C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971550"/>
            <a:ext cx="65817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7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/>
          <p:cNvSpPr txBox="1">
            <a:spLocks noGrp="1"/>
          </p:cNvSpPr>
          <p:nvPr>
            <p:ph type="title" idx="4294967295"/>
          </p:nvPr>
        </p:nvSpPr>
        <p:spPr>
          <a:xfrm>
            <a:off x="558800" y="277803"/>
            <a:ext cx="82296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Garamond" panose="02020404030301010803" pitchFamily="18" charset="0"/>
              </a:rPr>
              <a:t>Заключение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3" name="Shape 124"/>
          <p:cNvSpPr txBox="1"/>
          <p:nvPr/>
        </p:nvSpPr>
        <p:spPr>
          <a:xfrm>
            <a:off x="676550" y="1000476"/>
            <a:ext cx="10677250" cy="151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В </a:t>
            </a:r>
            <a:r>
              <a:rPr lang="en-US" sz="1800" dirty="0" err="1">
                <a:latin typeface="Garamond"/>
                <a:ea typeface="Garamond"/>
                <a:cs typeface="Garamond"/>
                <a:sym typeface="Garamond"/>
              </a:rPr>
              <a:t>ходе</a:t>
            </a:r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800" dirty="0" err="1">
                <a:latin typeface="Garamond"/>
                <a:ea typeface="Garamond"/>
                <a:cs typeface="Garamond"/>
                <a:sym typeface="Garamond"/>
              </a:rPr>
              <a:t>работы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: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Было разработано серверное приложение для работы с клиентской и аппаратной частью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Были изучены возможности фреймворка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Spring 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в работе с базами данных и клиентской частью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Также была изучена библиотека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MQTT paho 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для работы с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MQTT 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протоколом.</a:t>
            </a:r>
          </a:p>
          <a:p>
            <a:pPr lvl="1"/>
            <a:endParaRPr lang="ru-RU" dirty="0">
              <a:latin typeface="Garamond"/>
              <a:ea typeface="Garamond"/>
              <a:cs typeface="Garamond"/>
              <a:sym typeface="Garamond"/>
            </a:endParaRPr>
          </a:p>
          <a:p>
            <a:pPr lvl="0"/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18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z="1800" smtClean="0"/>
              <a:t>12</a:t>
            </a:fld>
            <a:endParaRPr lang="ru-RU" dirty="0"/>
          </a:p>
        </p:txBody>
      </p:sp>
      <p:sp>
        <p:nvSpPr>
          <p:cNvPr id="8" name="Shape 124">
            <a:extLst>
              <a:ext uri="{FF2B5EF4-FFF2-40B4-BE49-F238E27FC236}">
                <a16:creationId xmlns:a16="http://schemas.microsoft.com/office/drawing/2014/main" id="{33A5BE61-EEF6-4055-8662-587701046710}"/>
              </a:ext>
            </a:extLst>
          </p:cNvPr>
          <p:cNvSpPr txBox="1"/>
          <p:nvPr/>
        </p:nvSpPr>
        <p:spPr>
          <a:xfrm>
            <a:off x="558800" y="2520462"/>
            <a:ext cx="10677250" cy="151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latin typeface="Garamond"/>
                <a:ea typeface="Garamond"/>
                <a:cs typeface="Garamond"/>
                <a:sym typeface="Garamond"/>
              </a:rPr>
              <a:t>Будущие планы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: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Переход на веб-сокеты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Добавить возможность подключения нескольких клиентов на сервер с возможностью авторизации</a:t>
            </a:r>
          </a:p>
          <a:p>
            <a:pPr lvl="1"/>
            <a:endParaRPr lang="ru-RU" dirty="0">
              <a:latin typeface="Garamond"/>
              <a:ea typeface="Garamond"/>
              <a:cs typeface="Garamond"/>
              <a:sym typeface="Garamond"/>
            </a:endParaRPr>
          </a:p>
          <a:p>
            <a:pPr lvl="0"/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18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4461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27754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latin typeface="Garamond" panose="02020404030301010803" pitchFamily="18" charset="0"/>
              </a:rPr>
              <a:t>Благодарю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z="1800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7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Автоматизация теплиц">
            <a:extLst>
              <a:ext uri="{FF2B5EF4-FFF2-40B4-BE49-F238E27FC236}">
                <a16:creationId xmlns:a16="http://schemas.microsoft.com/office/drawing/2014/main" id="{0560A92E-EFC2-4BAB-ADF8-417A858B39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5" b="2"/>
          <a:stretch/>
        </p:blipFill>
        <p:spPr bwMode="auto">
          <a:xfrm>
            <a:off x="-174430" y="10"/>
            <a:ext cx="9669642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1E7270-9E52-4C16-A02C-BE0C60EC01DB}"/>
              </a:ext>
            </a:extLst>
          </p:cNvPr>
          <p:cNvSpPr txBox="1">
            <a:spLocks/>
          </p:cNvSpPr>
          <p:nvPr/>
        </p:nvSpPr>
        <p:spPr>
          <a:xfrm>
            <a:off x="8071105" y="1312120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Преимущества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Автоматическая</a:t>
            </a:r>
            <a:r>
              <a:rPr lang="en-US" sz="2000" dirty="0"/>
              <a:t> </a:t>
            </a:r>
            <a:r>
              <a:rPr lang="en-US" sz="2000" dirty="0" err="1"/>
              <a:t>организация</a:t>
            </a:r>
            <a:r>
              <a:rPr lang="en-US" sz="2000" dirty="0"/>
              <a:t> </a:t>
            </a:r>
            <a:r>
              <a:rPr lang="en-US" sz="2000" dirty="0" err="1"/>
              <a:t>полива</a:t>
            </a:r>
            <a:r>
              <a:rPr lang="en-US" sz="2000" dirty="0"/>
              <a:t> в </a:t>
            </a:r>
            <a:r>
              <a:rPr lang="en-US" sz="2000" dirty="0" err="1"/>
              <a:t>зависимости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влажности</a:t>
            </a:r>
            <a:r>
              <a:rPr lang="en-US" sz="2000" dirty="0"/>
              <a:t> </a:t>
            </a:r>
            <a:r>
              <a:rPr lang="en-US" sz="2000" dirty="0" err="1"/>
              <a:t>почвы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Автоматическое</a:t>
            </a:r>
            <a:r>
              <a:rPr lang="en-US" sz="2000" dirty="0"/>
              <a:t> </a:t>
            </a:r>
            <a:r>
              <a:rPr lang="en-US" sz="2000" dirty="0" err="1"/>
              <a:t>включение</a:t>
            </a:r>
            <a:r>
              <a:rPr lang="en-US" sz="2000" dirty="0"/>
              <a:t> </a:t>
            </a:r>
            <a:r>
              <a:rPr lang="en-US" sz="2000" dirty="0" err="1"/>
              <a:t>искусственного</a:t>
            </a:r>
            <a:r>
              <a:rPr lang="en-US" sz="2000" dirty="0"/>
              <a:t> </a:t>
            </a:r>
            <a:r>
              <a:rPr lang="en-US" sz="2000" dirty="0" err="1"/>
              <a:t>освещения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Проветривание</a:t>
            </a:r>
            <a:r>
              <a:rPr lang="en-US" sz="2000" dirty="0"/>
              <a:t> </a:t>
            </a:r>
            <a:r>
              <a:rPr lang="en-US" sz="2000" dirty="0" err="1"/>
              <a:t>помещения</a:t>
            </a:r>
            <a:r>
              <a:rPr lang="en-US" sz="2000" dirty="0"/>
              <a:t> в </a:t>
            </a:r>
            <a:r>
              <a:rPr lang="en-US" sz="2000" dirty="0" err="1"/>
              <a:t>зависимости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текущей</a:t>
            </a:r>
            <a:r>
              <a:rPr lang="en-US" sz="2000" dirty="0"/>
              <a:t> </a:t>
            </a:r>
            <a:r>
              <a:rPr lang="en-US" sz="2000" dirty="0" err="1"/>
              <a:t>температуры</a:t>
            </a:r>
            <a:r>
              <a:rPr lang="en-US" sz="2000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E6DFC80-9E79-44A1-8D62-200781D0341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Shape 65">
            <a:extLst>
              <a:ext uri="{FF2B5EF4-FFF2-40B4-BE49-F238E27FC236}">
                <a16:creationId xmlns:a16="http://schemas.microsoft.com/office/drawing/2014/main" id="{1AE692D0-930C-47DB-B74E-2E0EBBFA08FC}"/>
              </a:ext>
            </a:extLst>
          </p:cNvPr>
          <p:cNvSpPr txBox="1">
            <a:spLocks/>
          </p:cNvSpPr>
          <p:nvPr/>
        </p:nvSpPr>
        <p:spPr>
          <a:xfrm>
            <a:off x="7293429" y="418595"/>
            <a:ext cx="4898571" cy="7985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600" b="1" dirty="0">
                <a:latin typeface="Garamond" panose="02020404030301010803" pitchFamily="18" charset="0"/>
              </a:rPr>
              <a:t>Автоматизация теплиц</a:t>
            </a:r>
          </a:p>
        </p:txBody>
      </p:sp>
    </p:spTree>
    <p:extLst>
      <p:ext uri="{BB962C8B-B14F-4D97-AF65-F5344CB8AC3E}">
        <p14:creationId xmlns:p14="http://schemas.microsoft.com/office/powerpoint/2010/main" val="377913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5"/>
          <p:cNvSpPr txBox="1">
            <a:spLocks noGrp="1"/>
          </p:cNvSpPr>
          <p:nvPr>
            <p:ph type="title" idx="4294967295"/>
          </p:nvPr>
        </p:nvSpPr>
        <p:spPr>
          <a:xfrm>
            <a:off x="544286" y="277812"/>
            <a:ext cx="4898571" cy="798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latin typeface="Garamond" panose="02020404030301010803" pitchFamily="18" charset="0"/>
              </a:rPr>
              <a:t>Цель</a:t>
            </a:r>
            <a:r>
              <a:rPr lang="en-US" sz="3600" b="1" dirty="0">
                <a:latin typeface="Garamond" panose="02020404030301010803" pitchFamily="18" charset="0"/>
              </a:rPr>
              <a:t> и </a:t>
            </a:r>
            <a:r>
              <a:rPr lang="en-US" sz="3600" b="1" dirty="0" err="1">
                <a:latin typeface="Garamond" panose="02020404030301010803" pitchFamily="18" charset="0"/>
              </a:rPr>
              <a:t>задач</a:t>
            </a:r>
            <a:r>
              <a:rPr lang="ru-RU" sz="3600" b="1" dirty="0">
                <a:latin typeface="Garamond" panose="02020404030301010803" pitchFamily="18" charset="0"/>
              </a:rPr>
              <a:t>и работы</a:t>
            </a:r>
            <a:endParaRPr sz="3600" b="1" dirty="0">
              <a:latin typeface="Garamond" panose="02020404030301010803" pitchFamily="18" charset="0"/>
            </a:endParaRPr>
          </a:p>
        </p:txBody>
      </p:sp>
      <p:sp>
        <p:nvSpPr>
          <p:cNvPr id="6" name="Shape 66"/>
          <p:cNvSpPr txBox="1"/>
          <p:nvPr/>
        </p:nvSpPr>
        <p:spPr>
          <a:xfrm>
            <a:off x="544286" y="866180"/>
            <a:ext cx="10927070" cy="163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>
                <a:latin typeface="Garamond"/>
                <a:ea typeface="Garamond"/>
                <a:cs typeface="Garamond"/>
                <a:sym typeface="Garamond"/>
              </a:rPr>
              <a:t>Целью работы является 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разработка серверного ПО, которое будет принимать запросы от клиента на какие-либо данные, после чего будет производить выборку из БД по запросу клиента для отправки полученных данных обратно ему же. Также нужно реализовать концепцию издатель-подписчик для сервера и аппаратной части с целью получения данных с датчиков или отправки команд элементам управления.</a:t>
            </a:r>
            <a:endParaRPr sz="18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Shape 67"/>
          <p:cNvSpPr txBox="1"/>
          <p:nvPr/>
        </p:nvSpPr>
        <p:spPr>
          <a:xfrm>
            <a:off x="544286" y="2681895"/>
            <a:ext cx="9473172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Garamond"/>
                <a:ea typeface="Garamond"/>
                <a:cs typeface="Garamond"/>
                <a:sym typeface="Garamond"/>
              </a:rPr>
              <a:t>Поставленные</a:t>
            </a:r>
            <a:r>
              <a:rPr lang="en-US" sz="1800" b="1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800" b="1" dirty="0" err="1">
                <a:latin typeface="Garamond"/>
                <a:ea typeface="Garamond"/>
                <a:cs typeface="Garamond"/>
                <a:sym typeface="Garamond"/>
              </a:rPr>
              <a:t>задачи</a:t>
            </a:r>
            <a:endParaRPr lang="ru-RU" b="1" dirty="0">
              <a:latin typeface="Garamond"/>
              <a:ea typeface="Garamond"/>
              <a:cs typeface="Garamond"/>
              <a:sym typeface="Garamond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Разработать серверное программное обеспечение для общения с клиентом с помощью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REST 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технологии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Реализовать возможность выборки данных из БД  и возможность добавлять новые данные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Добавить поддержку общения с аппаратной частью с помощью брокера через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MQTT 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протокол</a:t>
            </a:r>
          </a:p>
          <a:p>
            <a:pPr marL="800100" lvl="1" indent="-342900">
              <a:buFont typeface="+mj-lt"/>
              <a:buAutoNum type="arabicParenR"/>
            </a:pPr>
            <a:endParaRPr lang="ru-RU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726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E1C85-EF81-4BF1-AFBB-FB5E388E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22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Garamond" panose="02020404030301010803" pitchFamily="18" charset="0"/>
              </a:rPr>
              <a:t>Используемые в проекте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2B75A-5D5D-4887-B2A8-70642D47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4</a:t>
            </a:fld>
            <a:endParaRPr lang="ru-RU"/>
          </a:p>
        </p:txBody>
      </p:sp>
      <p:pic>
        <p:nvPicPr>
          <p:cNvPr id="5" name="Picture 2" descr="Spring: вопросы к собеседованию / Хабр">
            <a:extLst>
              <a:ext uri="{FF2B5EF4-FFF2-40B4-BE49-F238E27FC236}">
                <a16:creationId xmlns:a16="http://schemas.microsoft.com/office/drawing/2014/main" id="{412DC4ED-9E81-4B24-8857-1CC6AD23D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8" y="940588"/>
            <a:ext cx="5704064" cy="27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ostgreSQL — Национальная библиотека им. Н. Э. Баумана">
            <a:extLst>
              <a:ext uri="{FF2B5EF4-FFF2-40B4-BE49-F238E27FC236}">
                <a16:creationId xmlns:a16="http://schemas.microsoft.com/office/drawing/2014/main" id="{D6817125-F97D-4480-B7BC-AD60E886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50" y="3803470"/>
            <a:ext cx="2526872" cy="224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Getting Started With Mosquitto on a Raspberry Pi | PäksTech">
            <a:extLst>
              <a:ext uri="{FF2B5EF4-FFF2-40B4-BE49-F238E27FC236}">
                <a16:creationId xmlns:a16="http://schemas.microsoft.com/office/drawing/2014/main" id="{04208693-DD73-403D-A524-69764002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50" y="940588"/>
            <a:ext cx="2524067" cy="27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98010-6CB6-4EE6-9FEC-AD81539DB2EC}"/>
              </a:ext>
            </a:extLst>
          </p:cNvPr>
          <p:cNvSpPr txBox="1"/>
          <p:nvPr/>
        </p:nvSpPr>
        <p:spPr>
          <a:xfrm>
            <a:off x="4971825" y="3935078"/>
            <a:ext cx="5328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PT Sans"/>
              </a:rPr>
              <a:t>Используемые в проекте средства</a:t>
            </a:r>
            <a:r>
              <a:rPr lang="en-US" dirty="0">
                <a:latin typeface="PT Sans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PT Sans"/>
              </a:rPr>
              <a:t>Spring framework </a:t>
            </a:r>
            <a:r>
              <a:rPr lang="ru-RU" dirty="0">
                <a:latin typeface="PT Sans"/>
              </a:rPr>
              <a:t>для разработки серверного ПО</a:t>
            </a:r>
            <a:r>
              <a:rPr lang="en-US" dirty="0">
                <a:latin typeface="PT Sans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PT Sans"/>
              </a:rPr>
              <a:t>PostgreSQL </a:t>
            </a:r>
            <a:r>
              <a:rPr lang="ru-RU" dirty="0">
                <a:latin typeface="PT Sans"/>
              </a:rPr>
              <a:t>для хранения данных об аппаратной части и получаемой информации</a:t>
            </a:r>
            <a:r>
              <a:rPr lang="en-US" dirty="0">
                <a:latin typeface="PT Sans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PT Sans"/>
              </a:rPr>
              <a:t>MQTT broker Mosquito </a:t>
            </a:r>
            <a:r>
              <a:rPr lang="ru-RU" dirty="0">
                <a:latin typeface="PT Sans"/>
              </a:rPr>
              <a:t>для общения серверной и аппаратной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25319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C59A3-981C-44AE-8A9D-CCE24DA9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ru-RU" dirty="0"/>
              <a:t>для работы с клиентом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2F72F4-C430-4C17-89B8-8ACADEFF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TechBlog: IOT: Java + Spring Boot + Pi4j + MQTT Eclipse Paho + MySQL+  Raspberry Pi + LED">
            <a:extLst>
              <a:ext uri="{FF2B5EF4-FFF2-40B4-BE49-F238E27FC236}">
                <a16:creationId xmlns:a16="http://schemas.microsoft.com/office/drawing/2014/main" id="{715E7D67-BF31-4ABF-8AEB-D586A84D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91" y="1621749"/>
            <a:ext cx="4685778" cy="217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a REST API? | Voximplant.com">
            <a:extLst>
              <a:ext uri="{FF2B5EF4-FFF2-40B4-BE49-F238E27FC236}">
                <a16:creationId xmlns:a16="http://schemas.microsoft.com/office/drawing/2014/main" id="{5211F200-20DF-409F-A9C4-B504E338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8889"/>
            <a:ext cx="5624360" cy="20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BF150-1AE6-46E4-8043-7DEAE9F9941B}"/>
              </a:ext>
            </a:extLst>
          </p:cNvPr>
          <p:cNvSpPr txBox="1"/>
          <p:nvPr/>
        </p:nvSpPr>
        <p:spPr>
          <a:xfrm>
            <a:off x="6462560" y="1621749"/>
            <a:ext cx="489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с клиентской частью реализована с помощью архитектуры </a:t>
            </a:r>
            <a:r>
              <a:rPr lang="en-US" dirty="0"/>
              <a:t>REST</a:t>
            </a:r>
            <a:r>
              <a:rPr lang="ru-RU" dirty="0"/>
              <a:t>. Данные клиенту пересылаются в виде </a:t>
            </a:r>
            <a:r>
              <a:rPr lang="en-US" dirty="0"/>
              <a:t>JSON </a:t>
            </a:r>
            <a:r>
              <a:rPr lang="ru-RU" dirty="0"/>
              <a:t>объектов.</a:t>
            </a:r>
          </a:p>
        </p:txBody>
      </p:sp>
      <p:pic>
        <p:nvPicPr>
          <p:cNvPr id="8" name="Picture 2" descr="What&amp;#39;s JSON? Practical basic knowledge">
            <a:extLst>
              <a:ext uri="{FF2B5EF4-FFF2-40B4-BE49-F238E27FC236}">
                <a16:creationId xmlns:a16="http://schemas.microsoft.com/office/drawing/2014/main" id="{D878D1A2-FD5A-4601-9DF2-569A4AE9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402" y="3590456"/>
            <a:ext cx="5101555" cy="21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1EC1-F275-4EDA-933E-1DCF6E1D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Spring </a:t>
            </a:r>
            <a:r>
              <a:rPr lang="ru-RU" b="1" dirty="0">
                <a:latin typeface="Garamond" panose="02020404030301010803" pitchFamily="18" charset="0"/>
              </a:rPr>
              <a:t>для работы с БД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F8210-2E44-4D89-9C8D-9CDBC648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 descr="Spring Data JPA &amp;amp; Hibernate with Cucumber – Software Testing">
            <a:extLst>
              <a:ext uri="{FF2B5EF4-FFF2-40B4-BE49-F238E27FC236}">
                <a16:creationId xmlns:a16="http://schemas.microsoft.com/office/drawing/2014/main" id="{B732D1C3-8BD4-4CEC-AAB1-B5FC7D08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1662"/>
            <a:ext cx="61150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42D09-B0AE-4FDD-AAA3-FC5FAD8BC760}"/>
              </a:ext>
            </a:extLst>
          </p:cNvPr>
          <p:cNvSpPr txBox="1"/>
          <p:nvPr/>
        </p:nvSpPr>
        <p:spPr>
          <a:xfrm>
            <a:off x="7063991" y="1467060"/>
            <a:ext cx="4521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Spring Data -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удобный механизм для взаимодействия с сущностями базы данных, организации их в репозитории, извлечение данных и их изменения.</a:t>
            </a:r>
          </a:p>
          <a:p>
            <a:pPr algn="just"/>
            <a:endParaRPr lang="ru-RU" dirty="0">
              <a:solidFill>
                <a:srgbClr val="222222"/>
              </a:solidFill>
              <a:latin typeface="-apple-system"/>
            </a:endParaRPr>
          </a:p>
          <a:p>
            <a:pPr algn="just"/>
            <a:r>
              <a:rPr lang="en-US" dirty="0">
                <a:solidFill>
                  <a:srgbClr val="222222"/>
                </a:solidFill>
                <a:latin typeface="-apple-system"/>
              </a:rPr>
              <a:t>JPA –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спецификация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Java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которая описывает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систему управления сохранением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J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-apple-system"/>
              </a:rPr>
              <a:t>ava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 объектов в таблицы реляционных баз данных в удобном виде.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92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6408E-4410-4411-9258-BB3A8981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121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Spring </a:t>
            </a:r>
            <a:r>
              <a:rPr lang="ru-RU" b="1" dirty="0">
                <a:latin typeface="Garamond" panose="02020404030301010803" pitchFamily="18" charset="0"/>
              </a:rPr>
              <a:t>для работы с </a:t>
            </a:r>
            <a:r>
              <a:rPr lang="en-US" b="1" dirty="0">
                <a:latin typeface="Garamond" panose="02020404030301010803" pitchFamily="18" charset="0"/>
              </a:rPr>
              <a:t>MQTT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87460-D0EB-46A3-AA75-8E2DFDF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7</a:t>
            </a:fld>
            <a:endParaRPr lang="ru-RU"/>
          </a:p>
        </p:txBody>
      </p:sp>
      <p:pic>
        <p:nvPicPr>
          <p:cNvPr id="4100" name="Picture 4" descr="MQTT | CS181U Spring 2020">
            <a:extLst>
              <a:ext uri="{FF2B5EF4-FFF2-40B4-BE49-F238E27FC236}">
                <a16:creationId xmlns:a16="http://schemas.microsoft.com/office/drawing/2014/main" id="{8F7B35BD-4678-4F33-B866-807496AE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00" y="3429000"/>
            <a:ext cx="4719900" cy="241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75B-8165-42F7-A917-7607BBA42FE4}"/>
              </a:ext>
            </a:extLst>
          </p:cNvPr>
          <p:cNvSpPr txBox="1"/>
          <p:nvPr/>
        </p:nvSpPr>
        <p:spPr>
          <a:xfrm>
            <a:off x="924448" y="1547446"/>
            <a:ext cx="517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 -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это протокол обмена сообщениями по шаблону издатель-подписчик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6CC88-CD71-46E0-B28D-AF4CDF8B7832}"/>
              </a:ext>
            </a:extLst>
          </p:cNvPr>
          <p:cNvSpPr txBox="1"/>
          <p:nvPr/>
        </p:nvSpPr>
        <p:spPr>
          <a:xfrm>
            <a:off x="838200" y="2782669"/>
            <a:ext cx="517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 </a:t>
            </a:r>
            <a:r>
              <a:rPr lang="ru-RU" dirty="0"/>
              <a:t>реализован в проекте с помощью </a:t>
            </a:r>
            <a:r>
              <a:rPr lang="en-US" dirty="0"/>
              <a:t>MQTT paho.</a:t>
            </a:r>
            <a:endParaRPr lang="ru-RU" dirty="0"/>
          </a:p>
        </p:txBody>
      </p:sp>
      <p:pic>
        <p:nvPicPr>
          <p:cNvPr id="4102" name="Picture 6" descr="What&amp;#39;s New with the Neon Release of MQTT Paho | Solace">
            <a:extLst>
              <a:ext uri="{FF2B5EF4-FFF2-40B4-BE49-F238E27FC236}">
                <a16:creationId xmlns:a16="http://schemas.microsoft.com/office/drawing/2014/main" id="{3772952A-0F9A-4E99-BA99-FBE24AD5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9918"/>
            <a:ext cx="4959017" cy="19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&amp;#39;s JSON? Practical basic knowledge">
            <a:extLst>
              <a:ext uri="{FF2B5EF4-FFF2-40B4-BE49-F238E27FC236}">
                <a16:creationId xmlns:a16="http://schemas.microsoft.com/office/drawing/2014/main" id="{670ABE2B-D50F-4E7E-8BDB-C94C01CDC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72" y="1303352"/>
            <a:ext cx="5101555" cy="21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3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10181-B4B8-4BAB-9974-63E75DD7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Garamond" panose="02020404030301010803" pitchFamily="18" charset="0"/>
              </a:rPr>
              <a:t>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9AC05B-1138-400F-9BCD-A7359EF9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0E66C7FA-F03F-4E9A-BDEE-60CB2041E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5379"/>
              </p:ext>
            </p:extLst>
          </p:nvPr>
        </p:nvGraphicFramePr>
        <p:xfrm>
          <a:off x="1714500" y="1571625"/>
          <a:ext cx="87630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25128" imgH="4057778" progId="Visio.Drawing.15">
                  <p:embed/>
                </p:oleObj>
              </mc:Choice>
              <mc:Fallback>
                <p:oleObj name="Visio" r:id="rId3" imgW="9525128" imgH="4057778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A19C42F-7025-4B10-948B-11DB4226B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571625"/>
                        <a:ext cx="8763000" cy="3714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6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5"/>
          <p:cNvSpPr txBox="1">
            <a:spLocks noGrp="1"/>
          </p:cNvSpPr>
          <p:nvPr>
            <p:ph type="title" idx="4294967295"/>
          </p:nvPr>
        </p:nvSpPr>
        <p:spPr>
          <a:xfrm>
            <a:off x="544285" y="277812"/>
            <a:ext cx="11031415" cy="798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3000" b="1" dirty="0">
                <a:latin typeface="Garamond"/>
                <a:ea typeface="Garamond"/>
                <a:cs typeface="Garamond"/>
                <a:sym typeface="Garamond"/>
              </a:rPr>
              <a:t>UML диаграмма классов-сущностей и классов для работы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C80-9E79-44A1-8D62-200781D0341B}" type="slidenum">
              <a:rPr lang="ru-RU" sz="1800" smtClean="0"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8EBEA3-1A83-4AF6-9A13-FC9DE9EF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4" y="864157"/>
            <a:ext cx="10530671" cy="49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968</Words>
  <Application>Microsoft Office PowerPoint</Application>
  <PresentationFormat>Широкоэкранный</PresentationFormat>
  <Paragraphs>87</Paragraphs>
  <Slides>13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Garamond</vt:lpstr>
      <vt:lpstr>PT Sans</vt:lpstr>
      <vt:lpstr>Тема Office</vt:lpstr>
      <vt:lpstr>Visio</vt:lpstr>
      <vt:lpstr>Презентация PowerPoint</vt:lpstr>
      <vt:lpstr>Презентация PowerPoint</vt:lpstr>
      <vt:lpstr>Цель и задачи работы</vt:lpstr>
      <vt:lpstr>Используемые в проекте средства разработки</vt:lpstr>
      <vt:lpstr>Spring для работы с клиентом</vt:lpstr>
      <vt:lpstr>Spring для работы с БД</vt:lpstr>
      <vt:lpstr>Spring для работы с MQTT</vt:lpstr>
      <vt:lpstr>Архитектура системы</vt:lpstr>
      <vt:lpstr>UML диаграмма классов-сущностей и классов для работы</vt:lpstr>
      <vt:lpstr>Презентация PowerPoint</vt:lpstr>
      <vt:lpstr>UML диаграмма классов для работы с MQTT</vt:lpstr>
      <vt:lpstr>Заключение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Len4an</dc:creator>
  <cp:lastModifiedBy>Иван Колоянов</cp:lastModifiedBy>
  <cp:revision>167</cp:revision>
  <dcterms:created xsi:type="dcterms:W3CDTF">2021-02-12T15:28:32Z</dcterms:created>
  <dcterms:modified xsi:type="dcterms:W3CDTF">2021-06-23T08:47:18Z</dcterms:modified>
</cp:coreProperties>
</file>