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B8B5B-B68B-4D10-9469-0835DDD0A026}" v="127" dt="2022-07-05T07:00:04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5D925-0518-407F-BD9B-53710B13A6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CF7D1A-8D65-4E4D-A698-DFCDB4E593C1}">
      <dgm:prSet/>
      <dgm:spPr/>
      <dgm:t>
        <a:bodyPr/>
        <a:lstStyle/>
        <a:p>
          <a:r>
            <a:rPr lang="ko-KR"/>
            <a:t>변수 </a:t>
          </a:r>
          <a:r>
            <a:rPr lang="de-DE"/>
            <a:t>1. waiting in mins </a:t>
          </a:r>
          <a:r>
            <a:rPr lang="ko-KR"/>
            <a:t>용수가 분출되는 시점 사이의 시간</a:t>
          </a:r>
          <a:endParaRPr lang="en-US"/>
        </a:p>
      </dgm:t>
    </dgm:pt>
    <dgm:pt modelId="{627E8679-0457-4655-A5BE-F9BA7B7DFDA0}" type="parTrans" cxnId="{6A6545F8-E65F-40F3-9EC0-175ACCB18C0C}">
      <dgm:prSet/>
      <dgm:spPr/>
      <dgm:t>
        <a:bodyPr/>
        <a:lstStyle/>
        <a:p>
          <a:endParaRPr lang="en-US"/>
        </a:p>
      </dgm:t>
    </dgm:pt>
    <dgm:pt modelId="{B915A003-9340-47DF-B095-8075B5346AEB}" type="sibTrans" cxnId="{6A6545F8-E65F-40F3-9EC0-175ACCB18C0C}">
      <dgm:prSet/>
      <dgm:spPr/>
      <dgm:t>
        <a:bodyPr/>
        <a:lstStyle/>
        <a:p>
          <a:endParaRPr lang="en-US"/>
        </a:p>
      </dgm:t>
    </dgm:pt>
    <dgm:pt modelId="{D6F681E0-E646-4C95-8A0E-E31C720CEFF4}">
      <dgm:prSet/>
      <dgm:spPr/>
      <dgm:t>
        <a:bodyPr/>
        <a:lstStyle/>
        <a:p>
          <a:r>
            <a:rPr lang="ko-KR"/>
            <a:t>변수 </a:t>
          </a:r>
          <a:r>
            <a:rPr lang="de-DE"/>
            <a:t>2. duration of eruption in mins </a:t>
          </a:r>
          <a:r>
            <a:rPr lang="ko-KR"/>
            <a:t>용수의 분출 지속 시간</a:t>
          </a:r>
          <a:endParaRPr lang="en-US"/>
        </a:p>
      </dgm:t>
    </dgm:pt>
    <dgm:pt modelId="{D8873AC7-4564-448E-9765-E708DA1B5FE7}" type="parTrans" cxnId="{12ADB5DF-BE00-4421-87D9-B3828D93396F}">
      <dgm:prSet/>
      <dgm:spPr/>
      <dgm:t>
        <a:bodyPr/>
        <a:lstStyle/>
        <a:p>
          <a:endParaRPr lang="en-US"/>
        </a:p>
      </dgm:t>
    </dgm:pt>
    <dgm:pt modelId="{24B672DE-15FF-4BFA-A58E-AD6903AC6574}" type="sibTrans" cxnId="{12ADB5DF-BE00-4421-87D9-B3828D93396F}">
      <dgm:prSet/>
      <dgm:spPr/>
      <dgm:t>
        <a:bodyPr/>
        <a:lstStyle/>
        <a:p>
          <a:endParaRPr lang="en-US"/>
        </a:p>
      </dgm:t>
    </dgm:pt>
    <dgm:pt modelId="{022930AA-16E6-476F-AA5C-81BD3913D9C0}" type="pres">
      <dgm:prSet presAssocID="{AA25D925-0518-407F-BD9B-53710B13A6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89A97C-B931-4F76-BB2F-AF6F50FE2969}" type="pres">
      <dgm:prSet presAssocID="{F8CF7D1A-8D65-4E4D-A698-DFCDB4E593C1}" presName="hierRoot1" presStyleCnt="0"/>
      <dgm:spPr/>
    </dgm:pt>
    <dgm:pt modelId="{D1D020A5-93A8-4A8B-ACD0-A5926C15E3A3}" type="pres">
      <dgm:prSet presAssocID="{F8CF7D1A-8D65-4E4D-A698-DFCDB4E593C1}" presName="composite" presStyleCnt="0"/>
      <dgm:spPr/>
    </dgm:pt>
    <dgm:pt modelId="{B0D3B45E-F271-464E-94A3-C2F943B35A07}" type="pres">
      <dgm:prSet presAssocID="{F8CF7D1A-8D65-4E4D-A698-DFCDB4E593C1}" presName="background" presStyleLbl="node0" presStyleIdx="0" presStyleCnt="2"/>
      <dgm:spPr/>
    </dgm:pt>
    <dgm:pt modelId="{5213CD93-0CC4-4C57-A633-AB07A7BCA6FC}" type="pres">
      <dgm:prSet presAssocID="{F8CF7D1A-8D65-4E4D-A698-DFCDB4E593C1}" presName="text" presStyleLbl="fgAcc0" presStyleIdx="0" presStyleCnt="2">
        <dgm:presLayoutVars>
          <dgm:chPref val="3"/>
        </dgm:presLayoutVars>
      </dgm:prSet>
      <dgm:spPr/>
    </dgm:pt>
    <dgm:pt modelId="{0A59C48B-B45C-451C-B94F-32292FB79243}" type="pres">
      <dgm:prSet presAssocID="{F8CF7D1A-8D65-4E4D-A698-DFCDB4E593C1}" presName="hierChild2" presStyleCnt="0"/>
      <dgm:spPr/>
    </dgm:pt>
    <dgm:pt modelId="{26532033-22D1-4CD9-8956-F23909F5E93B}" type="pres">
      <dgm:prSet presAssocID="{D6F681E0-E646-4C95-8A0E-E31C720CEFF4}" presName="hierRoot1" presStyleCnt="0"/>
      <dgm:spPr/>
    </dgm:pt>
    <dgm:pt modelId="{BAF38938-F102-4CA9-B165-A57157895BD4}" type="pres">
      <dgm:prSet presAssocID="{D6F681E0-E646-4C95-8A0E-E31C720CEFF4}" presName="composite" presStyleCnt="0"/>
      <dgm:spPr/>
    </dgm:pt>
    <dgm:pt modelId="{91BAF83B-7621-4502-9F56-ABC24E206E9D}" type="pres">
      <dgm:prSet presAssocID="{D6F681E0-E646-4C95-8A0E-E31C720CEFF4}" presName="background" presStyleLbl="node0" presStyleIdx="1" presStyleCnt="2"/>
      <dgm:spPr/>
    </dgm:pt>
    <dgm:pt modelId="{F61C08E4-389D-476D-AEA9-FC16AFD3562A}" type="pres">
      <dgm:prSet presAssocID="{D6F681E0-E646-4C95-8A0E-E31C720CEFF4}" presName="text" presStyleLbl="fgAcc0" presStyleIdx="1" presStyleCnt="2">
        <dgm:presLayoutVars>
          <dgm:chPref val="3"/>
        </dgm:presLayoutVars>
      </dgm:prSet>
      <dgm:spPr/>
    </dgm:pt>
    <dgm:pt modelId="{2F413CA5-3369-4AE2-8D20-6ACFC6DC59CB}" type="pres">
      <dgm:prSet presAssocID="{D6F681E0-E646-4C95-8A0E-E31C720CEFF4}" presName="hierChild2" presStyleCnt="0"/>
      <dgm:spPr/>
    </dgm:pt>
  </dgm:ptLst>
  <dgm:cxnLst>
    <dgm:cxn modelId="{69776852-D504-4E6E-B0B2-4BE5279AC503}" type="presOf" srcId="{AA25D925-0518-407F-BD9B-53710B13A631}" destId="{022930AA-16E6-476F-AA5C-81BD3913D9C0}" srcOrd="0" destOrd="0" presId="urn:microsoft.com/office/officeart/2005/8/layout/hierarchy1"/>
    <dgm:cxn modelId="{B808DC74-EEF5-4DDE-B438-C2204B30D3DF}" type="presOf" srcId="{D6F681E0-E646-4C95-8A0E-E31C720CEFF4}" destId="{F61C08E4-389D-476D-AEA9-FC16AFD3562A}" srcOrd="0" destOrd="0" presId="urn:microsoft.com/office/officeart/2005/8/layout/hierarchy1"/>
    <dgm:cxn modelId="{8C436CBB-D968-44E2-B455-EC64BB25EC79}" type="presOf" srcId="{F8CF7D1A-8D65-4E4D-A698-DFCDB4E593C1}" destId="{5213CD93-0CC4-4C57-A633-AB07A7BCA6FC}" srcOrd="0" destOrd="0" presId="urn:microsoft.com/office/officeart/2005/8/layout/hierarchy1"/>
    <dgm:cxn modelId="{12ADB5DF-BE00-4421-87D9-B3828D93396F}" srcId="{AA25D925-0518-407F-BD9B-53710B13A631}" destId="{D6F681E0-E646-4C95-8A0E-E31C720CEFF4}" srcOrd="1" destOrd="0" parTransId="{D8873AC7-4564-448E-9765-E708DA1B5FE7}" sibTransId="{24B672DE-15FF-4BFA-A58E-AD6903AC6574}"/>
    <dgm:cxn modelId="{6A6545F8-E65F-40F3-9EC0-175ACCB18C0C}" srcId="{AA25D925-0518-407F-BD9B-53710B13A631}" destId="{F8CF7D1A-8D65-4E4D-A698-DFCDB4E593C1}" srcOrd="0" destOrd="0" parTransId="{627E8679-0457-4655-A5BE-F9BA7B7DFDA0}" sibTransId="{B915A003-9340-47DF-B095-8075B5346AEB}"/>
    <dgm:cxn modelId="{94C5FC5E-B6B5-468D-A052-B0238BD5FC57}" type="presParOf" srcId="{022930AA-16E6-476F-AA5C-81BD3913D9C0}" destId="{4D89A97C-B931-4F76-BB2F-AF6F50FE2969}" srcOrd="0" destOrd="0" presId="urn:microsoft.com/office/officeart/2005/8/layout/hierarchy1"/>
    <dgm:cxn modelId="{832F8C23-D8BC-4CB9-8931-4AA362CBCC99}" type="presParOf" srcId="{4D89A97C-B931-4F76-BB2F-AF6F50FE2969}" destId="{D1D020A5-93A8-4A8B-ACD0-A5926C15E3A3}" srcOrd="0" destOrd="0" presId="urn:microsoft.com/office/officeart/2005/8/layout/hierarchy1"/>
    <dgm:cxn modelId="{8737FC87-931C-4270-AF59-055DE085BC51}" type="presParOf" srcId="{D1D020A5-93A8-4A8B-ACD0-A5926C15E3A3}" destId="{B0D3B45E-F271-464E-94A3-C2F943B35A07}" srcOrd="0" destOrd="0" presId="urn:microsoft.com/office/officeart/2005/8/layout/hierarchy1"/>
    <dgm:cxn modelId="{9631CD0B-9D5E-42F3-A3C4-6CE966365144}" type="presParOf" srcId="{D1D020A5-93A8-4A8B-ACD0-A5926C15E3A3}" destId="{5213CD93-0CC4-4C57-A633-AB07A7BCA6FC}" srcOrd="1" destOrd="0" presId="urn:microsoft.com/office/officeart/2005/8/layout/hierarchy1"/>
    <dgm:cxn modelId="{F8882BF8-E606-4708-A8BA-F63671A60F32}" type="presParOf" srcId="{4D89A97C-B931-4F76-BB2F-AF6F50FE2969}" destId="{0A59C48B-B45C-451C-B94F-32292FB79243}" srcOrd="1" destOrd="0" presId="urn:microsoft.com/office/officeart/2005/8/layout/hierarchy1"/>
    <dgm:cxn modelId="{215E3F2E-82A7-4C18-AC53-6E135CA5A930}" type="presParOf" srcId="{022930AA-16E6-476F-AA5C-81BD3913D9C0}" destId="{26532033-22D1-4CD9-8956-F23909F5E93B}" srcOrd="1" destOrd="0" presId="urn:microsoft.com/office/officeart/2005/8/layout/hierarchy1"/>
    <dgm:cxn modelId="{3B144689-403B-4F3E-9E5A-E36BCB952DBC}" type="presParOf" srcId="{26532033-22D1-4CD9-8956-F23909F5E93B}" destId="{BAF38938-F102-4CA9-B165-A57157895BD4}" srcOrd="0" destOrd="0" presId="urn:microsoft.com/office/officeart/2005/8/layout/hierarchy1"/>
    <dgm:cxn modelId="{4C700E19-E30A-4B74-9912-DFA55F315F0F}" type="presParOf" srcId="{BAF38938-F102-4CA9-B165-A57157895BD4}" destId="{91BAF83B-7621-4502-9F56-ABC24E206E9D}" srcOrd="0" destOrd="0" presId="urn:microsoft.com/office/officeart/2005/8/layout/hierarchy1"/>
    <dgm:cxn modelId="{65C92EB8-F414-49E3-BDFA-B40CE05755E6}" type="presParOf" srcId="{BAF38938-F102-4CA9-B165-A57157895BD4}" destId="{F61C08E4-389D-476D-AEA9-FC16AFD3562A}" srcOrd="1" destOrd="0" presId="urn:microsoft.com/office/officeart/2005/8/layout/hierarchy1"/>
    <dgm:cxn modelId="{0BB13BC5-35B5-478E-A40A-4AB4A3B0140C}" type="presParOf" srcId="{26532033-22D1-4CD9-8956-F23909F5E93B}" destId="{2F413CA5-3369-4AE2-8D20-6ACFC6DC59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E6CB3-3776-41E3-B322-59FFBB251F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89ACD1-FA87-4E69-96D7-0F498CE7ADD2}">
      <dgm:prSet/>
      <dgm:spPr/>
      <dgm:t>
        <a:bodyPr/>
        <a:lstStyle/>
        <a:p>
          <a:r>
            <a:rPr lang="de-DE"/>
            <a:t>4</a:t>
          </a:r>
          <a:r>
            <a:rPr lang="ko-KR"/>
            <a:t>가지 모델을 중에 오차의 변동성을 가장 잘 나타내는 선형 회귀 분석이 가장 적합</a:t>
          </a:r>
          <a:endParaRPr lang="en-US"/>
        </a:p>
      </dgm:t>
    </dgm:pt>
    <dgm:pt modelId="{36744BBF-5042-4CFE-9141-F4512300D183}" type="parTrans" cxnId="{9295733A-90CA-4CA7-B1E1-80B00CBDF2F6}">
      <dgm:prSet/>
      <dgm:spPr/>
      <dgm:t>
        <a:bodyPr/>
        <a:lstStyle/>
        <a:p>
          <a:endParaRPr lang="en-US"/>
        </a:p>
      </dgm:t>
    </dgm:pt>
    <dgm:pt modelId="{C54B9235-66EE-4B46-9537-E36FFF9C533D}" type="sibTrans" cxnId="{9295733A-90CA-4CA7-B1E1-80B00CBDF2F6}">
      <dgm:prSet/>
      <dgm:spPr/>
      <dgm:t>
        <a:bodyPr/>
        <a:lstStyle/>
        <a:p>
          <a:endParaRPr lang="en-US"/>
        </a:p>
      </dgm:t>
    </dgm:pt>
    <dgm:pt modelId="{A8E27416-B48A-45E8-9B31-5A5FF83AD21F}">
      <dgm:prSet/>
      <dgm:spPr/>
      <dgm:t>
        <a:bodyPr/>
        <a:lstStyle/>
        <a:p>
          <a:r>
            <a:rPr lang="ko-KR"/>
            <a:t>하지만 </a:t>
          </a:r>
          <a:r>
            <a:rPr lang="de-DE"/>
            <a:t>4</a:t>
          </a:r>
          <a:r>
            <a:rPr lang="ko-KR"/>
            <a:t>가지 모델 전부 </a:t>
          </a:r>
          <a:r>
            <a:rPr lang="de-DE"/>
            <a:t>adjusted R </a:t>
          </a:r>
          <a:r>
            <a:rPr lang="ko-KR"/>
            <a:t>제곱 통계량이 낮음 </a:t>
          </a:r>
          <a:endParaRPr lang="en-US"/>
        </a:p>
      </dgm:t>
    </dgm:pt>
    <dgm:pt modelId="{4DBD92B6-9C8B-4E31-963F-17E93FA8065E}" type="parTrans" cxnId="{8FEB0294-BE96-4BAB-83DC-225B672F02C8}">
      <dgm:prSet/>
      <dgm:spPr/>
      <dgm:t>
        <a:bodyPr/>
        <a:lstStyle/>
        <a:p>
          <a:endParaRPr lang="en-US"/>
        </a:p>
      </dgm:t>
    </dgm:pt>
    <dgm:pt modelId="{6F8AD452-EC1C-487C-9C91-A827F2974868}" type="sibTrans" cxnId="{8FEB0294-BE96-4BAB-83DC-225B672F02C8}">
      <dgm:prSet/>
      <dgm:spPr/>
      <dgm:t>
        <a:bodyPr/>
        <a:lstStyle/>
        <a:p>
          <a:endParaRPr lang="en-US"/>
        </a:p>
      </dgm:t>
    </dgm:pt>
    <dgm:pt modelId="{E8D808D7-673C-446F-93B8-7B879EADCA8F}" type="pres">
      <dgm:prSet presAssocID="{CF8E6CB3-3776-41E3-B322-59FFBB251F8C}" presName="linear" presStyleCnt="0">
        <dgm:presLayoutVars>
          <dgm:animLvl val="lvl"/>
          <dgm:resizeHandles val="exact"/>
        </dgm:presLayoutVars>
      </dgm:prSet>
      <dgm:spPr/>
    </dgm:pt>
    <dgm:pt modelId="{D5747F9C-98FD-4D6B-B811-A8DE32A7710C}" type="pres">
      <dgm:prSet presAssocID="{5B89ACD1-FA87-4E69-96D7-0F498CE7AD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3F0515-F675-40C0-94B3-C1E96AE30F44}" type="pres">
      <dgm:prSet presAssocID="{C54B9235-66EE-4B46-9537-E36FFF9C533D}" presName="spacer" presStyleCnt="0"/>
      <dgm:spPr/>
    </dgm:pt>
    <dgm:pt modelId="{83CDD3C3-B118-4A33-9855-B9BF5223C258}" type="pres">
      <dgm:prSet presAssocID="{A8E27416-B48A-45E8-9B31-5A5FF83AD21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295733A-90CA-4CA7-B1E1-80B00CBDF2F6}" srcId="{CF8E6CB3-3776-41E3-B322-59FFBB251F8C}" destId="{5B89ACD1-FA87-4E69-96D7-0F498CE7ADD2}" srcOrd="0" destOrd="0" parTransId="{36744BBF-5042-4CFE-9141-F4512300D183}" sibTransId="{C54B9235-66EE-4B46-9537-E36FFF9C533D}"/>
    <dgm:cxn modelId="{4A45B476-39AB-4032-8573-204F6A5477A6}" type="presOf" srcId="{CF8E6CB3-3776-41E3-B322-59FFBB251F8C}" destId="{E8D808D7-673C-446F-93B8-7B879EADCA8F}" srcOrd="0" destOrd="0" presId="urn:microsoft.com/office/officeart/2005/8/layout/vList2"/>
    <dgm:cxn modelId="{9ADE4E8B-42C0-4BF6-AAC6-42935DC91122}" type="presOf" srcId="{5B89ACD1-FA87-4E69-96D7-0F498CE7ADD2}" destId="{D5747F9C-98FD-4D6B-B811-A8DE32A7710C}" srcOrd="0" destOrd="0" presId="urn:microsoft.com/office/officeart/2005/8/layout/vList2"/>
    <dgm:cxn modelId="{8FEB0294-BE96-4BAB-83DC-225B672F02C8}" srcId="{CF8E6CB3-3776-41E3-B322-59FFBB251F8C}" destId="{A8E27416-B48A-45E8-9B31-5A5FF83AD21F}" srcOrd="1" destOrd="0" parTransId="{4DBD92B6-9C8B-4E31-963F-17E93FA8065E}" sibTransId="{6F8AD452-EC1C-487C-9C91-A827F2974868}"/>
    <dgm:cxn modelId="{372188E4-50C2-4728-B28F-DEE969A67150}" type="presOf" srcId="{A8E27416-B48A-45E8-9B31-5A5FF83AD21F}" destId="{83CDD3C3-B118-4A33-9855-B9BF5223C258}" srcOrd="0" destOrd="0" presId="urn:microsoft.com/office/officeart/2005/8/layout/vList2"/>
    <dgm:cxn modelId="{17B1B697-575A-44C4-B9D3-911A78F30963}" type="presParOf" srcId="{E8D808D7-673C-446F-93B8-7B879EADCA8F}" destId="{D5747F9C-98FD-4D6B-B811-A8DE32A7710C}" srcOrd="0" destOrd="0" presId="urn:microsoft.com/office/officeart/2005/8/layout/vList2"/>
    <dgm:cxn modelId="{DFFE2477-884A-4F81-95C5-76F825D448E1}" type="presParOf" srcId="{E8D808D7-673C-446F-93B8-7B879EADCA8F}" destId="{3C3F0515-F675-40C0-94B3-C1E96AE30F44}" srcOrd="1" destOrd="0" presId="urn:microsoft.com/office/officeart/2005/8/layout/vList2"/>
    <dgm:cxn modelId="{84BCBB18-0347-4199-A9C1-60B7032231B8}" type="presParOf" srcId="{E8D808D7-673C-446F-93B8-7B879EADCA8F}" destId="{83CDD3C3-B118-4A33-9855-B9BF5223C25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3B45E-F271-464E-94A3-C2F943B35A07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3CD93-0CC4-4C57-A633-AB07A7BCA6FC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변수 </a:t>
          </a:r>
          <a:r>
            <a:rPr lang="de-DE" sz="3500" kern="1200"/>
            <a:t>1. waiting in mins </a:t>
          </a:r>
          <a:r>
            <a:rPr lang="ko-KR" sz="3500" kern="1200"/>
            <a:t>용수가 분출되는 시점 사이의 시간</a:t>
          </a:r>
          <a:endParaRPr lang="en-US" sz="3500" kern="1200"/>
        </a:p>
      </dsp:txBody>
      <dsp:txXfrm>
        <a:off x="585701" y="1069830"/>
        <a:ext cx="4337991" cy="2693452"/>
      </dsp:txXfrm>
    </dsp:sp>
    <dsp:sp modelId="{91BAF83B-7621-4502-9F56-ABC24E206E9D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08E4-389D-476D-AEA9-FC16AFD3562A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변수 </a:t>
          </a:r>
          <a:r>
            <a:rPr lang="de-DE" sz="3500" kern="1200"/>
            <a:t>2. duration of eruption in mins </a:t>
          </a:r>
          <a:r>
            <a:rPr lang="ko-KR" sz="3500" kern="1200"/>
            <a:t>용수의 분출 지속 시간</a:t>
          </a:r>
          <a:endParaRPr lang="en-US" sz="3500" kern="1200"/>
        </a:p>
      </dsp:txBody>
      <dsp:txXfrm>
        <a:off x="6092527" y="106983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7F9C-98FD-4D6B-B811-A8DE32A7710C}">
      <dsp:nvSpPr>
        <dsp:cNvPr id="0" name=""/>
        <dsp:cNvSpPr/>
      </dsp:nvSpPr>
      <dsp:spPr>
        <a:xfrm>
          <a:off x="0" y="26208"/>
          <a:ext cx="10168127" cy="176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4</a:t>
          </a:r>
          <a:r>
            <a:rPr lang="ko-KR" sz="3600" kern="1200"/>
            <a:t>가지 모델을 중에 오차의 변동성을 가장 잘 나타내는 선형 회귀 분석이 가장 적합</a:t>
          </a:r>
          <a:endParaRPr lang="en-US" sz="3600" kern="1200"/>
        </a:p>
      </dsp:txBody>
      <dsp:txXfrm>
        <a:off x="86357" y="112565"/>
        <a:ext cx="9995413" cy="1596326"/>
      </dsp:txXfrm>
    </dsp:sp>
    <dsp:sp modelId="{83CDD3C3-B118-4A33-9855-B9BF5223C258}">
      <dsp:nvSpPr>
        <dsp:cNvPr id="0" name=""/>
        <dsp:cNvSpPr/>
      </dsp:nvSpPr>
      <dsp:spPr>
        <a:xfrm>
          <a:off x="0" y="1898928"/>
          <a:ext cx="10168127" cy="176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/>
            <a:t>하지만 </a:t>
          </a:r>
          <a:r>
            <a:rPr lang="de-DE" sz="3600" kern="1200"/>
            <a:t>4</a:t>
          </a:r>
          <a:r>
            <a:rPr lang="ko-KR" sz="3600" kern="1200"/>
            <a:t>가지 모델 전부 </a:t>
          </a:r>
          <a:r>
            <a:rPr lang="de-DE" sz="3600" kern="1200"/>
            <a:t>adjusted R </a:t>
          </a:r>
          <a:r>
            <a:rPr lang="ko-KR" sz="3600" kern="1200"/>
            <a:t>제곱 통계량이 낮음 </a:t>
          </a:r>
          <a:endParaRPr lang="en-US" sz="3600" kern="1200"/>
        </a:p>
      </dsp:txBody>
      <dsp:txXfrm>
        <a:off x="86357" y="1985285"/>
        <a:ext cx="9995413" cy="159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5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6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5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분화 중인 화산 맨 위쪽">
            <a:extLst>
              <a:ext uri="{FF2B5EF4-FFF2-40B4-BE49-F238E27FC236}">
                <a16:creationId xmlns:a16="http://schemas.microsoft.com/office/drawing/2014/main" id="{AD37F524-C79E-56E3-9F6A-A7EB1E02F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6" b="8105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D831B2-BA62-1C24-3A26-00D986EB9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ko-KR" altLang="de-DE" sz="2600"/>
              <a:t>게이저 화산 용수 분출 분석</a:t>
            </a:r>
            <a:endParaRPr lang="de-DE" sz="26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F84C7-08F1-FB63-73FB-E59D08B2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r>
              <a:rPr lang="ko-KR" altLang="de-DE" sz="1700" dirty="0" err="1"/>
              <a:t>홍세일</a:t>
            </a:r>
            <a:endParaRPr lang="de-DE" sz="1700" dirty="0"/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45C08B-C076-5AB6-CEA5-8DFFF531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K </a:t>
            </a:r>
            <a:r>
              <a:rPr lang="ko-KR" altLang="en-US"/>
              <a:t>평균 군집화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5C3688D-D968-D33A-699F-FD5036541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90" y="2139484"/>
            <a:ext cx="7621419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6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A30C0E-FA54-A22C-5611-72EEDA0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K </a:t>
            </a:r>
            <a:r>
              <a:rPr lang="ko-KR" altLang="en-US"/>
              <a:t>평균 군집화 그래프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610D9F-2531-D574-F688-C355D2CC3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54" y="2139484"/>
            <a:ext cx="728269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7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A791-328A-C643-4F77-AA1F6910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de-DE" dirty="0"/>
              <a:t>학습데이터 테스트데이터 분할</a:t>
            </a:r>
            <a:endParaRPr lang="de-DE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F7695D-DB86-710F-E15B-A8BBCF0B1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4" y="3938679"/>
            <a:ext cx="9169871" cy="641383"/>
          </a:xfrm>
        </p:spPr>
      </p:pic>
    </p:spTree>
    <p:extLst>
      <p:ext uri="{BB962C8B-B14F-4D97-AF65-F5344CB8AC3E}">
        <p14:creationId xmlns:p14="http://schemas.microsoft.com/office/powerpoint/2010/main" val="308408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FC4EE6-C70B-5891-75AE-4E3BC2A2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400"/>
              <a:t>여러 모델에 데이터프레임 적용</a:t>
            </a:r>
            <a:r>
              <a:rPr lang="en-US" altLang="ko-KR" sz="3400"/>
              <a:t>-</a:t>
            </a:r>
            <a:r>
              <a:rPr lang="ko-KR" altLang="en-US" sz="3400"/>
              <a:t>코드</a:t>
            </a:r>
            <a:endParaRPr lang="en-US" sz="34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CE1875F-171F-3FA4-1271-A65DDEA96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90" y="2139484"/>
            <a:ext cx="844642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8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0F9664-FDD1-2BDD-FEB4-CBF8EBF9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/>
              <a:t>모델 </a:t>
            </a:r>
            <a:r>
              <a:rPr lang="en-US" altLang="ko-KR"/>
              <a:t>1 – </a:t>
            </a:r>
            <a:r>
              <a:rPr lang="ko-KR" altLang="en-US"/>
              <a:t>의사결정트리</a:t>
            </a:r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8CA766-EBD2-E8E8-3EBA-8F3B6EC78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56" y="301751"/>
            <a:ext cx="9503888" cy="42054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00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63865F-1629-7165-F2EC-C1F156B4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/>
              <a:t>모델 </a:t>
            </a:r>
            <a:r>
              <a:rPr lang="en-US" altLang="ko-KR"/>
              <a:t>2 </a:t>
            </a:r>
            <a:r>
              <a:rPr lang="ko-KR" altLang="en-US"/>
              <a:t>선형 회귀</a:t>
            </a:r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F18102-AD4C-F941-2A83-D9FA44367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01" y="301751"/>
            <a:ext cx="9242798" cy="42054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32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9B551D-92F2-DB1B-82B4-145D7E7B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/>
              <a:t>모델 </a:t>
            </a:r>
            <a:r>
              <a:rPr lang="en-US" altLang="ko-KR"/>
              <a:t>3 Lasso </a:t>
            </a:r>
            <a:r>
              <a:rPr lang="ko-KR" altLang="en-US"/>
              <a:t>회귀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395EE3-5C0D-66EC-642F-1EC2C21BA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47" y="2139484"/>
            <a:ext cx="8111905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EC3A5B-D475-31EE-437D-6FE5F9DB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/>
              <a:t>모델 </a:t>
            </a:r>
            <a:r>
              <a:rPr lang="en-US" altLang="ko-KR"/>
              <a:t>4 Ridge </a:t>
            </a:r>
            <a:r>
              <a:rPr lang="ko-KR" altLang="en-US"/>
              <a:t>회귀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5D8DDE-5887-4AC2-8362-44A6BEF3B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50" y="2139484"/>
            <a:ext cx="776590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7CE64-DE45-54F3-9C95-76C24AEC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de-DE" dirty="0"/>
              <a:t>모델 적합도</a:t>
            </a:r>
            <a:endParaRPr lang="de-DE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21F48F9-0810-86F9-AC1C-8D447E8951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81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F2C32-19E5-9662-F97C-B2346A91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de-DE" dirty="0"/>
              <a:t>아쉬운 점</a:t>
            </a:r>
            <a:endParaRPr lang="de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E6F5D-B66D-8886-EF7F-DB7BDEFF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de-DE" dirty="0"/>
              <a:t>모델 적합도가 낮아서 </a:t>
            </a:r>
            <a:r>
              <a:rPr lang="ko-KR" altLang="de-DE" dirty="0" err="1"/>
              <a:t>예측값과</a:t>
            </a:r>
            <a:r>
              <a:rPr lang="ko-KR" altLang="de-DE" dirty="0"/>
              <a:t> 실제 </a:t>
            </a:r>
            <a:r>
              <a:rPr lang="ko-KR" altLang="de-DE" dirty="0" err="1"/>
              <a:t>관측값의</a:t>
            </a:r>
            <a:r>
              <a:rPr lang="ko-KR" altLang="de-DE" dirty="0"/>
              <a:t> 차이</a:t>
            </a:r>
            <a:r>
              <a:rPr lang="de-DE" altLang="ko-KR" dirty="0"/>
              <a:t>(</a:t>
            </a:r>
            <a:r>
              <a:rPr lang="ko-KR" altLang="de-DE" dirty="0" err="1"/>
              <a:t>잔차</a:t>
            </a:r>
            <a:r>
              <a:rPr lang="de-DE" altLang="ko-KR" dirty="0"/>
              <a:t>)</a:t>
            </a:r>
            <a:r>
              <a:rPr lang="ko-KR" altLang="de-DE" dirty="0"/>
              <a:t>의 크기가 최대 </a:t>
            </a:r>
            <a:r>
              <a:rPr lang="de-DE" altLang="ko-KR" dirty="0"/>
              <a:t>Duration 2.0 (in</a:t>
            </a:r>
            <a:r>
              <a:rPr lang="ko-KR" altLang="de-DE" dirty="0"/>
              <a:t> </a:t>
            </a:r>
            <a:r>
              <a:rPr lang="de-DE" altLang="ko-KR" dirty="0" err="1"/>
              <a:t>mins</a:t>
            </a:r>
            <a:r>
              <a:rPr lang="de-DE" altLang="ko-KR" dirty="0"/>
              <a:t>)</a:t>
            </a:r>
            <a:r>
              <a:rPr lang="ko-KR" altLang="de-DE" dirty="0"/>
              <a:t>로 컸음</a:t>
            </a:r>
            <a:endParaRPr lang="de-DE" altLang="ko-KR" dirty="0"/>
          </a:p>
          <a:p>
            <a:r>
              <a:rPr lang="ko-KR" altLang="de-DE" dirty="0"/>
              <a:t>같은 </a:t>
            </a:r>
            <a:r>
              <a:rPr lang="de-DE" altLang="ko-KR" dirty="0" err="1"/>
              <a:t>waiting</a:t>
            </a:r>
            <a:r>
              <a:rPr lang="de-DE" altLang="ko-KR" dirty="0"/>
              <a:t> </a:t>
            </a:r>
            <a:r>
              <a:rPr lang="ko-KR" altLang="de-DE" dirty="0"/>
              <a:t>값에도 여러 </a:t>
            </a:r>
            <a:r>
              <a:rPr lang="de-DE" altLang="ko-KR" dirty="0" err="1"/>
              <a:t>duration</a:t>
            </a:r>
            <a:r>
              <a:rPr lang="de-DE" altLang="ko-KR" dirty="0"/>
              <a:t> </a:t>
            </a:r>
            <a:r>
              <a:rPr lang="ko-KR" altLang="de-DE" dirty="0"/>
              <a:t>값이 있어서 정확한 </a:t>
            </a:r>
            <a:r>
              <a:rPr lang="ko-KR" altLang="de-DE" dirty="0" err="1"/>
              <a:t>예측값을</a:t>
            </a:r>
            <a:r>
              <a:rPr lang="ko-KR" altLang="de-DE" dirty="0"/>
              <a:t> </a:t>
            </a:r>
            <a:r>
              <a:rPr lang="ko-KR" altLang="de-DE" dirty="0" err="1"/>
              <a:t>정하는게</a:t>
            </a:r>
            <a:r>
              <a:rPr lang="ko-KR" altLang="de-DE" dirty="0"/>
              <a:t> 어려움</a:t>
            </a:r>
            <a:endParaRPr lang="de-DE" altLang="ko-KR" dirty="0"/>
          </a:p>
          <a:p>
            <a:r>
              <a:rPr lang="ko-KR" altLang="de-DE" dirty="0"/>
              <a:t>지속시간에 영향을 주는 다른 변수가 있을 것으로 생각됨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5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하늘, 실외, 자연, 샘이(가) 표시된 사진&#10;&#10;자동 생성된 설명">
            <a:extLst>
              <a:ext uri="{FF2B5EF4-FFF2-40B4-BE49-F238E27FC236}">
                <a16:creationId xmlns:a16="http://schemas.microsoft.com/office/drawing/2014/main" id="{020DAB0E-5B3D-C2C7-058E-42FB63CC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r="3469"/>
          <a:stretch/>
        </p:blipFill>
        <p:spPr>
          <a:xfrm>
            <a:off x="7816130" y="10"/>
            <a:ext cx="4375870" cy="685799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077FD2-B700-FC12-5886-A8B61D82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30958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/>
              <a:t>게이저</a:t>
            </a:r>
            <a:r>
              <a:rPr lang="en-US" altLang="ko-KR"/>
              <a:t> </a:t>
            </a:r>
            <a:r>
              <a:rPr lang="ko-KR" altLang="en-US"/>
              <a:t>화산 용수 분출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15B74C-54D9-2E25-E869-B0E9C236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" y="4769996"/>
            <a:ext cx="3430959" cy="13349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100"/>
              <a:t>이미지 출처</a:t>
            </a:r>
            <a:r>
              <a:rPr lang="en-US" altLang="ko-KR" sz="2100"/>
              <a:t>- google wiki</a:t>
            </a:r>
            <a:endParaRPr lang="en-US" sz="2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55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01F546-C5B1-55AA-1FEA-5B555FDF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de-DE" dirty="0"/>
              <a:t>데이터프레임 설명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3528F9D-F5C7-B974-0CA4-8DA6B780C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8989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58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AF3DE-3E9B-94DA-0D42-DC5C3260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de-DE" dirty="0"/>
              <a:t>데이터분석 목적</a:t>
            </a:r>
            <a:endParaRPr lang="de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66A48-8E75-A60B-8918-24EF2EF6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de-DE" dirty="0"/>
              <a:t>용수 분출 지속 시간을 용수 분출 사이의 대기시간으로 예측할 수 있는 가</a:t>
            </a:r>
            <a:endParaRPr lang="de-DE" altLang="ko-KR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31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B3811C-D4BE-2969-3881-421CB608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 err="1"/>
              <a:t>Dataframe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D3F0AAF-6C5A-24FE-D852-08ED46223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299465"/>
            <a:ext cx="6846363" cy="41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57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17A1A2-D5B7-48D6-117F-F1BFBA01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200" dirty="0"/>
              <a:t>Data Description</a:t>
            </a:r>
          </a:p>
        </p:txBody>
      </p:sp>
      <p:sp useBgFill="1">
        <p:nvSpPr>
          <p:cNvPr id="74" name="Rectangle 59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61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E62531B-762F-82D0-E8BE-B04539FD9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78481"/>
            <a:ext cx="7578747" cy="3530505"/>
          </a:xfrm>
          <a:prstGeom prst="rect">
            <a:avLst/>
          </a:prstGeom>
        </p:spPr>
      </p:pic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CFD327CA-0280-F221-7504-D56F64FE1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46" y="2561262"/>
            <a:ext cx="2936852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6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E03E57-54B1-2EFC-5717-CD0E10B3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Data </a:t>
            </a:r>
            <a:br>
              <a:rPr lang="en-US" sz="4800" dirty="0"/>
            </a:br>
            <a:r>
              <a:rPr lang="en-US" sz="4800" dirty="0"/>
              <a:t>X</a:t>
            </a:r>
            <a:r>
              <a:rPr lang="ko-KR" altLang="en-US" sz="4800" dirty="0"/>
              <a:t>축 </a:t>
            </a:r>
            <a:r>
              <a:rPr lang="en-US" altLang="ko-KR" sz="4800" dirty="0"/>
              <a:t>Duration Y</a:t>
            </a:r>
            <a:r>
              <a:rPr lang="ko-KR" altLang="en-US" sz="4800" dirty="0"/>
              <a:t>축 </a:t>
            </a:r>
            <a:r>
              <a:rPr lang="en-US" altLang="ko-KR" sz="4800" dirty="0"/>
              <a:t>Waiting</a:t>
            </a:r>
            <a:br>
              <a:rPr lang="en-US" altLang="ko-KR" sz="4800" dirty="0"/>
            </a:br>
            <a:r>
              <a:rPr lang="en-US" altLang="ko-KR" sz="4800" dirty="0"/>
              <a:t>Scatterplot</a:t>
            </a:r>
            <a:endParaRPr lang="en-US" sz="4800" dirty="0"/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1A689E-3C60-9338-1792-757E8C74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094074"/>
            <a:ext cx="6846363" cy="45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1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6DDA10-873F-369B-CE11-5EA332DA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/>
              <a:t>K </a:t>
            </a:r>
            <a:r>
              <a:rPr lang="ko-KR" altLang="en-US" sz="3700"/>
              <a:t>평균 군집화 </a:t>
            </a:r>
            <a:r>
              <a:rPr lang="en-US" altLang="ko-KR" sz="3700"/>
              <a:t>– Elbow method </a:t>
            </a:r>
            <a:r>
              <a:rPr lang="ko-KR" altLang="en-US" sz="3700"/>
              <a:t>코드</a:t>
            </a:r>
            <a:endParaRPr lang="en-US" sz="37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C61FC1F-656B-ECC0-D0F4-160FCDB03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03" y="2139484"/>
            <a:ext cx="876259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0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E66557-2056-3FD3-D186-ED092BB7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K </a:t>
            </a:r>
            <a:r>
              <a:rPr lang="ko-KR" altLang="en-US" sz="3400"/>
              <a:t>평균 군집화 </a:t>
            </a:r>
            <a:r>
              <a:rPr lang="en-US" altLang="ko-KR" sz="3400"/>
              <a:t>– Elbow method </a:t>
            </a:r>
            <a:r>
              <a:rPr lang="ko-KR" altLang="en-US" sz="3400"/>
              <a:t>그래프</a:t>
            </a:r>
            <a:endParaRPr lang="en-US" sz="34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F049CC-6F8F-86C5-772C-F69D07E31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65" y="2139484"/>
            <a:ext cx="772927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027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DE3237"/>
      </a:accent1>
      <a:accent2>
        <a:srgbClr val="CC206D"/>
      </a:accent2>
      <a:accent3>
        <a:srgbClr val="DE32C6"/>
      </a:accent3>
      <a:accent4>
        <a:srgbClr val="9C20CC"/>
      </a:accent4>
      <a:accent5>
        <a:srgbClr val="6732DE"/>
      </a:accent5>
      <a:accent6>
        <a:srgbClr val="2C3ECE"/>
      </a:accent6>
      <a:hlink>
        <a:srgbClr val="7B3FBF"/>
      </a:hlink>
      <a:folHlink>
        <a:srgbClr val="7F7F7F"/>
      </a:folHlink>
    </a:clrScheme>
    <a:fontScheme name="Avenir">
      <a:majorFont>
        <a:latin typeface="Malgun Gothic Semilight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와이드스크린</PresentationFormat>
  <Paragraphs>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Malgun Gothic Semilight</vt:lpstr>
      <vt:lpstr>Microsoft GothicNeo</vt:lpstr>
      <vt:lpstr>Arial</vt:lpstr>
      <vt:lpstr>Avenir Next LT Pro</vt:lpstr>
      <vt:lpstr>Calibri</vt:lpstr>
      <vt:lpstr>AccentBoxVTI</vt:lpstr>
      <vt:lpstr>게이저 화산 용수 분출 분석</vt:lpstr>
      <vt:lpstr>게이저 화산 용수 분출</vt:lpstr>
      <vt:lpstr>데이터프레임 설명</vt:lpstr>
      <vt:lpstr>데이터분석 목적</vt:lpstr>
      <vt:lpstr>Dataframe</vt:lpstr>
      <vt:lpstr>Data Description</vt:lpstr>
      <vt:lpstr>Data  X축 Duration Y축 Waiting Scatterplot</vt:lpstr>
      <vt:lpstr>K 평균 군집화 – Elbow method 코드</vt:lpstr>
      <vt:lpstr>K 평균 군집화 – Elbow method 그래프</vt:lpstr>
      <vt:lpstr>K 평균 군집화</vt:lpstr>
      <vt:lpstr>K 평균 군집화 그래프</vt:lpstr>
      <vt:lpstr>학습데이터 테스트데이터 분할</vt:lpstr>
      <vt:lpstr>여러 모델에 데이터프레임 적용-코드</vt:lpstr>
      <vt:lpstr>모델 1 – 의사결정트리</vt:lpstr>
      <vt:lpstr>모델 2 선형 회귀</vt:lpstr>
      <vt:lpstr>모델 3 Lasso 회귀</vt:lpstr>
      <vt:lpstr>모델 4 Ridge 회귀</vt:lpstr>
      <vt:lpstr>모델 적합도</vt:lpstr>
      <vt:lpstr>아쉬운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게이저 화산 용수 분출 분석</dc:title>
  <dc:creator>세일 홍</dc:creator>
  <cp:lastModifiedBy>세일 홍</cp:lastModifiedBy>
  <cp:revision>2</cp:revision>
  <dcterms:created xsi:type="dcterms:W3CDTF">2022-07-05T04:52:16Z</dcterms:created>
  <dcterms:modified xsi:type="dcterms:W3CDTF">2022-07-05T07:03:51Z</dcterms:modified>
</cp:coreProperties>
</file>