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numDim type="val">
        <cx:f>'[monicka excel 2-1.xlsx]Sheet1'!$E$2:$E$294</cx:f>
        <cx:lvl ptCount="293" formatCode="General">
          <cx:pt idx="0">105468.7</cx:pt>
          <cx:pt idx="1">88360.789999999994</cx:pt>
          <cx:pt idx="2">85879.229999999996</cx:pt>
          <cx:pt idx="3">93128.339999999997</cx:pt>
          <cx:pt idx="4">57002.019999999997</cx:pt>
          <cx:pt idx="5">118976.16</cx:pt>
          <cx:pt idx="6">104802.63</cx:pt>
          <cx:pt idx="7">66017.179999999993</cx:pt>
          <cx:pt idx="8">74279.009999999995</cx:pt>
          <cx:pt idx="9">68980.520000000004</cx:pt>
          <cx:pt idx="10">42314.389999999999</cx:pt>
          <cx:pt idx="11">114425.19</cx:pt>
          <cx:pt idx="12">69192.850000000006</cx:pt>
          <cx:pt idx="13">61214.260000000002</cx:pt>
          <cx:pt idx="14">54137.050000000003</cx:pt>
          <cx:pt idx="15">37902.349999999999</cx:pt>
          <cx:pt idx="16">39969.720000000001</cx:pt>
          <cx:pt idx="17">69913.389999999999</cx:pt>
          <cx:pt idx="18">52748.629999999997</cx:pt>
          <cx:pt idx="19">50310.089999999997</cx:pt>
          <cx:pt idx="20">52963.650000000001</cx:pt>
          <cx:pt idx="21">62195.470000000001</cx:pt>
          <cx:pt idx="22">43329.220000000001</cx:pt>
          <cx:pt idx="23">71570.990000000005</cx:pt>
          <cx:pt idx="24">78840.229999999996</cx:pt>
          <cx:pt idx="25">61994.760000000002</cx:pt>
          <cx:pt idx="26">89690.380000000005</cx:pt>
          <cx:pt idx="27">104335.03999999999</cx:pt>
          <cx:pt idx="28">52246.290000000001</cx:pt>
          <cx:pt idx="29">90697.669999999998</cx:pt>
          <cx:pt idx="30">90884.320000000007</cx:pt>
          <cx:pt idx="31">76320.440000000002</cx:pt>
          <cx:pt idx="32">73360.380000000005</cx:pt>
          <cx:pt idx="34">50449.459999999999</cx:pt>
          <cx:pt idx="35">53949.260000000002</cx:pt>
          <cx:pt idx="36">113616.23</cx:pt>
          <cx:pt idx="37">110906.35000000001</cx:pt>
          <cx:pt idx="38">100371.31</cx:pt>
          <cx:pt idx="39">69163.389999999999</cx:pt>
          <cx:pt idx="40">114691.03</cx:pt>
          <cx:pt idx="41">86556.960000000006</cx:pt>
          <cx:pt idx="42">31172.77</cx:pt>
          <cx:pt idx="43">80169.419999999998</cx:pt>
          <cx:pt idx="44">53949.260000000002</cx:pt>
          <cx:pt idx="45">58935.919999999998</cx:pt>
          <cx:pt idx="46">63555.730000000003</cx:pt>
          <cx:pt idx="47">57419.349999999999</cx:pt>
          <cx:pt idx="48">67818.139999999999</cx:pt>
          <cx:pt idx="49">44403.769999999997</cx:pt>
          <cx:pt idx="50">40753.540000000001</cx:pt>
          <cx:pt idx="51">102934.09</cx:pt>
          <cx:pt idx="52">68860.399999999994</cx:pt>
          <cx:pt idx="53">79567.690000000002</cx:pt>
          <cx:pt idx="54">35943.620000000003</cx:pt>
          <cx:pt idx="55">116767.63</cx:pt>
          <cx:pt idx="56">85455.529999999999</cx:pt>
          <cx:pt idx="57">39700.82</cx:pt>
          <cx:pt idx="58">38438.239999999998</cx:pt>
          <cx:pt idx="59">50855.529999999999</cx:pt>
          <cx:pt idx="60">0</cx:pt>
          <cx:pt idx="61">37362.300000000003</cx:pt>
          <cx:pt idx="62">72876.910000000003</cx:pt>
          <cx:pt idx="63">31042.509999999998</cx:pt>
          <cx:pt idx="64">63705.400000000001</cx:pt>
          <cx:pt idx="65">59434.18</cx:pt>
          <cx:pt idx="66">84762.759999999995</cx:pt>
          <cx:pt idx="67">69057.320000000007</cx:pt>
          <cx:pt idx="68">99448.779999999999</cx:pt>
          <cx:pt idx="69">66865.490000000005</cx:pt>
          <cx:pt idx="70">113747.56</cx:pt>
          <cx:pt idx="71">85918.610000000001</cx:pt>
          <cx:pt idx="72">51165.370000000003</cx:pt>
          <cx:pt idx="74">67957.899999999994</cx:pt>
          <cx:pt idx="75">114465.92999999999</cx:pt>
          <cx:pt idx="76">65699.020000000004</cx:pt>
          <cx:pt idx="77">83191.949999999997</cx:pt>
          <cx:pt idx="78">106775.14</cx:pt>
          <cx:pt idx="79">83396.5</cx:pt>
          <cx:pt idx="80">28481.16</cx:pt>
          <cx:pt idx="81">32192.150000000001</cx:pt>
          <cx:pt idx="82">112645.99000000001</cx:pt>
          <cx:pt idx="83">107107.60000000001</cx:pt>
          <cx:pt idx="84">80695.740000000005</cx:pt>
          <cx:pt idx="85">75475.929999999993</cx:pt>
          <cx:pt idx="86">86558.580000000002</cx:pt>
          <cx:pt idx="87">84309.949999999997</cx:pt>
          <cx:pt idx="88">91645.039999999994</cx:pt>
          <cx:pt idx="89">101187.36</cx:pt>
          <cx:pt idx="90">80169.419999999998</cx:pt>
          <cx:pt idx="91">104038.89999999999</cx:pt>
          <cx:pt idx="92">99683.669999999998</cx:pt>
          <cx:pt idx="93">47362.620000000003</cx:pt>
          <cx:pt idx="94">70649.460000000006</cx:pt>
          <cx:pt idx="95">75733.740000000005</cx:pt>
          <cx:pt idx="96">71823.559999999998</cx:pt>
          <cx:pt idx="97">41934.709999999999</cx:pt>
          <cx:pt idx="98">66572.580000000002</cx:pt>
          <cx:pt idx="99">76932.600000000006</cx:pt>
          <cx:pt idx="100">59258.190000000002</cx:pt>
          <cx:pt idx="101">112778.28</cx:pt>
        </cx:lvl>
      </cx:numDim>
    </cx:data>
  </cx:chartData>
  <cx:chart>
    <cx:title pos="t" align="ctr" overlay="0"/>
    <cx:plotArea>
      <cx:plotAreaRegion>
        <cx:series layoutId="clusteredColumn" uniqueId="{27D4895A-9D33-984E-8A38-7F2FD8381DB0}">
          <cx:tx>
            <cx:txData>
              <cx:f>'[monicka excel 2-1.xlsx]Sheet1'!$E$1</cx:f>
              <cx:v>Salary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By implementing this Employee Performance Analysis tool in Excel, the organization will be able to conduct more objective, data-driven performance evaluations. This will lead to better-informed decisions regarding employee development, rewards, and resource allocation, ultimately fostering a more productive and motivated workforce.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286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Human Resource professionals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Executives and senior leadership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Employee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Manager’s and team leaders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Performance analysts and business intelligent 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Leaning and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Project manager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565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91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IN" dirty="0"/>
              <a:t>Employee ID 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/>
              <a:t>Name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/>
              <a:t>Gender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/>
              <a:t>Department 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/>
              <a:t>Salary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/>
              <a:t>FTE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/>
              <a:t>Employee type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/>
              <a:t>Start date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/>
              <a:t>Work location </a:t>
            </a:r>
          </a:p>
          <a:p>
            <a:pPr marL="228600" indent="-228600">
              <a:buFont typeface="+mj-lt"/>
              <a:buAutoNum type="arabicPeriod"/>
            </a:pPr>
            <a:endParaRPr lang="en-IN" dirty="0"/>
          </a:p>
          <a:p>
            <a:pPr marL="228600" indent="-228600">
              <a:buFont typeface="+mj-lt"/>
              <a:buAutoNum type="arabicPeriod"/>
            </a:pPr>
            <a:endParaRPr lang="en-IN" dirty="0"/>
          </a:p>
          <a:p>
            <a:pPr marL="228600" indent="-228600">
              <a:buFont typeface="+mj-lt"/>
              <a:buAutoNum type="arabicPeriod"/>
            </a:pPr>
            <a:endParaRPr lang="en-IN" dirty="0"/>
          </a:p>
          <a:p>
            <a:pPr marL="228600" indent="-228600">
              <a:buFont typeface="+mj-lt"/>
              <a:buAutoNum type="arabicPeriod"/>
            </a:pPr>
            <a:endParaRPr lang="en-IN" dirty="0"/>
          </a:p>
          <a:p>
            <a:pPr marL="228600" indent="-228600">
              <a:buFont typeface="+mj-lt"/>
              <a:buAutoNum type="arabicPeriod"/>
            </a:pPr>
            <a:endParaRPr lang="en-IN" dirty="0"/>
          </a:p>
          <a:p>
            <a:pPr marL="228600" indent="-228600">
              <a:buFont typeface="+mj-lt"/>
              <a:buAutoNum type="arabicPeriod"/>
            </a:pPr>
            <a:endParaRPr lang="en-IN" dirty="0"/>
          </a:p>
          <a:p>
            <a:pPr marL="228600" indent="-228600">
              <a:buFont typeface="+mj-lt"/>
              <a:buAutoNum type="arabicPeriod"/>
            </a:pPr>
            <a:endParaRPr lang="en-IN" dirty="0"/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20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66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4/relationships/chartEx" Target="../charts/chartEx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1.pn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Monicka.k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312209426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/>
              <a:t> B.com </a:t>
            </a:r>
            <a:r>
              <a:rPr lang="en-IN" sz="2400" dirty="0"/>
              <a:t>commerce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Anna Adarsh College for Women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4F750-F03D-C095-796A-9D6282B05F28}"/>
              </a:ext>
            </a:extLst>
          </p:cNvPr>
          <p:cNvSpPr txBox="1"/>
          <p:nvPr/>
        </p:nvSpPr>
        <p:spPr>
          <a:xfrm>
            <a:off x="1528482" y="1694328"/>
            <a:ext cx="54908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sz="3200" dirty="0"/>
              <a:t>Conditional formatting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3200" dirty="0"/>
              <a:t>Pivot table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3200" dirty="0"/>
              <a:t>Data encryption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3200" dirty="0"/>
              <a:t>Slicers and timeliness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3200" dirty="0"/>
              <a:t>Bar chart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305873-1B29-450C-AF81-BBFB631178DF}"/>
              </a:ext>
            </a:extLst>
          </p:cNvPr>
          <p:cNvSpPr txBox="1"/>
          <p:nvPr/>
        </p:nvSpPr>
        <p:spPr>
          <a:xfrm>
            <a:off x="5190564" y="252804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121E480E-FC5B-A1E4-D4F9-FDC98D82829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60685971"/>
                  </p:ext>
                </p:extLst>
              </p:nvPr>
            </p:nvGraphicFramePr>
            <p:xfrm>
              <a:off x="1259541" y="2169458"/>
              <a:ext cx="7121443" cy="338865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121E480E-FC5B-A1E4-D4F9-FDC98D8282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9541" y="2169458"/>
                <a:ext cx="7121443" cy="338865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195ED-D67E-AC91-A916-C8486D79C6B0}"/>
              </a:ext>
            </a:extLst>
          </p:cNvPr>
          <p:cNvSpPr txBox="1"/>
          <p:nvPr/>
        </p:nvSpPr>
        <p:spPr>
          <a:xfrm>
            <a:off x="1308847" y="1506071"/>
            <a:ext cx="65083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/>
              <a:t> In conclusion, the Excel-based Employee Performance Analysis tool represents a significant step forward in the organization’s ability to manage and enhance employee performance. By adopting this tool, the organization is well-positioned to foster a culture of continuous improvement, drive employee engagement, and ultimately achieve better business outcomes.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57DC3D-5C72-17D7-53B3-1AAF8A90AD45}"/>
              </a:ext>
            </a:extLst>
          </p:cNvPr>
          <p:cNvSpPr txBox="1"/>
          <p:nvPr/>
        </p:nvSpPr>
        <p:spPr>
          <a:xfrm>
            <a:off x="1438275" y="2187388"/>
            <a:ext cx="55810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By implementing this Employee Performance Analysis tool in Excel, the organization will be able to conduct more objective, data-driven performance evaluations. This will lead to better-informed decisions regarding employee development, rewards, and resource allocation, ultimately fostering a more productive and motivated workforce.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9E68EE-BC89-CD92-4558-34DEF5A86F5B}"/>
              </a:ext>
            </a:extLst>
          </p:cNvPr>
          <p:cNvSpPr txBox="1"/>
          <p:nvPr/>
        </p:nvSpPr>
        <p:spPr>
          <a:xfrm>
            <a:off x="5190564" y="252804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A73A5-AED9-1B03-B540-5228667EB13C}"/>
              </a:ext>
            </a:extLst>
          </p:cNvPr>
          <p:cNvSpPr txBox="1"/>
          <p:nvPr/>
        </p:nvSpPr>
        <p:spPr>
          <a:xfrm>
            <a:off x="1335742" y="2019300"/>
            <a:ext cx="56746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To develop a standardized template for collecting employee performance data across various parameters.</a:t>
            </a:r>
            <a:endParaRPr lang="en-IN" sz="2000" dirty="0"/>
          </a:p>
          <a:p>
            <a:pPr marL="457200" indent="-457200" algn="l">
              <a:buFont typeface="+mj-lt"/>
              <a:buAutoNum type="arabicPeriod"/>
            </a:pPr>
            <a:r>
              <a:rPr lang="en-IN" sz="2000" dirty="0"/>
              <a:t>T</a:t>
            </a:r>
            <a:r>
              <a:rPr lang="en-US" sz="2000" dirty="0"/>
              <a:t>o automate the calculation of performance metrics and scores using Excel formulas. </a:t>
            </a:r>
            <a:endParaRPr lang="en-IN" sz="20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To provide data visualization through charts, graphs, and dashboards to support analysis and reporting. </a:t>
            </a:r>
            <a:endParaRPr lang="en-IN" sz="20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To ensure the tool is user-friendly, scalable, and customizable to meet the varying needs of different departments or roles within the organization.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FE266D-300E-A5F9-9450-A8A05D6F4E1C}"/>
              </a:ext>
            </a:extLst>
          </p:cNvPr>
          <p:cNvSpPr txBox="1"/>
          <p:nvPr/>
        </p:nvSpPr>
        <p:spPr>
          <a:xfrm>
            <a:off x="1344706" y="1695451"/>
            <a:ext cx="781273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800" dirty="0"/>
              <a:t>Human Resource professionals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800" dirty="0"/>
              <a:t>Executives and senior leadership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800" dirty="0"/>
              <a:t>Employee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800" dirty="0"/>
              <a:t>Manager’s and team leaders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800" dirty="0"/>
              <a:t>Performance analysts and business intelligent 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800" dirty="0"/>
              <a:t>Leaning and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800" dirty="0"/>
              <a:t>Project manager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01E38-8D38-5F46-A83C-95FF78BD3213}"/>
              </a:ext>
            </a:extLst>
          </p:cNvPr>
          <p:cNvSpPr txBox="1"/>
          <p:nvPr/>
        </p:nvSpPr>
        <p:spPr>
          <a:xfrm>
            <a:off x="3307976" y="2281555"/>
            <a:ext cx="65027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dirty="0"/>
              <a:t>Centralization Data management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dirty="0"/>
              <a:t>Dynamic dashboard and report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dirty="0"/>
              <a:t>Performance analysis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dirty="0"/>
              <a:t>Trend analysis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dirty="0"/>
              <a:t>Cost effective and flexible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dirty="0"/>
              <a:t>Implementation and high adoption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dirty="0"/>
              <a:t>Secure and stable framework 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3359A-0813-46A1-C04F-40F942F688C9}"/>
              </a:ext>
            </a:extLst>
          </p:cNvPr>
          <p:cNvSpPr txBox="1"/>
          <p:nvPr/>
        </p:nvSpPr>
        <p:spPr>
          <a:xfrm>
            <a:off x="1398494" y="1452282"/>
            <a:ext cx="77589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IN" sz="3200" dirty="0"/>
              <a:t>Employee ID 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3200" dirty="0"/>
              <a:t>Name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3200" dirty="0"/>
              <a:t>Gender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3200" dirty="0"/>
              <a:t>Department 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3200" dirty="0"/>
              <a:t>Salary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3200" dirty="0"/>
              <a:t>FTE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3200" dirty="0"/>
              <a:t>Employee type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3200" dirty="0"/>
              <a:t>Start date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3200" dirty="0"/>
              <a:t>Work location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5FC85-511A-DE1F-3AA8-125F217E708E}"/>
              </a:ext>
            </a:extLst>
          </p:cNvPr>
          <p:cNvSpPr txBox="1"/>
          <p:nvPr/>
        </p:nvSpPr>
        <p:spPr>
          <a:xfrm>
            <a:off x="2922494" y="2354703"/>
            <a:ext cx="59884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 sz="2800" dirty="0"/>
              <a:t>Analytics and Insights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800" dirty="0"/>
              <a:t>Reporters and notifications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800" dirty="0"/>
              <a:t>Employee engagement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800" dirty="0"/>
              <a:t>Comprehensive support and Training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800" dirty="0"/>
              <a:t>Customizable views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800"/>
              <a:t>Predictive analysis 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25</cp:revision>
  <dcterms:created xsi:type="dcterms:W3CDTF">2024-03-29T15:07:22Z</dcterms:created>
  <dcterms:modified xsi:type="dcterms:W3CDTF">2024-08-31T14:55:24Z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