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df8b29e06afbd191/Desktop/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4019028871391071E-2"/>
          <c:y val="0.13222816399286988"/>
          <c:w val="0.7228243110236221"/>
          <c:h val="0.7850685642904262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9D7-4944-8B9A-FBBFC1CC1AB0}"/>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9D7-4944-8B9A-FBBFC1CC1AB0}"/>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9D7-4944-8B9A-FBBFC1CC1AB0}"/>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9D7-4944-8B9A-FBBFC1CC1AB0}"/>
            </c:ext>
          </c:extLst>
        </c:ser>
        <c:dLbls>
          <c:showLegendKey val="0"/>
          <c:showVal val="0"/>
          <c:showCatName val="0"/>
          <c:showSerName val="0"/>
          <c:showPercent val="0"/>
          <c:showBubbleSize val="0"/>
        </c:dLbls>
        <c:gapWidth val="219"/>
        <c:overlap val="-27"/>
        <c:axId val="1398113024"/>
        <c:axId val="1398113504"/>
      </c:barChart>
      <c:catAx>
        <c:axId val="139811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504"/>
        <c:crosses val="autoZero"/>
        <c:auto val="1"/>
        <c:lblAlgn val="ctr"/>
        <c:lblOffset val="100"/>
        <c:noMultiLvlLbl val="0"/>
      </c:catAx>
      <c:valAx>
        <c:axId val="1398113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113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387214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MONIKA.M</a:t>
            </a:r>
          </a:p>
          <a:p>
            <a:r>
              <a:rPr lang="en-US" sz="2400" dirty="0"/>
              <a:t>REGISTER NO: 122203892</a:t>
            </a:r>
          </a:p>
          <a:p>
            <a:r>
              <a:rPr lang="en-US" sz="2400" dirty="0"/>
              <a:t>NAM </a:t>
            </a:r>
            <a:r>
              <a:rPr lang="en-US" sz="2400"/>
              <a:t>ID :72DFA7462A2FCE2A623421AFB9E8845C</a:t>
            </a:r>
            <a:endParaRPr lang="en-US" sz="2400" dirty="0"/>
          </a:p>
          <a:p>
            <a:r>
              <a:rPr lang="en-US" sz="2400" dirty="0"/>
              <a:t>DEPARTMENT: B. Com Corporate Secretaryship</a:t>
            </a:r>
          </a:p>
          <a:p>
            <a:r>
              <a:rPr lang="en-US" sz="2400" dirty="0"/>
              <a:t>COLLEGE: </a:t>
            </a:r>
            <a:r>
              <a:rPr lang="en-US" sz="2400" b="0" i="0" dirty="0">
                <a:effectLst/>
              </a:rPr>
              <a:t>Shri </a:t>
            </a:r>
            <a:r>
              <a:rPr lang="en-US" sz="2400" b="0" i="0" dirty="0" err="1">
                <a:effectLst/>
              </a:rPr>
              <a:t>Shankarlal</a:t>
            </a:r>
            <a:r>
              <a:rPr lang="en-US" sz="2400" b="0" i="0" dirty="0">
                <a:effectLst/>
              </a:rPr>
              <a:t> </a:t>
            </a:r>
            <a:r>
              <a:rPr lang="en-US" sz="2400" b="0" i="0" dirty="0" err="1">
                <a:effectLst/>
              </a:rPr>
              <a:t>Sundarbai</a:t>
            </a:r>
            <a:r>
              <a:rPr lang="en-US" sz="2400" b="0" i="0" dirty="0">
                <a:effectLst/>
              </a:rPr>
              <a:t> </a:t>
            </a:r>
            <a:r>
              <a:rPr lang="en-US" sz="2400" b="0" i="0" dirty="0" err="1">
                <a:effectLst/>
              </a:rPr>
              <a:t>Shasun</a:t>
            </a:r>
            <a:r>
              <a:rPr lang="en-US" sz="2400" b="0" i="0" dirty="0">
                <a:effectLst/>
              </a:rPr>
              <a:t>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C1E42F92-C6AD-E92E-C48F-0D65A8886A08}"/>
              </a:ext>
            </a:extLst>
          </p:cNvPr>
          <p:cNvSpPr>
            <a:spLocks noGrp="1"/>
          </p:cNvSpPr>
          <p:nvPr>
            <p:ph type="body" idx="1"/>
          </p:nvPr>
        </p:nvSpPr>
        <p:spPr>
          <a:xfrm>
            <a:off x="609600" y="1577340"/>
            <a:ext cx="10972800" cy="4708981"/>
          </a:xfrm>
        </p:spPr>
        <p:txBody>
          <a:bodyPr/>
          <a:lstStyle/>
          <a:p>
            <a:r>
              <a:rPr lang="en-IN" dirty="0"/>
              <a:t>Data collection </a:t>
            </a:r>
          </a:p>
          <a:p>
            <a:pPr marL="342900" indent="-342900">
              <a:buFont typeface="+mj-lt"/>
              <a:buAutoNum type="arabicPeriod"/>
            </a:pPr>
            <a:r>
              <a:rPr lang="en-IN" dirty="0"/>
              <a:t>From </a:t>
            </a:r>
            <a:r>
              <a:rPr lang="en-IN" dirty="0" err="1"/>
              <a:t>Edrunet</a:t>
            </a:r>
            <a:r>
              <a:rPr lang="en-IN" dirty="0"/>
              <a:t> foundation</a:t>
            </a:r>
          </a:p>
          <a:p>
            <a:r>
              <a:rPr lang="en-IN" dirty="0"/>
              <a:t>Data cleaning </a:t>
            </a:r>
          </a:p>
          <a:p>
            <a:pPr marL="342900" indent="-342900">
              <a:buFont typeface="+mj-lt"/>
              <a:buAutoNum type="arabicPeriod"/>
            </a:pPr>
            <a:r>
              <a:rPr lang="en-IN" dirty="0"/>
              <a:t>Missing value identification</a:t>
            </a:r>
          </a:p>
          <a:p>
            <a:pPr marL="342900" indent="-342900">
              <a:buFont typeface="+mj-lt"/>
              <a:buAutoNum type="arabicPeriod"/>
            </a:pPr>
            <a:r>
              <a:rPr lang="en-IN" dirty="0"/>
              <a:t>Missing value filter out</a:t>
            </a:r>
          </a:p>
          <a:p>
            <a:r>
              <a:rPr lang="en-IN" dirty="0"/>
              <a:t>Performance level</a:t>
            </a:r>
          </a:p>
          <a:p>
            <a:pPr marL="342900" indent="-342900">
              <a:buFont typeface="+mj-lt"/>
              <a:buAutoNum type="arabicPeriod"/>
            </a:pPr>
            <a:r>
              <a:rPr lang="en-IN" dirty="0"/>
              <a:t>Through current employee rating</a:t>
            </a:r>
          </a:p>
          <a:p>
            <a:r>
              <a:rPr lang="en-IN" dirty="0"/>
              <a:t>Summary</a:t>
            </a:r>
          </a:p>
          <a:p>
            <a:pPr marL="342900" indent="-342900">
              <a:buFont typeface="+mj-lt"/>
              <a:buAutoNum type="arabicPeriod"/>
            </a:pPr>
            <a:r>
              <a:rPr lang="en-IN" dirty="0"/>
              <a:t>Pivot table</a:t>
            </a:r>
          </a:p>
          <a:p>
            <a:pPr marL="342900" indent="-342900">
              <a:buFont typeface="+mj-lt"/>
              <a:buAutoNum type="arabicPeriod"/>
            </a:pPr>
            <a:r>
              <a:rPr lang="en-IN" dirty="0"/>
              <a:t>Rows</a:t>
            </a:r>
          </a:p>
          <a:p>
            <a:pPr marL="342900" indent="-342900">
              <a:buFont typeface="+mj-lt"/>
              <a:buAutoNum type="arabicPeriod"/>
            </a:pPr>
            <a:r>
              <a:rPr lang="en-IN" dirty="0"/>
              <a:t>Columns</a:t>
            </a:r>
          </a:p>
          <a:p>
            <a:pPr marL="342900" indent="-342900">
              <a:buFont typeface="+mj-lt"/>
              <a:buAutoNum type="arabicPeriod"/>
            </a:pPr>
            <a:r>
              <a:rPr lang="en-IN" dirty="0"/>
              <a:t>Filters</a:t>
            </a:r>
          </a:p>
          <a:p>
            <a:pPr marL="342900" indent="-342900">
              <a:buFont typeface="+mj-lt"/>
              <a:buAutoNum type="arabicPeriod"/>
            </a:pPr>
            <a:r>
              <a:rPr lang="en-IN" dirty="0"/>
              <a:t>Slicer</a:t>
            </a:r>
          </a:p>
          <a:p>
            <a:pPr marL="342900" indent="-342900">
              <a:buFont typeface="+mj-lt"/>
              <a:buAutoNum type="arabicPeriod"/>
            </a:pPr>
            <a:r>
              <a:rPr lang="en-IN" dirty="0"/>
              <a:t>Graph </a:t>
            </a:r>
          </a:p>
          <a:p>
            <a:endParaRPr lang="en-IN" dirty="0"/>
          </a:p>
          <a:p>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81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0E782728-BBDE-5C3A-8CB8-8ECE866D8704}"/>
              </a:ext>
            </a:extLst>
          </p:cNvPr>
          <p:cNvGraphicFramePr>
            <a:graphicFrameLocks/>
          </p:cNvGraphicFramePr>
          <p:nvPr>
            <p:extLst>
              <p:ext uri="{D42A27DB-BD31-4B8C-83A1-F6EECF244321}">
                <p14:modId xmlns:p14="http://schemas.microsoft.com/office/powerpoint/2010/main" val="2863767221"/>
              </p:ext>
            </p:extLst>
          </p:nvPr>
        </p:nvGraphicFramePr>
        <p:xfrm>
          <a:off x="1600200" y="1761580"/>
          <a:ext cx="6096000" cy="3562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ED21967A-A585-257C-6763-2C9552DDD05E}"/>
              </a:ext>
            </a:extLst>
          </p:cNvPr>
          <p:cNvSpPr>
            <a:spLocks noGrp="1"/>
          </p:cNvSpPr>
          <p:nvPr>
            <p:ph type="body" idx="1"/>
          </p:nvPr>
        </p:nvSpPr>
        <p:spPr>
          <a:xfrm>
            <a:off x="609600" y="1577340"/>
            <a:ext cx="10972800" cy="553998"/>
          </a:xfrm>
        </p:spPr>
        <p:txBody>
          <a:bodyPr/>
          <a:lstStyle/>
          <a:p>
            <a:r>
              <a:rPr lang="en-IN" dirty="0"/>
              <a:t>I conclude that compare to other level of employees the med level employees are more. And for the other type of employees we can motivate them to perform well.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14400" y="1676400"/>
            <a:ext cx="6934200" cy="21336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algn="just"/>
            <a:r>
              <a:rPr lang="en-IN" dirty="0"/>
              <a:t>The reason we are doing the employee performance in an organisation for his increment and track his performance so that we can able to focus on the growth. Definitely the growth is based on the employee’s performance and their personal growth. For good performer workers they will give bonus, increment. For low performer workers they will motivate them to do in better/effective manner. For all these we should do the employee data analysis.</a:t>
            </a:r>
          </a:p>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873389"/>
            <a:ext cx="6686813" cy="4154984"/>
          </a:xfrm>
          <a:prstGeom prst="rect">
            <a:avLst/>
          </a:prstGeom>
          <a:solidFill>
            <a:schemeClr val="bg1"/>
          </a:solidFill>
        </p:spPr>
        <p:txBody>
          <a:bodyPr wrap="square" rtlCol="0">
            <a:spAutoFit/>
          </a:bodyPr>
          <a:lstStyle/>
          <a:p>
            <a:pPr algn="l">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Employee data analysis: </a:t>
            </a:r>
          </a:p>
          <a:p>
            <a:pPr algn="just"/>
            <a:r>
              <a:rPr lang="en-US" sz="2400" b="0" i="0" dirty="0" err="1">
                <a:solidFill>
                  <a:srgbClr val="0D0D0D"/>
                </a:solidFill>
                <a:effectLst/>
                <a:latin typeface="Times New Roman" panose="02020603050405020304" pitchFamily="18" charset="0"/>
                <a:cs typeface="Times New Roman" panose="02020603050405020304" pitchFamily="18" charset="0"/>
              </a:rPr>
              <a:t>Analysi</a:t>
            </a:r>
            <a:r>
              <a:rPr lang="en-US" sz="2400" dirty="0" err="1">
                <a:solidFill>
                  <a:srgbClr val="0D0D0D"/>
                </a:solidFill>
                <a:latin typeface="Times New Roman" panose="02020603050405020304" pitchFamily="18" charset="0"/>
                <a:cs typeface="Times New Roman" panose="02020603050405020304" pitchFamily="18" charset="0"/>
              </a:rPr>
              <a:t>ng</a:t>
            </a:r>
            <a:r>
              <a:rPr lang="en-US" sz="2400" dirty="0">
                <a:solidFill>
                  <a:srgbClr val="0D0D0D"/>
                </a:solidFill>
                <a:latin typeface="Times New Roman" panose="02020603050405020304" pitchFamily="18" charset="0"/>
                <a:cs typeface="Times New Roman" panose="02020603050405020304" pitchFamily="18" charset="0"/>
              </a:rPr>
              <a:t> the performance of the employee. </a:t>
            </a:r>
            <a:r>
              <a:rPr lang="en-US" sz="2400" b="0" i="0" dirty="0">
                <a:solidFill>
                  <a:srgbClr val="0D0D0D"/>
                </a:solidFill>
                <a:effectLst/>
                <a:latin typeface="Times New Roman" panose="02020603050405020304" pitchFamily="18" charset="0"/>
                <a:cs typeface="Times New Roman" panose="02020603050405020304" pitchFamily="18" charset="0"/>
              </a:rPr>
              <a:t>By </a:t>
            </a:r>
            <a:r>
              <a:rPr lang="en-US" sz="2400" dirty="0">
                <a:solidFill>
                  <a:srgbClr val="0D0D0D"/>
                </a:solidFill>
                <a:latin typeface="Times New Roman" panose="02020603050405020304" pitchFamily="18" charset="0"/>
                <a:cs typeface="Times New Roman" panose="02020603050405020304" pitchFamily="18" charset="0"/>
              </a:rPr>
              <a:t>considering various aspects like gender, performance score, rating and by their achievements. Based on doing these analysis is called Employee performance analysis. In order to identify the trends and patterns of different categories of employee’s like High, Medium and Low.</a:t>
            </a:r>
          </a:p>
          <a:p>
            <a:pPr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61091" y="5608673"/>
            <a:ext cx="381317" cy="3122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net - Company hierarchy data access level implementation in ...">
            <a:extLst>
              <a:ext uri="{FF2B5EF4-FFF2-40B4-BE49-F238E27FC236}">
                <a16:creationId xmlns:a16="http://schemas.microsoft.com/office/drawing/2014/main" id="{91DE94C3-8C89-1F1F-066E-278E8AF53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63883"/>
            <a:ext cx="7832883" cy="49094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3200400" y="1904999"/>
            <a:ext cx="5791200" cy="345757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a:ln>
            <a:solidFill>
              <a:schemeClr val="bg1"/>
            </a:solidFill>
          </a:ln>
        </p:spPr>
        <p:txBody>
          <a:bodyPr wrap="square" lIns="0" tIns="0" rIns="0" bIns="0" rtlCol="0"/>
          <a:lstStyle/>
          <a:p>
            <a:r>
              <a:rPr lang="en-IN" dirty="0"/>
              <a:t>Conditional Formatting – Missing</a:t>
            </a:r>
          </a:p>
          <a:p>
            <a:r>
              <a:rPr lang="en-IN" dirty="0"/>
              <a:t>Filter – Remove</a:t>
            </a:r>
          </a:p>
          <a:p>
            <a:r>
              <a:rPr lang="en-IN" dirty="0"/>
              <a:t>Formula – Performance</a:t>
            </a:r>
          </a:p>
          <a:p>
            <a:r>
              <a:rPr lang="en-IN" dirty="0"/>
              <a:t>Pivot – Summary </a:t>
            </a:r>
          </a:p>
          <a:p>
            <a:r>
              <a:rPr lang="en-IN" dirty="0"/>
              <a:t>Graph – Data Visualization</a:t>
            </a:r>
          </a:p>
          <a:p>
            <a:endParaRPr lang="en-IN" dirty="0"/>
          </a:p>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 Placeholder 3">
            <a:extLst>
              <a:ext uri="{FF2B5EF4-FFF2-40B4-BE49-F238E27FC236}">
                <a16:creationId xmlns:a16="http://schemas.microsoft.com/office/drawing/2014/main" id="{0943AFC1-FC6A-CA1F-0F8A-1DB3C3107BA3}"/>
              </a:ext>
            </a:extLst>
          </p:cNvPr>
          <p:cNvSpPr>
            <a:spLocks noGrp="1"/>
          </p:cNvSpPr>
          <p:nvPr>
            <p:ph type="body" idx="1"/>
          </p:nvPr>
        </p:nvSpPr>
        <p:spPr>
          <a:xfrm>
            <a:off x="609599" y="1447800"/>
            <a:ext cx="10972800" cy="2492990"/>
          </a:xfrm>
        </p:spPr>
        <p:txBody>
          <a:bodyPr/>
          <a:lstStyle/>
          <a:p>
            <a:r>
              <a:rPr lang="en-IN" dirty="0"/>
              <a:t>Employee = </a:t>
            </a:r>
            <a:r>
              <a:rPr lang="en-IN" dirty="0" err="1"/>
              <a:t>Edrunet</a:t>
            </a:r>
            <a:r>
              <a:rPr lang="en-IN" dirty="0"/>
              <a:t> Foundation</a:t>
            </a:r>
          </a:p>
          <a:p>
            <a:r>
              <a:rPr lang="en-IN" dirty="0"/>
              <a:t>26 – Features</a:t>
            </a:r>
          </a:p>
          <a:p>
            <a:r>
              <a:rPr lang="en-IN" dirty="0"/>
              <a:t>9 – Features</a:t>
            </a:r>
          </a:p>
          <a:p>
            <a:r>
              <a:rPr lang="en-IN" dirty="0"/>
              <a:t>Emp id – </a:t>
            </a:r>
            <a:r>
              <a:rPr lang="en-IN" dirty="0" err="1"/>
              <a:t>num</a:t>
            </a:r>
            <a:endParaRPr lang="en-IN" dirty="0"/>
          </a:p>
          <a:p>
            <a:r>
              <a:rPr lang="en-IN" dirty="0"/>
              <a:t>Name – text</a:t>
            </a:r>
          </a:p>
          <a:p>
            <a:r>
              <a:rPr lang="en-IN" dirty="0"/>
              <a:t>Emp type</a:t>
            </a:r>
          </a:p>
          <a:p>
            <a:r>
              <a:rPr lang="en-IN" dirty="0"/>
              <a:t>Performance level </a:t>
            </a:r>
          </a:p>
          <a:p>
            <a:r>
              <a:rPr lang="en-IN" dirty="0"/>
              <a:t>Gender – male female</a:t>
            </a:r>
          </a:p>
          <a:p>
            <a:r>
              <a:rPr lang="en-IN" dirty="0"/>
              <a:t>Employee rating - </a:t>
            </a:r>
            <a:r>
              <a:rPr lang="en-IN" dirty="0" err="1"/>
              <a:t>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030064" y="2057400"/>
            <a:ext cx="8534018" cy="954107"/>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460</TotalTime>
  <Words>387</Words>
  <Application>Microsoft Office PowerPoint</Application>
  <PresentationFormat>Widescreen</PresentationFormat>
  <Paragraphs>78</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Monimanikandan88@outlook.com</cp:lastModifiedBy>
  <cp:revision>19</cp:revision>
  <dcterms:created xsi:type="dcterms:W3CDTF">2024-03-29T15:07:22Z</dcterms:created>
  <dcterms:modified xsi:type="dcterms:W3CDTF">2024-09-30T12:38:00Z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