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0" r:id="rId6"/>
    <p:sldId id="2434" r:id="rId7"/>
    <p:sldId id="258" r:id="rId8"/>
    <p:sldId id="2442" r:id="rId9"/>
    <p:sldId id="2444" r:id="rId10"/>
    <p:sldId id="2433" r:id="rId11"/>
    <p:sldId id="2445" r:id="rId12"/>
    <p:sldId id="2446" r:id="rId13"/>
    <p:sldId id="24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948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nish\Python\GROW%20AI\excel\Assignment_2\Bank_churn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nish\Python\GROW%20AI\excel\Assignment_2\Bank_churn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nish\Python\GROW%20AI\excel\Assignment_2\Bank_churn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nish\Python\GROW%20AI\excel\Assignment_2\Bank_churn_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anish\Python\GROW%20AI\excel\Assignment_2\Bank_churn_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manish\Python\GROW%20AI\excel\Assignment_2\Bank_churn_Analysi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manish\Python\GROW%20AI\excel\Assignment_2\Bank_churn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[Bank_churn_Analysis.xlsx]1!PivotTable1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Avg Credit Score across</a:t>
            </a:r>
            <a:r>
              <a:rPr lang="en-IN" baseline="0"/>
              <a:t> Regions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</c:pivotFmt>
      <c:pivotFmt>
        <c:idx val="2"/>
        <c:spPr>
          <a:solidFill>
            <a:srgbClr val="00B050"/>
          </a:solidFill>
          <a:ln>
            <a:solidFill>
              <a:schemeClr val="tx1"/>
            </a:solidFill>
          </a:ln>
          <a:effectLst/>
        </c:spPr>
      </c:pivotFmt>
      <c:pivotFmt>
        <c:idx val="3"/>
        <c:spPr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c:spPr>
      </c:pivotFmt>
      <c:pivotFmt>
        <c:idx val="4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5"/>
        <c:spPr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c:spPr>
      </c:pivotFmt>
      <c:pivotFmt>
        <c:idx val="6"/>
        <c:spPr>
          <a:solidFill>
            <a:srgbClr val="00B050"/>
          </a:solidFill>
          <a:ln>
            <a:solidFill>
              <a:schemeClr val="tx1"/>
            </a:solidFill>
          </a:ln>
          <a:effectLst/>
        </c:spPr>
      </c:pivotFmt>
      <c:pivotFmt>
        <c:idx val="7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</c:pivotFmt>
      <c:pivotFmt>
        <c:idx val="8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9"/>
        <c:spPr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c:spPr>
      </c:pivotFmt>
      <c:pivotFmt>
        <c:idx val="10"/>
        <c:spPr>
          <a:solidFill>
            <a:srgbClr val="00B050"/>
          </a:solidFill>
          <a:ln>
            <a:solidFill>
              <a:schemeClr val="tx1"/>
            </a:solidFill>
          </a:ln>
          <a:effectLst/>
        </c:spPr>
      </c:pivotFmt>
      <c:pivotFmt>
        <c:idx val="11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563808718123368"/>
          <c:y val="9.0381486519581111E-2"/>
          <c:w val="0.71774206964838105"/>
          <c:h val="0.820747475398274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84-4D69-BECF-725B90F5CDA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84-4D69-BECF-725B90F5CDAD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84-4D69-BECF-725B90F5CDAD}"/>
              </c:ext>
            </c:extLst>
          </c:dPt>
          <c:cat>
            <c:strRef>
              <c:f>'1'!$A$4:$A$7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'1'!$B$4:$B$7</c:f>
              <c:numCache>
                <c:formatCode>0.00</c:formatCode>
                <c:ptCount val="3"/>
                <c:pt idx="0">
                  <c:v>592.54970760233914</c:v>
                </c:pt>
                <c:pt idx="1">
                  <c:v>579.69426751592357</c:v>
                </c:pt>
                <c:pt idx="2">
                  <c:v>600.98837209302326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84-4D69-BECF-725B90F5C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4538463"/>
        <c:axId val="1924536799"/>
      </c:barChart>
      <c:catAx>
        <c:axId val="1924538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REGION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536799"/>
        <c:crosses val="autoZero"/>
        <c:auto val="1"/>
        <c:lblAlgn val="ctr"/>
        <c:lblOffset val="100"/>
        <c:noMultiLvlLbl val="0"/>
      </c:catAx>
      <c:valAx>
        <c:axId val="1924536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AVG. CREDIT</a:t>
                </a:r>
                <a:r>
                  <a:rPr lang="en-IN" b="1" baseline="0"/>
                  <a:t> SCORE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2.2222222222222223E-2"/>
              <c:y val="0.208857903178769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4538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40000"/>
        <a:lumOff val="6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[Bank_churn_Analysis.xlsx]2!PivotTable3</c:name>
    <c:fmtId val="3"/>
  </c:pivotSource>
  <c:chart>
    <c:autoTitleDeleted val="0"/>
    <c:pivotFmts>
      <c:pivotFmt>
        <c:idx val="0"/>
        <c:spPr>
          <a:solidFill>
            <a:srgbClr val="00B0F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FF00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'2'!$A$5:$A$8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'2'!$B$5:$B$8</c:f>
              <c:numCache>
                <c:formatCode>0.0</c:formatCode>
                <c:ptCount val="3"/>
                <c:pt idx="0">
                  <c:v>129576.98854166669</c:v>
                </c:pt>
                <c:pt idx="1">
                  <c:v>140888.27830985919</c:v>
                </c:pt>
                <c:pt idx="2">
                  <c:v>120986.23747252743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B-4557-8507-64DBDD63A428}"/>
            </c:ext>
          </c:extLst>
        </c:ser>
        <c:ser>
          <c:idx val="1"/>
          <c:order val="1"/>
          <c:tx>
            <c:strRef>
              <c:f>'2'!$C$3:$C$4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'2'!$A$5:$A$8</c:f>
              <c:strCache>
                <c:ptCount val="3"/>
                <c:pt idx="0">
                  <c:v>France</c:v>
                </c:pt>
                <c:pt idx="1">
                  <c:v>Germany</c:v>
                </c:pt>
                <c:pt idx="2">
                  <c:v>Spain</c:v>
                </c:pt>
              </c:strCache>
            </c:strRef>
          </c:cat>
          <c:val>
            <c:numRef>
              <c:f>'2'!$C$5:$C$8</c:f>
              <c:numCache>
                <c:formatCode>0.0</c:formatCode>
                <c:ptCount val="3"/>
                <c:pt idx="0">
                  <c:v>133204.7601333333</c:v>
                </c:pt>
                <c:pt idx="1">
                  <c:v>128591.02465116282</c:v>
                </c:pt>
                <c:pt idx="2">
                  <c:v>118082.1324691358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1B-4557-8507-64DBDD63A4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1931519"/>
        <c:axId val="1921927359"/>
      </c:barChart>
      <c:catAx>
        <c:axId val="192193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27359"/>
        <c:crosses val="autoZero"/>
        <c:auto val="1"/>
        <c:lblAlgn val="ctr"/>
        <c:lblOffset val="100"/>
        <c:noMultiLvlLbl val="0"/>
      </c:catAx>
      <c:valAx>
        <c:axId val="1921927359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31519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2.2222222222222223E-2"/>
                <c:y val="0.33694225721784776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b="1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C000">
        <a:alpha val="69000"/>
      </a:srgb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[Bank_churn_Analysis.xlsx]3!PivotTable4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Active</a:t>
            </a:r>
            <a:r>
              <a:rPr lang="en-IN" baseline="0"/>
              <a:t> Card Members</a:t>
            </a:r>
            <a:endParaRPr lang="en-IN"/>
          </a:p>
        </c:rich>
      </c:tx>
      <c:layout>
        <c:manualLayout>
          <c:xMode val="edge"/>
          <c:yMode val="edge"/>
          <c:x val="0.22114899725932044"/>
          <c:y val="1.71581769436997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  <c:pivotFmt>
        <c:idx val="9"/>
        <c:spPr>
          <a:solidFill>
            <a:srgbClr val="00B050"/>
          </a:solidFill>
          <a:ln>
            <a:noFill/>
          </a:ln>
          <a:effectLst/>
        </c:spPr>
      </c:pivotFmt>
      <c:pivotFmt>
        <c:idx val="10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11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14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B050"/>
          </a:solidFill>
          <a:ln>
            <a:noFill/>
          </a:ln>
          <a:effectLst/>
        </c:spPr>
      </c:pivotFmt>
      <c:pivotFmt>
        <c:idx val="17"/>
        <c:spPr>
          <a:solidFill>
            <a:srgbClr val="00B050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20"/>
        <c:spPr>
          <a:solidFill>
            <a:srgbClr val="FF0000"/>
          </a:solidFill>
          <a:ln>
            <a:solidFill>
              <a:schemeClr val="tx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0B050"/>
          </a:solidFill>
          <a:ln>
            <a:noFill/>
          </a:ln>
          <a:effectLst/>
        </c:spPr>
      </c:pivotFmt>
      <c:pivotFmt>
        <c:idx val="23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'3'!$B$3:$B$4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7-4974-A69E-6E4BF30F6593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97-4974-A69E-6E4BF30F65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'3'!$A$5:$A$7</c:f>
              <c:strCache>
                <c:ptCount val="2"/>
                <c:pt idx="0">
                  <c:v>Non Active </c:v>
                </c:pt>
                <c:pt idx="1">
                  <c:v>Active </c:v>
                </c:pt>
              </c:strCache>
            </c:strRef>
          </c:cat>
          <c:val>
            <c:numRef>
              <c:f>'3'!$B$5:$B$7</c:f>
              <c:numCache>
                <c:formatCode>General</c:formatCode>
                <c:ptCount val="2"/>
                <c:pt idx="0">
                  <c:v>140</c:v>
                </c:pt>
                <c:pt idx="1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7-4974-A69E-6E4BF30F6593}"/>
            </c:ext>
          </c:extLst>
        </c:ser>
        <c:ser>
          <c:idx val="1"/>
          <c:order val="1"/>
          <c:tx>
            <c:strRef>
              <c:f>'3'!$C$3:$C$4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397-4974-A69E-6E4BF30F659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397-4974-A69E-6E4BF30F65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'3'!$A$5:$A$7</c:f>
              <c:strCache>
                <c:ptCount val="2"/>
                <c:pt idx="0">
                  <c:v>Non Active </c:v>
                </c:pt>
                <c:pt idx="1">
                  <c:v>Active </c:v>
                </c:pt>
              </c:strCache>
            </c:strRef>
          </c:cat>
          <c:val>
            <c:numRef>
              <c:f>'3'!$C$5:$C$7</c:f>
              <c:numCache>
                <c:formatCode>General</c:formatCode>
                <c:ptCount val="2"/>
                <c:pt idx="0">
                  <c:v>123</c:v>
                </c:pt>
                <c:pt idx="1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397-4974-A69E-6E4BF30F65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21926527"/>
        <c:axId val="1921926943"/>
      </c:barChart>
      <c:catAx>
        <c:axId val="1921926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aseline="0"/>
                  <a:t>Active/Non Active Members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26943"/>
        <c:crosses val="autoZero"/>
        <c:auto val="1"/>
        <c:lblAlgn val="ctr"/>
        <c:lblOffset val="100"/>
        <c:noMultiLvlLbl val="0"/>
      </c:catAx>
      <c:valAx>
        <c:axId val="1921926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Active/non Active cards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2.154882154882155E-2"/>
              <c:y val="0.178495552639253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92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[Bank_churn_Analysis.xlsx]4!PivotTable5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Customer</a:t>
            </a:r>
            <a:r>
              <a:rPr lang="en-US" b="1" baseline="0"/>
              <a:t> Churn per Rate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2"/>
        <c:spPr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3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4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5"/>
        <c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6"/>
        <c:spPr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7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8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9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10"/>
        <c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  <a:effectLst/>
        </c:spPr>
        <c:marker>
          <c:symbol val="none"/>
        </c:marker>
      </c:pivotFmt>
      <c:pivotFmt>
        <c:idx val="11"/>
        <c:spPr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12"/>
        <c:spPr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13"/>
        <c:spPr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/>
        </c:spPr>
      </c:pivotFmt>
      <c:pivotFmt>
        <c:idx val="14"/>
        <c:spPr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31-45D6-9315-8FA97FF55CEB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31-45D6-9315-8FA97FF55CEB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31-45D6-9315-8FA97FF55CEB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31-45D6-9315-8FA97FF55CEB}"/>
              </c:ext>
            </c:extLst>
          </c:dPt>
          <c:cat>
            <c:strRef>
              <c:f>'4'!$A$4:$A$8</c:f>
              <c:strCache>
                <c:ptCount val="4"/>
                <c:pt idx="0">
                  <c:v>Product1</c:v>
                </c:pt>
                <c:pt idx="1">
                  <c:v>Product2</c:v>
                </c:pt>
                <c:pt idx="2">
                  <c:v>Product3</c:v>
                </c:pt>
                <c:pt idx="3">
                  <c:v>Product4</c:v>
                </c:pt>
              </c:strCache>
            </c:strRef>
          </c:cat>
          <c:val>
            <c:numRef>
              <c:f>'4'!$B$4:$B$8</c:f>
              <c:numCache>
                <c:formatCode>General</c:formatCode>
                <c:ptCount val="4"/>
                <c:pt idx="0">
                  <c:v>69</c:v>
                </c:pt>
                <c:pt idx="1">
                  <c:v>74</c:v>
                </c:pt>
                <c:pt idx="2">
                  <c:v>65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F31-45D6-9315-8FA97FF55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150112"/>
        <c:axId val="715151360"/>
      </c:barChart>
      <c:catAx>
        <c:axId val="715150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Products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51360"/>
        <c:crosses val="autoZero"/>
        <c:auto val="1"/>
        <c:lblAlgn val="ctr"/>
        <c:lblOffset val="100"/>
        <c:noMultiLvlLbl val="0"/>
      </c:catAx>
      <c:valAx>
        <c:axId val="7151513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Sum</a:t>
                </a:r>
                <a:r>
                  <a:rPr lang="en-IN" b="1" baseline="0"/>
                  <a:t> of Churn</a:t>
                </a:r>
                <a:endParaRPr lang="en-IN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5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00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[Bank_churn_Analysis.xlsx]5!PivotTable6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Avg CreditScore Stayed vs Existed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rgbClr val="FFFF00"/>
          </a:solidFill>
          <a:ln>
            <a:noFill/>
          </a:ln>
          <a:effectLst/>
        </c:spPr>
      </c:pivotFmt>
      <c:pivotFmt>
        <c:idx val="2"/>
        <c:spPr>
          <a:solidFill>
            <a:srgbClr val="00B050"/>
          </a:solidFill>
          <a:ln>
            <a:noFill/>
          </a:ln>
          <a:effectLst/>
        </c:spPr>
      </c:pivotFmt>
      <c:pivotFmt>
        <c:idx val="3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rgbClr val="FFFF00"/>
          </a:solidFill>
          <a:ln>
            <a:noFill/>
          </a:ln>
          <a:effectLst/>
        </c:spPr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rgbClr val="FFFF00"/>
          </a:solidFill>
          <a:ln>
            <a:noFill/>
          </a:ln>
          <a:effectLst/>
        </c:spPr>
      </c:pivotFmt>
      <c:pivotFmt>
        <c:idx val="8"/>
        <c:spPr>
          <a:solidFill>
            <a:srgbClr val="00B05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2-4288-B129-7F142D3D209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2-4288-B129-7F142D3D2090}"/>
              </c:ext>
            </c:extLst>
          </c:dPt>
          <c:cat>
            <c:strRef>
              <c:f>'5'!$A$4:$A$6</c:f>
              <c:strCache>
                <c:ptCount val="2"/>
                <c:pt idx="0">
                  <c:v>Non Active</c:v>
                </c:pt>
                <c:pt idx="1">
                  <c:v>Active</c:v>
                </c:pt>
              </c:strCache>
            </c:strRef>
          </c:cat>
          <c:val>
            <c:numRef>
              <c:f>'5'!$B$4:$B$6</c:f>
              <c:numCache>
                <c:formatCode>0.0</c:formatCode>
                <c:ptCount val="2"/>
                <c:pt idx="0">
                  <c:v>599.00380228136885</c:v>
                </c:pt>
                <c:pt idx="1">
                  <c:v>582.99578059071735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52-4288-B129-7F142D3D2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5192176"/>
        <c:axId val="775198000"/>
      </c:barChart>
      <c:catAx>
        <c:axId val="775192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198000"/>
        <c:crosses val="autoZero"/>
        <c:auto val="1"/>
        <c:lblAlgn val="ctr"/>
        <c:lblOffset val="100"/>
        <c:noMultiLvlLbl val="0"/>
      </c:catAx>
      <c:valAx>
        <c:axId val="775198000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192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tx1"/>
    </a:solidFill>
    <a:ln w="15875" cap="flat" cmpd="sng" algn="ctr">
      <a:solidFill>
        <a:srgbClr val="FF0000"/>
      </a:solidFill>
      <a:round/>
    </a:ln>
    <a:effectLst>
      <a:innerShdw blurRad="63500" dist="50800" dir="16200000">
        <a:prstClr val="black">
          <a:alpha val="50000"/>
        </a:prstClr>
      </a:innerShdw>
    </a:effectLst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DataToolQue1!$C$4:$C$503</cx:f>
        <cx:lvl ptCount="500" formatCode="General">
          <cx:pt idx="0">107886.77</cx:pt>
          <cx:pt idx="1">52848.110000000001</cx:pt>
          <cx:pt idx="2">94395.020000000004</cx:pt>
          <cx:pt idx="3">146739.54999999999</cx:pt>
          <cx:pt idx="4">16036.549999999999</cx:pt>
          <cx:pt idx="5">65189.099999999999</cx:pt>
          <cx:pt idx="6">135962.88</cx:pt>
          <cx:pt idx="7">92581.539999999994</cx:pt>
          <cx:pt idx="8">141848.51000000001</cx:pt>
          <cx:pt idx="9">143065.10000000001</cx:pt>
          <cx:pt idx="10">125839.96000000001</cx:pt>
          <cx:pt idx="11">58708.709999999999</cx:pt>
          <cx:pt idx="12">13740.959999999999</cx:pt>
          <cx:pt idx="13">143532.82000000001</cx:pt>
          <cx:pt idx="14">38571.279999999999</cx:pt>
          <cx:pt idx="15">43961.449999999997</cx:pt>
          <cx:pt idx="16">103226.64</cx:pt>
          <cx:pt idx="17">108305.55</cx:pt>
          <cx:pt idx="18">144262.57000000001</cx:pt>
          <cx:pt idx="19">93337.309999999998</cx:pt>
          <cx:pt idx="20">71646.190000000002</cx:pt>
          <cx:pt idx="21">27413.389999999999</cx:pt>
          <cx:pt idx="22">130037.45</cx:pt>
          <cx:pt idx="23">16197.08</cx:pt>
          <cx:pt idx="24">129312.08</cx:pt>
          <cx:pt idx="25">57083.949999999997</cx:pt>
          <cx:pt idx="26">137124.10999999999</cx:pt>
          <cx:pt idx="27">129087.2</cx:pt>
          <cx:pt idx="28">107849.47</cx:pt>
          <cx:pt idx="29">82076.699999999997</cx:pt>
          <cx:pt idx="30">106833.17999999999</cx:pt>
          <cx:pt idx="31">88655.490000000005</cx:pt>
          <cx:pt idx="32">45305.660000000003</cx:pt>
          <cx:pt idx="33">90761.770000000004</cx:pt>
          <cx:pt idx="34">128936.13</cx:pt>
          <cx:pt idx="35">39491.230000000003</cx:pt>
          <cx:pt idx="36">82076.699999999997</cx:pt>
          <cx:pt idx="37">22363.52</cx:pt>
          <cx:pt idx="38">118972.35000000001</cx:pt>
          <cx:pt idx="39">23908.029999999999</cx:pt>
          <cx:pt idx="40">82076.699999999997</cx:pt>
          <cx:pt idx="41">81519.779999999999</cx:pt>
          <cx:pt idx="42">48255.32</cx:pt>
          <cx:pt idx="43">19803.700000000001</cx:pt>
          <cx:pt idx="44">124490.71000000001</cx:pt>
          <cx:pt idx="45">64920.410000000003</cx:pt>
          <cx:pt idx="46">133876.07999999999</cx:pt>
          <cx:pt idx="47">110877.22</cx:pt>
          <cx:pt idx="48">21781.599999999999</cx:pt>
          <cx:pt idx="49">118097.5</cx:pt>
          <cx:pt idx="50">125168.23</cx:pt>
          <cx:pt idx="51">24025.919999999998</cx:pt>
          <cx:pt idx="52">103834.77</cx:pt>
          <cx:pt idx="53">40937.339999999997</cx:pt>
          <cx:pt idx="54">56949.239999999998</cx:pt>
          <cx:pt idx="55">29656.959999999999</cx:pt>
          <cx:pt idx="56">16131.690000000001</cx:pt>
          <cx:pt idx="57">130050.89999999999</cx:pt>
          <cx:pt idx="58">140603.54000000001</cx:pt>
          <cx:pt idx="59">111048.16</cx:pt>
          <cx:pt idx="60">33012.779999999999</cx:pt>
          <cx:pt idx="61">10127.809999999999</cx:pt>
          <cx:pt idx="62">60885.400000000001</cx:pt>
          <cx:pt idx="63">86343.960000000006</cx:pt>
          <cx:pt idx="64">68374.880000000005</cx:pt>
          <cx:pt idx="65">103458.25999999999</cx:pt>
          <cx:pt idx="66">48970.879999999997</cx:pt>
          <cx:pt idx="67">50593.370000000003</cx:pt>
          <cx:pt idx="68">10848.469999999999</cx:pt>
          <cx:pt idx="69">99812.419999999998</cx:pt>
          <cx:pt idx="70">128437.74000000001</cx:pt>
          <cx:pt idx="71">138274.03</cx:pt>
          <cx:pt idx="72">92201.910000000003</cx:pt>
          <cx:pt idx="73">36831.440000000002</cx:pt>
          <cx:pt idx="74">67445.009999999995</cx:pt>
          <cx:pt idx="75">60075.809999999998</cx:pt>
          <cx:pt idx="76">18020.810000000001</cx:pt>
          <cx:pt idx="77">11971.58</cx:pt>
          <cx:pt idx="78">53475.839999999997</cx:pt>
          <cx:pt idx="79">109301.92999999999</cx:pt>
          <cx:pt idx="80">101131.11</cx:pt>
          <cx:pt idx="81">117137.03999999999</cx:pt>
          <cx:pt idx="82">132532.95999999999</cx:pt>
          <cx:pt idx="83">142833.29999999999</cx:pt>
          <cx:pt idx="84">121737.08</cx:pt>
          <cx:pt idx="85">15679.540000000001</cx:pt>
          <cx:pt idx="86">145603.81</cx:pt>
          <cx:pt idx="87">54061.889999999999</cx:pt>
          <cx:pt idx="88">133731.54999999999</cx:pt>
          <cx:pt idx="89">28817.75</cx:pt>
          <cx:pt idx="90">101797.2</cx:pt>
          <cx:pt idx="91">54977.059999999998</cx:pt>
          <cx:pt idx="92">121172.64999999999</cx:pt>
          <cx:pt idx="93">27995.720000000001</cx:pt>
          <cx:pt idx="94">81112.419999999998</cx:pt>
          <cx:pt idx="95">147488.23999999999</cx:pt>
          <cx:pt idx="96">111587.44</cx:pt>
          <cx:pt idx="97">27793.349999999999</cx:pt>
          <cx:pt idx="98">102150.42</cx:pt>
          <cx:pt idx="99">103995.53</cx:pt>
          <cx:pt idx="100">125609.39</cx:pt>
          <cx:pt idx="101">51542.449999999997</cx:pt>
          <cx:pt idx="102">30554.849999999999</cx:pt>
          <cx:pt idx="103">128540.03</cx:pt>
          <cx:pt idx="104">61080.019999999997</cx:pt>
          <cx:pt idx="105">71498.5</cx:pt>
          <cx:pt idx="106">144375.79999999999</cx:pt>
          <cx:pt idx="107">74188.759999999995</cx:pt>
          <cx:pt idx="108">21425.939999999999</cx:pt>
          <cx:pt idx="109">102543.92</cx:pt>
          <cx:pt idx="110">110349.05</cx:pt>
          <cx:pt idx="111">75419.119999999995</cx:pt>
          <cx:pt idx="112">108422.12</cx:pt>
          <cx:pt idx="113">65451.93</cx:pt>
          <cx:pt idx="114">136090.56</cx:pt>
          <cx:pt idx="115">117883.52</cx:pt>
          <cx:pt idx="116">49103.379999999997</cx:pt>
          <cx:pt idx="117">76101.240000000005</cx:pt>
          <cx:pt idx="118">111107.96000000001</cx:pt>
          <cx:pt idx="119">84784.470000000001</cx:pt>
          <cx:pt idx="120">82791.570000000007</cx:pt>
          <cx:pt idx="121">127955.39999999999</cx:pt>
          <cx:pt idx="122">101378.44</cx:pt>
          <cx:pt idx="123">141665.95000000001</cx:pt>
          <cx:pt idx="124">48022.059999999998</cx:pt>
          <cx:pt idx="125">23962.59</cx:pt>
          <cx:pt idx="126">36037.629999999997</cx:pt>
          <cx:pt idx="127">36575.879999999997</cx:pt>
          <cx:pt idx="128">87587.830000000002</cx:pt>
          <cx:pt idx="129">81668.889999999999</cx:pt>
          <cx:pt idx="130">93162.759999999995</cx:pt>
          <cx:pt idx="131">38147.910000000003</cx:pt>
          <cx:pt idx="132">43499.669999999998</cx:pt>
          <cx:pt idx="133">17973.880000000001</cx:pt>
          <cx:pt idx="134">13545.02</cx:pt>
          <cx:pt idx="135">59763.129999999997</cx:pt>
          <cx:pt idx="136">114484.03999999999</cx:pt>
          <cx:pt idx="137">108015.60000000001</cx:pt>
          <cx:pt idx="138">103143.50999999999</cx:pt>
          <cx:pt idx="139">13005.860000000001</cx:pt>
          <cx:pt idx="140">142792.82999999999</cx:pt>
          <cx:pt idx="141">57655.650000000001</cx:pt>
          <cx:pt idx="142">70775.050000000003</cx:pt>
          <cx:pt idx="143">122175.46000000001</cx:pt>
          <cx:pt idx="144">22814.139999999999</cx:pt>
          <cx:pt idx="145">34759.360000000001</cx:pt>
          <cx:pt idx="146">55585.669999999998</cx:pt>
          <cx:pt idx="147">128074.02</cx:pt>
          <cx:pt idx="148">106009.52</cx:pt>
          <cx:pt idx="149">60175.220000000001</cx:pt>
          <cx:pt idx="150">140671.20999999999</cx:pt>
          <cx:pt idx="151">119718.19</cx:pt>
          <cx:pt idx="152">11462.629999999999</cx:pt>
          <cx:pt idx="153">73040.669999999998</cx:pt>
          <cx:pt idx="154">69509.759999999995</cx:pt>
          <cx:pt idx="155">42983.989999999998</cx:pt>
          <cx:pt idx="156">49445.480000000003</cx:pt>
          <cx:pt idx="157">105598.56</cx:pt>
          <cx:pt idx="158">43662.790000000001</cx:pt>
          <cx:pt idx="159">113646.28</cx:pt>
          <cx:pt idx="160">75716.979999999996</cx:pt>
          <cx:pt idx="161">21151.48</cx:pt>
          <cx:pt idx="162">66914.649999999994</cx:pt>
          <cx:pt idx="163">120812.2</cx:pt>
          <cx:pt idx="164">28096.07</cx:pt>
          <cx:pt idx="165">80375.979999999996</cx:pt>
          <cx:pt idx="166">36084.610000000001</cx:pt>
          <cx:pt idx="167">139690.22</cx:pt>
          <cx:pt idx="168">86790.470000000001</cx:pt>
          <cx:pt idx="169">33137.160000000003</cx:pt>
          <cx:pt idx="170">88266.729999999996</cx:pt>
          <cx:pt idx="171">144202.79000000001</cx:pt>
          <cx:pt idx="172">126167.25</cx:pt>
          <cx:pt idx="173">57614.959999999999</cx:pt>
          <cx:pt idx="174">114104.64999999999</cx:pt>
          <cx:pt idx="175">106102.67</cx:pt>
          <cx:pt idx="176">114757.22</cx:pt>
          <cx:pt idx="177">77687.860000000001</cx:pt>
          <cx:pt idx="178">138662.48999999999</cx:pt>
          <cx:pt idx="179">62160.120000000003</cx:pt>
          <cx:pt idx="180">144755.60999999999</cx:pt>
          <cx:pt idx="181">27139.720000000001</cx:pt>
          <cx:pt idx="182">140547.92999999999</cx:pt>
          <cx:pt idx="183">116721.45</cx:pt>
          <cx:pt idx="184">143728.42000000001</cx:pt>
          <cx:pt idx="185">87508.690000000002</cx:pt>
          <cx:pt idx="186">141135.62</cx:pt>
          <cx:pt idx="187">33745.43</cx:pt>
          <cx:pt idx="188">14185.620000000001</cx:pt>
          <cx:pt idx="189">108093.17999999999</cx:pt>
          <cx:pt idx="190">130888.75999999999</cx:pt>
          <cx:pt idx="191">135564.73000000001</cx:pt>
          <cx:pt idx="192">18606.009999999998</cx:pt>
          <cx:pt idx="193">59452.540000000001</cx:pt>
          <cx:pt idx="194">72202.649999999994</cx:pt>
          <cx:pt idx="195">139671.38</cx:pt>
          <cx:pt idx="196">51011.370000000003</cx:pt>
          <cx:pt idx="197">106372.60000000001</cx:pt>
          <cx:pt idx="198">40784.480000000003</cx:pt>
          <cx:pt idx="199">95781.75</cx:pt>
          <cx:pt idx="200">25837.27</cx:pt>
          <cx:pt idx="201">115636.53</cx:pt>
          <cx:pt idx="202">16236.92</cx:pt>
          <cx:pt idx="203">149768.04999999999</cx:pt>
          <cx:pt idx="204">122196.71000000001</cx:pt>
          <cx:pt idx="205">95777.529999999999</cx:pt>
          <cx:pt idx="206">117590.06</cx:pt>
          <cx:pt idx="207">10423.709999999999</cx:pt>
          <cx:pt idx="208">69975.320000000007</cx:pt>
          <cx:pt idx="209">93107.100000000006</cx:pt>
          <cx:pt idx="210">146668.19</cx:pt>
          <cx:pt idx="211">61220.889999999999</cx:pt>
          <cx:pt idx="212">145868.73999999999</cx:pt>
          <cx:pt idx="213">82176.899999999994</cx:pt>
          <cx:pt idx="214">19713.43</cx:pt>
          <cx:pt idx="215">96310.130000000005</cx:pt>
          <cx:pt idx="216">125091.67999999999</cx:pt>
          <cx:pt idx="217">134198.82999999999</cx:pt>
          <cx:pt idx="218">84036.970000000001</cx:pt>
          <cx:pt idx="219">72274.300000000003</cx:pt>
          <cx:pt idx="220">99332.869999999995</cx:pt>
          <cx:pt idx="221">18737.27</cx:pt>
          <cx:pt idx="222">141842.12</cx:pt>
          <cx:pt idx="223">43587.169999999998</cx:pt>
          <cx:pt idx="224">97832.300000000003</cx:pt>
          <cx:pt idx="225">94496.240000000005</cx:pt>
          <cx:pt idx="226">111037.23</cx:pt>
          <cx:pt idx="227">129494.46000000001</cx:pt>
          <cx:pt idx="228">45375.970000000001</cx:pt>
          <cx:pt idx="229">38969.330000000002</cx:pt>
          <cx:pt idx="230">114472.39999999999</cx:pt>
          <cx:pt idx="231">36108.419999999998</cx:pt>
          <cx:pt idx="232">143845.98999999999</cx:pt>
          <cx:pt idx="233">37615.839999999997</cx:pt>
          <cx:pt idx="234">83705.740000000005</cx:pt>
          <cx:pt idx="235">101878.09</cx:pt>
          <cx:pt idx="236">33894.089999999997</cx:pt>
          <cx:pt idx="237">64031.989999999998</cx:pt>
          <cx:pt idx="238">119070.67999999999</cx:pt>
          <cx:pt idx="239">52021.75</cx:pt>
          <cx:pt idx="240">58187.739999999998</cx:pt>
          <cx:pt idx="241">38576.970000000001</cx:pt>
          <cx:pt idx="242">116196.88</cx:pt>
          <cx:pt idx="243">43527.089999999997</cx:pt>
          <cx:pt idx="244">47917.629999999997</cx:pt>
          <cx:pt idx="245">78723.149999999994</cx:pt>
          <cx:pt idx="246">36850.699999999997</cx:pt>
          <cx:pt idx="247">42147.480000000003</cx:pt>
          <cx:pt idx="248">139671.97</cx:pt>
          <cx:pt idx="249">122291.38</cx:pt>
          <cx:pt idx="250">47605.639999999999</cx:pt>
          <cx:pt idx="251">107875.28999999999</cx:pt>
          <cx:pt idx="252">60995.519999999997</cx:pt>
          <cx:pt idx="253">69503.589999999997</cx:pt>
          <cx:pt idx="254">108820.32000000001</cx:pt>
          <cx:pt idx="255">122764.08</cx:pt>
          <cx:pt idx="256">46897.410000000003</cx:pt>
          <cx:pt idx="257">34325.360000000001</cx:pt>
          <cx:pt idx="258">71585.869999999995</cx:pt>
          <cx:pt idx="259">45223.900000000001</cx:pt>
          <cx:pt idx="260">122538.35000000001</cx:pt>
          <cx:pt idx="261">33647.800000000003</cx:pt>
          <cx:pt idx="262">55748.580000000002</cx:pt>
          <cx:pt idx="263">37047.949999999997</cx:pt>
          <cx:pt idx="264">14640.190000000001</cx:pt>
          <cx:pt idx="265">91754.309999999998</cx:pt>
          <cx:pt idx="266">119204.73</cx:pt>
          <cx:pt idx="267">124481.95</cx:pt>
          <cx:pt idx="268">106385.78</cx:pt>
          <cx:pt idx="269">116792.39</cx:pt>
          <cx:pt idx="270">72099.130000000005</cx:pt>
          <cx:pt idx="271">26002.709999999999</cx:pt>
          <cx:pt idx="272">48088.940000000002</cx:pt>
          <cx:pt idx="273">88503.020000000004</cx:pt>
          <cx:pt idx="274">140183.29000000001</cx:pt>
          <cx:pt idx="275">105194.71000000001</cx:pt>
          <cx:pt idx="276">35871.660000000003</cx:pt>
          <cx:pt idx="277">75036.289999999994</cx:pt>
          <cx:pt idx="278">127236.12</cx:pt>
          <cx:pt idx="279">23547.860000000001</cx:pt>
          <cx:pt idx="280">21082.349999999999</cx:pt>
          <cx:pt idx="281">141248.29000000001</cx:pt>
          <cx:pt idx="282">132280.03</cx:pt>
          <cx:pt idx="283">70010.279999999999</cx:pt>
          <cx:pt idx="284">111365.92999999999</cx:pt>
          <cx:pt idx="285">119809.36</cx:pt>
          <cx:pt idx="286">56250.209999999999</cx:pt>
          <cx:pt idx="287">71072.839999999997</cx:pt>
          <cx:pt idx="288">130492.75</cx:pt>
          <cx:pt idx="289">11871.68</cx:pt>
          <cx:pt idx="290">57363.120000000003</cx:pt>
          <cx:pt idx="291">145899.54000000001</cx:pt>
          <cx:pt idx="292">74150.789999999994</cx:pt>
          <cx:pt idx="293">66758.630000000005</cx:pt>
          <cx:pt idx="294">14556.33</cx:pt>
          <cx:pt idx="295">112038.87</cx:pt>
          <cx:pt idx="296">141751.95999999999</cx:pt>
          <cx:pt idx="297">107683.81</cx:pt>
          <cx:pt idx="298">102035.16</cx:pt>
          <cx:pt idx="299">140486.14000000001</cx:pt>
          <cx:pt idx="300">31564.75</cx:pt>
          <cx:pt idx="301">24566</cx:pt>
          <cx:pt idx="302">105985.33</cx:pt>
          <cx:pt idx="303">20310.529999999999</cx:pt>
          <cx:pt idx="304">137236.54000000001</cx:pt>
          <cx:pt idx="305">105880.00999999999</cx:pt>
          <cx:pt idx="306">118581.88</cx:pt>
          <cx:pt idx="307">135716.10999999999</cx:pt>
          <cx:pt idx="308">21570.41</cx:pt>
          <cx:pt idx="309">57175.830000000002</cx:pt>
          <cx:pt idx="310">87583.039999999994</cx:pt>
          <cx:pt idx="311">129536.99000000001</cx:pt>
          <cx:pt idx="312">87838.320000000007</cx:pt>
          <cx:pt idx="313">90381.039999999994</cx:pt>
          <cx:pt idx="314">90227.360000000001</cx:pt>
          <cx:pt idx="315">103203.97</cx:pt>
          <cx:pt idx="316">111373.48</cx:pt>
          <cx:pt idx="317">106046.27</cx:pt>
          <cx:pt idx="318">29342.259999999998</cx:pt>
          <cx:pt idx="319">148688.76999999999</cx:pt>
          <cx:pt idx="320">129283.37</cx:pt>
          <cx:pt idx="321">76167.419999999998</cx:pt>
          <cx:pt idx="322">100083.34</cx:pt>
          <cx:pt idx="323">47420.919999999998</cx:pt>
          <cx:pt idx="324">126187.32000000001</cx:pt>
          <cx:pt idx="325">94143.759999999995</cx:pt>
          <cx:pt idx="326">46765.519999999997</cx:pt>
          <cx:pt idx="327">127716.72</cx:pt>
          <cx:pt idx="328">23783.400000000001</cx:pt>
          <cx:pt idx="329">45722.089999999997</cx:pt>
          <cx:pt idx="330">57238.529999999999</cx:pt>
          <cx:pt idx="331">27387.77</cx:pt>
          <cx:pt idx="332">75002.110000000001</cx:pt>
          <cx:pt idx="333">117202.39999999999</cx:pt>
          <cx:pt idx="334">67005.429999999993</cx:pt>
          <cx:pt idx="335">107283.07000000001</cx:pt>
          <cx:pt idx="336">37164.599999999999</cx:pt>
          <cx:pt idx="337">125784.2</cx:pt>
          <cx:pt idx="338">33868.199999999997</cx:pt>
          <cx:pt idx="339">108174.82000000001</cx:pt>
          <cx:pt idx="340">49422.5</cx:pt>
          <cx:pt idx="341">124392.14999999999</cx:pt>
          <cx:pt idx="342">145049.72</cx:pt>
          <cx:pt idx="343">118783.64</cx:pt>
          <cx:pt idx="344">17554.759999999998</cx:pt>
          <cx:pt idx="345">15514.32</cx:pt>
          <cx:pt idx="346">12942.16</cx:pt>
          <cx:pt idx="347">140925.67999999999</cx:pt>
          <cx:pt idx="348">35048.160000000003</cx:pt>
          <cx:pt idx="349">129607.96000000001</cx:pt>
          <cx:pt idx="350">112678.03999999999</cx:pt>
          <cx:pt idx="351">104636.55</cx:pt>
          <cx:pt idx="352">16581.23</cx:pt>
          <cx:pt idx="353">89777.410000000003</cx:pt>
          <cx:pt idx="354">146255.76999999999</cx:pt>
          <cx:pt idx="355">100509.25</cx:pt>
          <cx:pt idx="356">50480.540000000001</cx:pt>
          <cx:pt idx="357">117465.12</cx:pt>
          <cx:pt idx="358">77933.479999999996</cx:pt>
          <cx:pt idx="359">26370.52</cx:pt>
          <cx:pt idx="360">132665.07999999999</cx:pt>
          <cx:pt idx="361">122633.44</cx:pt>
          <cx:pt idx="362">13741.1</cx:pt>
          <cx:pt idx="363">15699.41</cx:pt>
          <cx:pt idx="364">36418.230000000003</cx:pt>
          <cx:pt idx="365">130825.14</cx:pt>
          <cx:pt idx="366">37239.080000000002</cx:pt>
          <cx:pt idx="367">139041.32999999999</cx:pt>
          <cx:pt idx="368">81521.020000000004</cx:pt>
          <cx:pt idx="369">50215.32</cx:pt>
          <cx:pt idx="370">27505.16</cx:pt>
          <cx:pt idx="371">91193.309999999998</cx:pt>
          <cx:pt idx="372">135514.51000000001</cx:pt>
          <cx:pt idx="373">96850.830000000002</cx:pt>
          <cx:pt idx="374">70802.910000000003</cx:pt>
          <cx:pt idx="375">97501.270000000004</cx:pt>
          <cx:pt idx="376">112863.73</cx:pt>
          <cx:pt idx="377">43482.279999999999</cx:pt>
          <cx:pt idx="378">47799.889999999999</cx:pt>
          <cx:pt idx="379">134929.35000000001</cx:pt>
          <cx:pt idx="380">119298.33</cx:pt>
          <cx:pt idx="381">111705.42999999999</cx:pt>
          <cx:pt idx="382">103883.72</cx:pt>
          <cx:pt idx="383">82707.830000000002</cx:pt>
          <cx:pt idx="384">60737.809999999998</cx:pt>
          <cx:pt idx="385">64850.980000000003</cx:pt>
          <cx:pt idx="386">21108.790000000001</cx:pt>
          <cx:pt idx="387">134066.89000000001</cx:pt>
          <cx:pt idx="388">12942.780000000001</cx:pt>
          <cx:pt idx="389">128261.17999999999</cx:pt>
          <cx:pt idx="390">73777.070000000007</cx:pt>
          <cx:pt idx="391">35799.879999999997</cx:pt>
          <cx:pt idx="392">97218.440000000002</cx:pt>
          <cx:pt idx="393">81839.690000000002</cx:pt>
          <cx:pt idx="394">99695.369999999995</cx:pt>
          <cx:pt idx="395">61207.900000000001</cx:pt>
          <cx:pt idx="396">121798.16</cx:pt>
          <cx:pt idx="397">69952.509999999995</cx:pt>
          <cx:pt idx="398">64388.610000000001</cx:pt>
          <cx:pt idx="399">97693.259999999995</cx:pt>
          <cx:pt idx="400">127051.78</cx:pt>
          <cx:pt idx="401">22278.369999999999</cx:pt>
          <cx:pt idx="402">71242.419999999998</cx:pt>
          <cx:pt idx="403">76217.139999999999</cx:pt>
          <cx:pt idx="404">84471.690000000002</cx:pt>
          <cx:pt idx="405">55636.300000000003</cx:pt>
          <cx:pt idx="406">35708.43</cx:pt>
          <cx:pt idx="407">41989.110000000001</cx:pt>
          <cx:pt idx="408">44531.43</cx:pt>
          <cx:pt idx="409">67984.020000000004</cx:pt>
          <cx:pt idx="410">87532.669999999998</cx:pt>
          <cx:pt idx="411">56454.410000000003</cx:pt>
          <cx:pt idx="412">125590.02</cx:pt>
          <cx:pt idx="413">76620.289999999994</cx:pt>
          <cx:pt idx="414">52816.699999999997</cx:pt>
          <cx:pt idx="415">58389.150000000001</cx:pt>
          <cx:pt idx="416">148498.85000000001</cx:pt>
          <cx:pt idx="417">102614.36</cx:pt>
          <cx:pt idx="418">67354.759999999995</cx:pt>
          <cx:pt idx="419">135558.76000000001</cx:pt>
          <cx:pt idx="420">117045.7</cx:pt>
          <cx:pt idx="421">131045.89999999999</cx:pt>
          <cx:pt idx="422">32556.34</cx:pt>
          <cx:pt idx="423">122338.50999999999</cx:pt>
          <cx:pt idx="424">77215.990000000005</cx:pt>
          <cx:pt idx="425">19540.709999999999</cx:pt>
          <cx:pt idx="426">22885.139999999999</cx:pt>
          <cx:pt idx="427">90275.779999999999</cx:pt>
          <cx:pt idx="428">64420.160000000003</cx:pt>
          <cx:pt idx="429">19915.18</cx:pt>
          <cx:pt idx="430">71091.440000000002</cx:pt>
          <cx:pt idx="431">120900.89999999999</cx:pt>
          <cx:pt idx="432">40101.639999999999</cx:pt>
          <cx:pt idx="433">111156.24000000001</cx:pt>
          <cx:pt idx="434">69683.199999999997</cx:pt>
          <cx:pt idx="435">56017.639999999999</cx:pt>
          <cx:pt idx="436">68485.740000000005</cx:pt>
          <cx:pt idx="437">99026.410000000003</cx:pt>
          <cx:pt idx="438">63609.910000000003</cx:pt>
          <cx:pt idx="439">84684</cx:pt>
          <cx:pt idx="440">20477.41</cx:pt>
          <cx:pt idx="441">102957.36</cx:pt>
          <cx:pt idx="442">30241.09</cx:pt>
          <cx:pt idx="443">33648.459999999999</cx:pt>
          <cx:pt idx="444">107521.28999999999</cx:pt>
          <cx:pt idx="445">148736.87</cx:pt>
          <cx:pt idx="446">136504.92999999999</cx:pt>
          <cx:pt idx="447">74035.929999999993</cx:pt>
          <cx:pt idx="448">52394</cx:pt>
          <cx:pt idx="449">72303.199999999997</cx:pt>
          <cx:pt idx="450">88360.270000000004</cx:pt>
          <cx:pt idx="451">46958.370000000003</cx:pt>
          <cx:pt idx="452">111036.69</cx:pt>
          <cx:pt idx="453">13370.940000000001</cx:pt>
          <cx:pt idx="454">141964.45999999999</cx:pt>
          <cx:pt idx="455">111640.94</cx:pt>
          <cx:pt idx="456">132228.17999999999</cx:pt>
          <cx:pt idx="457">57395.970000000001</cx:pt>
          <cx:pt idx="458">140478.73999999999</cx:pt>
          <cx:pt idx="459">148617.01000000001</cx:pt>
          <cx:pt idx="460">35122.360000000001</cx:pt>
          <cx:pt idx="461">90411.330000000002</cx:pt>
          <cx:pt idx="462">131348.78</cx:pt>
          <cx:pt idx="463">16813.419999999998</cx:pt>
          <cx:pt idx="464">118614.97</cx:pt>
          <cx:pt idx="465">14893.469999999999</cx:pt>
          <cx:pt idx="466">101660.52</cx:pt>
          <cx:pt idx="467">23399.150000000001</cx:pt>
          <cx:pt idx="468">24061.040000000001</cx:pt>
          <cx:pt idx="469">50254.160000000003</cx:pt>
          <cx:pt idx="470">62313.559999999998</cx:pt>
          <cx:pt idx="471">80855.009999999995</cx:pt>
          <cx:pt idx="472">19461.59</cx:pt>
          <cx:pt idx="473">64833.379999999997</cx:pt>
          <cx:pt idx="474">144035.23000000001</cx:pt>
          <cx:pt idx="475">76895.639999999999</cx:pt>
          <cx:pt idx="476">146557.31</cx:pt>
          <cx:pt idx="477">142428.82999999999</cx:pt>
          <cx:pt idx="478">48172.940000000002</cx:pt>
          <cx:pt idx="479">124013.91</cx:pt>
          <cx:pt idx="480">58513.239999999998</cx:pt>
          <cx:pt idx="481">100372.28</cx:pt>
          <cx:pt idx="482">55627.459999999999</cx:pt>
          <cx:pt idx="483">37534.690000000002</cx:pt>
          <cx:pt idx="484">91069.460000000006</cx:pt>
          <cx:pt idx="485">129097.78999999999</cx:pt>
          <cx:pt idx="486">143986.04000000001</cx:pt>
          <cx:pt idx="487">46753.370000000003</cx:pt>
          <cx:pt idx="488">105135.87</cx:pt>
          <cx:pt idx="489">125551.64</cx:pt>
          <cx:pt idx="490">39633.650000000001</cx:pt>
          <cx:pt idx="491">81684.839999999997</cx:pt>
          <cx:pt idx="492">136772.28</cx:pt>
          <cx:pt idx="493">131084.14999999999</cx:pt>
          <cx:pt idx="494">11580.610000000001</cx:pt>
          <cx:pt idx="495">97382.979999999996</cx:pt>
          <cx:pt idx="496">98955.369999999995</cx:pt>
          <cx:pt idx="497">148752.48999999999</cx:pt>
          <cx:pt idx="498">106391.64</cx:pt>
          <cx:pt idx="499">85565.139999999999</cx:pt>
        </cx:lvl>
      </cx:numDim>
    </cx:data>
  </cx:chartData>
  <cx:chart>
    <cx:plotArea>
      <cx:plotAreaRegion>
        <cx:series layoutId="clusteredColumn" uniqueId="{5B5FD87E-51FC-41AA-ACA5-D342368D9049}">
          <cx:tx>
            <cx:txData>
              <cx:f>DataToolQue1!$C$3</cx:f>
              <cx:v>EstimatedSalary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tickLabels/>
        <cx:txPr>
          <a:bodyPr spcFirstLastPara="1" vertOverflow="ellipsis" wrap="square" lIns="0" tIns="0" rIns="0" bIns="0" anchor="ctr" anchorCtr="1"/>
          <a:lstStyle/>
          <a:p>
            <a:pPr>
              <a:defRPr>
                <a:solidFill>
                  <a:schemeClr val="bg1"/>
                </a:solidFill>
              </a:defRPr>
            </a:pPr>
            <a:endParaRPr lang="en-US">
              <a:solidFill>
                <a:schemeClr val="bg1"/>
              </a:solidFill>
            </a:endParaRPr>
          </a:p>
        </cx:txPr>
      </cx:axis>
    </cx:plotArea>
  </cx:chart>
</cx:chartSpace>
</file>

<file path=ppt/charts/chart7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DataToolQue2!$G$5:$G$169</cx:f>
        <cx:lvl ptCount="165" formatCode="General">
          <cx:pt idx="1">443</cx:pt>
          <cx:pt idx="2">574</cx:pt>
          <cx:pt idx="3">686</cx:pt>
          <cx:pt idx="4">849</cx:pt>
          <cx:pt idx="5">488</cx:pt>
          <cx:pt idx="6">470</cx:pt>
          <cx:pt idx="7">813</cx:pt>
          <cx:pt idx="8">694</cx:pt>
          <cx:pt idx="9">498</cx:pt>
          <cx:pt idx="10">740</cx:pt>
          <cx:pt idx="11">442</cx:pt>
          <cx:pt idx="12">679</cx:pt>
          <cx:pt idx="13">683</cx:pt>
          <cx:pt idx="14">631</cx:pt>
          <cx:pt idx="15">469</cx:pt>
          <cx:pt idx="16">515</cx:pt>
          <cx:pt idx="17">733</cx:pt>
          <cx:pt idx="18">735</cx:pt>
          <cx:pt idx="19">422</cx:pt>
          <cx:pt idx="20">537</cx:pt>
          <cx:pt idx="21">520</cx:pt>
          <cx:pt idx="22">663</cx:pt>
          <cx:pt idx="23">825</cx:pt>
          <cx:pt idx="24">737</cx:pt>
          <cx:pt idx="25">556</cx:pt>
          <cx:pt idx="26">547</cx:pt>
          <cx:pt idx="27">547</cx:pt>
          <cx:pt idx="28">700</cx:pt>
          <cx:pt idx="29">514</cx:pt>
          <cx:pt idx="30">703</cx:pt>
          <cx:pt idx="31">591</cx:pt>
          <cx:pt idx="32">585</cx:pt>
          <cx:pt idx="33">846</cx:pt>
          <cx:pt idx="34">477</cx:pt>
          <cx:pt idx="35">362</cx:pt>
          <cx:pt idx="36">468</cx:pt>
          <cx:pt idx="37">724</cx:pt>
          <cx:pt idx="38">465</cx:pt>
          <cx:pt idx="39">759</cx:pt>
          <cx:pt idx="40">848</cx:pt>
          <cx:pt idx="41">460</cx:pt>
          <cx:pt idx="42">414</cx:pt>
          <cx:pt idx="43">423</cx:pt>
          <cx:pt idx="44">398</cx:pt>
          <cx:pt idx="45">426</cx:pt>
          <cx:pt idx="46">843</cx:pt>
          <cx:pt idx="47">398</cx:pt>
          <cx:pt idx="48">421</cx:pt>
          <cx:pt idx="49">696</cx:pt>
          <cx:pt idx="50">844</cx:pt>
          <cx:pt idx="51">725</cx:pt>
          <cx:pt idx="52">370</cx:pt>
          <cx:pt idx="53">760</cx:pt>
          <cx:pt idx="54">654</cx:pt>
          <cx:pt idx="55">615</cx:pt>
          <cx:pt idx="56">722</cx:pt>
          <cx:pt idx="57">583</cx:pt>
          <cx:pt idx="58">450</cx:pt>
          <cx:pt idx="59">454</cx:pt>
          <cx:pt idx="60">771</cx:pt>
          <cx:pt idx="61">728</cx:pt>
          <cx:pt idx="62">760</cx:pt>
          <cx:pt idx="63">422</cx:pt>
          <cx:pt idx="64">624</cx:pt>
          <cx:pt idx="65">758</cx:pt>
          <cx:pt idx="66">389</cx:pt>
          <cx:pt idx="67">473</cx:pt>
          <cx:pt idx="68">545</cx:pt>
          <cx:pt idx="69">488</cx:pt>
          <cx:pt idx="70">740</cx:pt>
          <cx:pt idx="71">791</cx:pt>
          <cx:pt idx="72">753</cx:pt>
          <cx:pt idx="73">468</cx:pt>
          <cx:pt idx="74">478</cx:pt>
          <cx:pt idx="75">715</cx:pt>
          <cx:pt idx="76">621</cx:pt>
          <cx:pt idx="77">468</cx:pt>
          <cx:pt idx="78">383</cx:pt>
          <cx:pt idx="79">501</cx:pt>
          <cx:pt idx="80">746</cx:pt>
          <cx:pt idx="81">739</cx:pt>
          <cx:pt idx="82">388</cx:pt>
          <cx:pt idx="83">616</cx:pt>
          <cx:pt idx="84">356</cx:pt>
          <cx:pt idx="85">731</cx:pt>
          <cx:pt idx="86">452</cx:pt>
          <cx:pt idx="87">732</cx:pt>
          <cx:pt idx="88">528</cx:pt>
          <cx:pt idx="89">682</cx:pt>
          <cx:pt idx="90">507</cx:pt>
          <cx:pt idx="91">465</cx:pt>
          <cx:pt idx="92">806</cx:pt>
          <cx:pt idx="93">649</cx:pt>
          <cx:pt idx="94">429</cx:pt>
          <cx:pt idx="95">470</cx:pt>
          <cx:pt idx="96">695</cx:pt>
          <cx:pt idx="97">572</cx:pt>
          <cx:pt idx="98">442</cx:pt>
          <cx:pt idx="99">455</cx:pt>
          <cx:pt idx="100">398</cx:pt>
          <cx:pt idx="101">508</cx:pt>
          <cx:pt idx="102">739</cx:pt>
          <cx:pt idx="103">463</cx:pt>
          <cx:pt idx="104">445</cx:pt>
          <cx:pt idx="105">670</cx:pt>
          <cx:pt idx="106">696</cx:pt>
          <cx:pt idx="107">837</cx:pt>
          <cx:pt idx="108">500</cx:pt>
          <cx:pt idx="109">834</cx:pt>
          <cx:pt idx="110">698</cx:pt>
          <cx:pt idx="111">836</cx:pt>
          <cx:pt idx="112">530</cx:pt>
          <cx:pt idx="113">763</cx:pt>
          <cx:pt idx="114">557</cx:pt>
          <cx:pt idx="115">602</cx:pt>
          <cx:pt idx="116">673</cx:pt>
          <cx:pt idx="117">434</cx:pt>
          <cx:pt idx="118">398</cx:pt>
          <cx:pt idx="119">540</cx:pt>
          <cx:pt idx="120">429</cx:pt>
          <cx:pt idx="121">580</cx:pt>
          <cx:pt idx="122">767</cx:pt>
          <cx:pt idx="123">750</cx:pt>
          <cx:pt idx="124">677</cx:pt>
          <cx:pt idx="125">628</cx:pt>
          <cx:pt idx="126">704</cx:pt>
          <cx:pt idx="127">505</cx:pt>
          <cx:pt idx="128">397</cx:pt>
          <cx:pt idx="129">361</cx:pt>
          <cx:pt idx="130">837</cx:pt>
          <cx:pt idx="131">636</cx:pt>
          <cx:pt idx="132">440</cx:pt>
          <cx:pt idx="133">640</cx:pt>
          <cx:pt idx="134">404</cx:pt>
          <cx:pt idx="135">687</cx:pt>
          <cx:pt idx="136">421</cx:pt>
          <cx:pt idx="137">715</cx:pt>
          <cx:pt idx="138">462</cx:pt>
          <cx:pt idx="139">771</cx:pt>
          <cx:pt idx="140">787</cx:pt>
          <cx:pt idx="141">363</cx:pt>
          <cx:pt idx="142">625</cx:pt>
          <cx:pt idx="143">614</cx:pt>
          <cx:pt idx="144">702</cx:pt>
          <cx:pt idx="145">603</cx:pt>
          <cx:pt idx="146">380</cx:pt>
          <cx:pt idx="147">605</cx:pt>
          <cx:pt idx="148">610</cx:pt>
          <cx:pt idx="149">712</cx:pt>
          <cx:pt idx="150">424</cx:pt>
          <cx:pt idx="151">666</cx:pt>
          <cx:pt idx="152">559</cx:pt>
          <cx:pt idx="153">646</cx:pt>
          <cx:pt idx="154">840</cx:pt>
          <cx:pt idx="155">575</cx:pt>
          <cx:pt idx="156">444</cx:pt>
          <cx:pt idx="157">588</cx:pt>
          <cx:pt idx="158">566</cx:pt>
          <cx:pt idx="159">705</cx:pt>
          <cx:pt idx="160">517</cx:pt>
          <cx:pt idx="161">507</cx:pt>
          <cx:pt idx="162">415</cx:pt>
          <cx:pt idx="163">437</cx:pt>
          <cx:pt idx="164">760</cx:pt>
        </cx:lvl>
      </cx:numDim>
    </cx:data>
    <cx:data id="1">
      <cx:numDim type="val">
        <cx:f>DataToolQue2!$H$5:$H$169</cx:f>
        <cx:lvl ptCount="165" formatCode="General">
          <cx:pt idx="0">764</cx:pt>
          <cx:pt idx="1">519</cx:pt>
          <cx:pt idx="2">516</cx:pt>
          <cx:pt idx="3">432</cx:pt>
          <cx:pt idx="4">570</cx:pt>
          <cx:pt idx="5">672</cx:pt>
          <cx:pt idx="6">698</cx:pt>
          <cx:pt idx="7">684</cx:pt>
          <cx:pt idx="8">569</cx:pt>
          <cx:pt idx="9">450</cx:pt>
          <cx:pt idx="10">765</cx:pt>
          <cx:pt idx="11">618</cx:pt>
          <cx:pt idx="12">416</cx:pt>
          <cx:pt idx="13">462</cx:pt>
          <cx:pt idx="14">568</cx:pt>
          <cx:pt idx="15">798</cx:pt>
          <cx:pt idx="16">547</cx:pt>
          <cx:pt idx="17">694</cx:pt>
          <cx:pt idx="18">353</cx:pt>
          <cx:pt idx="19">538</cx:pt>
          <cx:pt idx="20">634</cx:pt>
          <cx:pt idx="21">465</cx:pt>
          <cx:pt idx="22">672</cx:pt>
          <cx:pt idx="23">547</cx:pt>
          <cx:pt idx="24">532</cx:pt>
          <cx:pt idx="25">755</cx:pt>
          <cx:pt idx="26">509</cx:pt>
          <cx:pt idx="27">431</cx:pt>
          <cx:pt idx="28">385</cx:pt>
          <cx:pt idx="29">593</cx:pt>
          <cx:pt idx="30">604</cx:pt>
          <cx:pt idx="31">371</cx:pt>
          <cx:pt idx="32">779</cx:pt>
          <cx:pt idx="33">844</cx:pt>
          <cx:pt idx="34">548</cx:pt>
          <cx:pt idx="35">424</cx:pt>
          <cx:pt idx="36">788</cx:pt>
          <cx:pt idx="37">428</cx:pt>
          <cx:pt idx="38">483</cx:pt>
          <cx:pt idx="39">488</cx:pt>
          <cx:pt idx="40">688</cx:pt>
          <cx:pt idx="41">367</cx:pt>
          <cx:pt idx="42">502</cx:pt>
          <cx:pt idx="43">675</cx:pt>
          <cx:pt idx="44">527</cx:pt>
          <cx:pt idx="45">502</cx:pt>
          <cx:pt idx="46">752</cx:pt>
          <cx:pt idx="47">396</cx:pt>
          <cx:pt idx="48">687</cx:pt>
          <cx:pt idx="49">507</cx:pt>
          <cx:pt idx="50">652</cx:pt>
          <cx:pt idx="51">474</cx:pt>
          <cx:pt idx="52">713</cx:pt>
          <cx:pt idx="53">839</cx:pt>
          <cx:pt idx="54">724</cx:pt>
          <cx:pt idx="55">496</cx:pt>
          <cx:pt idx="56">610</cx:pt>
          <cx:pt idx="57">481</cx:pt>
          <cx:pt idx="58">466</cx:pt>
          <cx:pt idx="59">816</cx:pt>
          <cx:pt idx="60">529</cx:pt>
          <cx:pt idx="61">399</cx:pt>
          <cx:pt idx="62">424</cx:pt>
          <cx:pt idx="63">840</cx:pt>
          <cx:pt idx="64">671</cx:pt>
          <cx:pt idx="65">530</cx:pt>
          <cx:pt idx="66">800</cx:pt>
          <cx:pt idx="67">608</cx:pt>
          <cx:pt idx="68">714</cx:pt>
          <cx:pt idx="69">695</cx:pt>
          <cx:pt idx="70">730</cx:pt>
          <cx:pt idx="71">723</cx:pt>
          <cx:pt idx="72">440</cx:pt>
          <cx:pt idx="73">418</cx:pt>
          <cx:pt idx="74">360</cx:pt>
          <cx:pt idx="75">575</cx:pt>
          <cx:pt idx="76">639</cx:pt>
          <cx:pt idx="77">656</cx:pt>
          <cx:pt idx="78">560</cx:pt>
          <cx:pt idx="79">626</cx:pt>
          <cx:pt idx="80">572</cx:pt>
          <cx:pt idx="81">502</cx:pt>
          <cx:pt idx="82">496</cx:pt>
          <cx:pt idx="83">561</cx:pt>
          <cx:pt idx="84">545</cx:pt>
          <cx:pt idx="85">705</cx:pt>
          <cx:pt idx="86">804</cx:pt>
          <cx:pt idx="87">400</cx:pt>
          <cx:pt idx="88">370</cx:pt>
          <cx:pt idx="89">521</cx:pt>
          <cx:pt idx="90">455</cx:pt>
          <cx:pt idx="91">544</cx:pt>
          <cx:pt idx="92">575</cx:pt>
          <cx:pt idx="93">691</cx:pt>
          <cx:pt idx="94">720</cx:pt>
          <cx:pt idx="95">739</cx:pt>
          <cx:pt idx="96">531</cx:pt>
          <cx:pt idx="97">543</cx:pt>
          <cx:pt idx="98">426</cx:pt>
          <cx:pt idx="99">363</cx:pt>
          <cx:pt idx="100">586</cx:pt>
          <cx:pt idx="101">563</cx:pt>
          <cx:pt idx="102">356</cx:pt>
          <cx:pt idx="103">450</cx:pt>
          <cx:pt idx="104">390</cx:pt>
          <cx:pt idx="105">409</cx:pt>
          <cx:pt idx="106">846</cx:pt>
          <cx:pt idx="107">558</cx:pt>
          <cx:pt idx="108">443</cx:pt>
          <cx:pt idx="109">763</cx:pt>
          <cx:pt idx="110">753</cx:pt>
          <cx:pt idx="111">433</cx:pt>
          <cx:pt idx="112">477</cx:pt>
          <cx:pt idx="113">611</cx:pt>
          <cx:pt idx="114">810</cx:pt>
          <cx:pt idx="115">746</cx:pt>
          <cx:pt idx="116">350</cx:pt>
          <cx:pt idx="117">565</cx:pt>
          <cx:pt idx="118">680</cx:pt>
          <cx:pt idx="119">481</cx:pt>
          <cx:pt idx="120">411</cx:pt>
          <cx:pt idx="121">579</cx:pt>
          <cx:pt idx="122">662</cx:pt>
          <cx:pt idx="123">495</cx:pt>
          <cx:pt idx="124">723</cx:pt>
          <cx:pt idx="125">791</cx:pt>
          <cx:pt idx="126">738</cx:pt>
          <cx:pt idx="127">668</cx:pt>
          <cx:pt idx="128">629</cx:pt>
          <cx:pt idx="129">697</cx:pt>
          <cx:pt idx="130">357</cx:pt>
          <cx:pt idx="131">508</cx:pt>
          <cx:pt idx="132">430</cx:pt>
          <cx:pt idx="133">845</cx:pt>
          <cx:pt idx="134">684</cx:pt>
          <cx:pt idx="135">513</cx:pt>
          <cx:pt idx="136">665</cx:pt>
          <cx:pt idx="137">418</cx:pt>
          <cx:pt idx="138">451</cx:pt>
          <cx:pt idx="139">713</cx:pt>
          <cx:pt idx="140">559</cx:pt>
          <cx:pt idx="141">730</cx:pt>
          <cx:pt idx="142">507</cx:pt>
          <cx:pt idx="143">500</cx:pt>
          <cx:pt idx="144">473</cx:pt>
          <cx:pt idx="145">564</cx:pt>
          <cx:pt idx="146">409</cx:pt>
          <cx:pt idx="147">828</cx:pt>
          <cx:pt idx="148">515</cx:pt>
          <cx:pt idx="149">622</cx:pt>
          <cx:pt idx="150">629</cx:pt>
          <cx:pt idx="151">643</cx:pt>
          <cx:pt idx="152">695</cx:pt>
          <cx:pt idx="153">813</cx:pt>
          <cx:pt idx="154">451</cx:pt>
          <cx:pt idx="155">647</cx:pt>
          <cx:pt idx="156">393</cx:pt>
        </cx:lvl>
      </cx:numDim>
    </cx:data>
    <cx:data id="2">
      <cx:numDim type="val">
        <cx:f>DataToolQue2!$I$5:$I$169</cx:f>
        <cx:lvl ptCount="165" formatCode="General">
          <cx:pt idx="1">365</cx:pt>
          <cx:pt idx="2">659</cx:pt>
          <cx:pt idx="3">777</cx:pt>
          <cx:pt idx="4">464</cx:pt>
          <cx:pt idx="5">596</cx:pt>
          <cx:pt idx="6">528</cx:pt>
          <cx:pt idx="7">524</cx:pt>
          <cx:pt idx="8">464</cx:pt>
          <cx:pt idx="9">511</cx:pt>
          <cx:pt idx="10">583</cx:pt>
          <cx:pt idx="11">806</cx:pt>
          <cx:pt idx="12">475</cx:pt>
          <cx:pt idx="13">505</cx:pt>
          <cx:pt idx="14">534</cx:pt>
          <cx:pt idx="15">671</cx:pt>
          <cx:pt idx="16">640</cx:pt>
          <cx:pt idx="17">588</cx:pt>
          <cx:pt idx="18">515</cx:pt>
          <cx:pt idx="19">521</cx:pt>
          <cx:pt idx="20">561</cx:pt>
          <cx:pt idx="21">420</cx:pt>
          <cx:pt idx="22">740</cx:pt>
          <cx:pt idx="23">826</cx:pt>
          <cx:pt idx="24">452</cx:pt>
          <cx:pt idx="25">707</cx:pt>
          <cx:pt idx="26">729</cx:pt>
          <cx:pt idx="27">459</cx:pt>
          <cx:pt idx="28">450</cx:pt>
          <cx:pt idx="29">587</cx:pt>
          <cx:pt idx="30">600</cx:pt>
          <cx:pt idx="31">742</cx:pt>
          <cx:pt idx="32">579</cx:pt>
          <cx:pt idx="33">820</cx:pt>
          <cx:pt idx="34">750</cx:pt>
          <cx:pt idx="35">503</cx:pt>
          <cx:pt idx="36">739</cx:pt>
          <cx:pt idx="37">746</cx:pt>
          <cx:pt idx="38">696</cx:pt>
          <cx:pt idx="39">668</cx:pt>
          <cx:pt idx="40">549</cx:pt>
          <cx:pt idx="41">651</cx:pt>
          <cx:pt idx="42">397</cx:pt>
          <cx:pt idx="43">801</cx:pt>
          <cx:pt idx="44">592</cx:pt>
          <cx:pt idx="45">695</cx:pt>
          <cx:pt idx="46">475</cx:pt>
          <cx:pt idx="47">536</cx:pt>
          <cx:pt idx="48">738</cx:pt>
          <cx:pt idx="49">797</cx:pt>
          <cx:pt idx="50">481</cx:pt>
          <cx:pt idx="51">774</cx:pt>
          <cx:pt idx="52">408</cx:pt>
          <cx:pt idx="53">789</cx:pt>
          <cx:pt idx="54">511</cx:pt>
          <cx:pt idx="55">812</cx:pt>
          <cx:pt idx="56">485</cx:pt>
          <cx:pt idx="57">787</cx:pt>
          <cx:pt idx="58">767</cx:pt>
          <cx:pt idx="59">638</cx:pt>
          <cx:pt idx="60">640</cx:pt>
          <cx:pt idx="61">437</cx:pt>
          <cx:pt idx="62">524</cx:pt>
          <cx:pt idx="63">402</cx:pt>
          <cx:pt idx="64">682</cx:pt>
          <cx:pt idx="65">613</cx:pt>
          <cx:pt idx="66">643</cx:pt>
          <cx:pt idx="67">459</cx:pt>
          <cx:pt idx="68">783</cx:pt>
          <cx:pt idx="69">635</cx:pt>
          <cx:pt idx="70">353</cx:pt>
          <cx:pt idx="71">434</cx:pt>
          <cx:pt idx="72">558</cx:pt>
          <cx:pt idx="73">392</cx:pt>
          <cx:pt idx="74">848</cx:pt>
          <cx:pt idx="75">378</cx:pt>
          <cx:pt idx="76">693</cx:pt>
          <cx:pt idx="77">452</cx:pt>
          <cx:pt idx="78">455</cx:pt>
          <cx:pt idx="79">362</cx:pt>
          <cx:pt idx="80">517</cx:pt>
          <cx:pt idx="81">766</cx:pt>
          <cx:pt idx="82">449</cx:pt>
          <cx:pt idx="83">567</cx:pt>
          <cx:pt idx="84">694</cx:pt>
          <cx:pt idx="85">506</cx:pt>
          <cx:pt idx="86">759</cx:pt>
          <cx:pt idx="87">584</cx:pt>
          <cx:pt idx="88">634</cx:pt>
          <cx:pt idx="89">522</cx:pt>
          <cx:pt idx="90">651</cx:pt>
          <cx:pt idx="91">660</cx:pt>
          <cx:pt idx="92">350</cx:pt>
          <cx:pt idx="93">569</cx:pt>
          <cx:pt idx="94">512</cx:pt>
          <cx:pt idx="95">592</cx:pt>
          <cx:pt idx="96">708</cx:pt>
          <cx:pt idx="97">834</cx:pt>
          <cx:pt idx="98">490</cx:pt>
          <cx:pt idx="99">607</cx:pt>
          <cx:pt idx="100">612</cx:pt>
          <cx:pt idx="101">772</cx:pt>
          <cx:pt idx="102">681</cx:pt>
          <cx:pt idx="103">720</cx:pt>
          <cx:pt idx="104">657</cx:pt>
          <cx:pt idx="105">608</cx:pt>
          <cx:pt idx="106">359</cx:pt>
          <cx:pt idx="107">466</cx:pt>
          <cx:pt idx="108">585</cx:pt>
          <cx:pt idx="109">412</cx:pt>
          <cx:pt idx="110">682</cx:pt>
          <cx:pt idx="111">397</cx:pt>
          <cx:pt idx="112">499</cx:pt>
          <cx:pt idx="113">624</cx:pt>
          <cx:pt idx="114">760</cx:pt>
          <cx:pt idx="115">493</cx:pt>
          <cx:pt idx="116">797</cx:pt>
          <cx:pt idx="117">835</cx:pt>
          <cx:pt idx="118">387</cx:pt>
          <cx:pt idx="119">702</cx:pt>
          <cx:pt idx="120">638</cx:pt>
          <cx:pt idx="121">412</cx:pt>
          <cx:pt idx="122">744</cx:pt>
          <cx:pt idx="123">746</cx:pt>
          <cx:pt idx="124">739</cx:pt>
          <cx:pt idx="125">642</cx:pt>
          <cx:pt idx="126">504</cx:pt>
          <cx:pt idx="127">591</cx:pt>
          <cx:pt idx="128">433</cx:pt>
          <cx:pt idx="129">485</cx:pt>
          <cx:pt idx="130">430</cx:pt>
          <cx:pt idx="131">494</cx:pt>
          <cx:pt idx="132">718</cx:pt>
          <cx:pt idx="133">807</cx:pt>
          <cx:pt idx="134">466</cx:pt>
          <cx:pt idx="135">605</cx:pt>
          <cx:pt idx="136">668</cx:pt>
          <cx:pt idx="137">790</cx:pt>
          <cx:pt idx="138">359</cx:pt>
          <cx:pt idx="139">842</cx:pt>
          <cx:pt idx="140">556</cx:pt>
          <cx:pt idx="141">578</cx:pt>
          <cx:pt idx="142">716</cx:pt>
          <cx:pt idx="143">596</cx:pt>
          <cx:pt idx="144">464</cx:pt>
          <cx:pt idx="145">821</cx:pt>
          <cx:pt idx="146">547</cx:pt>
          <cx:pt idx="147">450</cx:pt>
          <cx:pt idx="148">735</cx:pt>
          <cx:pt idx="149">739</cx:pt>
          <cx:pt idx="150">814</cx:pt>
          <cx:pt idx="151">580</cx:pt>
          <cx:pt idx="152">774</cx:pt>
          <cx:pt idx="153">369</cx:pt>
          <cx:pt idx="154">498</cx:pt>
          <cx:pt idx="155">801</cx:pt>
          <cx:pt idx="156">579</cx:pt>
          <cx:pt idx="157">600</cx:pt>
          <cx:pt idx="158">443</cx:pt>
          <cx:pt idx="159">519</cx:pt>
          <cx:pt idx="160">390</cx:pt>
          <cx:pt idx="161">538</cx:pt>
          <cx:pt idx="162">529</cx:pt>
          <cx:pt idx="163">379</cx:pt>
          <cx:pt idx="164">732</cx:pt>
        </cx:lvl>
      </cx:numDim>
    </cx:data>
  </cx:chartData>
  <cx:chart>
    <cx:plotArea>
      <cx:plotAreaRegion>
        <cx:series layoutId="clusteredColumn" uniqueId="{88331CA2-4F16-4898-B629-DF5F3EB7CDDD}" formatIdx="0">
          <cx:tx>
            <cx:txData>
              <cx:f>DataToolQue2!$G$4</cx:f>
              <cx:v>France</cx:v>
            </cx:txData>
          </cx:tx>
          <cx:dataId val="0"/>
          <cx:layoutPr>
            <cx:binning intervalClosed="r"/>
          </cx:layoutPr>
        </cx:series>
        <cx:series layoutId="clusteredColumn" hidden="1" uniqueId="{1A6D80CC-3876-42EB-B495-86D9269CA829}" formatIdx="1">
          <cx:tx>
            <cx:txData>
              <cx:f>DataToolQue2!$H$4</cx:f>
              <cx:v>Germany</cx:v>
            </cx:txData>
          </cx:tx>
          <cx:dataId val="1"/>
          <cx:layoutPr>
            <cx:binning intervalClosed="r"/>
          </cx:layoutPr>
        </cx:series>
        <cx:series layoutId="clusteredColumn" hidden="1" uniqueId="{4A6535D5-1669-4E19-B6B8-18D07109FDD1}" formatIdx="2">
          <cx:tx>
            <cx:txData>
              <cx:f>DataToolQue2!$I$4</cx:f>
              <cx:v>Spain</cx:v>
            </cx:txData>
          </cx:tx>
          <cx:dataId val="2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wrap="square" lIns="0" tIns="0" rIns="0" bIns="0" anchor="ctr" anchorCtr="1"/>
          <a:lstStyle/>
          <a:p>
            <a:pPr>
              <a:defRPr/>
            </a:pPr>
            <a:endParaRPr lang="en-US"/>
          </a:p>
        </cx:txPr>
      </cx:axis>
      <cx:axis id="1">
        <cx:valScaling/>
        <cx:tickLabels/>
        <cx:txPr>
          <a:bodyPr spcFirstLastPara="1" vertOverflow="ellipsis" wrap="square" lIns="0" tIns="0" rIns="0" bIns="0" anchor="ctr" anchorCtr="1"/>
          <a:lstStyle/>
          <a:p>
            <a:pPr>
              <a:defRPr b="1">
                <a:solidFill>
                  <a:schemeClr val="bg1"/>
                </a:solidFill>
              </a:defRPr>
            </a:pPr>
            <a:endParaRPr lang="en-US" b="1">
              <a:solidFill>
                <a:schemeClr val="bg1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 smtClean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1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CHURN ANALYSIS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EXCEL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MANISH TOMAR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average credit score for each geography?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Solution Insight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dirty="0"/>
              <a:t>This simple average calculation shows that, across the three countries,                                                                                                                                                                                                                                                               customers in Spain generally have slightly higher creditworthiness compared to customers in France and, notably, Germany.</a:t>
            </a:r>
            <a:endParaRPr lang="en-US" dirty="0"/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Picture Placeholder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474348671"/>
              </p:ext>
            </p:extLst>
          </p:nvPr>
        </p:nvGraphicFramePr>
        <p:xfrm>
          <a:off x="7171509" y="339635"/>
          <a:ext cx="4863737" cy="3291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55523"/>
              </p:ext>
            </p:extLst>
          </p:nvPr>
        </p:nvGraphicFramePr>
        <p:xfrm>
          <a:off x="7171508" y="3854087"/>
          <a:ext cx="4863737" cy="25666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3868">
                  <a:extLst>
                    <a:ext uri="{9D8B030D-6E8A-4147-A177-3AD203B41FA5}">
                      <a16:colId xmlns:a16="http://schemas.microsoft.com/office/drawing/2014/main" val="3830434271"/>
                    </a:ext>
                  </a:extLst>
                </a:gridCol>
                <a:gridCol w="3029869">
                  <a:extLst>
                    <a:ext uri="{9D8B030D-6E8A-4147-A177-3AD203B41FA5}">
                      <a16:colId xmlns:a16="http://schemas.microsoft.com/office/drawing/2014/main" val="2225807690"/>
                    </a:ext>
                  </a:extLst>
                </a:gridCol>
              </a:tblGrid>
              <a:tr h="7548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Row Labels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Average of CreditScore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782379"/>
                  </a:ext>
                </a:extLst>
              </a:tr>
              <a:tr h="9602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France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592.55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641697"/>
                  </a:ext>
                </a:extLst>
              </a:tr>
              <a:tr h="2623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Germany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579.69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5589676"/>
                  </a:ext>
                </a:extLst>
              </a:tr>
              <a:tr h="2623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Spain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600.99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2087827"/>
                  </a:ext>
                </a:extLst>
              </a:tr>
              <a:tr h="2623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591.416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501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does the average account balance vary between genders within each country?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Solution Insight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In Germany, females have a substantially higher average account balance than males (over </a:t>
            </a:r>
            <a:r>
              <a:rPr lang="en-US" b="1" dirty="0" smtClean="0"/>
              <a:t>12,000 </a:t>
            </a:r>
            <a:r>
              <a:rPr lang="en-US" b="1" dirty="0"/>
              <a:t>difference</a:t>
            </a:r>
            <a:r>
              <a:rPr lang="en-US" b="1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In France, males have a slightly higher average balance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In Spain, females also have a slightly higher average balance.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4" name="Picture Placeholder 13"/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224205639"/>
              </p:ext>
            </p:extLst>
          </p:nvPr>
        </p:nvGraphicFramePr>
        <p:xfrm>
          <a:off x="0" y="0"/>
          <a:ext cx="5073926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053720"/>
              </p:ext>
            </p:extLst>
          </p:nvPr>
        </p:nvGraphicFramePr>
        <p:xfrm>
          <a:off x="32028" y="3853539"/>
          <a:ext cx="5041899" cy="2902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030">
                  <a:extLst>
                    <a:ext uri="{9D8B030D-6E8A-4147-A177-3AD203B41FA5}">
                      <a16:colId xmlns:a16="http://schemas.microsoft.com/office/drawing/2014/main" val="451553651"/>
                    </a:ext>
                  </a:extLst>
                </a:gridCol>
                <a:gridCol w="1411239">
                  <a:extLst>
                    <a:ext uri="{9D8B030D-6E8A-4147-A177-3AD203B41FA5}">
                      <a16:colId xmlns:a16="http://schemas.microsoft.com/office/drawing/2014/main" val="3306951128"/>
                    </a:ext>
                  </a:extLst>
                </a:gridCol>
                <a:gridCol w="1033815">
                  <a:extLst>
                    <a:ext uri="{9D8B030D-6E8A-4147-A177-3AD203B41FA5}">
                      <a16:colId xmlns:a16="http://schemas.microsoft.com/office/drawing/2014/main" val="3276927262"/>
                    </a:ext>
                  </a:extLst>
                </a:gridCol>
                <a:gridCol w="1033815">
                  <a:extLst>
                    <a:ext uri="{9D8B030D-6E8A-4147-A177-3AD203B41FA5}">
                      <a16:colId xmlns:a16="http://schemas.microsoft.com/office/drawing/2014/main" val="2636392226"/>
                    </a:ext>
                  </a:extLst>
                </a:gridCol>
              </a:tblGrid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Average of Balance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Column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0411290"/>
                  </a:ext>
                </a:extLst>
              </a:tr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Female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Male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6143384"/>
                  </a:ext>
                </a:extLst>
              </a:tr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France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129577.0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133204.8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131168.1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16609"/>
                  </a:ext>
                </a:extLst>
              </a:tr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Germany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140888.3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128591.0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134152.2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3526847"/>
                  </a:ext>
                </a:extLst>
              </a:tr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Spain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120986.2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118082.1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119618.6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619665"/>
                  </a:ext>
                </a:extLst>
              </a:tr>
              <a:tr h="4836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129659.7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126503.5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128132.1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51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33212" y="130629"/>
            <a:ext cx="3884906" cy="1977572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distribution of active members versus non-active members according to having credit card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There appears to be a </a:t>
            </a:r>
            <a:r>
              <a:rPr lang="en-US" b="1" dirty="0"/>
              <a:t>positive association</a:t>
            </a:r>
            <a:r>
              <a:rPr lang="en-US" dirty="0"/>
              <a:t> between </a:t>
            </a:r>
            <a:r>
              <a:rPr lang="en-US" b="1" dirty="0"/>
              <a:t>being an Active customer and owning a credit card</a:t>
            </a:r>
            <a:r>
              <a:rPr lang="en-US" dirty="0"/>
              <a:t>. Active customers are slightly more credit-card-carrying than non-active customers.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graphicFrame>
        <p:nvGraphicFramePr>
          <p:cNvPr id="11" name="Picture Placeholder 10"/>
          <p:cNvGraphicFramePr>
            <a:graphicFrameLocks noGrp="1"/>
          </p:cNvGraphicFramePr>
          <p:nvPr>
            <p:ph type="pic" sz="quarter" idx="15"/>
            <p:extLst>
              <p:ext uri="{D42A27DB-BD31-4B8C-83A1-F6EECF244321}">
                <p14:modId xmlns:p14="http://schemas.microsoft.com/office/powerpoint/2010/main" val="3592737335"/>
              </p:ext>
            </p:extLst>
          </p:nvPr>
        </p:nvGraphicFramePr>
        <p:xfrm>
          <a:off x="91440" y="1"/>
          <a:ext cx="7641772" cy="3526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07811"/>
              </p:ext>
            </p:extLst>
          </p:nvPr>
        </p:nvGraphicFramePr>
        <p:xfrm>
          <a:off x="91439" y="3568884"/>
          <a:ext cx="7641773" cy="3244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7369">
                  <a:extLst>
                    <a:ext uri="{9D8B030D-6E8A-4147-A177-3AD203B41FA5}">
                      <a16:colId xmlns:a16="http://schemas.microsoft.com/office/drawing/2014/main" val="2238519455"/>
                    </a:ext>
                  </a:extLst>
                </a:gridCol>
                <a:gridCol w="2505978">
                  <a:extLst>
                    <a:ext uri="{9D8B030D-6E8A-4147-A177-3AD203B41FA5}">
                      <a16:colId xmlns:a16="http://schemas.microsoft.com/office/drawing/2014/main" val="4226029731"/>
                    </a:ext>
                  </a:extLst>
                </a:gridCol>
                <a:gridCol w="611925">
                  <a:extLst>
                    <a:ext uri="{9D8B030D-6E8A-4147-A177-3AD203B41FA5}">
                      <a16:colId xmlns:a16="http://schemas.microsoft.com/office/drawing/2014/main" val="909713957"/>
                    </a:ext>
                  </a:extLst>
                </a:gridCol>
                <a:gridCol w="1726501">
                  <a:extLst>
                    <a:ext uri="{9D8B030D-6E8A-4147-A177-3AD203B41FA5}">
                      <a16:colId xmlns:a16="http://schemas.microsoft.com/office/drawing/2014/main" val="3727600803"/>
                    </a:ext>
                  </a:extLst>
                </a:gridCol>
              </a:tblGrid>
              <a:tr h="648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Count of </a:t>
                      </a:r>
                      <a:r>
                        <a:rPr lang="en-IN" sz="1200" b="1" u="none" strike="noStrike" dirty="0" smtClean="0">
                          <a:effectLst/>
                        </a:rPr>
                        <a:t>Has Cr Card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Column Labels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197881"/>
                  </a:ext>
                </a:extLst>
              </a:tr>
              <a:tr h="648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321238"/>
                  </a:ext>
                </a:extLst>
              </a:tr>
              <a:tr h="648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Non Active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140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263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674073"/>
                  </a:ext>
                </a:extLst>
              </a:tr>
              <a:tr h="648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Active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124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237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7429383"/>
                  </a:ext>
                </a:extLst>
              </a:tr>
              <a:tr h="6489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253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247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500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89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08" y="866133"/>
            <a:ext cx="4226024" cy="573989"/>
          </a:xfrm>
        </p:spPr>
        <p:txBody>
          <a:bodyPr/>
          <a:lstStyle/>
          <a:p>
            <a:r>
              <a:rPr lang="en-US" dirty="0"/>
              <a:t>the customer churn rate per number of products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1672992"/>
            <a:ext cx="4226024" cy="4329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 marL="0" indent="0">
              <a:buNone/>
            </a:pPr>
            <a:r>
              <a:rPr lang="en-US" dirty="0"/>
              <a:t>Product2 is the Biggest Contributor to Churn: With 74 churned customers, Product2 accounts for the largest share of the overall churn (27.2%), making it the top priority for investigation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Product4 has the Lowest Churn Count: Product4 has the lowest absolute number of churned customers at 64 (23.5</a:t>
            </a:r>
            <a:r>
              <a:rPr lang="en-US" dirty="0" smtClean="0"/>
              <a:t>%).</a:t>
            </a:r>
          </a:p>
          <a:p>
            <a:pPr marL="0" indent="0">
              <a:buNone/>
            </a:pPr>
            <a:r>
              <a:rPr lang="en-US" dirty="0"/>
              <a:t>Churn is Relatively Evenly Distributed: The difference between the highest-churning product (Product2 at 74) and the lowest-churning product (Product4 at 64) is only 10 customers, meaning that all four products contribute a similar amount to the total churn volume.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458620"/>
              </p:ext>
            </p:extLst>
          </p:nvPr>
        </p:nvGraphicFramePr>
        <p:xfrm>
          <a:off x="5978433" y="301392"/>
          <a:ext cx="5804263" cy="3447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22467"/>
              </p:ext>
            </p:extLst>
          </p:nvPr>
        </p:nvGraphicFramePr>
        <p:xfrm>
          <a:off x="5978432" y="3837778"/>
          <a:ext cx="5804263" cy="25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3315">
                  <a:extLst>
                    <a:ext uri="{9D8B030D-6E8A-4147-A177-3AD203B41FA5}">
                      <a16:colId xmlns:a16="http://schemas.microsoft.com/office/drawing/2014/main" val="3824140684"/>
                    </a:ext>
                  </a:extLst>
                </a:gridCol>
                <a:gridCol w="2880948">
                  <a:extLst>
                    <a:ext uri="{9D8B030D-6E8A-4147-A177-3AD203B41FA5}">
                      <a16:colId xmlns:a16="http://schemas.microsoft.com/office/drawing/2014/main" val="1103530236"/>
                    </a:ext>
                  </a:extLst>
                </a:gridCol>
              </a:tblGrid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Sum of Churn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548638"/>
                  </a:ext>
                </a:extLst>
              </a:tr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Product1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348829"/>
                  </a:ext>
                </a:extLst>
              </a:tr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Product2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0969570"/>
                  </a:ext>
                </a:extLst>
              </a:tr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Product3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65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6842"/>
                  </a:ext>
                </a:extLst>
              </a:tr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Product4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64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077076"/>
                  </a:ext>
                </a:extLst>
              </a:tr>
              <a:tr h="4279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272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49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4116" y="1080416"/>
            <a:ext cx="4226024" cy="573989"/>
          </a:xfrm>
        </p:spPr>
        <p:txBody>
          <a:bodyPr/>
          <a:lstStyle/>
          <a:p>
            <a:r>
              <a:rPr lang="en-US" sz="2400" dirty="0"/>
              <a:t>the average credit score for customers who have exited compared to those who have stayed, across different tenure</a:t>
            </a:r>
            <a:endParaRPr lang="en-IN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167" y="2664823"/>
            <a:ext cx="4226024" cy="3337740"/>
          </a:xfrm>
        </p:spPr>
        <p:txBody>
          <a:bodyPr/>
          <a:lstStyle/>
          <a:p>
            <a:r>
              <a:rPr lang="en-US" dirty="0"/>
              <a:t>Solution Insight: This comparison reveals that customers with a lower average credit score are slightly more likely to exit the bank (churn).                                                                                                                                The data provided appears to be grouped only by Churn Status (0/1) and not explicitly by Tenure, despite the question.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037268"/>
              </p:ext>
            </p:extLst>
          </p:nvPr>
        </p:nvGraphicFramePr>
        <p:xfrm>
          <a:off x="6004559" y="282804"/>
          <a:ext cx="6013269" cy="3400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04331"/>
              </p:ext>
            </p:extLst>
          </p:nvPr>
        </p:nvGraphicFramePr>
        <p:xfrm>
          <a:off x="6004558" y="3901733"/>
          <a:ext cx="6013269" cy="25040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7298">
                  <a:extLst>
                    <a:ext uri="{9D8B030D-6E8A-4147-A177-3AD203B41FA5}">
                      <a16:colId xmlns:a16="http://schemas.microsoft.com/office/drawing/2014/main" val="690721209"/>
                    </a:ext>
                  </a:extLst>
                </a:gridCol>
                <a:gridCol w="3745971">
                  <a:extLst>
                    <a:ext uri="{9D8B030D-6E8A-4147-A177-3AD203B41FA5}">
                      <a16:colId xmlns:a16="http://schemas.microsoft.com/office/drawing/2014/main" val="2272790685"/>
                    </a:ext>
                  </a:extLst>
                </a:gridCol>
              </a:tblGrid>
              <a:tr h="626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Row Labels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Average of CreditScore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99814"/>
                  </a:ext>
                </a:extLst>
              </a:tr>
              <a:tr h="626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Non Active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599.0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7464326"/>
                  </a:ext>
                </a:extLst>
              </a:tr>
              <a:tr h="626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Active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583.0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6317997"/>
                  </a:ext>
                </a:extLst>
              </a:tr>
              <a:tr h="6260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591.416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1438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7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TITLE GOES HERE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82125"/>
              </p:ext>
            </p:extLst>
          </p:nvPr>
        </p:nvGraphicFramePr>
        <p:xfrm>
          <a:off x="216268" y="229351"/>
          <a:ext cx="11332995" cy="654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462">
                  <a:extLst>
                    <a:ext uri="{9D8B030D-6E8A-4147-A177-3AD203B41FA5}">
                      <a16:colId xmlns:a16="http://schemas.microsoft.com/office/drawing/2014/main" val="652169148"/>
                    </a:ext>
                  </a:extLst>
                </a:gridCol>
                <a:gridCol w="811065">
                  <a:extLst>
                    <a:ext uri="{9D8B030D-6E8A-4147-A177-3AD203B41FA5}">
                      <a16:colId xmlns:a16="http://schemas.microsoft.com/office/drawing/2014/main" val="1917931501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3021351727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903114244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2349443729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3040803848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566640445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116524339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2021715469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1480875146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525056251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3838951614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1510767682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3711290688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2581240974"/>
                    </a:ext>
                  </a:extLst>
                </a:gridCol>
                <a:gridCol w="701462">
                  <a:extLst>
                    <a:ext uri="{9D8B030D-6E8A-4147-A177-3AD203B41FA5}">
                      <a16:colId xmlns:a16="http://schemas.microsoft.com/office/drawing/2014/main" val="2565300956"/>
                    </a:ext>
                  </a:extLst>
                </a:gridCol>
              </a:tblGrid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 dirty="0">
                          <a:effectLst/>
                        </a:rPr>
                        <a:t>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How many missing values are in the "EstimatedSalary" variable?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06334693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81431929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900627019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2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average balance excluding the inconsistent value?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93002350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128132.088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56385024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051801905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average credit score of the customers from Germany?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011923140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579.69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89220167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277569846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4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average bank balance of the male customers from France?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845509782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133204.76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63059550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7673030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5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How many of the customers got churned among the customers who have a credit card?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927899631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131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666739386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4126201309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6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How many of the customers stayed among the customers who have used 3 products?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5099818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53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38909394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00589204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7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average credit score for a churned customer who have a tenure of 1 year?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683518535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616.833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501623130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458357726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8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average salary of churned customers?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209178670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83428.09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377199137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765166066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9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conclusion for the research question 1?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630006155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5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The Average credit score in </a:t>
                      </a:r>
                      <a:r>
                        <a:rPr lang="en-US" sz="900" b="1" u="none" strike="noStrike" dirty="0" err="1">
                          <a:effectLst/>
                        </a:rPr>
                        <a:t>france</a:t>
                      </a:r>
                      <a:r>
                        <a:rPr lang="en-US" sz="900" b="1" u="none" strike="noStrike" dirty="0">
                          <a:effectLst/>
                        </a:rPr>
                        <a:t> and </a:t>
                      </a:r>
                      <a:r>
                        <a:rPr lang="en-US" sz="900" b="1" u="none" strike="noStrike" dirty="0" err="1">
                          <a:effectLst/>
                        </a:rPr>
                        <a:t>germany</a:t>
                      </a:r>
                      <a:r>
                        <a:rPr lang="en-US" sz="900" b="1" u="none" strike="noStrike" dirty="0">
                          <a:effectLst/>
                        </a:rPr>
                        <a:t> is slightly less than </a:t>
                      </a:r>
                      <a:r>
                        <a:rPr lang="en-US" sz="900" b="1" u="none" strike="noStrike" dirty="0" err="1">
                          <a:effectLst/>
                        </a:rPr>
                        <a:t>spain</a:t>
                      </a:r>
                      <a:r>
                        <a:rPr lang="en-US" sz="900" b="1" u="none" strike="noStrike" dirty="0">
                          <a:effectLst/>
                        </a:rPr>
                        <a:t> so special offers on credit card </a:t>
                      </a:r>
                      <a:r>
                        <a:rPr lang="en-US" sz="900" b="1" u="none" strike="noStrike" dirty="0" err="1">
                          <a:effectLst/>
                        </a:rPr>
                        <a:t>shold</a:t>
                      </a:r>
                      <a:r>
                        <a:rPr lang="en-US" sz="900" b="1" u="none" strike="noStrike" dirty="0">
                          <a:effectLst/>
                        </a:rPr>
                        <a:t> be given to encourage customers to use credit cards like bonus vouchers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7105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4168105957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b="1" u="none" strike="noStrike">
                          <a:effectLst/>
                        </a:rPr>
                        <a:t>10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What is the conclusion for the research question 2?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208717673"/>
                  </a:ext>
                </a:extLst>
              </a:tr>
              <a:tr h="13938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1" u="none" strike="noStrike">
                          <a:effectLst/>
                        </a:rPr>
                        <a:t>Answer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The Highest Average Balance is Held by German Females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13368721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13100971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Customers in Germany hold the highest average balances overall.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4118608578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506734936"/>
                  </a:ext>
                </a:extLst>
              </a:tr>
              <a:tr h="247169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Within Germany, Female customers have a substantially higher average account balance (140,888.3) than Male customers (approx128,591), representing a difference of over 12,000. This group should be a focus for retention strategies.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417151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568214802"/>
                  </a:ext>
                </a:extLst>
              </a:tr>
              <a:tr h="139387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Balance is More Gender-Equal in France and Spain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4264800940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509812703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4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 France, Male customers hold a slightly higher average balance (approx133,205) than Female customers (approx129,577).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4275677317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558283887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5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 Spain, Female customers also hold a slightly higher average balance (approx120,986) than Male customers (approx118,082).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964866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624441934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The difference between genders in France and Spain is minimal compared to the large difference seen in Germany.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23359403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1112896390"/>
                  </a:ext>
                </a:extLst>
              </a:tr>
              <a:tr h="139387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Spanish Customers Hold the Lowest Balances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600888097"/>
                  </a:ext>
                </a:extLst>
              </a:tr>
              <a:tr h="125915"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444" marR="5272" marT="527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900690679"/>
                  </a:ext>
                </a:extLst>
              </a:tr>
              <a:tr h="85497"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 gridSpan="11"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Customers in Spain have the lowest average account balance for both genders compared to France and Germany.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2" marR="5272" marT="5272" marB="0" anchor="b"/>
                </a:tc>
                <a:extLst>
                  <a:ext uri="{0D108BD9-81ED-4DB2-BD59-A6C34878D82A}">
                    <a16:rowId xmlns:a16="http://schemas.microsoft.com/office/drawing/2014/main" val="377503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significant difference in customers' average earning between churned and not-churned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002186"/>
              </p:ext>
            </p:extLst>
          </p:nvPr>
        </p:nvGraphicFramePr>
        <p:xfrm>
          <a:off x="217714" y="1189038"/>
          <a:ext cx="6261463" cy="2516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5508">
                  <a:extLst>
                    <a:ext uri="{9D8B030D-6E8A-4147-A177-3AD203B41FA5}">
                      <a16:colId xmlns:a16="http://schemas.microsoft.com/office/drawing/2014/main" val="246315382"/>
                    </a:ext>
                  </a:extLst>
                </a:gridCol>
                <a:gridCol w="1549060">
                  <a:extLst>
                    <a:ext uri="{9D8B030D-6E8A-4147-A177-3AD203B41FA5}">
                      <a16:colId xmlns:a16="http://schemas.microsoft.com/office/drawing/2014/main" val="1292025593"/>
                    </a:ext>
                  </a:extLst>
                </a:gridCol>
                <a:gridCol w="1646895">
                  <a:extLst>
                    <a:ext uri="{9D8B030D-6E8A-4147-A177-3AD203B41FA5}">
                      <a16:colId xmlns:a16="http://schemas.microsoft.com/office/drawing/2014/main" val="3795295781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t-Test: Two-Sample Assuming Unequal Variances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368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5038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non-churn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churn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724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Mean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80464.52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83428.09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03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Variance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1639699948.54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1718690175.50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000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Observations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228.00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272.00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9129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Hypothesized Mean Difference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0.00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126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 err="1">
                          <a:effectLst/>
                        </a:rPr>
                        <a:t>df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487.00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9144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 Stat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-0.81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6630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P(T&lt;=t) one-tail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0.21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2416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 Critical one-tail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1.65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316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P(T&lt;=t) two-tail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0.42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0278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 Critical two-tail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1.96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5190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7" name="Chart 6"/>
              <p:cNvGraphicFramePr/>
              <p:nvPr>
                <p:extLst>
                  <p:ext uri="{D42A27DB-BD31-4B8C-83A1-F6EECF244321}">
                    <p14:modId xmlns:p14="http://schemas.microsoft.com/office/powerpoint/2010/main" val="2223700946"/>
                  </p:ext>
                </p:extLst>
              </p:nvPr>
            </p:nvGraphicFramePr>
            <p:xfrm>
              <a:off x="6479176" y="1189037"/>
              <a:ext cx="5495109" cy="2516505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9176" y="1189037"/>
                <a:ext cx="5495109" cy="251650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/>
          <p:cNvSpPr/>
          <p:nvPr/>
        </p:nvSpPr>
        <p:spPr>
          <a:xfrm>
            <a:off x="217714" y="4067293"/>
            <a:ext cx="113315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INSIGHTS</a:t>
            </a:r>
            <a:r>
              <a:rPr lang="en-IN" dirty="0" smtClean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is no statistically significant difference between the means of the 'non-churn' and 'churn' groups for the variable being measured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While the 'churn' group's mean is numerically higher (83428.09 vs. 80464.52), this observed difference is small enough that it could easily be due to random chance or sampling variability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cannot confidently conclude that the underlying populations have different means for this variable based on this data.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0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4519" y="1189038"/>
            <a:ext cx="4970258" cy="4987925"/>
          </a:xfrm>
        </p:spPr>
        <p:txBody>
          <a:bodyPr/>
          <a:lstStyle/>
          <a:p>
            <a:r>
              <a:rPr lang="en-US" dirty="0" smtClean="0"/>
              <a:t>INSIGHTS:</a:t>
            </a:r>
          </a:p>
          <a:p>
            <a:r>
              <a:rPr lang="en-US" dirty="0" smtClean="0"/>
              <a:t>Based </a:t>
            </a:r>
            <a:r>
              <a:rPr lang="en-US" dirty="0"/>
              <a:t>on this analysis, you would conclude that the average performance/measurement/value is the same across France, Germany, and Spain. The small differences you see in the "Average" row are not statistically meaningful.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significant difference in customers' average credit scores among customers' geographic location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6" name="Chart 5"/>
              <p:cNvGraphicFramePr/>
              <p:nvPr>
                <p:extLst>
                  <p:ext uri="{D42A27DB-BD31-4B8C-83A1-F6EECF244321}">
                    <p14:modId xmlns:p14="http://schemas.microsoft.com/office/powerpoint/2010/main" val="271503100"/>
                  </p:ext>
                </p:extLst>
              </p:nvPr>
            </p:nvGraphicFramePr>
            <p:xfrm>
              <a:off x="5876029" y="1189038"/>
              <a:ext cx="5410200" cy="2520813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76029" y="1189038"/>
                <a:ext cx="5410200" cy="252081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35324"/>
              </p:ext>
            </p:extLst>
          </p:nvPr>
        </p:nvGraphicFramePr>
        <p:xfrm>
          <a:off x="5564777" y="3840480"/>
          <a:ext cx="6453053" cy="1178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6098">
                  <a:extLst>
                    <a:ext uri="{9D8B030D-6E8A-4147-A177-3AD203B41FA5}">
                      <a16:colId xmlns:a16="http://schemas.microsoft.com/office/drawing/2014/main" val="2032082891"/>
                    </a:ext>
                  </a:extLst>
                </a:gridCol>
                <a:gridCol w="1005671">
                  <a:extLst>
                    <a:ext uri="{9D8B030D-6E8A-4147-A177-3AD203B41FA5}">
                      <a16:colId xmlns:a16="http://schemas.microsoft.com/office/drawing/2014/main" val="3050334313"/>
                    </a:ext>
                  </a:extLst>
                </a:gridCol>
                <a:gridCol w="1005671">
                  <a:extLst>
                    <a:ext uri="{9D8B030D-6E8A-4147-A177-3AD203B41FA5}">
                      <a16:colId xmlns:a16="http://schemas.microsoft.com/office/drawing/2014/main" val="3411425524"/>
                    </a:ext>
                  </a:extLst>
                </a:gridCol>
                <a:gridCol w="1005671">
                  <a:extLst>
                    <a:ext uri="{9D8B030D-6E8A-4147-A177-3AD203B41FA5}">
                      <a16:colId xmlns:a16="http://schemas.microsoft.com/office/drawing/2014/main" val="2947030975"/>
                    </a:ext>
                  </a:extLst>
                </a:gridCol>
                <a:gridCol w="1319942">
                  <a:extLst>
                    <a:ext uri="{9D8B030D-6E8A-4147-A177-3AD203B41FA5}">
                      <a16:colId xmlns:a16="http://schemas.microsoft.com/office/drawing/2014/main" val="726657801"/>
                    </a:ext>
                  </a:extLst>
                </a:gridCol>
              </a:tblGrid>
              <a:tr h="2868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SUMMARY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08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Groups</a:t>
                      </a:r>
                      <a:endParaRPr lang="en-IN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Count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Sum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Average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Variance</a:t>
                      </a:r>
                      <a:endParaRPr lang="en-IN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9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France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166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98245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591.8373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19857.60369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9473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Germany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91012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579.6943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18409.21362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624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Spain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169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101087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598.1479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18824.17442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161556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99527"/>
              </p:ext>
            </p:extLst>
          </p:nvPr>
        </p:nvGraphicFramePr>
        <p:xfrm>
          <a:off x="4911634" y="5116378"/>
          <a:ext cx="7106195" cy="1289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46">
                  <a:extLst>
                    <a:ext uri="{9D8B030D-6E8A-4147-A177-3AD203B41FA5}">
                      <a16:colId xmlns:a16="http://schemas.microsoft.com/office/drawing/2014/main" val="2193070109"/>
                    </a:ext>
                  </a:extLst>
                </a:gridCol>
                <a:gridCol w="785938">
                  <a:extLst>
                    <a:ext uri="{9D8B030D-6E8A-4147-A177-3AD203B41FA5}">
                      <a16:colId xmlns:a16="http://schemas.microsoft.com/office/drawing/2014/main" val="1403109823"/>
                    </a:ext>
                  </a:extLst>
                </a:gridCol>
                <a:gridCol w="785938">
                  <a:extLst>
                    <a:ext uri="{9D8B030D-6E8A-4147-A177-3AD203B41FA5}">
                      <a16:colId xmlns:a16="http://schemas.microsoft.com/office/drawing/2014/main" val="3709712925"/>
                    </a:ext>
                  </a:extLst>
                </a:gridCol>
                <a:gridCol w="785938">
                  <a:extLst>
                    <a:ext uri="{9D8B030D-6E8A-4147-A177-3AD203B41FA5}">
                      <a16:colId xmlns:a16="http://schemas.microsoft.com/office/drawing/2014/main" val="1186358073"/>
                    </a:ext>
                  </a:extLst>
                </a:gridCol>
                <a:gridCol w="1031545">
                  <a:extLst>
                    <a:ext uri="{9D8B030D-6E8A-4147-A177-3AD203B41FA5}">
                      <a16:colId xmlns:a16="http://schemas.microsoft.com/office/drawing/2014/main" val="2981108599"/>
                    </a:ext>
                  </a:extLst>
                </a:gridCol>
                <a:gridCol w="1031545">
                  <a:extLst>
                    <a:ext uri="{9D8B030D-6E8A-4147-A177-3AD203B41FA5}">
                      <a16:colId xmlns:a16="http://schemas.microsoft.com/office/drawing/2014/main" val="673238756"/>
                    </a:ext>
                  </a:extLst>
                </a:gridCol>
                <a:gridCol w="1031545">
                  <a:extLst>
                    <a:ext uri="{9D8B030D-6E8A-4147-A177-3AD203B41FA5}">
                      <a16:colId xmlns:a16="http://schemas.microsoft.com/office/drawing/2014/main" val="259372807"/>
                    </a:ext>
                  </a:extLst>
                </a:gridCol>
              </a:tblGrid>
              <a:tr h="2654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Source of Variation</a:t>
                      </a:r>
                      <a:endParaRPr lang="en-IN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df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MS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F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P-value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F crit</a:t>
                      </a:r>
                      <a:endParaRPr lang="en-IN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56730"/>
                  </a:ext>
                </a:extLst>
              </a:tr>
              <a:tr h="25281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Between Groups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28446.44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14223.22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0.746998335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0.474326424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u="none" strike="noStrike" dirty="0">
                          <a:effectLst/>
                        </a:rPr>
                        <a:t>3.014160039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0979192"/>
                  </a:ext>
                </a:extLst>
              </a:tr>
              <a:tr h="25281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Within Groups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9310803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489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 dirty="0">
                          <a:effectLst/>
                        </a:rPr>
                        <a:t>19040.5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6259241"/>
                  </a:ext>
                </a:extLst>
              </a:tr>
              <a:tr h="252817"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273722"/>
                  </a:ext>
                </a:extLst>
              </a:tr>
              <a:tr h="265458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9339250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1" u="none" strike="noStrike">
                          <a:effectLst/>
                        </a:rPr>
                        <a:t>491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5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1067</Words>
  <Application>Microsoft Office PowerPoint</Application>
  <PresentationFormat>Widescreen</PresentationFormat>
  <Paragraphs>251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BANK CHURN ANALYSIS</vt:lpstr>
      <vt:lpstr>the average credit score for each geography?</vt:lpstr>
      <vt:lpstr>How does the average account balance vary between genders within each country?</vt:lpstr>
      <vt:lpstr>Title</vt:lpstr>
      <vt:lpstr>the customer churn rate per number of products used</vt:lpstr>
      <vt:lpstr>the average credit score for customers who have exited compared to those who have stayed, across different tenure</vt:lpstr>
      <vt:lpstr>YOUR TITLE GOES HERE 7</vt:lpstr>
      <vt:lpstr>significant difference in customers' average earning between churned and not-churned</vt:lpstr>
      <vt:lpstr> significant difference in customers' average credit scores among customers' geographic location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2025-10-26T15:20:18Z</dcterms:created>
  <dcterms:modified xsi:type="dcterms:W3CDTF">2025-10-26T16:04:50Z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