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11" autoAdjust="0"/>
    <p:restoredTop sz="94660"/>
  </p:normalViewPr>
  <p:slideViewPr>
    <p:cSldViewPr snapToGrid="0">
      <p:cViewPr varScale="1">
        <p:scale>
          <a:sx n="58" d="100"/>
          <a:sy n="58" d="100"/>
        </p:scale>
        <p:origin x="952" y="4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9"/>
          <p:cNvGrpSpPr/>
          <p:nvPr/>
        </p:nvGrpSpPr>
        <p:grpSpPr>
          <a:xfrm>
            <a:off x="0" y="0"/>
            <a:ext cx="12188825" cy="6872226"/>
            <a:chOff x="0" y="0"/>
            <a:chExt cx="12188825" cy="6872226"/>
          </a:xfrm>
        </p:grpSpPr>
        <p:pic>
          <p:nvPicPr>
            <p:cNvPr id="2097155" name="Picture 8" descr="HD-PanelTitle-V.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l="2" r="47673"/>
            <a:stretch>
              <a:fillRect/>
            </a:stretch>
          </p:blipFill>
          <p:spPr>
            <a:xfrm rot="5400000">
              <a:off x="5245268" y="530352"/>
              <a:ext cx="1673352" cy="612648"/>
            </a:xfrm>
            <a:prstGeom prst="rect"/>
          </p:spPr>
        </p:pic>
        <p:pic>
          <p:nvPicPr>
            <p:cNvPr id="2097157" name="Picture 17" descr="HDRibbonTitle-UniformTrim.png"/>
            <p:cNvPicPr>
              <a:picLocks noChangeAspect="1"/>
            </p:cNvPicPr>
            <p:nvPr/>
          </p:nvPicPr>
          <p:blipFill rotWithShape="1">
            <a:blip xmlns:r="http://schemas.openxmlformats.org/officeDocument/2006/relationships" r:embed="rId2"/>
            <a:srcRect r="48819"/>
            <a:stretch>
              <a:fillRect/>
            </a:stretch>
          </p:blipFill>
          <p:spPr>
            <a:xfrm rot="5400000">
              <a:off x="5263556" y="5747514"/>
              <a:ext cx="1636776"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t>8/27/2024</a:t>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t>‹#›</a:t>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sp>
        <p:nvSpPr>
          <p:cNvPr id="1048679"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680"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1"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83" name="Footer Placeholder 5"/>
          <p:cNvSpPr>
            <a:spLocks noGrp="1"/>
          </p:cNvSpPr>
          <p:nvPr>
            <p:ph type="ftr" sz="quarter" idx="11"/>
          </p:nvPr>
        </p:nvSpPr>
        <p:spPr/>
        <p:txBody>
          <a:bodyPr/>
          <a:p>
            <a:endParaRPr dirty="0" lang="en-US"/>
          </a:p>
        </p:txBody>
      </p:sp>
      <p:sp>
        <p:nvSpPr>
          <p:cNvPr id="1048684"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9" name=""/>
        <p:cNvGrpSpPr/>
        <p:nvPr/>
      </p:nvGrpSpPr>
      <p:grpSpPr>
        <a:xfrm>
          <a:off x="0" y="0"/>
          <a:ext cx="0" cy="0"/>
          <a:chOff x="0" y="0"/>
          <a:chExt cx="0" cy="0"/>
        </a:xfrm>
      </p:grpSpPr>
      <p:sp>
        <p:nvSpPr>
          <p:cNvPr id="1048633"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34"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6" name="Footer Placeholder 4"/>
          <p:cNvSpPr>
            <a:spLocks noGrp="1"/>
          </p:cNvSpPr>
          <p:nvPr>
            <p:ph type="ftr" sz="quarter" idx="11"/>
          </p:nvPr>
        </p:nvSpPr>
        <p:spPr/>
        <p:txBody>
          <a:bodyPr/>
          <a:p>
            <a:endParaRPr dirty="0" lang="en-US"/>
          </a:p>
        </p:txBody>
      </p:sp>
      <p:sp>
        <p:nvSpPr>
          <p:cNvPr id="1048637"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1"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6" name=""/>
        <p:cNvGrpSpPr/>
        <p:nvPr/>
      </p:nvGrpSpPr>
      <p:grpSpPr>
        <a:xfrm>
          <a:off x="0" y="0"/>
          <a:ext cx="0" cy="0"/>
          <a:chOff x="0" y="0"/>
          <a:chExt cx="0" cy="0"/>
        </a:xfrm>
      </p:grpSpPr>
      <p:sp>
        <p:nvSpPr>
          <p:cNvPr id="1048671"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72"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3"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7"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78"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6"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28"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29"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0"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31" name="Footer Placeholder 4"/>
          <p:cNvSpPr>
            <a:spLocks noGrp="1"/>
          </p:cNvSpPr>
          <p:nvPr>
            <p:ph type="ftr" sz="quarter" idx="11"/>
          </p:nvPr>
        </p:nvSpPr>
        <p:spPr/>
        <p:txBody>
          <a:bodyPr/>
          <a:p>
            <a:endParaRPr dirty="0" lang="en-US"/>
          </a:p>
        </p:txBody>
      </p:sp>
      <p:sp>
        <p:nvSpPr>
          <p:cNvPr id="104863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9" name=""/>
        <p:cNvGrpSpPr/>
        <p:nvPr/>
      </p:nvGrpSpPr>
      <p:grpSpPr>
        <a:xfrm>
          <a:off x="0" y="0"/>
          <a:ext cx="0" cy="0"/>
          <a:chOff x="0" y="0"/>
          <a:chExt cx="0" cy="0"/>
        </a:xfrm>
      </p:grpSpPr>
      <p:sp>
        <p:nvSpPr>
          <p:cNvPr id="1048691"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92"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97"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p>
        </p:txBody>
      </p:sp>
      <p:sp>
        <p:nvSpPr>
          <p:cNvPr id="1048698"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p>
        </p:txBody>
      </p:sp>
      <p:cxnSp>
        <p:nvCxnSpPr>
          <p:cNvPr id="3145738"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61" name=""/>
        <p:cNvGrpSpPr/>
        <p:nvPr/>
      </p:nvGrpSpPr>
      <p:grpSpPr>
        <a:xfrm>
          <a:off x="0" y="0"/>
          <a:ext cx="0" cy="0"/>
          <a:chOff x="0" y="0"/>
          <a:chExt cx="0" cy="0"/>
        </a:xfrm>
      </p:grpSpPr>
      <p:sp>
        <p:nvSpPr>
          <p:cNvPr id="1048644"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45"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2"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1" name=""/>
        <p:cNvGrpSpPr/>
        <p:nvPr/>
      </p:nvGrpSpPr>
      <p:grpSpPr>
        <a:xfrm>
          <a:off x="0" y="0"/>
          <a:ext cx="0" cy="0"/>
          <a:chOff x="0" y="0"/>
          <a:chExt cx="0" cy="0"/>
        </a:xfrm>
      </p:grpSpPr>
      <p:sp>
        <p:nvSpPr>
          <p:cNvPr id="1048705" name="Title 1"/>
          <p:cNvSpPr>
            <a:spLocks noGrp="1"/>
          </p:cNvSpPr>
          <p:nvPr>
            <p:ph type="title"/>
          </p:nvPr>
        </p:nvSpPr>
        <p:spPr/>
        <p:txBody>
          <a:bodyPr/>
          <a:lstStyle>
            <a:lvl1pPr algn="ctr"/>
          </a:lstStyle>
          <a:p>
            <a:r>
              <a:rPr lang="en-US"/>
              <a:t>Click to edit Master title style</a:t>
            </a:r>
            <a:endParaRPr dirty="0" lang="en-US"/>
          </a:p>
        </p:txBody>
      </p:sp>
      <p:sp>
        <p:nvSpPr>
          <p:cNvPr id="1048706" name="Vertical Text Placeholder 2"/>
          <p:cNvSpPr>
            <a:spLocks noGrp="1"/>
          </p:cNvSpPr>
          <p:nvPr>
            <p:ph type="body" orient="vert" idx="1"/>
          </p:nvPr>
        </p:nvSpPr>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4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5" name=""/>
        <p:cNvGrpSpPr/>
        <p:nvPr/>
      </p:nvGrpSpPr>
      <p:grpSpPr>
        <a:xfrm>
          <a:off x="0" y="0"/>
          <a:ext cx="0" cy="0"/>
          <a:chOff x="0" y="0"/>
          <a:chExt cx="0" cy="0"/>
        </a:xfrm>
      </p:grpSpPr>
      <p:sp>
        <p:nvSpPr>
          <p:cNvPr id="1048666"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7"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69" name="Footer Placeholder 4"/>
          <p:cNvSpPr>
            <a:spLocks noGrp="1"/>
          </p:cNvSpPr>
          <p:nvPr>
            <p:ph type="ftr" sz="quarter" idx="11"/>
          </p:nvPr>
        </p:nvSpPr>
        <p:spPr/>
        <p:txBody>
          <a:bodyPr/>
          <a:p>
            <a:endParaRPr dirty="0" lang="en-US"/>
          </a:p>
        </p:txBody>
      </p:sp>
      <p:sp>
        <p:nvSpPr>
          <p:cNvPr id="1048670"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5"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2" name="Date Placeholder 3"/>
          <p:cNvSpPr>
            <a:spLocks noGrp="1"/>
          </p:cNvSpPr>
          <p:nvPr>
            <p:ph type="dt" sz="half" idx="10"/>
          </p:nvPr>
        </p:nvSpPr>
        <p:spPr/>
        <p:txBody>
          <a:bodyPr/>
          <a:p>
            <a:fld id="{05BFA754-D5C3-4E66-96A6-867B257F58DC}" type="datetimeFigureOut">
              <a:rPr dirty="0" lang="en-US"/>
              <a:t>8/27/2024</a:t>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5D84065D-F351-4B03-BD91-D8A6B8D4B362}"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5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65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3" name="Footer Placeholder 4"/>
          <p:cNvSpPr>
            <a:spLocks noGrp="1"/>
          </p:cNvSpPr>
          <p:nvPr>
            <p:ph type="ftr" sz="quarter" idx="11"/>
          </p:nvPr>
        </p:nvSpPr>
        <p:spPr/>
        <p:txBody>
          <a:bodyPr/>
          <a:p>
            <a:endParaRPr dirty="0" lang="en-US"/>
          </a:p>
        </p:txBody>
      </p:sp>
      <p:sp>
        <p:nvSpPr>
          <p:cNvPr id="1048654" name="Slide Number Placeholder 5"/>
          <p:cNvSpPr>
            <a:spLocks noGrp="1"/>
          </p:cNvSpPr>
          <p:nvPr>
            <p:ph type="sldNum" sz="quarter" idx="12"/>
          </p:nvPr>
        </p:nvSpPr>
        <p:spPr/>
        <p:txBody>
          <a:bodyPr/>
          <a:p>
            <a:fld id="{D57F1E4F-1CFF-5643-939E-217C01CDF565}" type="slidenum">
              <a:rPr dirty="0" lang="en-US"/>
              <a:t>‹#›</a:t>
            </a:fld>
            <a:endParaRPr dirty="0" lang="en-US"/>
          </a:p>
        </p:txBody>
      </p:sp>
      <p:cxnSp>
        <p:nvCxnSpPr>
          <p:cNvPr id="3145733"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dirty="0" lang="en-US"/>
          </a:p>
        </p:txBody>
      </p:sp>
      <p:sp>
        <p:nvSpPr>
          <p:cNvPr id="1048686" name="Content Placeholder 2"/>
          <p:cNvSpPr>
            <a:spLocks noGrp="1"/>
          </p:cNvSpPr>
          <p:nvPr>
            <p:ph sz="half" idx="1"/>
          </p:nvPr>
        </p:nvSpPr>
        <p:spPr>
          <a:xfrm>
            <a:off x="1298448"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Content Placeholder 3"/>
          <p:cNvSpPr>
            <a:spLocks noGrp="1"/>
          </p:cNvSpPr>
          <p:nvPr>
            <p:ph sz="half" idx="2"/>
          </p:nvPr>
        </p:nvSpPr>
        <p:spPr>
          <a:xfrm>
            <a:off x="6181344" y="2560320"/>
            <a:ext cx="4718304" cy="3310128"/>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Date Placeholder 4"/>
          <p:cNvSpPr>
            <a:spLocks noGrp="1"/>
          </p:cNvSpPr>
          <p:nvPr>
            <p:ph type="dt" sz="half" idx="10"/>
          </p:nvPr>
        </p:nvSpPr>
        <p:spPr/>
        <p:txBody>
          <a:bodyPr/>
          <a:p>
            <a:fld id="{05BFA754-D5C3-4E66-96A6-867B257F58DC}" type="datetimeFigureOut">
              <a:rPr dirty="0" lang="en-US"/>
              <a:t>8/27/2024</a:t>
            </a:fld>
            <a:endParaRPr dirty="0" lang="en-US"/>
          </a:p>
        </p:txBody>
      </p:sp>
      <p:sp>
        <p:nvSpPr>
          <p:cNvPr id="1048689" name="Footer Placeholder 5"/>
          <p:cNvSpPr>
            <a:spLocks noGrp="1"/>
          </p:cNvSpPr>
          <p:nvPr>
            <p:ph type="ftr" sz="quarter" idx="11"/>
          </p:nvPr>
        </p:nvSpPr>
        <p:spPr/>
        <p:txBody>
          <a:bodyPr/>
          <a:p>
            <a:endParaRPr dirty="0" lang="en-US"/>
          </a:p>
        </p:txBody>
      </p:sp>
      <p:sp>
        <p:nvSpPr>
          <p:cNvPr id="1048690" name="Slide Number Placeholder 6"/>
          <p:cNvSpPr>
            <a:spLocks noGrp="1"/>
          </p:cNvSpPr>
          <p:nvPr>
            <p:ph type="sldNum" sz="quarter" idx="12"/>
          </p:nvPr>
        </p:nvSpPr>
        <p:spPr/>
        <p:txBody>
          <a:bodyPr/>
          <a:p>
            <a:fld id="{5D84065D-F351-4B03-BD91-D8A6B8D4B362}" type="slidenum">
              <a:rPr dirty="0" lang="en-US"/>
              <a:t>‹#›</a:t>
            </a:fld>
            <a:endParaRPr dirty="0" lang="en-US"/>
          </a:p>
        </p:txBody>
      </p:sp>
      <p:cxnSp>
        <p:nvCxnSpPr>
          <p:cNvPr id="3145737"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1295400"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6180671" y="2658533"/>
            <a:ext cx="4718304" cy="576262"/>
          </a:xfrm>
        </p:spPr>
        <p:txBody>
          <a:bodyPr anchor="b">
            <a:noAutofit/>
          </a:bodyPr>
          <a:lstStyle>
            <a:lvl1pPr indent="0" marL="0">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6180671" y="3243262"/>
            <a:ext cx="4718304" cy="2632605"/>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61" name="Footer Placeholder 7"/>
          <p:cNvSpPr>
            <a:spLocks noGrp="1"/>
          </p:cNvSpPr>
          <p:nvPr>
            <p:ph type="ftr" sz="quarter" idx="11"/>
          </p:nvPr>
        </p:nvSpPr>
        <p:spPr/>
        <p:txBody>
          <a:bodyPr/>
          <a:p>
            <a:endParaRPr dirty="0" lang="en-US"/>
          </a:p>
        </p:txBody>
      </p:sp>
      <p:sp>
        <p:nvSpPr>
          <p:cNvPr id="1048662" name="Slide Number Placeholder 8"/>
          <p:cNvSpPr>
            <a:spLocks noGrp="1"/>
          </p:cNvSpPr>
          <p:nvPr>
            <p:ph type="sldNum" sz="quarter" idx="12"/>
          </p:nvPr>
        </p:nvSpPr>
        <p:spPr/>
        <p:txBody>
          <a:bodyPr/>
          <a:p>
            <a:fld id="{D57F1E4F-1CFF-5643-939E-217C01CDF565}" type="slidenum">
              <a:rPr dirty="0" lang="en-US"/>
              <a:t>‹#›</a:t>
            </a:fld>
            <a:endParaRPr dirty="0" lang="en-US"/>
          </a:p>
        </p:txBody>
      </p:sp>
      <p:cxnSp>
        <p:nvCxnSpPr>
          <p:cNvPr id="3145734"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Click to edit Master title style</a:t>
            </a:r>
            <a:endParaRPr dirty="0" lang="en-US"/>
          </a:p>
        </p:txBody>
      </p:sp>
      <p:sp>
        <p:nvSpPr>
          <p:cNvPr id="1048625"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26" name="Footer Placeholder 3"/>
          <p:cNvSpPr>
            <a:spLocks noGrp="1"/>
          </p:cNvSpPr>
          <p:nvPr>
            <p:ph type="ftr" sz="quarter" idx="11"/>
          </p:nvPr>
        </p:nvSpPr>
        <p:spPr/>
        <p:txBody>
          <a:bodyPr/>
          <a:p>
            <a:endParaRPr dirty="0" lang="en-US"/>
          </a:p>
        </p:txBody>
      </p:sp>
      <p:sp>
        <p:nvSpPr>
          <p:cNvPr id="1048627" name="Slide Number Placeholder 4"/>
          <p:cNvSpPr>
            <a:spLocks noGrp="1"/>
          </p:cNvSpPr>
          <p:nvPr>
            <p:ph type="sldNum" sz="quarter" idx="12"/>
          </p:nvPr>
        </p:nvSpPr>
        <p:spPr/>
        <p:txBody>
          <a:bodyPr/>
          <a:p>
            <a:fld id="{D57F1E4F-1CFF-5643-939E-217C01CDF565}" type="slidenum">
              <a:rPr dirty="0" lang="en-US"/>
              <a:t>‹#›</a:t>
            </a:fld>
            <a:endParaRPr dirty="0" lang="en-US"/>
          </a:p>
        </p:txBody>
      </p:sp>
      <p:cxnSp>
        <p:nvCxnSpPr>
          <p:cNvPr id="3145730"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63"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64" name="Footer Placeholder 2"/>
          <p:cNvSpPr>
            <a:spLocks noGrp="1"/>
          </p:cNvSpPr>
          <p:nvPr>
            <p:ph type="ftr" sz="quarter" idx="11"/>
          </p:nvPr>
        </p:nvSpPr>
        <p:spPr/>
        <p:txBody>
          <a:bodyPr/>
          <a:p>
            <a:endParaRPr dirty="0" lang="en-US"/>
          </a:p>
        </p:txBody>
      </p:sp>
      <p:sp>
        <p:nvSpPr>
          <p:cNvPr id="1048665"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9"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0" name="Content Placeholder 2"/>
          <p:cNvSpPr>
            <a:spLocks noGrp="1"/>
          </p:cNvSpPr>
          <p:nvPr>
            <p:ph idx="1"/>
          </p:nvPr>
        </p:nvSpPr>
        <p:spPr>
          <a:xfrm>
            <a:off x="5418668" y="982131"/>
            <a:ext cx="5469466" cy="4893735"/>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D57F1E4F-1CFF-5643-939E-217C01CDF565}" type="slidenum">
              <a:rPr dirty="0" lang="en-US"/>
              <a:t>‹#›</a:t>
            </a:fld>
            <a:endParaRPr dirty="0" lang="en-US"/>
          </a:p>
        </p:txBody>
      </p:sp>
      <p:cxnSp>
        <p:nvCxnSpPr>
          <p:cNvPr id="3145739"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38"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639"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1" name="Date Placeholder 4"/>
          <p:cNvSpPr>
            <a:spLocks noGrp="1"/>
          </p:cNvSpPr>
          <p:nvPr>
            <p:ph type="dt" sz="half" idx="10"/>
          </p:nvPr>
        </p:nvSpPr>
        <p:spPr/>
        <p:txBody>
          <a:bodyPr/>
          <a:p>
            <a:fld id="{B61BEF0D-F0BB-DE4B-95CE-6DB70DBA9567}" type="datetimeFigureOut">
              <a:rPr dirty="0" lang="en-US"/>
              <a:t>8/27/2024</a:t>
            </a:fld>
            <a:endParaRPr dirty="0" lang="en-US"/>
          </a:p>
        </p:txBody>
      </p:sp>
      <p:sp>
        <p:nvSpPr>
          <p:cNvPr id="1048642" name="Footer Placeholder 5"/>
          <p:cNvSpPr>
            <a:spLocks noGrp="1"/>
          </p:cNvSpPr>
          <p:nvPr>
            <p:ph type="ftr" sz="quarter" idx="11"/>
          </p:nvPr>
        </p:nvSpPr>
        <p:spPr/>
        <p:txBody>
          <a:bodyPr/>
          <a:p>
            <a:endParaRPr dirty="0" lang="en-US"/>
          </a:p>
        </p:txBody>
      </p:sp>
      <p:sp>
        <p:nvSpPr>
          <p:cNvPr id="1048643"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0" y="0"/>
            <a:ext cx="12188825" cy="6856215"/>
            <a:chOff x="0" y="0"/>
            <a:chExt cx="12188825" cy="6856215"/>
          </a:xfrm>
        </p:grpSpPr>
        <p:pic>
          <p:nvPicPr>
            <p:cNvPr id="2097152" name="Picture 7" descr="HD-PanelContent-V.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1" y="76265"/>
              <a:ext cx="758952"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r="5093"/>
            <a:stretch>
              <a:fillRect/>
            </a:stretch>
          </p:blipFill>
          <p:spPr>
            <a:xfrm rot="5400000">
              <a:off x="5706470" y="6173526"/>
              <a:ext cx="758952"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t>8/27/2024</a:t>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Employee Data Analysis Using Excel</a:t>
            </a:r>
            <a:endParaRPr dirty="0" lang="en-IN"/>
          </a:p>
        </p:txBody>
      </p:sp>
      <p:sp>
        <p:nvSpPr>
          <p:cNvPr id="1048589" name="Subtitle 2"/>
          <p:cNvSpPr>
            <a:spLocks noGrp="1"/>
          </p:cNvSpPr>
          <p:nvPr>
            <p:ph type="subTitle" idx="1"/>
          </p:nvPr>
        </p:nvSpPr>
        <p:spPr>
          <a:xfrm>
            <a:off x="2692398" y="3657596"/>
            <a:ext cx="6969395" cy="1619483"/>
          </a:xfrm>
        </p:spPr>
        <p:txBody>
          <a:bodyPr>
            <a:normAutofit fontScale="100000" lnSpcReduction="20000"/>
          </a:bodyPr>
          <a:p>
            <a:r>
              <a:rPr b="1" dirty="0" lang="en-US"/>
              <a:t>Name : </a:t>
            </a:r>
            <a:r>
              <a:rPr b="1" dirty="0" lang="en-US"/>
              <a:t>J</a:t>
            </a:r>
            <a:r>
              <a:rPr b="1" dirty="0" lang="en-US"/>
              <a:t>.</a:t>
            </a:r>
            <a:r>
              <a:rPr b="1" dirty="0" lang="en-US"/>
              <a:t>M</a:t>
            </a:r>
            <a:r>
              <a:rPr b="1" dirty="0" lang="en-US"/>
              <a:t>O</a:t>
            </a:r>
            <a:r>
              <a:rPr b="1" dirty="0" lang="en-US"/>
              <a:t>N</a:t>
            </a:r>
            <a:r>
              <a:rPr b="1" dirty="0" lang="en-US"/>
              <a:t>I</a:t>
            </a:r>
            <a:r>
              <a:rPr b="1" dirty="0" lang="en-US"/>
              <a:t>K</a:t>
            </a:r>
            <a:r>
              <a:rPr b="1" dirty="0" lang="en-US"/>
              <a:t>A</a:t>
            </a:r>
            <a:endParaRPr altLang="en-US" lang="zh-CN"/>
          </a:p>
          <a:p>
            <a:r>
              <a:rPr b="1" dirty="0" lang="en-US"/>
              <a:t>Register </a:t>
            </a:r>
            <a:r>
              <a:rPr b="1" dirty="0" sz="2400" lang="en-US"/>
              <a:t>No</a:t>
            </a:r>
            <a:r>
              <a:rPr b="1" dirty="0" lang="en-US"/>
              <a:t> : User ID – asunm1094423</a:t>
            </a:r>
            <a:r>
              <a:rPr b="1" dirty="0" lang="en-US"/>
              <a:t>4</a:t>
            </a:r>
            <a:r>
              <a:rPr b="1" dirty="0" lang="en-US"/>
              <a:t>5</a:t>
            </a:r>
            <a:endParaRPr b="1" dirty="0" sz="3100" lang="en-US"/>
          </a:p>
          <a:p>
            <a:r>
              <a:rPr b="1" dirty="0" lang="en-US"/>
              <a:t>Department : III B. Com (cooperate </a:t>
            </a:r>
            <a:r>
              <a:rPr b="1" dirty="0" lang="en-US" err="1"/>
              <a:t>secerataryship</a:t>
            </a:r>
            <a:r>
              <a:rPr b="1" dirty="0" lang="en-US"/>
              <a:t> )</a:t>
            </a:r>
          </a:p>
          <a:p>
            <a:r>
              <a:rPr b="1" dirty="0" lang="en-US"/>
              <a:t>College : DRBCCC Hindu College, </a:t>
            </a:r>
            <a:r>
              <a:rPr b="1" dirty="0" lang="en-US" err="1"/>
              <a:t>Pattabiram</a:t>
            </a:r>
            <a:r>
              <a:rPr b="1" dirty="0" lang="en-US"/>
              <a:t> </a:t>
            </a:r>
          </a:p>
          <a:p>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11" name="Title 1"/>
          <p:cNvSpPr>
            <a:spLocks noGrp="1"/>
          </p:cNvSpPr>
          <p:nvPr>
            <p:ph type="title"/>
          </p:nvPr>
        </p:nvSpPr>
        <p:spPr/>
        <p:txBody>
          <a:bodyPr/>
          <a:p>
            <a:r>
              <a:rPr b="1" dirty="0" lang="en-US"/>
              <a:t>Modelling Approach </a:t>
            </a:r>
            <a:endParaRPr dirty="0" lang="en-IN"/>
          </a:p>
        </p:txBody>
      </p:sp>
      <p:pic>
        <p:nvPicPr>
          <p:cNvPr id="2097165" name="Picture 6"/>
          <p:cNvPicPr>
            <a:picLocks noChangeAspect="1" noGrp="1"/>
          </p:cNvPicPr>
          <p:nvPr>
            <p:ph idx="1"/>
          </p:nvPr>
        </p:nvPicPr>
        <p:blipFill>
          <a:blip xmlns:r="http://schemas.openxmlformats.org/officeDocument/2006/relationships" r:embed="rId1"/>
          <a:stretch>
            <a:fillRect/>
          </a:stretch>
        </p:blipFill>
        <p:spPr>
          <a:xfrm>
            <a:off x="8890611" y="2557993"/>
            <a:ext cx="2739527" cy="3317875"/>
          </a:xfrm>
          <a:prstGeom prst="rect"/>
        </p:spPr>
      </p:pic>
      <p:sp>
        <p:nvSpPr>
          <p:cNvPr id="1048612" name="TextBox 5"/>
          <p:cNvSpPr txBox="1"/>
          <p:nvPr/>
        </p:nvSpPr>
        <p:spPr>
          <a:xfrm>
            <a:off x="1013554" y="2736547"/>
            <a:ext cx="7777907" cy="3139321"/>
          </a:xfrm>
          <a:prstGeom prst="rect"/>
          <a:noFill/>
        </p:spPr>
        <p:txBody>
          <a:bodyPr wrap="square">
            <a:spAutoFit/>
          </a:bodyPr>
          <a:p>
            <a:r>
              <a:rPr b="1" dirty="0" lang="en-US" u="sng"/>
              <a:t>1. Data Acquisition:</a:t>
            </a:r>
          </a:p>
          <a:p>
            <a:r>
              <a:rPr b="1" dirty="0" lang="en-US"/>
              <a:t>Downloaded a dataset from the IBM Skills Build Dashboard, which included features like User ID, Name, Gender, Employee Type, and Department.</a:t>
            </a:r>
          </a:p>
          <a:p>
            <a:endParaRPr b="1" dirty="0" lang="en-US"/>
          </a:p>
          <a:p>
            <a:r>
              <a:rPr b="1" dirty="0" lang="en-US" u="sng"/>
              <a:t>2. Data Preparation:</a:t>
            </a:r>
          </a:p>
          <a:p>
            <a:pPr>
              <a:buFont typeface="Arial" panose="020B0604020202020204" pitchFamily="34" charset="0"/>
              <a:buChar char="•"/>
            </a:pPr>
            <a:r>
              <a:rPr b="1" dirty="0" lang="en-US"/>
              <a:t>Imported the dataset into Excel.</a:t>
            </a:r>
          </a:p>
          <a:p>
            <a:pPr>
              <a:buFont typeface="Arial" panose="020B0604020202020204" pitchFamily="34" charset="0"/>
              <a:buChar char="•"/>
            </a:pPr>
            <a:r>
              <a:rPr b="1" dirty="0" lang="en-US"/>
              <a:t>Cleaned the data to correct any inconsistencies or errors.</a:t>
            </a:r>
          </a:p>
          <a:p>
            <a:endParaRPr b="1" dirty="0" lang="en-US"/>
          </a:p>
          <a:p>
            <a:r>
              <a:rPr b="1" dirty="0" lang="en-US" u="sng"/>
              <a:t>3. Initial Exploration:</a:t>
            </a:r>
          </a:p>
          <a:p>
            <a:pPr>
              <a:buFont typeface="Arial" panose="020B0604020202020204" pitchFamily="34" charset="0"/>
              <a:buChar char="•"/>
            </a:pPr>
            <a:r>
              <a:rPr b="1" dirty="0" lang="en-US"/>
              <a:t>Reviewed the dataset to understand its structure.</a:t>
            </a:r>
          </a:p>
          <a:p>
            <a:pPr>
              <a:buFont typeface="Arial" panose="020B0604020202020204" pitchFamily="34" charset="0"/>
              <a:buChar char="•"/>
            </a:pPr>
            <a:r>
              <a:rPr b="1" dirty="0" lang="en-US"/>
              <a:t>Used summary statistics to gain preliminary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3" name="Title 1"/>
          <p:cNvSpPr>
            <a:spLocks noGrp="1"/>
          </p:cNvSpPr>
          <p:nvPr>
            <p:ph type="title"/>
          </p:nvPr>
        </p:nvSpPr>
        <p:spPr/>
        <p:txBody>
          <a:bodyPr/>
          <a:p>
            <a:r>
              <a:rPr b="1" dirty="0" lang="en-US"/>
              <a:t>Modelling Approach </a:t>
            </a:r>
            <a:endParaRPr dirty="0" lang="en-IN"/>
          </a:p>
        </p:txBody>
      </p:sp>
      <p:sp>
        <p:nvSpPr>
          <p:cNvPr id="1048614" name="Content Placeholder 2"/>
          <p:cNvSpPr>
            <a:spLocks noGrp="1"/>
          </p:cNvSpPr>
          <p:nvPr>
            <p:ph idx="1"/>
          </p:nvPr>
        </p:nvSpPr>
        <p:spPr>
          <a:xfrm>
            <a:off x="1295400" y="2556932"/>
            <a:ext cx="10162142" cy="3590480"/>
          </a:xfrm>
        </p:spPr>
        <p:txBody>
          <a:bodyPr>
            <a:normAutofit/>
          </a:bodyPr>
          <a:p>
            <a:r>
              <a:rPr b="1" dirty="0" lang="en-US" u="sng"/>
              <a:t>4. Feature Analysis:</a:t>
            </a:r>
          </a:p>
          <a:p>
            <a:pPr>
              <a:buFont typeface="Arial" panose="020B0604020202020204" pitchFamily="34" charset="0"/>
              <a:buChar char="•"/>
            </a:pPr>
            <a:r>
              <a:rPr b="1" dirty="0" lang="en-US" u="sng"/>
              <a:t>Employee Type:</a:t>
            </a:r>
            <a:r>
              <a:rPr b="1" dirty="0" lang="en-US"/>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b="1" dirty="0" lang="en-US" u="sng"/>
              <a:t>Department: </a:t>
            </a:r>
            <a:r>
              <a:rPr b="1" dirty="0" lang="en-US"/>
              <a:t>Examined the distribution of employees across departments. Calculated the number of employees in each department and used conditional formatting for emphasis</a:t>
            </a:r>
          </a:p>
          <a:p>
            <a:pPr indent="0" marL="0">
              <a:buNone/>
            </a:pPr>
            <a:r>
              <a:rPr b="1" dirty="0" lang="en-US" u="sng"/>
              <a:t>5. Data Visualization:</a:t>
            </a:r>
          </a:p>
          <a:p>
            <a:pPr>
              <a:buFont typeface="Arial" panose="020B0604020202020204" pitchFamily="34" charset="0"/>
              <a:buChar char="•"/>
            </a:pPr>
            <a:r>
              <a:rPr b="1" dirty="0" lang="en-US"/>
              <a:t>Created visualizations to illustrate the data:</a:t>
            </a:r>
          </a:p>
          <a:p>
            <a:pPr indent="-285750" lvl="1" marL="742950">
              <a:buFont typeface="Arial" panose="020B0604020202020204" pitchFamily="34" charset="0"/>
              <a:buChar char="•"/>
            </a:pPr>
            <a:r>
              <a:rPr b="1" dirty="0" lang="en-US" u="sng"/>
              <a:t>Pie Charts: </a:t>
            </a:r>
            <a:r>
              <a:rPr b="1" dirty="0" lang="en-US"/>
              <a:t>Displayed the proportion of different employee types and departmental distribution.</a:t>
            </a:r>
          </a:p>
          <a:p>
            <a:pPr indent="-285750" lvl="1" marL="742950">
              <a:buFont typeface="Arial" panose="020B0604020202020204" pitchFamily="34" charset="0"/>
              <a:buChar char="•"/>
            </a:pPr>
            <a:r>
              <a:rPr b="1" dirty="0" lang="en-US" u="sng"/>
              <a:t>Bar/Column Charts:</a:t>
            </a:r>
            <a:r>
              <a:rPr b="1" dirty="0" lang="en-US"/>
              <a:t> Compared the number of employees by type and department.</a:t>
            </a:r>
          </a:p>
          <a:p>
            <a:pPr indent="-285750" lvl="1" marL="742950">
              <a:buFont typeface="Arial" panose="020B0604020202020204" pitchFamily="34" charset="0"/>
              <a:buChar char="•"/>
            </a:pPr>
            <a:r>
              <a:rPr b="1" dirty="0" lang="en-US" u="sng"/>
              <a:t>Graphs: </a:t>
            </a:r>
            <a:r>
              <a:rPr b="1" dirty="0" lang="en-US"/>
              <a:t>(If applicable) Analyzed trends over time.</a:t>
            </a:r>
          </a:p>
          <a:p>
            <a:pPr>
              <a:buFont typeface="Arial" panose="020B0604020202020204" pitchFamily="34" charset="0"/>
              <a:buChar char="•"/>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5" name="Title 1"/>
          <p:cNvSpPr>
            <a:spLocks noGrp="1"/>
          </p:cNvSpPr>
          <p:nvPr>
            <p:ph type="title"/>
          </p:nvPr>
        </p:nvSpPr>
        <p:spPr/>
        <p:txBody>
          <a:bodyPr/>
          <a:p>
            <a:r>
              <a:rPr b="1" dirty="0" lang="en-US"/>
              <a:t>Modelling Approach </a:t>
            </a:r>
            <a:endParaRPr dirty="0" lang="en-IN"/>
          </a:p>
        </p:txBody>
      </p:sp>
      <p:sp>
        <p:nvSpPr>
          <p:cNvPr id="1048616" name="Content Placeholder 2"/>
          <p:cNvSpPr>
            <a:spLocks noGrp="1"/>
          </p:cNvSpPr>
          <p:nvPr>
            <p:ph idx="1"/>
          </p:nvPr>
        </p:nvSpPr>
        <p:spPr/>
        <p:txBody>
          <a:bodyPr>
            <a:normAutofit/>
          </a:bodyPr>
          <a:p>
            <a:r>
              <a:rPr b="1" dirty="0" lang="en-US" u="sng"/>
              <a:t>6. Pattern Identification:</a:t>
            </a:r>
          </a:p>
          <a:p>
            <a:pPr>
              <a:buFont typeface="Arial" panose="020B0604020202020204" pitchFamily="34" charset="0"/>
              <a:buChar char="•"/>
            </a:pPr>
            <a:r>
              <a:rPr b="1" dirty="0" lang="en-US"/>
              <a:t>Identified patterns and trends in the data regarding employee types and departmental distribution. Highlighted any anomalies or significant findings.</a:t>
            </a:r>
          </a:p>
          <a:p>
            <a:endParaRPr b="1" dirty="0" lang="en-US"/>
          </a:p>
          <a:p>
            <a:r>
              <a:rPr b="1" dirty="0" lang="en-US" u="sng"/>
              <a:t>7. Reporting:</a:t>
            </a:r>
          </a:p>
          <a:p>
            <a:pPr>
              <a:buFont typeface="Arial" panose="020B0604020202020204" pitchFamily="34" charset="0"/>
              <a:buChar char="•"/>
            </a:pPr>
            <a:r>
              <a:rPr b="1" dirty="0" lang="en-US"/>
              <a:t>Summarized key insights from the analysis.</a:t>
            </a:r>
          </a:p>
          <a:p>
            <a:pPr>
              <a:buFont typeface="Arial" panose="020B0604020202020204" pitchFamily="34" charset="0"/>
              <a:buChar char="•"/>
            </a:pPr>
            <a:r>
              <a:rPr b="1" dirty="0" lang="en-US"/>
              <a:t>Compiled visuals into a report, providing a clear presentation of findings and recommendations for workforce planning and departmental adjustments</a:t>
            </a:r>
            <a:r>
              <a:rPr dirty="0" lang="en-US"/>
              <a:t>.</a:t>
            </a:r>
          </a:p>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7" name="Title 1"/>
          <p:cNvSpPr>
            <a:spLocks noGrp="1"/>
          </p:cNvSpPr>
          <p:nvPr>
            <p:ph type="title"/>
          </p:nvPr>
        </p:nvSpPr>
        <p:spPr/>
        <p:txBody>
          <a:bodyPr/>
          <a:p>
            <a:r>
              <a:rPr b="1" dirty="0" lang="en-US"/>
              <a:t>Modelling Approach </a:t>
            </a:r>
            <a:endParaRPr dirty="0" lang="en-IN"/>
          </a:p>
        </p:txBody>
      </p:sp>
      <p:sp>
        <p:nvSpPr>
          <p:cNvPr id="1048618" name="Content Placeholder 2"/>
          <p:cNvSpPr>
            <a:spLocks noGrp="1"/>
          </p:cNvSpPr>
          <p:nvPr>
            <p:ph idx="1"/>
          </p:nvPr>
        </p:nvSpPr>
        <p:spPr/>
        <p:txBody>
          <a:bodyPr/>
          <a:p>
            <a:r>
              <a:rPr b="1" dirty="0" lang="en-US" u="sng"/>
              <a:t>8. Review and Presentation:</a:t>
            </a:r>
          </a:p>
          <a:p>
            <a:pPr indent="-285750" lvl="1" marL="742950">
              <a:buFont typeface="+mj-lt"/>
              <a:buAutoNum type="arabicPeriod"/>
            </a:pPr>
            <a:r>
              <a:rPr b="1" dirty="0" lang="en-US"/>
              <a:t>Ensured accuracy and clarity in the analysis and visualizations.</a:t>
            </a:r>
          </a:p>
          <a:p>
            <a:pPr indent="-285750" lvl="1" marL="742950">
              <a:buFont typeface="+mj-lt"/>
              <a:buAutoNum type="arabicPeriod"/>
            </a:pPr>
            <a:r>
              <a:rPr b="1" dirty="0" lang="en-US"/>
              <a:t>Prepared and presented the final report to stakeholders, including recommendations based on the data.</a:t>
            </a:r>
          </a:p>
          <a:p>
            <a:endParaRPr dirty="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endParaRPr lang="en-IN"/>
          </a:p>
        </p:txBody>
      </p:sp>
      <p:pic>
        <p:nvPicPr>
          <p:cNvPr id="2097166" name="Content Placeholder 3"/>
          <p:cNvPicPr>
            <a:picLocks noChangeAspect="1" noGrp="1"/>
          </p:cNvPicPr>
          <p:nvPr>
            <p:ph idx="1"/>
          </p:nvPr>
        </p:nvPicPr>
        <p:blipFill>
          <a:blip xmlns:r="http://schemas.openxmlformats.org/officeDocument/2006/relationships" r:embed="rId1"/>
          <a:stretch>
            <a:fillRect/>
          </a:stretch>
        </p:blipFill>
        <p:spPr>
          <a:xfrm>
            <a:off x="681209" y="750591"/>
            <a:ext cx="10829581" cy="535681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0" name="Title 1"/>
          <p:cNvSpPr>
            <a:spLocks noGrp="1"/>
          </p:cNvSpPr>
          <p:nvPr>
            <p:ph type="title"/>
          </p:nvPr>
        </p:nvSpPr>
        <p:spPr/>
        <p:txBody>
          <a:bodyPr/>
          <a:p>
            <a:endParaRPr lang="en-IN"/>
          </a:p>
        </p:txBody>
      </p:sp>
      <p:pic>
        <p:nvPicPr>
          <p:cNvPr id="2097167" name="Content Placeholder 3"/>
          <p:cNvPicPr>
            <a:picLocks noChangeAspect="1" noGrp="1"/>
          </p:cNvPicPr>
          <p:nvPr>
            <p:ph idx="1"/>
          </p:nvPr>
        </p:nvPicPr>
        <p:blipFill>
          <a:blip xmlns:r="http://schemas.openxmlformats.org/officeDocument/2006/relationships" r:embed="rId1"/>
          <a:stretch>
            <a:fillRect/>
          </a:stretch>
        </p:blipFill>
        <p:spPr>
          <a:xfrm>
            <a:off x="770946" y="859316"/>
            <a:ext cx="10730663" cy="5016023"/>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1" name="Title 1"/>
          <p:cNvSpPr>
            <a:spLocks noGrp="1"/>
          </p:cNvSpPr>
          <p:nvPr>
            <p:ph type="title"/>
          </p:nvPr>
        </p:nvSpPr>
        <p:spPr/>
        <p:txBody>
          <a:bodyPr/>
          <a:p>
            <a:endParaRPr lang="en-IN"/>
          </a:p>
        </p:txBody>
      </p:sp>
      <p:pic>
        <p:nvPicPr>
          <p:cNvPr id="2097168" name="Content Placeholder 3"/>
          <p:cNvPicPr>
            <a:picLocks noChangeAspect="1" noGrp="1"/>
          </p:cNvPicPr>
          <p:nvPr>
            <p:ph idx="1"/>
          </p:nvPr>
        </p:nvPicPr>
        <p:blipFill>
          <a:blip xmlns:r="http://schemas.openxmlformats.org/officeDocument/2006/relationships" r:embed="rId1"/>
          <a:stretch>
            <a:fillRect/>
          </a:stretch>
        </p:blipFill>
        <p:spPr>
          <a:xfrm>
            <a:off x="694063" y="782199"/>
            <a:ext cx="10840597" cy="509314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b="1" dirty="0" lang="en-US"/>
              <a:t>Conclusion</a:t>
            </a:r>
            <a:endParaRPr dirty="0" lang="en-IN"/>
          </a:p>
        </p:txBody>
      </p:sp>
      <p:sp>
        <p:nvSpPr>
          <p:cNvPr id="1048623" name="Content Placeholder 2"/>
          <p:cNvSpPr>
            <a:spLocks noGrp="1"/>
          </p:cNvSpPr>
          <p:nvPr>
            <p:ph idx="1"/>
          </p:nvPr>
        </p:nvSpPr>
        <p:spPr>
          <a:xfrm>
            <a:off x="1295401" y="2556932"/>
            <a:ext cx="10040956" cy="3590480"/>
          </a:xfrm>
        </p:spPr>
        <p:txBody>
          <a:bodyPr>
            <a:normAutofit/>
          </a:bodyPr>
          <a:p>
            <a:r>
              <a:rPr b="1" dirty="0" sz="2400" lang="en-US" u="sng"/>
              <a:t>Conclusion: </a:t>
            </a:r>
          </a:p>
          <a:p>
            <a:endParaRPr b="1" dirty="0" sz="2400" lang="en-US"/>
          </a:p>
          <a:p>
            <a:r>
              <a:rPr b="1" dirty="0" sz="2400" lang="en-US"/>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a:p>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5" name="Title 1"/>
          <p:cNvSpPr>
            <a:spLocks noGrp="1"/>
          </p:cNvSpPr>
          <p:nvPr>
            <p:ph type="title"/>
          </p:nvPr>
        </p:nvSpPr>
        <p:spPr/>
        <p:txBody>
          <a:bodyPr/>
          <a:p>
            <a:r>
              <a:rPr b="1" dirty="0" lang="en-US"/>
              <a:t>Project Title</a:t>
            </a:r>
            <a:endParaRPr dirty="0" lang="en-IN"/>
          </a:p>
        </p:txBody>
      </p:sp>
      <p:sp>
        <p:nvSpPr>
          <p:cNvPr id="1048596" name="Content Placeholder 2"/>
          <p:cNvSpPr>
            <a:spLocks noGrp="1"/>
          </p:cNvSpPr>
          <p:nvPr>
            <p:ph idx="1"/>
          </p:nvPr>
        </p:nvSpPr>
        <p:spPr>
          <a:xfrm>
            <a:off x="550844" y="2556932"/>
            <a:ext cx="11038901" cy="3160822"/>
          </a:xfrm>
        </p:spPr>
        <p:txBody>
          <a:bodyPr>
            <a:normAutofit/>
          </a:bodyPr>
          <a:p>
            <a:pPr algn="ctr" indent="0" marL="0">
              <a:buNone/>
            </a:pPr>
            <a:r>
              <a:rPr b="1" dirty="0" sz="2400" lang="en-US"/>
              <a:t> </a:t>
            </a:r>
            <a:endParaRPr b="1" dirty="0" lang="en-US"/>
          </a:p>
          <a:p>
            <a:pPr algn="ctr" indent="0" marL="0">
              <a:buNone/>
            </a:pPr>
            <a:r>
              <a:rPr b="1" dirty="0" sz="4400" lang="en-US"/>
              <a:t>Employee Type Analysis Using Excel &amp; </a:t>
            </a:r>
          </a:p>
          <a:p>
            <a:pPr algn="ctr"/>
            <a:r>
              <a:rPr b="1" dirty="0" sz="4400" lang="en-US"/>
              <a:t>Employee Department Count Analysis Using Excel </a:t>
            </a:r>
          </a:p>
          <a:p>
            <a:endParaRPr dirty="0" sz="4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7" name="Title 1"/>
          <p:cNvSpPr>
            <a:spLocks noGrp="1"/>
          </p:cNvSpPr>
          <p:nvPr>
            <p:ph type="title"/>
          </p:nvPr>
        </p:nvSpPr>
        <p:spPr/>
        <p:txBody>
          <a:bodyPr/>
          <a:p>
            <a:r>
              <a:rPr b="1" dirty="0" lang="en-US"/>
              <a:t>AGENDA</a:t>
            </a:r>
            <a:endParaRPr dirty="0" lang="en-IN"/>
          </a:p>
        </p:txBody>
      </p:sp>
      <p:sp>
        <p:nvSpPr>
          <p:cNvPr id="1048598" name="Content Placeholder 2"/>
          <p:cNvSpPr>
            <a:spLocks noGrp="1"/>
          </p:cNvSpPr>
          <p:nvPr>
            <p:ph idx="1"/>
          </p:nvPr>
        </p:nvSpPr>
        <p:spPr/>
        <p:txBody>
          <a:bodyPr>
            <a:normAutofit/>
          </a:bodyPr>
          <a:p>
            <a:pPr indent="-457200" marL="457200">
              <a:buFont typeface="+mj-lt"/>
              <a:buAutoNum type="arabicPeriod"/>
            </a:pPr>
            <a:r>
              <a:rPr b="1" dirty="0" lang="en-US"/>
              <a:t>Problem Statement </a:t>
            </a:r>
          </a:p>
          <a:p>
            <a:pPr indent="-457200" marL="457200">
              <a:buFont typeface="+mj-lt"/>
              <a:buAutoNum type="arabicPeriod"/>
            </a:pPr>
            <a:r>
              <a:rPr b="1" dirty="0" lang="en-US"/>
              <a:t>Project Overview </a:t>
            </a:r>
          </a:p>
          <a:p>
            <a:pPr indent="-457200" marL="457200">
              <a:buFont typeface="+mj-lt"/>
              <a:buAutoNum type="arabicPeriod"/>
            </a:pPr>
            <a:r>
              <a:rPr b="1" dirty="0" lang="en-US"/>
              <a:t>End Users</a:t>
            </a:r>
          </a:p>
          <a:p>
            <a:pPr indent="-457200" marL="457200">
              <a:buFont typeface="+mj-lt"/>
              <a:buAutoNum type="arabicPeriod"/>
            </a:pPr>
            <a:r>
              <a:rPr b="1" dirty="0" lang="en-US"/>
              <a:t>Our Solution &amp; Preposition</a:t>
            </a:r>
          </a:p>
          <a:p>
            <a:pPr indent="-457200" marL="457200">
              <a:buFont typeface="+mj-lt"/>
              <a:buAutoNum type="arabicPeriod"/>
            </a:pPr>
            <a:r>
              <a:rPr b="1" dirty="0" lang="en-US"/>
              <a:t>Dataset Description </a:t>
            </a:r>
          </a:p>
          <a:p>
            <a:pPr indent="-457200" marL="457200">
              <a:buFont typeface="+mj-lt"/>
              <a:buAutoNum type="arabicPeriod"/>
            </a:pPr>
            <a:r>
              <a:rPr b="1" dirty="0" lang="en-US"/>
              <a:t>Modelling Approach </a:t>
            </a:r>
          </a:p>
          <a:p>
            <a:pPr indent="-457200" marL="457200">
              <a:buFont typeface="+mj-lt"/>
              <a:buAutoNum type="arabicPeriod"/>
            </a:pPr>
            <a:r>
              <a:rPr b="1" dirty="0" lang="en-US"/>
              <a:t>Results &amp; Discussion </a:t>
            </a:r>
          </a:p>
          <a:p>
            <a:pPr indent="-457200" marL="457200">
              <a:buFont typeface="+mj-lt"/>
              <a:buAutoNum type="arabicPeriod"/>
            </a:pPr>
            <a:r>
              <a:rPr b="1" dirty="0" lang="en-US"/>
              <a:t>Conclusion</a:t>
            </a:r>
          </a:p>
          <a:p>
            <a:endParaRPr dirty="0" lang="en-IN"/>
          </a:p>
        </p:txBody>
      </p:sp>
      <p:pic>
        <p:nvPicPr>
          <p:cNvPr id="2097158" name="Picture 5"/>
          <p:cNvPicPr>
            <a:picLocks noChangeAspect="1"/>
          </p:cNvPicPr>
          <p:nvPr/>
        </p:nvPicPr>
        <p:blipFill>
          <a:blip xmlns:r="http://schemas.openxmlformats.org/officeDocument/2006/relationships" r:embed="rId1"/>
          <a:stretch>
            <a:fillRect/>
          </a:stretch>
        </p:blipFill>
        <p:spPr>
          <a:xfrm>
            <a:off x="6709272" y="2556932"/>
            <a:ext cx="4187325" cy="32455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9" name="Title 1"/>
          <p:cNvSpPr>
            <a:spLocks noGrp="1"/>
          </p:cNvSpPr>
          <p:nvPr>
            <p:ph type="title"/>
          </p:nvPr>
        </p:nvSpPr>
        <p:spPr/>
        <p:txBody>
          <a:bodyPr/>
          <a:p>
            <a:r>
              <a:rPr b="1" dirty="0" lang="en-US"/>
              <a:t>Problem Statement </a:t>
            </a:r>
            <a:endParaRPr dirty="0" lang="en-IN"/>
          </a:p>
        </p:txBody>
      </p:sp>
      <p:sp>
        <p:nvSpPr>
          <p:cNvPr id="1048600" name="Content Placeholder 2"/>
          <p:cNvSpPr>
            <a:spLocks noGrp="1"/>
          </p:cNvSpPr>
          <p:nvPr>
            <p:ph idx="1"/>
          </p:nvPr>
        </p:nvSpPr>
        <p:spPr>
          <a:xfrm>
            <a:off x="1295402" y="2390660"/>
            <a:ext cx="6394371" cy="4069102"/>
          </a:xfrm>
        </p:spPr>
        <p:txBody>
          <a:bodyPr>
            <a:normAutofit fontScale="95833" lnSpcReduction="20000"/>
          </a:bodyPr>
          <a:p>
            <a:r>
              <a:rPr b="1" dirty="0" sz="2400" lang="en-US"/>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a:p>
            <a:r>
              <a:rPr b="1" dirty="0" sz="2400" lang="en-US"/>
              <a:t>* The primary challenge is to analyze and categorize employees based on their employment type—permanent, fixed-term, or temporary. Understanding these categories is crucial for optimizing HR policies and aligning workforce strategies with business goals</a:t>
            </a:r>
            <a:endParaRPr dirty="0" lang="en-IN"/>
          </a:p>
        </p:txBody>
      </p:sp>
      <p:pic>
        <p:nvPicPr>
          <p:cNvPr id="2097159" name="Picture 4"/>
          <p:cNvPicPr>
            <a:picLocks noChangeAspect="1"/>
          </p:cNvPicPr>
          <p:nvPr/>
        </p:nvPicPr>
        <p:blipFill>
          <a:blip xmlns:r="http://schemas.openxmlformats.org/officeDocument/2006/relationships" r:embed="rId1"/>
          <a:stretch>
            <a:fillRect/>
          </a:stretch>
        </p:blipFill>
        <p:spPr>
          <a:xfrm>
            <a:off x="8196666" y="2557993"/>
            <a:ext cx="2699932" cy="331787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1" name="Title 1"/>
          <p:cNvSpPr>
            <a:spLocks noGrp="1"/>
          </p:cNvSpPr>
          <p:nvPr>
            <p:ph type="title"/>
          </p:nvPr>
        </p:nvSpPr>
        <p:spPr/>
        <p:txBody>
          <a:bodyPr/>
          <a:p>
            <a:r>
              <a:rPr b="1" dirty="0" lang="en-US"/>
              <a:t>Project Overview</a:t>
            </a:r>
            <a:endParaRPr dirty="0" lang="en-IN"/>
          </a:p>
        </p:txBody>
      </p:sp>
      <p:sp>
        <p:nvSpPr>
          <p:cNvPr id="1048602" name="Content Placeholder 2"/>
          <p:cNvSpPr>
            <a:spLocks noGrp="1"/>
          </p:cNvSpPr>
          <p:nvPr>
            <p:ph idx="1"/>
          </p:nvPr>
        </p:nvSpPr>
        <p:spPr>
          <a:xfrm>
            <a:off x="1295401" y="2556932"/>
            <a:ext cx="7363857" cy="3318936"/>
          </a:xfrm>
        </p:spPr>
        <p:txBody>
          <a:bodyPr>
            <a:normAutofit fontScale="87500" lnSpcReduction="20000"/>
          </a:bodyPr>
          <a:p>
            <a:r>
              <a:rPr b="1" dirty="0" sz="2400" lang="en-US"/>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a:p>
            <a:endParaRPr dirty="0" lang="en-IN"/>
          </a:p>
        </p:txBody>
      </p:sp>
      <p:pic>
        <p:nvPicPr>
          <p:cNvPr id="2097160" name="Picture 4"/>
          <p:cNvPicPr>
            <a:picLocks noChangeAspect="1"/>
          </p:cNvPicPr>
          <p:nvPr/>
        </p:nvPicPr>
        <p:blipFill>
          <a:blip xmlns:r="http://schemas.openxmlformats.org/officeDocument/2006/relationships" r:embed="rId1"/>
          <a:stretch>
            <a:fillRect/>
          </a:stretch>
        </p:blipFill>
        <p:spPr>
          <a:xfrm>
            <a:off x="8466667" y="2547003"/>
            <a:ext cx="2429931" cy="331787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Title 1"/>
          <p:cNvSpPr>
            <a:spLocks noGrp="1"/>
          </p:cNvSpPr>
          <p:nvPr>
            <p:ph type="title"/>
          </p:nvPr>
        </p:nvSpPr>
        <p:spPr/>
        <p:txBody>
          <a:bodyPr/>
          <a:p>
            <a:r>
              <a:rPr b="1" dirty="0" lang="en-US"/>
              <a:t>Who are the End Users?</a:t>
            </a:r>
            <a:endParaRPr dirty="0" lang="en-IN"/>
          </a:p>
        </p:txBody>
      </p:sp>
      <p:sp>
        <p:nvSpPr>
          <p:cNvPr id="1048604" name="Content Placeholder 2"/>
          <p:cNvSpPr>
            <a:spLocks noGrp="1"/>
          </p:cNvSpPr>
          <p:nvPr>
            <p:ph idx="1"/>
          </p:nvPr>
        </p:nvSpPr>
        <p:spPr>
          <a:xfrm>
            <a:off x="1295401" y="2412694"/>
            <a:ext cx="5193534" cy="3624549"/>
          </a:xfrm>
        </p:spPr>
        <p:txBody>
          <a:bodyPr>
            <a:noAutofit/>
          </a:bodyPr>
          <a:p>
            <a:r>
              <a:rPr b="1" dirty="0" sz="2000" lang="en-US"/>
              <a:t>* </a:t>
            </a:r>
            <a:r>
              <a:rPr b="1" dirty="0" sz="2000" lang="en-US" u="sng"/>
              <a:t>Human Resources (HR) Team:</a:t>
            </a:r>
            <a:r>
              <a:rPr b="1" dirty="0" sz="2000" lang="en-US"/>
              <a:t> They will use the analysis to make informed decisions about hiring, workforce planning, and contract management.</a:t>
            </a:r>
          </a:p>
          <a:p>
            <a:pPr indent="-285750" marL="285750">
              <a:buFont typeface="Arial" panose="020B0604020202020204" pitchFamily="34" charset="0"/>
              <a:buChar char="•"/>
            </a:pPr>
            <a:endParaRPr b="1" dirty="0" sz="2000" lang="en-US"/>
          </a:p>
          <a:p>
            <a:r>
              <a:rPr b="1" dirty="0" sz="2000" lang="en-US" u="sng"/>
              <a:t>* Department Managers:</a:t>
            </a:r>
            <a:r>
              <a:rPr b="1" dirty="0" sz="2000" lang="en-US"/>
              <a:t> They will benefit from insights into workforce composition and its impact </a:t>
            </a:r>
          </a:p>
          <a:p>
            <a:r>
              <a:rPr b="1" dirty="0" sz="2000" lang="en-US"/>
              <a:t>on departmental performance, helping them allocate resources more effectively.</a:t>
            </a:r>
          </a:p>
          <a:p>
            <a:endParaRPr b="1" dirty="0" sz="2000" lang="en-US"/>
          </a:p>
          <a:p>
            <a:r>
              <a:rPr b="1" dirty="0" sz="2000" lang="en-US"/>
              <a:t>* </a:t>
            </a:r>
            <a:r>
              <a:rPr b="1" dirty="0" sz="2000" lang="en-US" u="sng"/>
              <a:t>Senior Management/Executives: </a:t>
            </a:r>
            <a:r>
              <a:rPr b="1" dirty="0" sz="2000" lang="en-US"/>
              <a:t>They will use the findings to align workforce strategies with overall business goals and improve operational efficiency.</a:t>
            </a:r>
          </a:p>
          <a:p>
            <a:endParaRPr dirty="0" sz="2000" lang="en-IN"/>
          </a:p>
        </p:txBody>
      </p:sp>
      <p:pic>
        <p:nvPicPr>
          <p:cNvPr id="2097161"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5" name="Title 1"/>
          <p:cNvSpPr>
            <a:spLocks noGrp="1"/>
          </p:cNvSpPr>
          <p:nvPr>
            <p:ph type="title"/>
          </p:nvPr>
        </p:nvSpPr>
        <p:spPr/>
        <p:txBody>
          <a:bodyPr/>
          <a:p>
            <a:r>
              <a:rPr b="1" dirty="0" lang="en-US"/>
              <a:t>Who are the End Users?</a:t>
            </a:r>
            <a:endParaRPr dirty="0" lang="en-IN"/>
          </a:p>
        </p:txBody>
      </p:sp>
      <p:sp>
        <p:nvSpPr>
          <p:cNvPr id="1048606" name="Content Placeholder 2"/>
          <p:cNvSpPr>
            <a:spLocks noGrp="1"/>
          </p:cNvSpPr>
          <p:nvPr>
            <p:ph idx="1"/>
          </p:nvPr>
        </p:nvSpPr>
        <p:spPr>
          <a:xfrm>
            <a:off x="1295400" y="2285999"/>
            <a:ext cx="5424889" cy="2583456"/>
          </a:xfrm>
        </p:spPr>
        <p:txBody>
          <a:bodyPr>
            <a:noAutofit/>
          </a:bodyPr>
          <a:p>
            <a:endParaRPr b="1" dirty="0" sz="1600" lang="en-US"/>
          </a:p>
          <a:p>
            <a:r>
              <a:rPr b="1" dirty="0" sz="1600" lang="en-US"/>
              <a:t>* </a:t>
            </a:r>
            <a:r>
              <a:rPr b="1" dirty="0" sz="1600" lang="en-US" u="sng"/>
              <a:t>Senior Management/Executives: </a:t>
            </a:r>
            <a:r>
              <a:rPr b="1" dirty="0" sz="1600" lang="en-US"/>
              <a:t>They will use the findings to align workforce strategies with overall business goals and improve operational efficiency.</a:t>
            </a:r>
          </a:p>
          <a:p>
            <a:endParaRPr b="1" dirty="0" sz="1600" lang="en-US"/>
          </a:p>
          <a:p>
            <a:r>
              <a:rPr b="1" dirty="0" sz="1600" lang="en-US" u="sng"/>
              <a:t>* Employees: </a:t>
            </a:r>
            <a:r>
              <a:rPr b="1" dirty="0" sz="1600" lang="en-US"/>
              <a:t>Improved workforce management can lead to better job satisfaction, as resources are allocated more effectively, and workloads are balanced.</a:t>
            </a:r>
          </a:p>
          <a:p>
            <a:endParaRPr b="1" dirty="0" sz="1600" lang="en-US"/>
          </a:p>
          <a:p>
            <a:r>
              <a:rPr b="1" dirty="0" sz="1600" lang="en-US" u="sng"/>
              <a:t>* HR and Management Teams: </a:t>
            </a:r>
            <a:r>
              <a:rPr b="1" dirty="0" sz="1600" lang="en-US"/>
              <a:t>They benefit from having data-driven insights that guide strategic decisions and improve departmental performance</a:t>
            </a:r>
            <a:endParaRPr dirty="0" sz="2000" lang="en-IN"/>
          </a:p>
        </p:txBody>
      </p:sp>
      <p:pic>
        <p:nvPicPr>
          <p:cNvPr id="2097162" name="Picture 4"/>
          <p:cNvPicPr>
            <a:picLocks noChangeAspect="1"/>
          </p:cNvPicPr>
          <p:nvPr/>
        </p:nvPicPr>
        <p:blipFill>
          <a:blip xmlns:r="http://schemas.openxmlformats.org/officeDocument/2006/relationships" r:embed="rId1"/>
          <a:stretch>
            <a:fillRect/>
          </a:stretch>
        </p:blipFill>
        <p:spPr>
          <a:xfrm>
            <a:off x="6612912" y="2557993"/>
            <a:ext cx="4283686" cy="331787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7" name="Title 1"/>
          <p:cNvSpPr>
            <a:spLocks noGrp="1"/>
          </p:cNvSpPr>
          <p:nvPr>
            <p:ph type="title"/>
          </p:nvPr>
        </p:nvSpPr>
        <p:spPr/>
        <p:txBody>
          <a:bodyPr/>
          <a:p>
            <a:r>
              <a:rPr b="1" dirty="0" lang="en-US"/>
              <a:t>Our Solution &amp; Value Preposition </a:t>
            </a:r>
            <a:endParaRPr dirty="0" lang="en-IN"/>
          </a:p>
        </p:txBody>
      </p:sp>
      <p:pic>
        <p:nvPicPr>
          <p:cNvPr id="2097163" name="Picture 8"/>
          <p:cNvPicPr>
            <a:picLocks noChangeAspect="1" noGrp="1"/>
          </p:cNvPicPr>
          <p:nvPr>
            <p:ph idx="1"/>
          </p:nvPr>
        </p:nvPicPr>
        <p:blipFill>
          <a:blip xmlns:r="http://schemas.openxmlformats.org/officeDocument/2006/relationships" r:embed="rId1"/>
          <a:stretch>
            <a:fillRect/>
          </a:stretch>
        </p:blipFill>
        <p:spPr>
          <a:xfrm>
            <a:off x="9040791" y="2557993"/>
            <a:ext cx="1855807" cy="3317875"/>
          </a:xfrm>
          <a:prstGeom prst="rect"/>
        </p:spPr>
      </p:pic>
      <p:sp>
        <p:nvSpPr>
          <p:cNvPr id="1048608" name="TextBox 4"/>
          <p:cNvSpPr txBox="1"/>
          <p:nvPr/>
        </p:nvSpPr>
        <p:spPr>
          <a:xfrm>
            <a:off x="1295402" y="2584561"/>
            <a:ext cx="7682388" cy="3416320"/>
          </a:xfrm>
          <a:prstGeom prst="rect"/>
          <a:noFill/>
        </p:spPr>
        <p:txBody>
          <a:bodyPr wrap="square">
            <a:spAutoFit/>
          </a:bodyPr>
          <a:p>
            <a:r>
              <a:rPr b="1" dirty="0" lang="en-US"/>
              <a:t>In this project, Excel was used to analyze employee types (permanent, fixed-term, and temporary) across departments.</a:t>
            </a:r>
          </a:p>
          <a:p>
            <a:r>
              <a:rPr b="1" dirty="0" lang="en-US"/>
              <a:t>Key techniques included:</a:t>
            </a:r>
          </a:p>
          <a:p>
            <a:endParaRPr b="1" dirty="0" lang="en-US"/>
          </a:p>
          <a:p>
            <a:pPr>
              <a:buFont typeface="Arial" panose="020B0604020202020204" pitchFamily="34" charset="0"/>
              <a:buChar char="•"/>
            </a:pPr>
            <a:r>
              <a:rPr b="1" dirty="0" lang="en-US"/>
              <a:t> </a:t>
            </a:r>
            <a:r>
              <a:rPr b="1" dirty="0" lang="en-US" u="sng"/>
              <a:t>Conditional Formatting:</a:t>
            </a:r>
            <a:r>
              <a:rPr b="1" dirty="0" lang="en-US"/>
              <a:t> Applied color codes to quickly identify employee types and spot trends.</a:t>
            </a:r>
          </a:p>
          <a:p>
            <a:pPr>
              <a:buFont typeface="Arial" panose="020B0604020202020204" pitchFamily="34" charset="0"/>
              <a:buChar char="•"/>
            </a:pPr>
            <a:r>
              <a:rPr b="1" dirty="0" lang="en-US"/>
              <a:t> </a:t>
            </a:r>
            <a:r>
              <a:rPr b="1" dirty="0" lang="en-US" u="sng"/>
              <a:t>Filters: </a:t>
            </a:r>
            <a:r>
              <a:rPr b="1" dirty="0" lang="en-US"/>
              <a:t>Used to isolate specific data sets, such as viewing employees by type or department.</a:t>
            </a:r>
          </a:p>
          <a:p>
            <a:pPr>
              <a:buFont typeface="Arial" panose="020B0604020202020204" pitchFamily="34" charset="0"/>
              <a:buChar char="•"/>
            </a:pPr>
            <a:r>
              <a:rPr b="1" dirty="0" lang="en-US"/>
              <a:t> </a:t>
            </a:r>
            <a:r>
              <a:rPr b="1" dirty="0" lang="en-US" u="sng"/>
              <a:t>Formulas: </a:t>
            </a:r>
            <a:r>
              <a:rPr b="1" dirty="0" lang="en-US"/>
              <a:t>Employed formulas like COUNTIF and SUMIF to calculate metrics such as employee distribution and tenure.</a:t>
            </a:r>
          </a:p>
          <a:p>
            <a:pPr>
              <a:buFont typeface="Arial" panose="020B0604020202020204" pitchFamily="34" charset="0"/>
              <a:buChar char="•"/>
            </a:pPr>
            <a:r>
              <a:rPr b="1" dirty="0" lang="en-US"/>
              <a:t> </a:t>
            </a:r>
            <a:r>
              <a:rPr b="1" dirty="0" lang="en-US" u="sng"/>
              <a:t>Graphs and Charts: </a:t>
            </a:r>
            <a:r>
              <a:rPr b="1" dirty="0" lang="en-US"/>
              <a:t>Created visual representations like pie charts and bar graphs to clearly display the data and highlight key insights.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9" name="Title 1"/>
          <p:cNvSpPr>
            <a:spLocks noGrp="1"/>
          </p:cNvSpPr>
          <p:nvPr>
            <p:ph type="title"/>
          </p:nvPr>
        </p:nvSpPr>
        <p:spPr/>
        <p:txBody>
          <a:bodyPr/>
          <a:p>
            <a:r>
              <a:rPr b="1" dirty="0" lang="en-US"/>
              <a:t>Dataset Description </a:t>
            </a:r>
            <a:endParaRPr dirty="0" lang="en-IN"/>
          </a:p>
        </p:txBody>
      </p:sp>
      <p:sp>
        <p:nvSpPr>
          <p:cNvPr id="1048610" name="Content Placeholder 2"/>
          <p:cNvSpPr>
            <a:spLocks noGrp="1"/>
          </p:cNvSpPr>
          <p:nvPr>
            <p:ph idx="1"/>
          </p:nvPr>
        </p:nvSpPr>
        <p:spPr>
          <a:xfrm>
            <a:off x="672029" y="2556932"/>
            <a:ext cx="8438921" cy="3628164"/>
          </a:xfrm>
        </p:spPr>
        <p:txBody>
          <a:bodyPr>
            <a:normAutofit/>
          </a:bodyPr>
          <a:p>
            <a:r>
              <a:rPr b="1" dirty="0" lang="en-US"/>
              <a:t>For this project, the dataset was sourced from the IBM Skills Build Dashboard, containing 20 features. The analysis focused on key features:</a:t>
            </a:r>
          </a:p>
          <a:p>
            <a:endParaRPr b="1" dirty="0" lang="en-US"/>
          </a:p>
          <a:p>
            <a:pPr>
              <a:buFont typeface="+mj-lt"/>
              <a:buAutoNum type="arabicPeriod"/>
            </a:pPr>
            <a:r>
              <a:rPr b="1" dirty="0" lang="en-US" u="sng"/>
              <a:t>User ID:</a:t>
            </a:r>
            <a:r>
              <a:rPr b="1" dirty="0" lang="en-US"/>
              <a:t> Unique employee identifier.</a:t>
            </a:r>
          </a:p>
          <a:p>
            <a:pPr>
              <a:buFont typeface="+mj-lt"/>
              <a:buAutoNum type="arabicPeriod"/>
            </a:pPr>
            <a:r>
              <a:rPr b="1" dirty="0" lang="en-US" u="sng"/>
              <a:t>Name: </a:t>
            </a:r>
            <a:r>
              <a:rPr b="1" dirty="0" lang="en-US"/>
              <a:t>Employee’s full name.</a:t>
            </a:r>
          </a:p>
          <a:p>
            <a:pPr>
              <a:buFont typeface="+mj-lt"/>
              <a:buAutoNum type="arabicPeriod"/>
            </a:pPr>
            <a:r>
              <a:rPr b="1" dirty="0" lang="en-US" u="sng"/>
              <a:t>Gender: </a:t>
            </a:r>
            <a:r>
              <a:rPr b="1" dirty="0" lang="en-US"/>
              <a:t>Employee gender, for diversity analysis.</a:t>
            </a:r>
          </a:p>
          <a:p>
            <a:pPr>
              <a:buFont typeface="+mj-lt"/>
              <a:buAutoNum type="arabicPeriod"/>
            </a:pPr>
            <a:r>
              <a:rPr b="1" dirty="0" lang="en-US" u="sng"/>
              <a:t>Employee Type: </a:t>
            </a:r>
            <a:r>
              <a:rPr b="1" dirty="0" lang="en-US"/>
              <a:t>Employment contract type (permanent, fixed-term, temporary).</a:t>
            </a:r>
          </a:p>
          <a:p>
            <a:pPr>
              <a:buFont typeface="+mj-lt"/>
              <a:buAutoNum type="arabicPeriod"/>
            </a:pPr>
            <a:r>
              <a:rPr b="1" dirty="0" lang="en-US" u="sng"/>
              <a:t>Employee Department: </a:t>
            </a:r>
            <a:r>
              <a:rPr b="1" dirty="0" lang="en-US"/>
              <a:t>Department assignment.</a:t>
            </a:r>
          </a:p>
          <a:p>
            <a:r>
              <a:rPr b="1" dirty="0" lang="en-US"/>
              <a:t>Using Excel, formulas were applied to analyze employee types and department distribution. Conditional formatting and visualizations (graphs and charts) were used to identify patterns and trends, providing insights for workforce planning.</a:t>
            </a:r>
          </a:p>
          <a:p>
            <a:endParaRPr dirty="0" lang="en-IN"/>
          </a:p>
        </p:txBody>
      </p:sp>
      <p:pic>
        <p:nvPicPr>
          <p:cNvPr id="2097164" name="Picture 8"/>
          <p:cNvPicPr>
            <a:picLocks noChangeAspect="1"/>
          </p:cNvPicPr>
          <p:nvPr/>
        </p:nvPicPr>
        <p:blipFill>
          <a:blip xmlns:r="http://schemas.openxmlformats.org/officeDocument/2006/relationships" r:embed="rId1"/>
          <a:stretch>
            <a:fillRect/>
          </a:stretch>
        </p:blipFill>
        <p:spPr>
          <a:xfrm>
            <a:off x="8965754" y="2577756"/>
            <a:ext cx="2174595" cy="3607340"/>
          </a:xfrm>
          <a:prstGeom prst="rec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ROHITH PRASANA</dc:creator>
  <cp:lastModifiedBy>ROHITH PRASANA</cp:lastModifiedBy>
  <dcterms:created xsi:type="dcterms:W3CDTF">2024-08-27T06:58:10Z</dcterms:created>
  <dcterms:modified xsi:type="dcterms:W3CDTF">2024-08-31T11:12:42Z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ecf1c241eca24f349dab6471b8c75bab</vt:lpwstr>
  </property>
</Properties>
</file>