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99" r:id="rId8"/>
    <p:sldId id="300" r:id="rId9"/>
    <p:sldId id="301" r:id="rId10"/>
    <p:sldId id="289" r:id="rId11"/>
    <p:sldId id="302"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5646" autoAdjust="0"/>
  </p:normalViewPr>
  <p:slideViewPr>
    <p:cSldViewPr snapToGrid="0">
      <p:cViewPr varScale="1">
        <p:scale>
          <a:sx n="82" d="100"/>
          <a:sy n="82" d="100"/>
        </p:scale>
        <p:origin x="590" y="77"/>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CA DEVI" userId="94f07375809c5998" providerId="LiveId" clId="{E3FC1CCB-D6C4-43B5-95AB-3E16F9D520DC}"/>
    <pc:docChg chg="modSld">
      <pc:chgData name="MONICA DEVI" userId="94f07375809c5998" providerId="LiveId" clId="{E3FC1CCB-D6C4-43B5-95AB-3E16F9D520DC}" dt="2024-03-17T14:47:13.190" v="76" actId="1076"/>
      <pc:docMkLst>
        <pc:docMk/>
      </pc:docMkLst>
      <pc:sldChg chg="modSp mod">
        <pc:chgData name="MONICA DEVI" userId="94f07375809c5998" providerId="LiveId" clId="{E3FC1CCB-D6C4-43B5-95AB-3E16F9D520DC}" dt="2024-03-17T14:46:26.987" v="71" actId="20577"/>
        <pc:sldMkLst>
          <pc:docMk/>
          <pc:sldMk cId="1325608595" sldId="257"/>
        </pc:sldMkLst>
        <pc:spChg chg="mod">
          <ac:chgData name="MONICA DEVI" userId="94f07375809c5998" providerId="LiveId" clId="{E3FC1CCB-D6C4-43B5-95AB-3E16F9D520DC}" dt="2024-03-17T14:46:26.987" v="71" actId="20577"/>
          <ac:spMkLst>
            <pc:docMk/>
            <pc:sldMk cId="1325608595" sldId="257"/>
            <ac:spMk id="3" creationId="{22788C46-D0BC-4307-AE55-7601A139E7CB}"/>
          </ac:spMkLst>
        </pc:spChg>
      </pc:sldChg>
      <pc:sldChg chg="modSp mod">
        <pc:chgData name="MONICA DEVI" userId="94f07375809c5998" providerId="LiveId" clId="{E3FC1CCB-D6C4-43B5-95AB-3E16F9D520DC}" dt="2024-03-17T14:47:13.190" v="76" actId="1076"/>
        <pc:sldMkLst>
          <pc:docMk/>
          <pc:sldMk cId="2770237223" sldId="299"/>
        </pc:sldMkLst>
        <pc:spChg chg="mod">
          <ac:chgData name="MONICA DEVI" userId="94f07375809c5998" providerId="LiveId" clId="{E3FC1CCB-D6C4-43B5-95AB-3E16F9D520DC}" dt="2024-03-17T14:47:13.190" v="76" actId="1076"/>
          <ac:spMkLst>
            <pc:docMk/>
            <pc:sldMk cId="2770237223" sldId="299"/>
            <ac:spMk id="2" creationId="{6F148DD4-4828-CE87-0C5C-42BE175E8DA5}"/>
          </ac:spMkLst>
        </pc:spChg>
      </pc:sldChg>
      <pc:sldChg chg="modSp mod">
        <pc:chgData name="MONICA DEVI" userId="94f07375809c5998" providerId="LiveId" clId="{E3FC1CCB-D6C4-43B5-95AB-3E16F9D520DC}" dt="2024-03-17T14:46:32.772" v="72" actId="20577"/>
        <pc:sldMkLst>
          <pc:docMk/>
          <pc:sldMk cId="875012184" sldId="302"/>
        </pc:sldMkLst>
        <pc:spChg chg="mod">
          <ac:chgData name="MONICA DEVI" userId="94f07375809c5998" providerId="LiveId" clId="{E3FC1CCB-D6C4-43B5-95AB-3E16F9D520DC}" dt="2024-03-17T14:46:32.772" v="72" actId="20577"/>
          <ac:spMkLst>
            <pc:docMk/>
            <pc:sldMk cId="875012184" sldId="302"/>
            <ac:spMk id="2" creationId="{FE92E195-9DDF-D2F6-A0DA-559313C3EF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3/17/2024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8495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3804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214146" y="0"/>
            <a:ext cx="7096933" cy="3830130"/>
          </a:xfrm>
        </p:spPr>
        <p:txBody>
          <a:bodyPr/>
          <a:lstStyle/>
          <a:p>
            <a:pPr algn="ctr"/>
            <a:r>
              <a:rPr lang="en-US" dirty="0"/>
              <a:t>Analyzing Amazon Sales Data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Introduction</a:t>
            </a:r>
          </a:p>
          <a:p>
            <a:r>
              <a:rPr lang="en-US" dirty="0"/>
              <a:t>Details of Data</a:t>
            </a:r>
          </a:p>
          <a:p>
            <a:r>
              <a:rPr lang="en-US" dirty="0"/>
              <a:t>Main KPIs</a:t>
            </a:r>
          </a:p>
          <a:p>
            <a:r>
              <a:rPr lang="en-US" dirty="0"/>
              <a:t>My Design</a:t>
            </a:r>
          </a:p>
          <a:p>
            <a:r>
              <a:rPr lang="en-US" dirty="0"/>
              <a:t>My interpretation</a:t>
            </a:r>
          </a:p>
          <a:p>
            <a:r>
              <a:rPr lang="en-US" dirty="0"/>
              <a:t>Tableau public link</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2501770" y="102637"/>
            <a:ext cx="5486400" cy="1502228"/>
          </a:xfrm>
        </p:spPr>
        <p:txBody>
          <a:bodyPr/>
          <a:lstStyle/>
          <a:p>
            <a:r>
              <a:rPr lang="en-US" sz="4000" i="1" dirty="0"/>
              <a:t>Introduction</a:t>
            </a:r>
          </a:p>
        </p:txBody>
      </p:sp>
      <p:sp>
        <p:nvSpPr>
          <p:cNvPr id="6" name="TextBox 5">
            <a:extLst>
              <a:ext uri="{FF2B5EF4-FFF2-40B4-BE49-F238E27FC236}">
                <a16:creationId xmlns:a16="http://schemas.microsoft.com/office/drawing/2014/main" id="{798A02C2-775B-B694-3BA9-A30AEA460CF8}"/>
              </a:ext>
            </a:extLst>
          </p:cNvPr>
          <p:cNvSpPr txBox="1"/>
          <p:nvPr/>
        </p:nvSpPr>
        <p:spPr>
          <a:xfrm>
            <a:off x="2220685" y="1534571"/>
            <a:ext cx="7392177" cy="378885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Amazon stands as a titan in the world of e-commerce, continuously shaping consumer behaviors and market dynamics.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its vast array of products and services, Amazon has revolutionized the way people shop globally. </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analyzing trends, we aim to boost business strategies. We seek to unveil patterns, trends, and insights that can illuminate strategic pathways for enhanced business performance and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917831" y="270250"/>
            <a:ext cx="6097554" cy="1012071"/>
          </a:xfrm>
        </p:spPr>
        <p:txBody>
          <a:bodyPr/>
          <a:lstStyle/>
          <a:p>
            <a:r>
              <a:rPr lang="en-US" sz="4000" i="1" dirty="0"/>
              <a:t>Details of Data</a:t>
            </a:r>
          </a:p>
        </p:txBody>
      </p:sp>
      <p:sp>
        <p:nvSpPr>
          <p:cNvPr id="4" name="TextBox 3">
            <a:extLst>
              <a:ext uri="{FF2B5EF4-FFF2-40B4-BE49-F238E27FC236}">
                <a16:creationId xmlns:a16="http://schemas.microsoft.com/office/drawing/2014/main" id="{2C531005-C7FB-1703-7CC7-C73016E4167D}"/>
              </a:ext>
            </a:extLst>
          </p:cNvPr>
          <p:cNvSpPr txBox="1"/>
          <p:nvPr/>
        </p:nvSpPr>
        <p:spPr>
          <a:xfrm>
            <a:off x="2009580" y="992336"/>
            <a:ext cx="6097554" cy="4801314"/>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Region</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Country</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Item Type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Sales Channel</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Order Priority</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Order Date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Order ID</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Ship Date</a:t>
            </a:r>
          </a:p>
          <a:p>
            <a:endParaRPr lang="en-IN" dirty="0"/>
          </a:p>
        </p:txBody>
      </p:sp>
      <p:cxnSp>
        <p:nvCxnSpPr>
          <p:cNvPr id="13" name="Straight Connector 12">
            <a:extLst>
              <a:ext uri="{FF2B5EF4-FFF2-40B4-BE49-F238E27FC236}">
                <a16:creationId xmlns:a16="http://schemas.microsoft.com/office/drawing/2014/main" id="{4EFB4F3C-8735-BD17-96F9-5BB2EAB5B628}"/>
              </a:ext>
            </a:extLst>
          </p:cNvPr>
          <p:cNvCxnSpPr/>
          <p:nvPr/>
        </p:nvCxnSpPr>
        <p:spPr>
          <a:xfrm>
            <a:off x="3984172" y="3004457"/>
            <a:ext cx="63448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78A81D-9B7A-C031-BEA0-CAFAC62B77C4}"/>
              </a:ext>
            </a:extLst>
          </p:cNvPr>
          <p:cNvSpPr txBox="1"/>
          <p:nvPr/>
        </p:nvSpPr>
        <p:spPr>
          <a:xfrm>
            <a:off x="4966608" y="2681291"/>
            <a:ext cx="5486400" cy="646331"/>
          </a:xfrm>
          <a:prstGeom prst="rect">
            <a:avLst/>
          </a:prstGeom>
          <a:noFill/>
        </p:spPr>
        <p:txBody>
          <a:bodyPr wrap="square" rtlCol="0">
            <a:spAutoFit/>
          </a:bodyPr>
          <a:lstStyle/>
          <a:p>
            <a:r>
              <a:rPr lang="en-US" dirty="0"/>
              <a:t>It indicates whether the products were sold through online or offline channels.</a:t>
            </a:r>
            <a:endParaRPr lang="en-IN" dirty="0"/>
          </a:p>
        </p:txBody>
      </p:sp>
    </p:spTree>
    <p:extLst>
      <p:ext uri="{BB962C8B-B14F-4D97-AF65-F5344CB8AC3E}">
        <p14:creationId xmlns:p14="http://schemas.microsoft.com/office/powerpoint/2010/main" val="277023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Main KPIs</a:t>
            </a:r>
          </a:p>
        </p:txBody>
      </p:sp>
      <p:sp>
        <p:nvSpPr>
          <p:cNvPr id="5" name="TextBox 4">
            <a:extLst>
              <a:ext uri="{FF2B5EF4-FFF2-40B4-BE49-F238E27FC236}">
                <a16:creationId xmlns:a16="http://schemas.microsoft.com/office/drawing/2014/main" id="{2223AF80-0AD6-A1A5-4106-5B6FE913D81A}"/>
              </a:ext>
            </a:extLst>
          </p:cNvPr>
          <p:cNvSpPr txBox="1"/>
          <p:nvPr/>
        </p:nvSpPr>
        <p:spPr>
          <a:xfrm>
            <a:off x="1326815" y="1968759"/>
            <a:ext cx="7914691" cy="3892732"/>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Units Sold</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Price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Cost</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per profit</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Total Revenue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Total Cost</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Total Profit</a:t>
            </a:r>
            <a:r>
              <a:rPr lang="en-US" dirty="0"/>
              <a:t> </a:t>
            </a:r>
            <a:endParaRPr lang="en-IN" dirty="0"/>
          </a:p>
        </p:txBody>
      </p:sp>
      <p:sp>
        <p:nvSpPr>
          <p:cNvPr id="6" name="Right Brace 5">
            <a:extLst>
              <a:ext uri="{FF2B5EF4-FFF2-40B4-BE49-F238E27FC236}">
                <a16:creationId xmlns:a16="http://schemas.microsoft.com/office/drawing/2014/main" id="{BB5A6C60-C3A3-F47C-7757-2821B1780A63}"/>
              </a:ext>
            </a:extLst>
          </p:cNvPr>
          <p:cNvSpPr/>
          <p:nvPr/>
        </p:nvSpPr>
        <p:spPr>
          <a:xfrm>
            <a:off x="3172408" y="2286000"/>
            <a:ext cx="961053" cy="1772816"/>
          </a:xfrm>
          <a:prstGeom prst="rightBrace">
            <a:avLst>
              <a:gd name="adj1" fmla="val 46155"/>
              <a:gd name="adj2" fmla="val 51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4A1C123C-AE81-0C1E-C0A5-0994DC8260B4}"/>
              </a:ext>
            </a:extLst>
          </p:cNvPr>
          <p:cNvSpPr txBox="1"/>
          <p:nvPr/>
        </p:nvSpPr>
        <p:spPr>
          <a:xfrm>
            <a:off x="4300948" y="2782669"/>
            <a:ext cx="6097554" cy="646331"/>
          </a:xfrm>
          <a:prstGeom prst="rect">
            <a:avLst/>
          </a:prstGeom>
          <a:noFill/>
        </p:spPr>
        <p:txBody>
          <a:bodyPr wrap="square">
            <a:spAutoFit/>
          </a:bodyPr>
          <a:lstStyle/>
          <a:p>
            <a:r>
              <a:rPr lang="en-US" dirty="0"/>
              <a:t>unit price, unit cost, and unit profit of each product throughout the day to assess their individual financial performance</a:t>
            </a:r>
          </a:p>
        </p:txBody>
      </p:sp>
      <p:sp>
        <p:nvSpPr>
          <p:cNvPr id="9" name="Right Brace 8">
            <a:extLst>
              <a:ext uri="{FF2B5EF4-FFF2-40B4-BE49-F238E27FC236}">
                <a16:creationId xmlns:a16="http://schemas.microsoft.com/office/drawing/2014/main" id="{9C0F64C3-66F7-796F-D8B3-DF5C58BCE915}"/>
              </a:ext>
            </a:extLst>
          </p:cNvPr>
          <p:cNvSpPr/>
          <p:nvPr/>
        </p:nvSpPr>
        <p:spPr>
          <a:xfrm>
            <a:off x="3293242" y="4447904"/>
            <a:ext cx="718921" cy="1253100"/>
          </a:xfrm>
          <a:prstGeom prst="rightBrace">
            <a:avLst>
              <a:gd name="adj1" fmla="val 46155"/>
              <a:gd name="adj2" fmla="val 51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45EE1945-6CFE-F815-439D-EDE16C2CABAD}"/>
              </a:ext>
            </a:extLst>
          </p:cNvPr>
          <p:cNvSpPr txBox="1"/>
          <p:nvPr/>
        </p:nvSpPr>
        <p:spPr>
          <a:xfrm>
            <a:off x="4282287" y="4688399"/>
            <a:ext cx="6097554" cy="646331"/>
          </a:xfrm>
          <a:prstGeom prst="rect">
            <a:avLst/>
          </a:prstGeom>
          <a:noFill/>
        </p:spPr>
        <p:txBody>
          <a:bodyPr wrap="square">
            <a:spAutoFit/>
          </a:bodyPr>
          <a:lstStyle/>
          <a:p>
            <a:r>
              <a:rPr lang="en-US" dirty="0"/>
              <a:t>Revenue, Cost, and Profit of each product throughout the day to understand their individual financial performance</a:t>
            </a:r>
            <a:endParaRPr lang="en-IN" dirty="0"/>
          </a:p>
        </p:txBody>
      </p:sp>
    </p:spTree>
    <p:extLst>
      <p:ext uri="{BB962C8B-B14F-4D97-AF65-F5344CB8AC3E}">
        <p14:creationId xmlns:p14="http://schemas.microsoft.com/office/powerpoint/2010/main" val="262327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EAC-6A5E-01EB-9DC2-44330FB60BC0}"/>
              </a:ext>
            </a:extLst>
          </p:cNvPr>
          <p:cNvSpPr>
            <a:spLocks noGrp="1"/>
          </p:cNvSpPr>
          <p:nvPr>
            <p:ph type="title"/>
          </p:nvPr>
        </p:nvSpPr>
        <p:spPr>
          <a:xfrm>
            <a:off x="277499" y="139959"/>
            <a:ext cx="9779183" cy="485192"/>
          </a:xfrm>
        </p:spPr>
        <p:txBody>
          <a:bodyPr/>
          <a:lstStyle/>
          <a:p>
            <a:r>
              <a:rPr lang="en-US" sz="2800" dirty="0">
                <a:latin typeface="Times New Roman" panose="02020603050405020304" pitchFamily="18" charset="0"/>
                <a:cs typeface="Times New Roman" panose="02020603050405020304" pitchFamily="18" charset="0"/>
              </a:rPr>
              <a:t>My Design:</a:t>
            </a:r>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96E4B36-14F4-CCBE-2966-8DE386CC74CB}"/>
              </a:ext>
            </a:extLst>
          </p:cNvPr>
          <p:cNvPicPr>
            <a:picLocks noChangeAspect="1"/>
          </p:cNvPicPr>
          <p:nvPr/>
        </p:nvPicPr>
        <p:blipFill rotWithShape="1">
          <a:blip r:embed="rId2"/>
          <a:srcRect l="1607" t="10733" r="8469" b="11172"/>
          <a:stretch/>
        </p:blipFill>
        <p:spPr>
          <a:xfrm>
            <a:off x="277499" y="801494"/>
            <a:ext cx="10597719" cy="5757925"/>
          </a:xfrm>
          <a:prstGeom prst="rect">
            <a:avLst/>
          </a:prstGeom>
        </p:spPr>
      </p:pic>
    </p:spTree>
    <p:extLst>
      <p:ext uri="{BB962C8B-B14F-4D97-AF65-F5344CB8AC3E}">
        <p14:creationId xmlns:p14="http://schemas.microsoft.com/office/powerpoint/2010/main" val="204559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sz="3600" dirty="0">
                <a:latin typeface="Times New Roman" panose="02020603050405020304" pitchFamily="18" charset="0"/>
                <a:cs typeface="Times New Roman" panose="02020603050405020304" pitchFamily="18" charset="0"/>
              </a:rPr>
              <a:t>My Interpretation:</a:t>
            </a:r>
          </a:p>
        </p:txBody>
      </p:sp>
      <p:sp>
        <p:nvSpPr>
          <p:cNvPr id="7" name="TextBox 6">
            <a:extLst>
              <a:ext uri="{FF2B5EF4-FFF2-40B4-BE49-F238E27FC236}">
                <a16:creationId xmlns:a16="http://schemas.microsoft.com/office/drawing/2014/main" id="{2A4A5D6F-5C2B-1346-E206-ECFAE9E1601E}"/>
              </a:ext>
            </a:extLst>
          </p:cNvPr>
          <p:cNvSpPr txBox="1"/>
          <p:nvPr/>
        </p:nvSpPr>
        <p:spPr>
          <a:xfrm>
            <a:off x="1026366" y="2452435"/>
            <a:ext cx="9526555" cy="3970318"/>
          </a:xfrm>
          <a:prstGeom prst="rect">
            <a:avLst/>
          </a:prstGeom>
          <a:noFill/>
        </p:spPr>
        <p:txBody>
          <a:bodyPr wrap="square">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Focus on Cosmetics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Since cosmetics are the top-selling product with higher unit price and profit, consider investing more resources in this product category, such as expanding the product line or enhancing marketing efforts to capitalize on its popularity.</a:t>
            </a:r>
          </a:p>
          <a:p>
            <a:pPr>
              <a:buFont typeface="+mj-lt"/>
              <a:buAutoNum type="arabicPeriod"/>
            </a:pPr>
            <a:r>
              <a:rPr lang="en-US" b="1" dirty="0">
                <a:latin typeface="Times New Roman" panose="02020603050405020304" pitchFamily="18" charset="0"/>
                <a:cs typeface="Times New Roman" panose="02020603050405020304" pitchFamily="18" charset="0"/>
              </a:rPr>
              <a:t>Offline Sales Channels</a:t>
            </a:r>
            <a:r>
              <a:rPr lang="en-US" dirty="0">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As offline channels yield the highest profit, prioritize strategies to strengthen offline sales channels, such as improving distribution networks or enhancing in-store experiences to maximize profitability.</a:t>
            </a:r>
          </a:p>
          <a:p>
            <a:pPr>
              <a:buFont typeface="+mj-lt"/>
              <a:buAutoNum type="arabicPeriod"/>
            </a:pPr>
            <a:r>
              <a:rPr lang="en-US" b="1" dirty="0">
                <a:latin typeface="Times New Roman" panose="02020603050405020304" pitchFamily="18" charset="0"/>
                <a:cs typeface="Times New Roman" panose="02020603050405020304" pitchFamily="18" charset="0"/>
              </a:rPr>
              <a:t>Maximize Profitable Products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Identify other high-profit products besides cosmetics and focus on maximizing their sales to further boost overall profitability.</a:t>
            </a:r>
          </a:p>
          <a:p>
            <a:pPr>
              <a:buFont typeface="+mj-lt"/>
              <a:buAutoNum type="arabicPeriod"/>
            </a:pPr>
            <a:r>
              <a:rPr lang="en-US" b="1" dirty="0">
                <a:latin typeface="Times New Roman" panose="02020603050405020304" pitchFamily="18" charset="0"/>
                <a:cs typeface="Times New Roman" panose="02020603050405020304" pitchFamily="18" charset="0"/>
              </a:rPr>
              <a:t>Target Pakistan Market</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Given that Pakistan shows significant sales for cosmetics, tailor marketing campaigns and product promotions specifically for this region to further tap into the demand.</a:t>
            </a:r>
          </a:p>
          <a:p>
            <a:pPr>
              <a:buFont typeface="+mj-lt"/>
              <a:buAutoNum type="arabicPeriod"/>
            </a:pPr>
            <a:r>
              <a:rPr lang="en-US" b="1" dirty="0">
                <a:latin typeface="Times New Roman" panose="02020603050405020304" pitchFamily="18" charset="0"/>
                <a:cs typeface="Times New Roman" panose="02020603050405020304" pitchFamily="18" charset="0"/>
              </a:rPr>
              <a:t>Analyze July 2012 Performance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Investigate the factors contributing to the higher total profit in July 2012. Determine whether it was due to specific promotions, market conditions, or other factors, and replicate successful strategies in future planning.</a:t>
            </a:r>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E195-9DDF-D2F6-A0DA-559313C3EFB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Tableau public link: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8FA294-B5CA-7852-4562-8FA36F27F709}"/>
              </a:ext>
            </a:extLst>
          </p:cNvPr>
          <p:cNvSpPr>
            <a:spLocks noGrp="1"/>
          </p:cNvSpPr>
          <p:nvPr>
            <p:ph idx="1"/>
          </p:nvPr>
        </p:nvSpPr>
        <p:spPr>
          <a:xfrm>
            <a:off x="1206409" y="2174701"/>
            <a:ext cx="9779182" cy="2930331"/>
          </a:xfrm>
        </p:spPr>
        <p:txBody>
          <a:bodyPr/>
          <a:lstStyle/>
          <a:p>
            <a:r>
              <a:rPr lang="en-IN" dirty="0"/>
              <a:t>https://public.tableau.com/views/AnalyzingAmazonSalesDashboard/Dashboard1?:language=en-US&amp;publish=yes&amp;:sid=&amp;:display_count=n&amp;:origin=viz_share_link</a:t>
            </a:r>
          </a:p>
        </p:txBody>
      </p:sp>
    </p:spTree>
    <p:extLst>
      <p:ext uri="{BB962C8B-B14F-4D97-AF65-F5344CB8AC3E}">
        <p14:creationId xmlns:p14="http://schemas.microsoft.com/office/powerpoint/2010/main" val="87501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78</TotalTime>
  <Words>412</Words>
  <Application>Microsoft Office PowerPoint</Application>
  <PresentationFormat>Widescreen</PresentationFormat>
  <Paragraphs>51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vt:lpstr>
      <vt:lpstr>Times New Roman</vt:lpstr>
      <vt:lpstr>Wingdings</vt:lpstr>
      <vt:lpstr>Custom</vt:lpstr>
      <vt:lpstr>Analyzing Amazon Sales Data</vt:lpstr>
      <vt:lpstr>Agenda</vt:lpstr>
      <vt:lpstr>Introduction</vt:lpstr>
      <vt:lpstr>Details of Data</vt:lpstr>
      <vt:lpstr>Main KPIs</vt:lpstr>
      <vt:lpstr>My Design:</vt:lpstr>
      <vt:lpstr>My Interpretation:</vt:lpstr>
      <vt:lpstr>Tableau public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MONICA DEVI</dc:creator>
  <cp:lastModifiedBy>MONICA DEVI</cp:lastModifiedBy>
  <cp:revision>1</cp:revision>
  <dcterms:created xsi:type="dcterms:W3CDTF">2024-03-17T13:29:08Z</dcterms:created>
  <dcterms:modified xsi:type="dcterms:W3CDTF">2024-03-17T14:47:19Z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