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99" r:id="rId7"/>
    <p:sldId id="300" r:id="rId8"/>
    <p:sldId id="301" r:id="rId9"/>
    <p:sldId id="291" r:id="rId10"/>
    <p:sldId id="289" r:id="rId11"/>
    <p:sldId id="297"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46" autoAdjust="0"/>
  </p:normalViewPr>
  <p:slideViewPr>
    <p:cSldViewPr snapToGrid="0">
      <p:cViewPr varScale="1">
        <p:scale>
          <a:sx n="82" d="100"/>
          <a:sy n="82" d="100"/>
        </p:scale>
        <p:origin x="720"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3/17/2024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550402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522056" y="2146041"/>
            <a:ext cx="7096933" cy="871974"/>
          </a:xfrm>
        </p:spPr>
        <p:txBody>
          <a:bodyPr/>
          <a:lstStyle/>
          <a:p>
            <a:r>
              <a:rPr lang="en-US" sz="3600" dirty="0">
                <a:latin typeface="Times New Roman" panose="02020603050405020304" pitchFamily="18" charset="0"/>
                <a:cs typeface="Times New Roman" panose="02020603050405020304" pitchFamily="18" charset="0"/>
              </a:rPr>
              <a:t>Employee Attrition Analysis</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464905" y="2015413"/>
            <a:ext cx="9473141" cy="3368870"/>
          </a:xfrm>
        </p:spPr>
        <p:txBody>
          <a:bodyPr vert="horz" lIns="91440" tIns="45720" rIns="91440" bIns="45720" rtlCol="0" anchor="t">
            <a:normAutofit/>
          </a:bodyPr>
          <a:lstStyle/>
          <a:p>
            <a:r>
              <a:rPr lang="en-US" dirty="0"/>
              <a:t>Introduction</a:t>
            </a:r>
          </a:p>
          <a:p>
            <a:r>
              <a:rPr lang="en-US" dirty="0"/>
              <a:t>Details of Data</a:t>
            </a:r>
          </a:p>
          <a:p>
            <a:r>
              <a:rPr lang="en-US" dirty="0"/>
              <a:t>Main KPIs</a:t>
            </a:r>
          </a:p>
          <a:p>
            <a:r>
              <a:rPr lang="en-US" dirty="0"/>
              <a:t>My Design</a:t>
            </a:r>
          </a:p>
          <a:p>
            <a:r>
              <a:rPr lang="en-US" dirty="0"/>
              <a:t>My interpretation</a:t>
            </a:r>
          </a:p>
          <a:p>
            <a:r>
              <a:rPr lang="en-US" dirty="0"/>
              <a:t>Tableau public link</a:t>
            </a:r>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sz="4400" i="1" dirty="0"/>
              <a:t>Introduction</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359429" y="2071396"/>
            <a:ext cx="9473141" cy="3368870"/>
          </a:xfrm>
        </p:spPr>
        <p:txBody>
          <a:bodyPr vert="horz" lIns="91440" tIns="45720" rIns="91440" bIns="45720" rtlCol="0" anchor="t">
            <a:normAutofit/>
          </a:bodyPr>
          <a:lstStyle/>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Employee attrition, or turnover, refers to the rate at which employees leave our company.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dashboard aims to analyze various factors contributing to attrition, such as demographics, job roles, tenure, and performance metrics.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By understanding the underlying reasons behind attrition, we can proactively address challenges, retain top talent, and foster a positive work environment.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Let's explore the data together to make informed decisions and improve employee retention strategies.</a:t>
            </a:r>
          </a:p>
        </p:txBody>
      </p:sp>
    </p:spTree>
    <p:extLst>
      <p:ext uri="{BB962C8B-B14F-4D97-AF65-F5344CB8AC3E}">
        <p14:creationId xmlns:p14="http://schemas.microsoft.com/office/powerpoint/2010/main" val="175201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9A1E-4BAA-9599-0BA3-97C92D1ED3AA}"/>
              </a:ext>
            </a:extLst>
          </p:cNvPr>
          <p:cNvSpPr>
            <a:spLocks noGrp="1"/>
          </p:cNvSpPr>
          <p:nvPr>
            <p:ph type="ctrTitle"/>
          </p:nvPr>
        </p:nvSpPr>
        <p:spPr>
          <a:xfrm>
            <a:off x="1167494" y="252550"/>
            <a:ext cx="6220278" cy="521892"/>
          </a:xfrm>
        </p:spPr>
        <p:txBody>
          <a:bodyPr/>
          <a:lstStyle/>
          <a:p>
            <a:r>
              <a:rPr lang="en-US" sz="2800" dirty="0">
                <a:latin typeface="Times New Roman" panose="02020603050405020304" pitchFamily="18" charset="0"/>
                <a:cs typeface="Times New Roman" panose="02020603050405020304" pitchFamily="18" charset="0"/>
              </a:rPr>
              <a:t>Details of Data</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73C3CC-D5BB-9F65-A2EE-18C379D32741}"/>
              </a:ext>
            </a:extLst>
          </p:cNvPr>
          <p:cNvSpPr>
            <a:spLocks noGrp="1"/>
          </p:cNvSpPr>
          <p:nvPr>
            <p:ph type="subTitle" idx="1"/>
          </p:nvPr>
        </p:nvSpPr>
        <p:spPr>
          <a:xfrm>
            <a:off x="1167494" y="886407"/>
            <a:ext cx="6220277" cy="5719043"/>
          </a:xfrm>
        </p:spPr>
        <p:txBody>
          <a:bodyPr>
            <a:noAutofit/>
          </a:bodyPr>
          <a:lstStyle/>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EmployeeID</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Age</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JobLevel</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JobRole</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MaritalStatus</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MonthlyIncome</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NumCompaniesWorked</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StandardHours</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TotalWorkingYears</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TrainingTimesLastYear</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YearsAtCompany</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YearsSinceLastPromotion</a:t>
            </a:r>
            <a:r>
              <a:rPr lang="en-IN" sz="1400" dirty="0">
                <a:latin typeface="Times New Roman" panose="02020603050405020304" pitchFamily="18" charset="0"/>
                <a:cs typeface="Times New Roman" panose="02020603050405020304" pitchFamily="18" charset="0"/>
              </a:rPr>
              <a:t>  </a:t>
            </a:r>
          </a:p>
          <a:p>
            <a:pPr>
              <a:lnSpc>
                <a:spcPct val="100000"/>
              </a:lnSpc>
            </a:pPr>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399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9A1E-4BAA-9599-0BA3-97C92D1ED3AA}"/>
              </a:ext>
            </a:extLst>
          </p:cNvPr>
          <p:cNvSpPr>
            <a:spLocks noGrp="1"/>
          </p:cNvSpPr>
          <p:nvPr>
            <p:ph type="ctrTitle"/>
          </p:nvPr>
        </p:nvSpPr>
        <p:spPr>
          <a:xfrm>
            <a:off x="1063690" y="252550"/>
            <a:ext cx="6324082" cy="521892"/>
          </a:xfrm>
        </p:spPr>
        <p:txBody>
          <a:bodyPr/>
          <a:lstStyle/>
          <a:p>
            <a:r>
              <a:rPr lang="en-US" sz="2400" dirty="0">
                <a:latin typeface="Times New Roman" panose="02020603050405020304" pitchFamily="18" charset="0"/>
                <a:cs typeface="Times New Roman" panose="02020603050405020304" pitchFamily="18" charset="0"/>
              </a:rPr>
              <a:t>Main KPIs</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73C3CC-D5BB-9F65-A2EE-18C379D32741}"/>
              </a:ext>
            </a:extLst>
          </p:cNvPr>
          <p:cNvSpPr>
            <a:spLocks noGrp="1"/>
          </p:cNvSpPr>
          <p:nvPr>
            <p:ph type="subTitle" idx="1"/>
          </p:nvPr>
        </p:nvSpPr>
        <p:spPr>
          <a:xfrm>
            <a:off x="793102" y="886407"/>
            <a:ext cx="6594669" cy="5719043"/>
          </a:xfrm>
        </p:spPr>
        <p:txBody>
          <a:bodyPr>
            <a:noAutofit/>
          </a:bodyPr>
          <a:lstStyle/>
          <a:p>
            <a:pPr marL="285750" indent="-285750">
              <a:lnSpc>
                <a:spcPct val="250000"/>
              </a:lnSpc>
              <a:buFont typeface="Wingdings" panose="05000000000000000000" pitchFamily="2" charset="2"/>
              <a:buChar char="Ø"/>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Attrition</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EducationField</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EmployeeCount</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Gender</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JobSatisfaction</a:t>
            </a:r>
            <a:r>
              <a:rPr lang="en-IN" sz="1600" dirty="0">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9C7F27-2218-B9D4-E0DD-C6778778238A}"/>
              </a:ext>
            </a:extLst>
          </p:cNvPr>
          <p:cNvSpPr txBox="1"/>
          <p:nvPr/>
        </p:nvSpPr>
        <p:spPr>
          <a:xfrm>
            <a:off x="2562030" y="1110343"/>
            <a:ext cx="721722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'Yes' indicates that the employee has left the company, </a:t>
            </a:r>
          </a:p>
          <a:p>
            <a:r>
              <a:rPr lang="en-US" sz="1600" dirty="0">
                <a:latin typeface="Times New Roman" panose="02020603050405020304" pitchFamily="18" charset="0"/>
                <a:cs typeface="Times New Roman" panose="02020603050405020304" pitchFamily="18" charset="0"/>
              </a:rPr>
              <a:t>while 'No' indicates that the employee has not left the company.</a:t>
            </a:r>
            <a:endParaRPr lang="en-IN" sz="1600" dirty="0"/>
          </a:p>
        </p:txBody>
      </p:sp>
      <p:sp>
        <p:nvSpPr>
          <p:cNvPr id="5" name="TextBox 4">
            <a:extLst>
              <a:ext uri="{FF2B5EF4-FFF2-40B4-BE49-F238E27FC236}">
                <a16:creationId xmlns:a16="http://schemas.microsoft.com/office/drawing/2014/main" id="{DEFDF0CD-16EC-EB78-A1B0-E98EB7996BD1}"/>
              </a:ext>
            </a:extLst>
          </p:cNvPr>
          <p:cNvSpPr txBox="1"/>
          <p:nvPr/>
        </p:nvSpPr>
        <p:spPr>
          <a:xfrm>
            <a:off x="2897932" y="4752160"/>
            <a:ext cx="5649686" cy="110799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degree to which employees feel content and   fulfilled with their work and overall experience within the organization.</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88627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766276" y="-938698"/>
            <a:ext cx="9779183" cy="1706563"/>
          </a:xfrm>
        </p:spPr>
        <p:txBody>
          <a:bodyPr/>
          <a:lstStyle/>
          <a:p>
            <a:r>
              <a:rPr lang="en-US" sz="2400" dirty="0">
                <a:solidFill>
                  <a:schemeClr val="tx1"/>
                </a:solidFill>
                <a:latin typeface="Times New Roman" panose="02020603050405020304" pitchFamily="18" charset="0"/>
                <a:cs typeface="Times New Roman" panose="02020603050405020304" pitchFamily="18" charset="0"/>
              </a:rPr>
              <a:t>My design:</a:t>
            </a:r>
          </a:p>
        </p:txBody>
      </p:sp>
      <p:pic>
        <p:nvPicPr>
          <p:cNvPr id="12" name="Picture 11">
            <a:extLst>
              <a:ext uri="{FF2B5EF4-FFF2-40B4-BE49-F238E27FC236}">
                <a16:creationId xmlns:a16="http://schemas.microsoft.com/office/drawing/2014/main" id="{6C74AF99-475C-82C2-72FA-FDB3676EF029}"/>
              </a:ext>
            </a:extLst>
          </p:cNvPr>
          <p:cNvPicPr>
            <a:picLocks noChangeAspect="1"/>
          </p:cNvPicPr>
          <p:nvPr/>
        </p:nvPicPr>
        <p:blipFill rotWithShape="1">
          <a:blip r:embed="rId3"/>
          <a:srcRect l="1630" t="11196" r="21615" b="13061"/>
          <a:stretch/>
        </p:blipFill>
        <p:spPr>
          <a:xfrm>
            <a:off x="1206408" y="915557"/>
            <a:ext cx="9779183" cy="5026886"/>
          </a:xfrm>
          <a:prstGeom prst="rect">
            <a:avLst/>
          </a:prstGeom>
        </p:spPr>
      </p:pic>
    </p:spTree>
    <p:extLst>
      <p:ext uri="{BB962C8B-B14F-4D97-AF65-F5344CB8AC3E}">
        <p14:creationId xmlns:p14="http://schemas.microsoft.com/office/powerpoint/2010/main" val="26521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869615" y="270588"/>
            <a:ext cx="9779183" cy="586803"/>
          </a:xfrm>
        </p:spPr>
        <p:txBody>
          <a:bodyPr/>
          <a:lstStyle/>
          <a:p>
            <a:r>
              <a:rPr lang="en-US" sz="2800" dirty="0"/>
              <a:t>My interpretation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
          </p:nvPr>
        </p:nvSpPr>
        <p:spPr>
          <a:xfrm>
            <a:off x="869616" y="857391"/>
            <a:ext cx="9779182" cy="3366815"/>
          </a:xfrm>
        </p:spPr>
        <p:txBody>
          <a:bodyPr>
            <a:normAutofit fontScale="25000" lnSpcReduction="20000"/>
          </a:bodyPr>
          <a:lstStyle/>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Gender-wise Attrition</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higher attrition rate among males suggests a potential need to address specific factors influencing their decision to leave, such as career advancement opportunities, work-life balance, or job satisfaction.</a:t>
            </a:r>
          </a:p>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Education Background</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observation that employees with a background in life sciences have the highest attrition rate indicates a need to investigate and address any issues specific to this demographic, potentially related to job roles, career progression, or workplace environment.</a:t>
            </a:r>
          </a:p>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Number of Companies Worked</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fact that most employees leaving or staying have only worked in one company may imply a lack of career growth or opportunities for advancement within the organization. Addressing this could involve providing clearer career paths, training opportunities, or recognition programs.</a:t>
            </a:r>
          </a:p>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Job Satisfaction Rating</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low satisfaction ratings among sales executives and laboratory technicians, coupled with the prevalence of extreme ratings (1 or 4), suggest potential dissatisfaction with aspects of their roles or working conditions. Identifying and addressing these specific pain points could help improve overall satisfaction and retention.</a:t>
            </a:r>
          </a:p>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Department-wise Attrition</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higher attrition rates in departments such as sales executive, research in science, and laboratory technician indicate potential issues specific to these areas, which may require targeted interventions to improve retention.</a:t>
            </a:r>
          </a:p>
          <a:p>
            <a:pPr marL="59436" indent="0">
              <a:buNone/>
            </a:pPr>
            <a:endParaRPr lang="en-US" dirty="0"/>
          </a:p>
        </p:txBody>
      </p:sp>
    </p:spTree>
    <p:extLst>
      <p:ext uri="{BB962C8B-B14F-4D97-AF65-F5344CB8AC3E}">
        <p14:creationId xmlns:p14="http://schemas.microsoft.com/office/powerpoint/2010/main" val="252933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606490" y="177554"/>
            <a:ext cx="9815804" cy="1753884"/>
          </a:xfrm>
        </p:spPr>
        <p:txBody>
          <a:bodyPr/>
          <a:lstStyle/>
          <a:p>
            <a:r>
              <a:rPr lang="en-US" sz="4800" dirty="0">
                <a:latin typeface="Times New Roman" panose="02020603050405020304" pitchFamily="18" charset="0"/>
                <a:cs typeface="Times New Roman" panose="02020603050405020304" pitchFamily="18" charset="0"/>
              </a:rPr>
              <a:t>Tableau public link:</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344776" y="2511485"/>
            <a:ext cx="6245912" cy="912850"/>
          </a:xfrm>
        </p:spPr>
        <p:txBody>
          <a:bodyPr/>
          <a:lstStyle/>
          <a:p>
            <a:r>
              <a:rPr lang="en-US" sz="1800" dirty="0">
                <a:latin typeface="Times New Roman" panose="02020603050405020304" pitchFamily="18" charset="0"/>
                <a:cs typeface="Times New Roman" panose="02020603050405020304" pitchFamily="18" charset="0"/>
              </a:rPr>
              <a:t>https://public.tableau.com/views/EmployeeAttritionDashboard_17106187653570/EmployeeAttritionDashboard?:language=en-US&amp;:sid=&amp;:display_count=n&amp;:origin=viz_share_link</a:t>
            </a:r>
          </a:p>
        </p:txBody>
      </p:sp>
    </p:spTree>
    <p:extLst>
      <p:ext uri="{BB962C8B-B14F-4D97-AF65-F5344CB8AC3E}">
        <p14:creationId xmlns:p14="http://schemas.microsoft.com/office/powerpoint/2010/main" val="411715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80</TotalTime>
  <Words>446</Words>
  <Application>Microsoft Office PowerPoint</Application>
  <PresentationFormat>Widescreen</PresentationFormat>
  <Paragraphs>55</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Tenorite</vt:lpstr>
      <vt:lpstr>Times New Roman</vt:lpstr>
      <vt:lpstr>Wingdings</vt:lpstr>
      <vt:lpstr>Custom</vt:lpstr>
      <vt:lpstr>Employee Attrition Analysis</vt:lpstr>
      <vt:lpstr>Agenda</vt:lpstr>
      <vt:lpstr>Introduction</vt:lpstr>
      <vt:lpstr>Details of Data</vt:lpstr>
      <vt:lpstr>Main KPIs</vt:lpstr>
      <vt:lpstr>My design:</vt:lpstr>
      <vt:lpstr>My interpretation</vt:lpstr>
      <vt:lpstr>Tableau public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MONICA DEVI</dc:creator>
  <cp:lastModifiedBy>MONICA DEVI</cp:lastModifiedBy>
  <cp:revision>2</cp:revision>
  <dcterms:created xsi:type="dcterms:W3CDTF">2024-03-17T14:48:03Z</dcterms:created>
  <dcterms:modified xsi:type="dcterms:W3CDTF">2024-03-17T17:42:05Z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