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DejaVu Sans Bold" panose="020B0604020202020204" charset="0"/>
      <p:regular r:id="rId18"/>
    </p:embeddedFont>
    <p:embeddedFont>
      <p:font typeface="DejaVu Sans Light" panose="020B0604020202020204" charset="0"/>
      <p:regular r:id="rId19"/>
    </p:embeddedFon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AutoShape 3"/>
          <p:cNvSpPr/>
          <p:nvPr/>
        </p:nvSpPr>
        <p:spPr>
          <a:xfrm rot="3096">
            <a:off x="1212053" y="9258300"/>
            <a:ext cx="15863894" cy="0"/>
          </a:xfrm>
          <a:prstGeom prst="line">
            <a:avLst/>
          </a:prstGeom>
          <a:ln w="9525" cap="rnd">
            <a:solidFill>
              <a:srgbClr val="CC0000"/>
            </a:solidFill>
            <a:prstDash val="solid"/>
            <a:headEnd type="none" w="sm" len="sm"/>
            <a:tailEnd type="none" w="sm" len="sm"/>
          </a:ln>
        </p:spPr>
      </p:sp>
      <p:grpSp>
        <p:nvGrpSpPr>
          <p:cNvPr id="4" name="Group 4"/>
          <p:cNvGrpSpPr/>
          <p:nvPr/>
        </p:nvGrpSpPr>
        <p:grpSpPr>
          <a:xfrm>
            <a:off x="1364456" y="3583781"/>
            <a:ext cx="15559088" cy="178595"/>
            <a:chOff x="0" y="0"/>
            <a:chExt cx="20745450" cy="238126"/>
          </a:xfrm>
        </p:grpSpPr>
        <p:sp>
          <p:nvSpPr>
            <p:cNvPr id="5" name="Freeform 5"/>
            <p:cNvSpPr/>
            <p:nvPr/>
          </p:nvSpPr>
          <p:spPr>
            <a:xfrm>
              <a:off x="9525" y="9525"/>
              <a:ext cx="12808966" cy="219075"/>
            </a:xfrm>
            <a:custGeom>
              <a:avLst/>
              <a:gdLst/>
              <a:ahLst/>
              <a:cxnLst/>
              <a:rect l="l" t="t" r="r" b="b"/>
              <a:pathLst>
                <a:path w="12808966" h="219075">
                  <a:moveTo>
                    <a:pt x="0" y="0"/>
                  </a:moveTo>
                  <a:lnTo>
                    <a:pt x="12808966" y="0"/>
                  </a:lnTo>
                  <a:lnTo>
                    <a:pt x="12808966" y="219075"/>
                  </a:lnTo>
                  <a:lnTo>
                    <a:pt x="0" y="219075"/>
                  </a:lnTo>
                  <a:lnTo>
                    <a:pt x="0" y="0"/>
                  </a:lnTo>
                  <a:close/>
                </a:path>
              </a:pathLst>
            </a:custGeom>
            <a:solidFill>
              <a:srgbClr val="CC0000"/>
            </a:solidFill>
          </p:spPr>
        </p:sp>
        <p:sp>
          <p:nvSpPr>
            <p:cNvPr id="6" name="Freeform 6"/>
            <p:cNvSpPr/>
            <p:nvPr/>
          </p:nvSpPr>
          <p:spPr>
            <a:xfrm>
              <a:off x="9525" y="9525"/>
              <a:ext cx="20726400" cy="0"/>
            </a:xfrm>
            <a:custGeom>
              <a:avLst/>
              <a:gdLst/>
              <a:ahLst/>
              <a:cxnLst/>
              <a:rect l="l" t="t" r="r" b="b"/>
              <a:pathLst>
                <a:path w="20726400">
                  <a:moveTo>
                    <a:pt x="0" y="0"/>
                  </a:moveTo>
                  <a:lnTo>
                    <a:pt x="20726400" y="0"/>
                  </a:lnTo>
                </a:path>
              </a:pathLst>
            </a:custGeom>
            <a:solidFill>
              <a:srgbClr val="CC0000"/>
            </a:solidFill>
          </p:spPr>
        </p:sp>
        <p:sp>
          <p:nvSpPr>
            <p:cNvPr id="7" name="Freeform 7"/>
            <p:cNvSpPr/>
            <p:nvPr/>
          </p:nvSpPr>
          <p:spPr>
            <a:xfrm>
              <a:off x="0" y="0"/>
              <a:ext cx="12828016" cy="238125"/>
            </a:xfrm>
            <a:custGeom>
              <a:avLst/>
              <a:gdLst/>
              <a:ahLst/>
              <a:cxnLst/>
              <a:rect l="l" t="t" r="r" b="b"/>
              <a:pathLst>
                <a:path w="12828016" h="238125">
                  <a:moveTo>
                    <a:pt x="9525" y="0"/>
                  </a:moveTo>
                  <a:lnTo>
                    <a:pt x="12818491" y="0"/>
                  </a:lnTo>
                  <a:cubicBezTo>
                    <a:pt x="12823698" y="0"/>
                    <a:pt x="12828016" y="4318"/>
                    <a:pt x="12828016" y="9525"/>
                  </a:cubicBezTo>
                  <a:lnTo>
                    <a:pt x="12828016" y="228600"/>
                  </a:lnTo>
                  <a:cubicBezTo>
                    <a:pt x="12828016" y="233807"/>
                    <a:pt x="12823698" y="238125"/>
                    <a:pt x="12818491"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818491" y="219075"/>
                  </a:lnTo>
                  <a:lnTo>
                    <a:pt x="12818491" y="228600"/>
                  </a:lnTo>
                  <a:lnTo>
                    <a:pt x="12808966" y="228600"/>
                  </a:lnTo>
                  <a:lnTo>
                    <a:pt x="12808966" y="9525"/>
                  </a:lnTo>
                  <a:lnTo>
                    <a:pt x="12818491" y="9525"/>
                  </a:lnTo>
                  <a:lnTo>
                    <a:pt x="12818491" y="19050"/>
                  </a:lnTo>
                  <a:lnTo>
                    <a:pt x="9525" y="19050"/>
                  </a:lnTo>
                  <a:close/>
                </a:path>
              </a:pathLst>
            </a:custGeom>
            <a:solidFill>
              <a:srgbClr val="CC0000"/>
            </a:solidFill>
          </p:spPr>
        </p:sp>
        <p:sp>
          <p:nvSpPr>
            <p:cNvPr id="8" name="Freeform 8"/>
            <p:cNvSpPr/>
            <p:nvPr/>
          </p:nvSpPr>
          <p:spPr>
            <a:xfrm>
              <a:off x="9525" y="0"/>
              <a:ext cx="20726400" cy="19050"/>
            </a:xfrm>
            <a:custGeom>
              <a:avLst/>
              <a:gdLst/>
              <a:ahLst/>
              <a:cxnLst/>
              <a:rect l="l" t="t" r="r" b="b"/>
              <a:pathLst>
                <a:path w="20726400" h="19050">
                  <a:moveTo>
                    <a:pt x="0" y="0"/>
                  </a:moveTo>
                  <a:lnTo>
                    <a:pt x="20726400" y="0"/>
                  </a:lnTo>
                  <a:lnTo>
                    <a:pt x="20726400" y="19050"/>
                  </a:lnTo>
                  <a:lnTo>
                    <a:pt x="0" y="19050"/>
                  </a:lnTo>
                  <a:close/>
                </a:path>
              </a:pathLst>
            </a:custGeom>
            <a:solidFill>
              <a:srgbClr val="CC0000"/>
            </a:solidFill>
          </p:spPr>
        </p:sp>
      </p:grpSp>
      <p:sp>
        <p:nvSpPr>
          <p:cNvPr id="9" name="Freeform 9"/>
          <p:cNvSpPr/>
          <p:nvPr/>
        </p:nvSpPr>
        <p:spPr>
          <a:xfrm>
            <a:off x="120576" y="134216"/>
            <a:ext cx="4386262" cy="1428750"/>
          </a:xfrm>
          <a:custGeom>
            <a:avLst/>
            <a:gdLst/>
            <a:ahLst/>
            <a:cxnLst/>
            <a:rect l="l" t="t" r="r" b="b"/>
            <a:pathLst>
              <a:path w="4386262" h="1428750">
                <a:moveTo>
                  <a:pt x="0" y="0"/>
                </a:moveTo>
                <a:lnTo>
                  <a:pt x="4386262" y="0"/>
                </a:lnTo>
                <a:lnTo>
                  <a:pt x="4386262" y="1428750"/>
                </a:lnTo>
                <a:lnTo>
                  <a:pt x="0" y="1428750"/>
                </a:lnTo>
                <a:lnTo>
                  <a:pt x="0" y="0"/>
                </a:lnTo>
                <a:close/>
              </a:path>
            </a:pathLst>
          </a:custGeom>
          <a:blipFill>
            <a:blip r:embed="rId4"/>
            <a:stretch>
              <a:fillRect/>
            </a:stretch>
          </a:blipFill>
        </p:spPr>
      </p:sp>
      <p:sp>
        <p:nvSpPr>
          <p:cNvPr id="10" name="Freeform 10"/>
          <p:cNvSpPr/>
          <p:nvPr/>
        </p:nvSpPr>
        <p:spPr>
          <a:xfrm>
            <a:off x="16667236" y="96115"/>
            <a:ext cx="1500188" cy="1714500"/>
          </a:xfrm>
          <a:custGeom>
            <a:avLst/>
            <a:gdLst/>
            <a:ahLst/>
            <a:cxnLst/>
            <a:rect l="l" t="t" r="r" b="b"/>
            <a:pathLst>
              <a:path w="1500188" h="1714500">
                <a:moveTo>
                  <a:pt x="0" y="0"/>
                </a:moveTo>
                <a:lnTo>
                  <a:pt x="1500188" y="0"/>
                </a:lnTo>
                <a:lnTo>
                  <a:pt x="1500188" y="1714501"/>
                </a:lnTo>
                <a:lnTo>
                  <a:pt x="0" y="1714501"/>
                </a:lnTo>
                <a:lnTo>
                  <a:pt x="0" y="0"/>
                </a:lnTo>
                <a:close/>
              </a:path>
            </a:pathLst>
          </a:custGeom>
          <a:blipFill>
            <a:blip r:embed="rId5"/>
            <a:stretch>
              <a:fillRect/>
            </a:stretch>
          </a:blipFill>
        </p:spPr>
      </p:sp>
      <p:sp>
        <p:nvSpPr>
          <p:cNvPr id="11" name="TextBox 11"/>
          <p:cNvSpPr txBox="1"/>
          <p:nvPr/>
        </p:nvSpPr>
        <p:spPr>
          <a:xfrm>
            <a:off x="1332994" y="4095751"/>
            <a:ext cx="15590550" cy="981744"/>
          </a:xfrm>
          <a:prstGeom prst="rect">
            <a:avLst/>
          </a:prstGeom>
        </p:spPr>
        <p:txBody>
          <a:bodyPr lIns="0" tIns="0" rIns="0" bIns="0" rtlCol="0" anchor="t">
            <a:spAutoFit/>
          </a:bodyPr>
          <a:lstStyle/>
          <a:p>
            <a:pPr algn="l">
              <a:lnSpc>
                <a:spcPts val="5133"/>
              </a:lnSpc>
            </a:pPr>
            <a:r>
              <a:rPr lang="en-US" sz="4650" b="1" spc="4" dirty="0">
                <a:solidFill>
                  <a:srgbClr val="7030A0"/>
                </a:solidFill>
                <a:latin typeface="DejaVu Sans Bold"/>
                <a:ea typeface="DejaVu Sans Bold"/>
                <a:cs typeface="DejaVu Sans Bold"/>
                <a:sym typeface="DejaVu Sans Bold"/>
              </a:rPr>
              <a:t>       MISSING CHILD IDENTIFICATION SYSTEM </a:t>
            </a:r>
          </a:p>
          <a:p>
            <a:pPr algn="ctr">
              <a:lnSpc>
                <a:spcPts val="1924"/>
              </a:lnSpc>
            </a:pPr>
            <a:endParaRPr lang="en-US" sz="4650" b="1" spc="4" dirty="0">
              <a:solidFill>
                <a:srgbClr val="7030A0"/>
              </a:solidFill>
              <a:latin typeface="DejaVu Sans Bold"/>
              <a:ea typeface="DejaVu Sans Bold"/>
              <a:cs typeface="DejaVu Sans Bold"/>
              <a:sym typeface="DejaVu Sans Bold"/>
            </a:endParaRPr>
          </a:p>
        </p:txBody>
      </p:sp>
      <p:sp>
        <p:nvSpPr>
          <p:cNvPr id="12" name="TextBox 12"/>
          <p:cNvSpPr txBox="1"/>
          <p:nvPr/>
        </p:nvSpPr>
        <p:spPr>
          <a:xfrm>
            <a:off x="9481780" y="7754875"/>
            <a:ext cx="10270319" cy="1597152"/>
          </a:xfrm>
          <a:prstGeom prst="rect">
            <a:avLst/>
          </a:prstGeom>
        </p:spPr>
        <p:txBody>
          <a:bodyPr lIns="0" tIns="0" rIns="0" bIns="0" rtlCol="0" anchor="t">
            <a:spAutoFit/>
          </a:bodyPr>
          <a:lstStyle/>
          <a:p>
            <a:pPr algn="l">
              <a:lnSpc>
                <a:spcPts val="4967"/>
              </a:lnSpc>
            </a:pPr>
            <a:r>
              <a:rPr lang="en-US" sz="3600" b="1" spc="5">
                <a:solidFill>
                  <a:srgbClr val="FF0000"/>
                </a:solidFill>
                <a:latin typeface="DejaVu Sans Bold"/>
                <a:ea typeface="DejaVu Sans Bold"/>
                <a:cs typeface="DejaVu Sans Bold"/>
                <a:sym typeface="DejaVu Sans Bold"/>
              </a:rPr>
              <a:t>   Monisha D 210701167</a:t>
            </a:r>
          </a:p>
          <a:p>
            <a:pPr algn="l">
              <a:lnSpc>
                <a:spcPts val="4967"/>
              </a:lnSpc>
            </a:pPr>
            <a:r>
              <a:rPr lang="en-US" sz="3600" b="1" spc="5">
                <a:solidFill>
                  <a:srgbClr val="FF0000"/>
                </a:solidFill>
                <a:latin typeface="DejaVu Sans Bold"/>
                <a:ea typeface="DejaVu Sans Bold"/>
                <a:cs typeface="DejaVu Sans Bold"/>
                <a:sym typeface="DejaVu Sans Bold"/>
              </a:rPr>
              <a:t>   Nivethitha chowthri 210701185</a:t>
            </a:r>
          </a:p>
          <a:p>
            <a:pPr algn="l">
              <a:lnSpc>
                <a:spcPts val="2520"/>
              </a:lnSpc>
            </a:pPr>
            <a:endParaRPr lang="en-US" sz="3600" b="1" spc="5">
              <a:solidFill>
                <a:srgbClr val="FF0000"/>
              </a:solidFill>
              <a:latin typeface="DejaVu Sans Bold"/>
              <a:ea typeface="DejaVu Sans Bold"/>
              <a:cs typeface="DejaVu Sans Bold"/>
              <a:sym typeface="DejaVu Sans Bold"/>
            </a:endParaRPr>
          </a:p>
        </p:txBody>
      </p:sp>
      <p:sp>
        <p:nvSpPr>
          <p:cNvPr id="13" name="TextBox 13"/>
          <p:cNvSpPr txBox="1"/>
          <p:nvPr/>
        </p:nvSpPr>
        <p:spPr>
          <a:xfrm>
            <a:off x="1076687" y="2486721"/>
            <a:ext cx="15590550" cy="963710"/>
          </a:xfrm>
          <a:prstGeom prst="rect">
            <a:avLst/>
          </a:prstGeom>
        </p:spPr>
        <p:txBody>
          <a:bodyPr lIns="0" tIns="0" rIns="0" bIns="0" rtlCol="0" anchor="t">
            <a:spAutoFit/>
          </a:bodyPr>
          <a:lstStyle/>
          <a:p>
            <a:pPr algn="ctr">
              <a:lnSpc>
                <a:spcPts val="4536"/>
              </a:lnSpc>
            </a:pPr>
            <a:r>
              <a:rPr lang="en-US" sz="4200" b="1" spc="6">
                <a:solidFill>
                  <a:srgbClr val="002060"/>
                </a:solidFill>
                <a:latin typeface="DejaVu Sans Bold"/>
                <a:ea typeface="DejaVu Sans Bold"/>
                <a:cs typeface="DejaVu Sans Bold"/>
                <a:sym typeface="DejaVu Sans Bold"/>
              </a:rPr>
              <a:t>Department of Computer Science and Engineering</a:t>
            </a:r>
          </a:p>
        </p:txBody>
      </p:sp>
      <p:sp>
        <p:nvSpPr>
          <p:cNvPr id="14" name="TextBox 14"/>
          <p:cNvSpPr txBox="1"/>
          <p:nvPr/>
        </p:nvSpPr>
        <p:spPr>
          <a:xfrm>
            <a:off x="9980255" y="7073122"/>
            <a:ext cx="5074950" cy="551433"/>
          </a:xfrm>
          <a:prstGeom prst="rect">
            <a:avLst/>
          </a:prstGeom>
        </p:spPr>
        <p:txBody>
          <a:bodyPr lIns="0" tIns="0" rIns="0" bIns="0" rtlCol="0" anchor="t">
            <a:spAutoFit/>
          </a:bodyPr>
          <a:lstStyle/>
          <a:p>
            <a:pPr algn="l">
              <a:lnSpc>
                <a:spcPts val="4320"/>
              </a:lnSpc>
            </a:pPr>
            <a:r>
              <a:rPr lang="en-US" sz="3600" b="1" spc="5" dirty="0">
                <a:solidFill>
                  <a:srgbClr val="FF0000"/>
                </a:solidFill>
                <a:latin typeface="DejaVu Sans Bold"/>
                <a:ea typeface="DejaVu Sans Bold"/>
                <a:cs typeface="DejaVu Sans Bold"/>
                <a:sym typeface="DejaVu Sans Bold"/>
              </a:rPr>
              <a:t>B21A2425C26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40774" y="493377"/>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Summary of Literature Review</a:t>
            </a:r>
          </a:p>
        </p:txBody>
      </p:sp>
      <p:sp>
        <p:nvSpPr>
          <p:cNvPr id="10" name="TextBox 10"/>
          <p:cNvSpPr txBox="1"/>
          <p:nvPr/>
        </p:nvSpPr>
        <p:spPr>
          <a:xfrm>
            <a:off x="1224902" y="2398375"/>
            <a:ext cx="15819150" cy="6585625"/>
          </a:xfrm>
          <a:prstGeom prst="rect">
            <a:avLst/>
          </a:prstGeom>
        </p:spPr>
        <p:txBody>
          <a:bodyPr lIns="0" tIns="0" rIns="0" bIns="0" rtlCol="0" anchor="t">
            <a:spAutoFit/>
          </a:bodyPr>
          <a:lstStyle/>
          <a:p>
            <a:pPr marL="727710" lvl="1" indent="-363855" algn="l">
              <a:lnSpc>
                <a:spcPts val="6480"/>
              </a:lnSpc>
              <a:buFont typeface="Arial"/>
              <a:buChar char="•"/>
            </a:pPr>
            <a:r>
              <a:rPr lang="en-US" sz="3600">
                <a:solidFill>
                  <a:srgbClr val="000000"/>
                </a:solidFill>
                <a:latin typeface="Times New Roman"/>
                <a:ea typeface="Times New Roman"/>
                <a:cs typeface="Times New Roman"/>
                <a:sym typeface="Times New Roman"/>
              </a:rPr>
              <a:t>The most of existing system only updates the user with the outdated information and it does not handle the real time datasets even in GPT-3 models and huggingface training models.So our system is to handle the real time datasets using the self attention mechanism hierarchically </a:t>
            </a:r>
          </a:p>
          <a:p>
            <a:pPr marL="727710" lvl="1" indent="-363855" algn="l">
              <a:lnSpc>
                <a:spcPts val="6480"/>
              </a:lnSpc>
            </a:pPr>
            <a:endParaRPr lang="en-US" sz="3600">
              <a:solidFill>
                <a:srgbClr val="000000"/>
              </a:solidFill>
              <a:latin typeface="Times New Roman"/>
              <a:ea typeface="Times New Roman"/>
              <a:cs typeface="Times New Roman"/>
              <a:sym typeface="Times New Roman"/>
            </a:endParaRPr>
          </a:p>
          <a:p>
            <a:pPr marL="909637" lvl="1" indent="-454819" algn="l">
              <a:lnSpc>
                <a:spcPts val="5400"/>
              </a:lnSpc>
            </a:pPr>
            <a:endParaRPr lang="en-US" sz="360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178718" y="1779245"/>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40774" y="493377"/>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Problem Statement</a:t>
            </a:r>
          </a:p>
        </p:txBody>
      </p:sp>
      <p:sp>
        <p:nvSpPr>
          <p:cNvPr id="10" name="TextBox 10"/>
          <p:cNvSpPr txBox="1"/>
          <p:nvPr/>
        </p:nvSpPr>
        <p:spPr>
          <a:xfrm>
            <a:off x="1234425" y="2117402"/>
            <a:ext cx="15819150" cy="8724900"/>
          </a:xfrm>
          <a:prstGeom prst="rect">
            <a:avLst/>
          </a:prstGeom>
        </p:spPr>
        <p:txBody>
          <a:bodyPr lIns="0" tIns="0" rIns="0" bIns="0" rtlCol="0" anchor="t">
            <a:spAutoFit/>
          </a:bodyPr>
          <a:lstStyle/>
          <a:p>
            <a:pPr marL="734061" lvl="1" indent="-367031" algn="just">
              <a:lnSpc>
                <a:spcPts val="6120"/>
              </a:lnSpc>
              <a:buAutoNum type="arabicPeriod"/>
            </a:pPr>
            <a:r>
              <a:rPr lang="en-US" sz="3400">
                <a:solidFill>
                  <a:srgbClr val="000000"/>
                </a:solidFill>
                <a:latin typeface="Times New Roman"/>
                <a:ea typeface="Times New Roman"/>
                <a:cs typeface="Times New Roman"/>
                <a:sym typeface="Times New Roman"/>
              </a:rPr>
              <a:t>Countless number of children go missing every year. </a:t>
            </a:r>
          </a:p>
          <a:p>
            <a:pPr marL="734061" lvl="1" indent="-367031" algn="just">
              <a:lnSpc>
                <a:spcPts val="6120"/>
              </a:lnSpc>
              <a:buAutoNum type="arabicPeriod"/>
            </a:pPr>
            <a:r>
              <a:rPr lang="en-US" sz="3400">
                <a:solidFill>
                  <a:srgbClr val="000000"/>
                </a:solidFill>
                <a:latin typeface="Times New Roman"/>
                <a:ea typeface="Times New Roman"/>
                <a:cs typeface="Times New Roman"/>
                <a:sym typeface="Times New Roman"/>
              </a:rPr>
              <a:t>The category of missing children include a number of possible reasons such as abduction or kidnapping of children by family members and by non-family members, run-away children or those forced to run away by family and surrounding circumstances, children who are in a difficult or aggressive environment, trafficked children or lost children.</a:t>
            </a:r>
          </a:p>
          <a:p>
            <a:pPr marL="734061" lvl="1" indent="-367031" algn="just">
              <a:lnSpc>
                <a:spcPts val="6120"/>
              </a:lnSpc>
              <a:buAutoNum type="arabicPeriod"/>
            </a:pPr>
            <a:r>
              <a:rPr lang="en-US" sz="3400">
                <a:solidFill>
                  <a:srgbClr val="000000"/>
                </a:solidFill>
                <a:latin typeface="Times New Roman"/>
                <a:ea typeface="Times New Roman"/>
                <a:cs typeface="Times New Roman"/>
                <a:sym typeface="Times New Roman"/>
              </a:rPr>
              <a:t>Missing children often end up on the streets in poverty.</a:t>
            </a:r>
          </a:p>
          <a:p>
            <a:pPr marL="734061" lvl="1" indent="-367031" algn="just">
              <a:lnSpc>
                <a:spcPts val="6120"/>
              </a:lnSpc>
              <a:buAutoNum type="arabicPeriod"/>
            </a:pPr>
            <a:r>
              <a:rPr lang="en-US" sz="3400">
                <a:solidFill>
                  <a:srgbClr val="000000"/>
                </a:solidFill>
                <a:latin typeface="Times New Roman"/>
                <a:ea typeface="Times New Roman"/>
                <a:cs typeface="Times New Roman"/>
                <a:sym typeface="Times New Roman"/>
              </a:rPr>
              <a:t>This portal is dedicated to the cause of tracking missing children.</a:t>
            </a:r>
          </a:p>
          <a:p>
            <a:pPr algn="just">
              <a:lnSpc>
                <a:spcPts val="6120"/>
              </a:lnSpc>
            </a:pPr>
            <a:endParaRPr lang="en-US" sz="3400">
              <a:solidFill>
                <a:srgbClr val="000000"/>
              </a:solidFill>
              <a:latin typeface="Times New Roman"/>
              <a:ea typeface="Times New Roman"/>
              <a:cs typeface="Times New Roman"/>
              <a:sym typeface="Times New Roman"/>
            </a:endParaRPr>
          </a:p>
          <a:p>
            <a:pPr algn="just">
              <a:lnSpc>
                <a:spcPts val="6120"/>
              </a:lnSpc>
            </a:pPr>
            <a:endParaRPr lang="en-US" sz="3400">
              <a:solidFill>
                <a:srgbClr val="000000"/>
              </a:solidFill>
              <a:latin typeface="Times New Roman"/>
              <a:ea typeface="Times New Roman"/>
              <a:cs typeface="Times New Roman"/>
              <a:sym typeface="Times New Roman"/>
            </a:endParaRPr>
          </a:p>
          <a:p>
            <a:pPr algn="just">
              <a:lnSpc>
                <a:spcPts val="8279"/>
              </a:lnSpc>
            </a:pPr>
            <a:endParaRPr lang="en-US" sz="340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24901" y="1642540"/>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40774" y="493377"/>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Objectives</a:t>
            </a:r>
          </a:p>
        </p:txBody>
      </p:sp>
      <p:sp>
        <p:nvSpPr>
          <p:cNvPr id="10" name="TextBox 10"/>
          <p:cNvSpPr txBox="1"/>
          <p:nvPr/>
        </p:nvSpPr>
        <p:spPr>
          <a:xfrm>
            <a:off x="1028700" y="2307209"/>
            <a:ext cx="15948675" cy="8723191"/>
          </a:xfrm>
          <a:prstGeom prst="rect">
            <a:avLst/>
          </a:prstGeom>
        </p:spPr>
        <p:txBody>
          <a:bodyPr lIns="0" tIns="0" rIns="0" bIns="0" rtlCol="0" anchor="t">
            <a:spAutoFit/>
          </a:bodyPr>
          <a:lstStyle/>
          <a:p>
            <a:pPr algn="just">
              <a:lnSpc>
                <a:spcPts val="5480"/>
              </a:lnSpc>
            </a:pPr>
            <a:r>
              <a:rPr lang="en-US" sz="3044" dirty="0" err="1">
                <a:solidFill>
                  <a:srgbClr val="000000"/>
                </a:solidFill>
                <a:latin typeface="Times New Roman"/>
                <a:ea typeface="Times New Roman"/>
                <a:cs typeface="Times New Roman"/>
                <a:sym typeface="Times New Roman"/>
              </a:rPr>
              <a:t>oThe</a:t>
            </a:r>
            <a:r>
              <a:rPr lang="en-US" sz="3044" dirty="0">
                <a:solidFill>
                  <a:srgbClr val="000000"/>
                </a:solidFill>
                <a:latin typeface="Times New Roman"/>
                <a:ea typeface="Times New Roman"/>
                <a:cs typeface="Times New Roman"/>
                <a:sym typeface="Times New Roman"/>
              </a:rPr>
              <a:t> main objective of this application is that in a country with billions of population it is hard for us to find the missing children under the age of18, who are either kidnapped or left run away from home are forcefully indulged into child </a:t>
            </a:r>
            <a:r>
              <a:rPr lang="en-US" sz="3044" dirty="0" err="1">
                <a:solidFill>
                  <a:srgbClr val="000000"/>
                </a:solidFill>
                <a:latin typeface="Times New Roman"/>
                <a:ea typeface="Times New Roman"/>
                <a:cs typeface="Times New Roman"/>
                <a:sym typeface="Times New Roman"/>
              </a:rPr>
              <a:t>labour</a:t>
            </a:r>
            <a:r>
              <a:rPr lang="en-US" sz="3044" dirty="0">
                <a:solidFill>
                  <a:srgbClr val="000000"/>
                </a:solidFill>
                <a:latin typeface="Times New Roman"/>
                <a:ea typeface="Times New Roman"/>
                <a:cs typeface="Times New Roman"/>
                <a:sym typeface="Times New Roman"/>
              </a:rPr>
              <a:t>. The basic rights of these children such as education and physical and mental well being are ended contravene.</a:t>
            </a:r>
          </a:p>
          <a:p>
            <a:pPr algn="just">
              <a:lnSpc>
                <a:spcPts val="5480"/>
              </a:lnSpc>
            </a:pPr>
            <a:r>
              <a:rPr lang="en-US" sz="3044" dirty="0" err="1">
                <a:solidFill>
                  <a:srgbClr val="000000"/>
                </a:solidFill>
                <a:latin typeface="Times New Roman"/>
                <a:ea typeface="Times New Roman"/>
                <a:cs typeface="Times New Roman"/>
                <a:sym typeface="Times New Roman"/>
              </a:rPr>
              <a:t>Objectivesof</a:t>
            </a:r>
            <a:r>
              <a:rPr lang="en-US" sz="3044" dirty="0">
                <a:solidFill>
                  <a:srgbClr val="000000"/>
                </a:solidFill>
                <a:latin typeface="Times New Roman"/>
                <a:ea typeface="Times New Roman"/>
                <a:cs typeface="Times New Roman"/>
                <a:sym typeface="Times New Roman"/>
              </a:rPr>
              <a:t> Missing child tracking system portal:</a:t>
            </a:r>
          </a:p>
          <a:p>
            <a:pPr algn="just">
              <a:lnSpc>
                <a:spcPts val="5480"/>
              </a:lnSpc>
            </a:pPr>
            <a:r>
              <a:rPr lang="en-US" sz="3044" dirty="0">
                <a:solidFill>
                  <a:srgbClr val="000000"/>
                </a:solidFill>
                <a:latin typeface="Times New Roman"/>
                <a:ea typeface="Times New Roman"/>
                <a:cs typeface="Times New Roman"/>
                <a:sym typeface="Times New Roman"/>
              </a:rPr>
              <a:t>1.Toensuretimelytrackingof“MissingChildren”</a:t>
            </a:r>
          </a:p>
          <a:p>
            <a:pPr algn="just">
              <a:lnSpc>
                <a:spcPts val="5480"/>
              </a:lnSpc>
            </a:pPr>
            <a:r>
              <a:rPr lang="en-US" sz="3044" dirty="0">
                <a:solidFill>
                  <a:srgbClr val="000000"/>
                </a:solidFill>
                <a:latin typeface="Times New Roman"/>
                <a:ea typeface="Times New Roman"/>
                <a:cs typeface="Times New Roman"/>
                <a:sym typeface="Times New Roman"/>
              </a:rPr>
              <a:t>2.To ensureultimaterepatriationandrehabilitationofthemissingchildren.</a:t>
            </a:r>
          </a:p>
          <a:p>
            <a:pPr algn="just">
              <a:lnSpc>
                <a:spcPts val="5480"/>
              </a:lnSpc>
            </a:pPr>
            <a:r>
              <a:rPr lang="en-US" sz="3044" dirty="0">
                <a:solidFill>
                  <a:srgbClr val="000000"/>
                </a:solidFill>
                <a:latin typeface="Times New Roman"/>
                <a:ea typeface="Times New Roman"/>
                <a:cs typeface="Times New Roman"/>
                <a:sym typeface="Times New Roman"/>
              </a:rPr>
              <a:t> 3.Toensureproper </a:t>
            </a:r>
            <a:r>
              <a:rPr lang="en-US" sz="3044" dirty="0" err="1">
                <a:solidFill>
                  <a:srgbClr val="000000"/>
                </a:solidFill>
                <a:latin typeface="Times New Roman"/>
                <a:ea typeface="Times New Roman"/>
                <a:cs typeface="Times New Roman"/>
                <a:sym typeface="Times New Roman"/>
              </a:rPr>
              <a:t>careanddevelopmentof</a:t>
            </a:r>
            <a:r>
              <a:rPr lang="en-US" sz="3044" dirty="0">
                <a:solidFill>
                  <a:srgbClr val="000000"/>
                </a:solidFill>
                <a:latin typeface="Times New Roman"/>
                <a:ea typeface="Times New Roman"/>
                <a:cs typeface="Times New Roman"/>
                <a:sym typeface="Times New Roman"/>
              </a:rPr>
              <a:t> </a:t>
            </a:r>
            <a:r>
              <a:rPr lang="en-US" sz="3044" dirty="0" err="1">
                <a:solidFill>
                  <a:srgbClr val="000000"/>
                </a:solidFill>
                <a:latin typeface="Times New Roman"/>
                <a:ea typeface="Times New Roman"/>
                <a:cs typeface="Times New Roman"/>
                <a:sym typeface="Times New Roman"/>
              </a:rPr>
              <a:t>thechildren</a:t>
            </a:r>
            <a:r>
              <a:rPr lang="en-US" sz="3044" dirty="0">
                <a:solidFill>
                  <a:srgbClr val="000000"/>
                </a:solidFill>
                <a:latin typeface="Times New Roman"/>
                <a:ea typeface="Times New Roman"/>
                <a:cs typeface="Times New Roman"/>
                <a:sym typeface="Times New Roman"/>
              </a:rPr>
              <a:t>.</a:t>
            </a:r>
          </a:p>
          <a:p>
            <a:pPr algn="just">
              <a:lnSpc>
                <a:spcPts val="5480"/>
              </a:lnSpc>
            </a:pPr>
            <a:r>
              <a:rPr lang="en-US" sz="3044" dirty="0">
                <a:solidFill>
                  <a:srgbClr val="000000"/>
                </a:solidFill>
                <a:latin typeface="Times New Roman"/>
                <a:ea typeface="Times New Roman"/>
                <a:cs typeface="Times New Roman"/>
                <a:sym typeface="Times New Roman"/>
              </a:rPr>
              <a:t> 4.To set up a </a:t>
            </a:r>
            <a:r>
              <a:rPr lang="en-US" sz="3044" dirty="0" err="1">
                <a:solidFill>
                  <a:srgbClr val="000000"/>
                </a:solidFill>
                <a:latin typeface="Times New Roman"/>
                <a:ea typeface="Times New Roman"/>
                <a:cs typeface="Times New Roman"/>
                <a:sym typeface="Times New Roman"/>
              </a:rPr>
              <a:t>frameworkfor</a:t>
            </a:r>
            <a:r>
              <a:rPr lang="en-US" sz="3044" dirty="0">
                <a:solidFill>
                  <a:srgbClr val="000000"/>
                </a:solidFill>
                <a:latin typeface="Times New Roman"/>
                <a:ea typeface="Times New Roman"/>
                <a:cs typeface="Times New Roman"/>
                <a:sym typeface="Times New Roman"/>
              </a:rPr>
              <a:t> </a:t>
            </a:r>
            <a:r>
              <a:rPr lang="en-US" sz="3044" dirty="0" err="1">
                <a:solidFill>
                  <a:srgbClr val="000000"/>
                </a:solidFill>
                <a:latin typeface="Times New Roman"/>
                <a:ea typeface="Times New Roman"/>
                <a:cs typeface="Times New Roman"/>
                <a:sym typeface="Times New Roman"/>
              </a:rPr>
              <a:t>participatingorganizationsinvolvedintheprocess</a:t>
            </a:r>
            <a:endParaRPr lang="en-US" sz="3044" dirty="0">
              <a:solidFill>
                <a:srgbClr val="000000"/>
              </a:solidFill>
              <a:latin typeface="Times New Roman"/>
              <a:ea typeface="Times New Roman"/>
              <a:cs typeface="Times New Roman"/>
              <a:sym typeface="Times New Roman"/>
            </a:endParaRPr>
          </a:p>
          <a:p>
            <a:pPr algn="just">
              <a:lnSpc>
                <a:spcPts val="6560"/>
              </a:lnSpc>
            </a:pPr>
            <a:endParaRPr lang="en-US" sz="3044" dirty="0">
              <a:solidFill>
                <a:srgbClr val="000000"/>
              </a:solidFill>
              <a:latin typeface="Times New Roman"/>
              <a:ea typeface="Times New Roman"/>
              <a:cs typeface="Times New Roman"/>
              <a:sym typeface="Times New Roman"/>
            </a:endParaRPr>
          </a:p>
          <a:p>
            <a:pPr algn="just">
              <a:lnSpc>
                <a:spcPts val="6560"/>
              </a:lnSpc>
            </a:pPr>
            <a:r>
              <a:rPr lang="en-US" sz="3644" dirty="0">
                <a:solidFill>
                  <a:srgbClr val="000000"/>
                </a:solidFill>
                <a:latin typeface="Times New Roman"/>
                <a:ea typeface="Times New Roman"/>
                <a:cs typeface="Times New Roman"/>
                <a:sym typeface="Times New Roman"/>
              </a:rPr>
              <a:t> </a:t>
            </a:r>
          </a:p>
          <a:p>
            <a:pPr algn="just">
              <a:lnSpc>
                <a:spcPts val="5467"/>
              </a:lnSpc>
            </a:pPr>
            <a:endParaRPr lang="en-US" sz="3644" dirty="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40774" y="493377"/>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SOFTWARE REQUIREMENTS </a:t>
            </a:r>
          </a:p>
        </p:txBody>
      </p:sp>
      <p:sp>
        <p:nvSpPr>
          <p:cNvPr id="10" name="TextBox 10"/>
          <p:cNvSpPr txBox="1"/>
          <p:nvPr/>
        </p:nvSpPr>
        <p:spPr>
          <a:xfrm>
            <a:off x="1283586" y="2728729"/>
            <a:ext cx="15819150" cy="4832285"/>
          </a:xfrm>
          <a:prstGeom prst="rect">
            <a:avLst/>
          </a:prstGeom>
        </p:spPr>
        <p:txBody>
          <a:bodyPr lIns="0" tIns="0" rIns="0" bIns="0" rtlCol="0" anchor="t">
            <a:spAutoFit/>
          </a:bodyPr>
          <a:lstStyle/>
          <a:p>
            <a:pPr>
              <a:lnSpc>
                <a:spcPct val="107000"/>
              </a:lnSpc>
              <a:spcAft>
                <a:spcPts val="8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Front End: The entire app, is built using android studio, for front end we have used xml files in it using different components for text box, button, images etc in the constraint layout</a:t>
            </a:r>
          </a:p>
          <a:p>
            <a:pPr>
              <a:lnSpc>
                <a:spcPct val="107000"/>
              </a:lnSpc>
              <a:spcAft>
                <a:spcPts val="8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Backend: Integration of front end with backend is done by using java.</a:t>
            </a:r>
          </a:p>
          <a:p>
            <a:pPr>
              <a:lnSpc>
                <a:spcPct val="107000"/>
              </a:lnSpc>
              <a:spcAft>
                <a:spcPts val="8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Implemented a facial recognition system using TensorFlow, leveraging a pre-trained face classifier model, Face Net, and facial embeddings to accurately identify and distinguish between different faces.</a:t>
            </a:r>
          </a:p>
          <a:p>
            <a:pPr>
              <a:lnSpc>
                <a:spcPct val="107000"/>
              </a:lnSpc>
              <a:spcAft>
                <a:spcPts val="8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Database : </a:t>
            </a:r>
            <a:r>
              <a:rPr lang="en-IN" sz="3200" kern="100" dirty="0" err="1">
                <a:effectLst/>
                <a:latin typeface="Times New Roman" panose="02020603050405020304" pitchFamily="18" charset="0"/>
                <a:ea typeface="Calibri" panose="020F0502020204030204" pitchFamily="34" charset="0"/>
                <a:cs typeface="Times New Roman" panose="02020603050405020304" pitchFamily="18" charset="0"/>
              </a:rPr>
              <a:t>Sqlite</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6480"/>
              </a:lnSpc>
            </a:pPr>
            <a:endParaRPr lang="en-US" sz="3600" dirty="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67763" y="1727981"/>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56794" y="690286"/>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Abstract</a:t>
            </a:r>
          </a:p>
        </p:txBody>
      </p:sp>
      <p:sp>
        <p:nvSpPr>
          <p:cNvPr id="10" name="TextBox 10"/>
          <p:cNvSpPr txBox="1"/>
          <p:nvPr/>
        </p:nvSpPr>
        <p:spPr>
          <a:xfrm>
            <a:off x="1323470" y="2388395"/>
            <a:ext cx="15819150" cy="7719059"/>
          </a:xfrm>
          <a:prstGeom prst="rect">
            <a:avLst/>
          </a:prstGeom>
        </p:spPr>
        <p:txBody>
          <a:bodyPr lIns="0" tIns="0" rIns="0" bIns="0" rtlCol="0" anchor="t">
            <a:spAutoFit/>
          </a:bodyPr>
          <a:lstStyle/>
          <a:p>
            <a:pPr marL="606174" lvl="1" indent="-303087" algn="just">
              <a:lnSpc>
                <a:spcPts val="5400"/>
              </a:lnSpc>
              <a:buFont typeface="Arial"/>
              <a:buChar char="•"/>
            </a:pPr>
            <a:r>
              <a:rPr lang="en-US" sz="3000">
                <a:solidFill>
                  <a:srgbClr val="000000"/>
                </a:solidFill>
                <a:latin typeface="Times New Roman"/>
                <a:ea typeface="Times New Roman"/>
                <a:cs typeface="Times New Roman"/>
                <a:sym typeface="Times New Roman"/>
              </a:rPr>
              <a:t>The Missing Child Tracking System is a technology-driven solution designed to address the critical issue of missing children. Utilizing Deep Learning and Facial Recognition technologies, this system facilitates the identification and tracking of missing children through a Mobile app. Citizens can upload images of unidentified children, which are automatically matched against a secure database to identify potential matches.</a:t>
            </a:r>
          </a:p>
          <a:p>
            <a:pPr marL="606174" lvl="1" indent="-303087" algn="just">
              <a:lnSpc>
                <a:spcPts val="5400"/>
              </a:lnSpc>
              <a:buFont typeface="Arial"/>
              <a:buChar char="•"/>
            </a:pPr>
            <a:r>
              <a:rPr lang="en-US" sz="3000">
                <a:solidFill>
                  <a:srgbClr val="000000"/>
                </a:solidFill>
                <a:latin typeface="Times New Roman"/>
                <a:ea typeface="Times New Roman"/>
                <a:cs typeface="Times New Roman"/>
                <a:sym typeface="Times New Roman"/>
              </a:rPr>
              <a:t>The system aims to ensure timely tracking, repatriation, and rehabilitation of missing children while reducing the burden on law enforcement. By promoting active citizen participation and collaboration with authorities, the project strives to create a safer and more just society, aligning with Sustainable Development Goal 16: Peace, Justice, and Strong Institutions.</a:t>
            </a:r>
          </a:p>
          <a:p>
            <a:pPr algn="just">
              <a:lnSpc>
                <a:spcPts val="5400"/>
              </a:lnSpc>
            </a:pPr>
            <a:endParaRPr lang="en-US" sz="3000">
              <a:solidFill>
                <a:srgbClr val="000000"/>
              </a:solidFill>
              <a:latin typeface="Times New Roman"/>
              <a:ea typeface="Times New Roman"/>
              <a:cs typeface="Times New Roman"/>
              <a:sym typeface="Times New Roman"/>
            </a:endParaRPr>
          </a:p>
          <a:p>
            <a:pPr marL="788356" lvl="1" indent="-394178" algn="just">
              <a:lnSpc>
                <a:spcPts val="7020"/>
              </a:lnSpc>
            </a:pPr>
            <a:endParaRPr lang="en-US" sz="300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58225" y="4788286"/>
            <a:ext cx="15819150" cy="1742163"/>
          </a:xfrm>
          <a:prstGeom prst="rect">
            <a:avLst/>
          </a:prstGeom>
        </p:spPr>
        <p:txBody>
          <a:bodyPr lIns="0" tIns="0" rIns="0" bIns="0" rtlCol="0" anchor="t">
            <a:spAutoFit/>
          </a:bodyPr>
          <a:lstStyle/>
          <a:p>
            <a:pPr algn="ctr">
              <a:lnSpc>
                <a:spcPts val="7200"/>
              </a:lnSpc>
            </a:pPr>
            <a:r>
              <a:rPr lang="en-US" sz="6000" b="1" spc="9">
                <a:solidFill>
                  <a:srgbClr val="FF0000"/>
                </a:solidFill>
                <a:latin typeface="DejaVu Sans Bold"/>
                <a:ea typeface="DejaVu Sans Bold"/>
                <a:cs typeface="DejaVu Sans Bold"/>
                <a:sym typeface="DejaVu Sans Bold"/>
              </a:rPr>
              <a:t>Thank You</a:t>
            </a:r>
          </a:p>
        </p:txBody>
      </p:sp>
      <p:sp>
        <p:nvSpPr>
          <p:cNvPr id="10" name="TextBox 10"/>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1" name="TextBox 11"/>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2" name="TextBox 12"/>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24901" y="189501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34425" y="722887"/>
            <a:ext cx="15819150" cy="1742163"/>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Introduction</a:t>
            </a:r>
          </a:p>
        </p:txBody>
      </p:sp>
      <p:sp>
        <p:nvSpPr>
          <p:cNvPr id="10" name="TextBox 10"/>
          <p:cNvSpPr txBox="1"/>
          <p:nvPr/>
        </p:nvSpPr>
        <p:spPr>
          <a:xfrm>
            <a:off x="1224902" y="2426950"/>
            <a:ext cx="15819150" cy="6774180"/>
          </a:xfrm>
          <a:prstGeom prst="rect">
            <a:avLst/>
          </a:prstGeom>
        </p:spPr>
        <p:txBody>
          <a:bodyPr lIns="0" tIns="0" rIns="0" bIns="0" rtlCol="0" anchor="t">
            <a:spAutoFit/>
          </a:bodyPr>
          <a:lstStyle/>
          <a:p>
            <a:pPr marL="690882" lvl="1" indent="-345441" algn="just">
              <a:lnSpc>
                <a:spcPts val="5760"/>
              </a:lnSpc>
              <a:buFont typeface="Arial"/>
              <a:buChar char="•"/>
            </a:pPr>
            <a:r>
              <a:rPr lang="en-US" sz="3200">
                <a:solidFill>
                  <a:srgbClr val="000000"/>
                </a:solidFill>
                <a:latin typeface="Times New Roman"/>
                <a:ea typeface="Times New Roman"/>
                <a:cs typeface="Times New Roman"/>
                <a:sym typeface="Times New Roman"/>
              </a:rPr>
              <a:t>The Missing Child Tracking System is an innovative and technology-driven initiative aimed at addressing the critical issue of missing children. This comprehensive system leverages state-of-the-art technologies, community engagement, and collaboration with law enforcement agencies to enhance the efficiency and effectiveness of locating and recovering missing children. A thorough market analysis provides valuable insights that can inform your project's strategy, development, and marketing efforts. Regular updates to the analysis will help you adapt to changing market conditions and ensure the ongoing relevance of your missing child tracking system.</a:t>
            </a:r>
          </a:p>
          <a:p>
            <a:pPr algn="just">
              <a:lnSpc>
                <a:spcPts val="8100"/>
              </a:lnSpc>
            </a:pPr>
            <a:endParaRPr lang="en-US" sz="3200">
              <a:solidFill>
                <a:srgbClr val="000000"/>
              </a:solidFill>
              <a:latin typeface="Times New Roman"/>
              <a:ea typeface="Times New Roman"/>
              <a:cs typeface="Times New Roman"/>
              <a:sym typeface="Times New Roman"/>
            </a:endParaRPr>
          </a:p>
        </p:txBody>
      </p:sp>
      <p:sp>
        <p:nvSpPr>
          <p:cNvPr id="11" name="TextBox 11"/>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2" name="TextBox 12"/>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3" name="TextBox 13"/>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05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145380" y="1521830"/>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78718" y="514643"/>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1</a:t>
            </a:r>
          </a:p>
        </p:txBody>
      </p:sp>
      <p:sp>
        <p:nvSpPr>
          <p:cNvPr id="10" name="TextBox 10"/>
          <p:cNvSpPr txBox="1"/>
          <p:nvPr/>
        </p:nvSpPr>
        <p:spPr>
          <a:xfrm>
            <a:off x="1310625" y="9404013"/>
            <a:ext cx="3779550" cy="63250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350" cy="63250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550" cy="63250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212056" y="2170893"/>
            <a:ext cx="14936907" cy="7448550"/>
          </a:xfrm>
          <a:prstGeom prst="rect">
            <a:avLst/>
          </a:prstGeom>
        </p:spPr>
        <p:txBody>
          <a:bodyPr lIns="0" tIns="0" rIns="0" bIns="0" rtlCol="0" anchor="t">
            <a:spAutoFit/>
          </a:bodyPr>
          <a:lstStyle/>
          <a:p>
            <a:pPr algn="just">
              <a:lnSpc>
                <a:spcPts val="5033"/>
              </a:lnSpc>
            </a:pPr>
            <a:r>
              <a:rPr lang="en-US" sz="4194" b="1" dirty="0">
                <a:solidFill>
                  <a:srgbClr val="000000"/>
                </a:solidFill>
                <a:latin typeface="Times New Roman Bold"/>
                <a:ea typeface="Times New Roman Bold"/>
                <a:cs typeface="Times New Roman Bold"/>
                <a:sym typeface="Times New Roman Bold"/>
              </a:rPr>
              <a:t>Criminals and Missing Children Identification using Face Recognition And Web Scrapping </a:t>
            </a:r>
          </a:p>
          <a:p>
            <a:pPr algn="just">
              <a:lnSpc>
                <a:spcPts val="4314"/>
              </a:lnSpc>
            </a:pPr>
            <a:r>
              <a:rPr lang="en-US" sz="3595" dirty="0" err="1">
                <a:solidFill>
                  <a:srgbClr val="000000"/>
                </a:solidFill>
                <a:latin typeface="Times New Roman"/>
                <a:ea typeface="Times New Roman"/>
                <a:cs typeface="Times New Roman"/>
                <a:sym typeface="Times New Roman"/>
              </a:rPr>
              <a:t>S.Ayyapan</a:t>
            </a:r>
            <a:r>
              <a:rPr lang="en-US" sz="3595" dirty="0">
                <a:solidFill>
                  <a:srgbClr val="000000"/>
                </a:solidFill>
                <a:latin typeface="Times New Roman"/>
                <a:ea typeface="Times New Roman"/>
                <a:cs typeface="Times New Roman"/>
                <a:sym typeface="Times New Roman"/>
              </a:rPr>
              <a:t> , </a:t>
            </a:r>
            <a:r>
              <a:rPr lang="en-US" sz="3595" dirty="0" err="1">
                <a:solidFill>
                  <a:srgbClr val="000000"/>
                </a:solidFill>
                <a:latin typeface="Times New Roman"/>
                <a:ea typeface="Times New Roman"/>
                <a:cs typeface="Times New Roman"/>
                <a:sym typeface="Times New Roman"/>
              </a:rPr>
              <a:t>S.Matlida</a:t>
            </a:r>
            <a:r>
              <a:rPr lang="en-US" sz="3595" dirty="0">
                <a:solidFill>
                  <a:srgbClr val="000000"/>
                </a:solidFill>
                <a:latin typeface="Times New Roman"/>
                <a:ea typeface="Times New Roman"/>
                <a:cs typeface="Times New Roman"/>
                <a:sym typeface="Times New Roman"/>
              </a:rPr>
              <a:t> </a:t>
            </a:r>
          </a:p>
          <a:p>
            <a:pPr algn="just">
              <a:lnSpc>
                <a:spcPts val="2516"/>
              </a:lnSpc>
            </a:pPr>
            <a:endParaRPr lang="en-US" sz="3595" dirty="0">
              <a:solidFill>
                <a:srgbClr val="000000"/>
              </a:solidFill>
              <a:latin typeface="Times New Roman"/>
              <a:ea typeface="Times New Roman"/>
              <a:cs typeface="Times New Roman"/>
              <a:sym typeface="Times New Roman"/>
            </a:endParaRPr>
          </a:p>
          <a:p>
            <a:pPr algn="just">
              <a:lnSpc>
                <a:spcPts val="3235"/>
              </a:lnSpc>
            </a:pPr>
            <a:r>
              <a:rPr lang="en-US" sz="2696" b="1" dirty="0">
                <a:solidFill>
                  <a:srgbClr val="000000"/>
                </a:solidFill>
                <a:latin typeface="Times New Roman Bold"/>
                <a:ea typeface="Times New Roman Bold"/>
                <a:cs typeface="Times New Roman Bold"/>
                <a:sym typeface="Times New Roman Bold"/>
              </a:rPr>
              <a:t>PROBLEM SOLVING:</a:t>
            </a:r>
          </a:p>
          <a:p>
            <a:pPr algn="just">
              <a:lnSpc>
                <a:spcPts val="3595"/>
              </a:lnSpc>
            </a:pPr>
            <a:r>
              <a:rPr lang="en-US" sz="2995" dirty="0">
                <a:solidFill>
                  <a:srgbClr val="000000"/>
                </a:solidFill>
                <a:latin typeface="Times New Roman"/>
                <a:ea typeface="Times New Roman"/>
                <a:cs typeface="Times New Roman"/>
                <a:sym typeface="Times New Roman"/>
              </a:rPr>
              <a:t>Chronic patients often struggle with managing multiple medications, leading to risks of errors. This paper presents ST-Med-Box, an intelligent deep learning-based system designed to help patients accurately identify and take their medications, reducing mistakes and improving adherence and safety.</a:t>
            </a:r>
          </a:p>
          <a:p>
            <a:pPr algn="just">
              <a:lnSpc>
                <a:spcPts val="3595"/>
              </a:lnSpc>
            </a:pPr>
            <a:endParaRPr lang="en-US" sz="2995" dirty="0">
              <a:solidFill>
                <a:srgbClr val="000000"/>
              </a:solidFill>
              <a:latin typeface="Times New Roman"/>
              <a:ea typeface="Times New Roman"/>
              <a:cs typeface="Times New Roman"/>
              <a:sym typeface="Times New Roman"/>
            </a:endParaRPr>
          </a:p>
          <a:p>
            <a:pPr algn="just">
              <a:lnSpc>
                <a:spcPts val="3235"/>
              </a:lnSpc>
            </a:pPr>
            <a:r>
              <a:rPr lang="en-US" sz="2696" b="1" dirty="0">
                <a:solidFill>
                  <a:srgbClr val="000000"/>
                </a:solidFill>
                <a:latin typeface="Times New Roman Bold"/>
                <a:ea typeface="Times New Roman Bold"/>
                <a:cs typeface="Times New Roman Bold"/>
                <a:sym typeface="Times New Roman Bold"/>
              </a:rPr>
              <a:t>PROS: </a:t>
            </a:r>
            <a:r>
              <a:rPr lang="en-US" sz="2696" dirty="0">
                <a:solidFill>
                  <a:srgbClr val="000000"/>
                </a:solidFill>
                <a:latin typeface="Times New Roman"/>
                <a:ea typeface="Times New Roman"/>
                <a:cs typeface="Times New Roman"/>
                <a:sym typeface="Times New Roman"/>
              </a:rPr>
              <a:t>The system minimizes the chances of medication errors, such as taking the wrong pill or incorrect dosage, which can lead to serious health complications.</a:t>
            </a:r>
          </a:p>
          <a:p>
            <a:pPr algn="just">
              <a:lnSpc>
                <a:spcPts val="2516"/>
              </a:lnSpc>
            </a:pPr>
            <a:endParaRPr lang="en-US" sz="2696" dirty="0">
              <a:solidFill>
                <a:srgbClr val="000000"/>
              </a:solidFill>
              <a:latin typeface="Times New Roman"/>
              <a:ea typeface="Times New Roman"/>
              <a:cs typeface="Times New Roman"/>
              <a:sym typeface="Times New Roman"/>
            </a:endParaRPr>
          </a:p>
          <a:p>
            <a:pPr algn="just">
              <a:lnSpc>
                <a:spcPts val="3235"/>
              </a:lnSpc>
            </a:pPr>
            <a:r>
              <a:rPr lang="en-US" sz="2696" b="1" dirty="0" err="1">
                <a:solidFill>
                  <a:srgbClr val="000000"/>
                </a:solidFill>
                <a:latin typeface="Times New Roman Bold"/>
                <a:ea typeface="Times New Roman Bold"/>
                <a:cs typeface="Times New Roman Bold"/>
                <a:sym typeface="Times New Roman Bold"/>
              </a:rPr>
              <a:t>CONS:</a:t>
            </a:r>
            <a:r>
              <a:rPr lang="en-US" sz="2696" dirty="0" err="1">
                <a:solidFill>
                  <a:srgbClr val="000000"/>
                </a:solidFill>
                <a:latin typeface="Times New Roman"/>
                <a:ea typeface="Times New Roman"/>
                <a:cs typeface="Times New Roman"/>
                <a:sym typeface="Times New Roman"/>
              </a:rPr>
              <a:t>The</a:t>
            </a:r>
            <a:r>
              <a:rPr lang="en-US" sz="2696" dirty="0">
                <a:solidFill>
                  <a:srgbClr val="000000"/>
                </a:solidFill>
                <a:latin typeface="Times New Roman"/>
                <a:ea typeface="Times New Roman"/>
                <a:cs typeface="Times New Roman"/>
                <a:sym typeface="Times New Roman"/>
              </a:rPr>
              <a:t> system may require access to personal health information or medication details, raising potential privacy and security issues.</a:t>
            </a:r>
          </a:p>
          <a:p>
            <a:pPr algn="just">
              <a:lnSpc>
                <a:spcPts val="2516"/>
              </a:lnSpc>
            </a:pPr>
            <a:endParaRPr lang="en-US" sz="2696" dirty="0">
              <a:solidFill>
                <a:srgbClr val="000000"/>
              </a:solidFill>
              <a:latin typeface="Times New Roman"/>
              <a:ea typeface="Times New Roman"/>
              <a:cs typeface="Times New Roman"/>
              <a:sym typeface="Times New Roman"/>
            </a:endParaRPr>
          </a:p>
          <a:p>
            <a:pPr algn="just">
              <a:lnSpc>
                <a:spcPts val="2516"/>
              </a:lnSpc>
            </a:pPr>
            <a:endParaRPr lang="en-US" sz="2696"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1437483"/>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12056" y="461588"/>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2</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58237" y="2260713"/>
            <a:ext cx="16740750" cy="5819775"/>
          </a:xfrm>
          <a:prstGeom prst="rect">
            <a:avLst/>
          </a:prstGeom>
        </p:spPr>
        <p:txBody>
          <a:bodyPr lIns="0" tIns="0" rIns="0" bIns="0" rtlCol="0" anchor="t">
            <a:spAutoFit/>
          </a:bodyPr>
          <a:lstStyle/>
          <a:p>
            <a:pPr algn="just">
              <a:lnSpc>
                <a:spcPts val="5040"/>
              </a:lnSpc>
            </a:pPr>
            <a:r>
              <a:rPr lang="en-US" sz="4200" b="1">
                <a:solidFill>
                  <a:srgbClr val="000000"/>
                </a:solidFill>
                <a:latin typeface="Times New Roman Bold"/>
                <a:ea typeface="Times New Roman Bold"/>
                <a:cs typeface="Times New Roman Bold"/>
                <a:sym typeface="Times New Roman Bold"/>
              </a:rPr>
              <a:t>Missing children Identification System using Deep Learning with VGG-FACE recognition system </a:t>
            </a:r>
          </a:p>
          <a:p>
            <a:pPr algn="just">
              <a:lnSpc>
                <a:spcPts val="3600"/>
              </a:lnSpc>
            </a:pPr>
            <a:r>
              <a:rPr lang="en-US" sz="3000">
                <a:solidFill>
                  <a:srgbClr val="000000"/>
                </a:solidFill>
                <a:latin typeface="Times New Roman"/>
                <a:ea typeface="Times New Roman"/>
                <a:cs typeface="Times New Roman"/>
                <a:sym typeface="Times New Roman"/>
              </a:rPr>
              <a:t>D.J Samatha, Naidu, R.Lokesh </a:t>
            </a:r>
          </a:p>
          <a:p>
            <a:pPr algn="just">
              <a:lnSpc>
                <a:spcPts val="2520"/>
              </a:lnSpc>
            </a:pPr>
            <a:endParaRPr lang="en-US" sz="3000">
              <a:solidFill>
                <a:srgbClr val="000000"/>
              </a:solidFill>
              <a:latin typeface="Times New Roman"/>
              <a:ea typeface="Times New Roman"/>
              <a:cs typeface="Times New Roman"/>
              <a:sym typeface="Times New Roman"/>
            </a:endParaRPr>
          </a:p>
          <a:p>
            <a:pPr algn="just">
              <a:lnSpc>
                <a:spcPts val="3240"/>
              </a:lnSpc>
            </a:pPr>
            <a:r>
              <a:rPr lang="en-US" sz="2700" b="1">
                <a:solidFill>
                  <a:srgbClr val="000000"/>
                </a:solidFill>
                <a:latin typeface="Times New Roman Bold"/>
                <a:ea typeface="Times New Roman Bold"/>
                <a:cs typeface="Times New Roman Bold"/>
                <a:sym typeface="Times New Roman Bold"/>
              </a:rPr>
              <a:t>PROBLEM SOLVING:</a:t>
            </a:r>
          </a:p>
          <a:p>
            <a:pPr algn="just">
              <a:lnSpc>
                <a:spcPts val="3600"/>
              </a:lnSpc>
            </a:pPr>
            <a:r>
              <a:rPr lang="en-US" sz="3000">
                <a:solidFill>
                  <a:srgbClr val="000000"/>
                </a:solidFill>
                <a:latin typeface="Times New Roman"/>
                <a:ea typeface="Times New Roman"/>
                <a:cs typeface="Times New Roman"/>
                <a:sym typeface="Times New Roman"/>
              </a:rPr>
              <a:t>The ST-Med-Box system aims to reduce medication errors in chronic patients by using two models: image classification to identify medications from blister pack images and </a:t>
            </a:r>
            <a:r>
              <a:rPr lang="en-US" sz="3000" b="1">
                <a:solidFill>
                  <a:srgbClr val="000000"/>
                </a:solidFill>
                <a:latin typeface="Times New Roman Bold"/>
                <a:ea typeface="Times New Roman Bold"/>
                <a:cs typeface="Times New Roman Bold"/>
                <a:sym typeface="Times New Roman Bold"/>
              </a:rPr>
              <a:t>text classification</a:t>
            </a:r>
            <a:r>
              <a:rPr lang="en-US" sz="3000">
                <a:solidFill>
                  <a:srgbClr val="000000"/>
                </a:solidFill>
                <a:latin typeface="Times New Roman"/>
                <a:ea typeface="Times New Roman"/>
                <a:cs typeface="Times New Roman"/>
                <a:sym typeface="Times New Roman"/>
              </a:rPr>
              <a:t> to extract and interpret textual information from labels. This combination ensures accurate medication identification, helping patients take the correct medicine at the right time.</a:t>
            </a:r>
          </a:p>
          <a:p>
            <a:pPr algn="just">
              <a:lnSpc>
                <a:spcPts val="2520"/>
              </a:lnSpc>
            </a:pPr>
            <a:endParaRPr lang="en-US" sz="3000">
              <a:solidFill>
                <a:srgbClr val="000000"/>
              </a:solidFill>
              <a:latin typeface="Times New Roman"/>
              <a:ea typeface="Times New Roman"/>
              <a:cs typeface="Times New Roman"/>
              <a:sym typeface="Times New Roman"/>
            </a:endParaRPr>
          </a:p>
          <a:p>
            <a:pPr algn="just">
              <a:lnSpc>
                <a:spcPts val="3240"/>
              </a:lnSpc>
            </a:pPr>
            <a:r>
              <a:rPr lang="en-US" sz="2700" b="1">
                <a:solidFill>
                  <a:srgbClr val="000000"/>
                </a:solidFill>
                <a:latin typeface="Times New Roman Bold"/>
                <a:ea typeface="Times New Roman Bold"/>
                <a:cs typeface="Times New Roman Bold"/>
                <a:sym typeface="Times New Roman Bold"/>
              </a:rPr>
              <a:t>PROS:  </a:t>
            </a:r>
            <a:r>
              <a:rPr lang="en-US" sz="2700">
                <a:solidFill>
                  <a:srgbClr val="000000"/>
                </a:solidFill>
                <a:latin typeface="Times New Roman"/>
                <a:ea typeface="Times New Roman"/>
                <a:cs typeface="Times New Roman"/>
                <a:sym typeface="Times New Roman"/>
              </a:rPr>
              <a:t>The text model can be adapted for different languages and regions, making the system globally applicable.</a:t>
            </a:r>
          </a:p>
          <a:p>
            <a:pPr algn="just">
              <a:lnSpc>
                <a:spcPts val="2520"/>
              </a:lnSpc>
            </a:pPr>
            <a:endParaRPr lang="en-US" sz="2700">
              <a:solidFill>
                <a:srgbClr val="000000"/>
              </a:solidFill>
              <a:latin typeface="Times New Roman"/>
              <a:ea typeface="Times New Roman"/>
              <a:cs typeface="Times New Roman"/>
              <a:sym typeface="Times New Roman"/>
            </a:endParaRPr>
          </a:p>
          <a:p>
            <a:pPr algn="just">
              <a:lnSpc>
                <a:spcPts val="3239"/>
              </a:lnSpc>
            </a:pPr>
            <a:r>
              <a:rPr lang="en-US" sz="2699" b="1">
                <a:solidFill>
                  <a:srgbClr val="000000"/>
                </a:solidFill>
                <a:latin typeface="Times New Roman Bold"/>
                <a:ea typeface="Times New Roman Bold"/>
                <a:cs typeface="Times New Roman Bold"/>
                <a:sym typeface="Times New Roman Bold"/>
              </a:rPr>
              <a:t>CONS: </a:t>
            </a:r>
            <a:r>
              <a:rPr lang="en-US" sz="2699">
                <a:solidFill>
                  <a:srgbClr val="000000"/>
                </a:solidFill>
                <a:latin typeface="Times New Roman"/>
                <a:ea typeface="Times New Roman"/>
                <a:cs typeface="Times New Roman"/>
                <a:sym typeface="Times New Roman"/>
              </a:rPr>
              <a:t>Requires a high-quality camera or smartphone, limiting accessibility for patients with low-end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58075" y="690474"/>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3</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58225" y="2798175"/>
            <a:ext cx="16740750" cy="5419725"/>
          </a:xfrm>
          <a:prstGeom prst="rect">
            <a:avLst/>
          </a:prstGeom>
        </p:spPr>
        <p:txBody>
          <a:bodyPr lIns="0" tIns="0" rIns="0" bIns="0" rtlCol="0" anchor="t">
            <a:spAutoFit/>
          </a:bodyPr>
          <a:lstStyle/>
          <a:p>
            <a:pPr algn="just">
              <a:lnSpc>
                <a:spcPts val="5040"/>
              </a:lnSpc>
            </a:pPr>
            <a:r>
              <a:rPr lang="en-US" sz="4200" b="1">
                <a:solidFill>
                  <a:srgbClr val="000000"/>
                </a:solidFill>
                <a:latin typeface="Times New Roman Bold"/>
                <a:ea typeface="Times New Roman Bold"/>
                <a:cs typeface="Times New Roman Bold"/>
                <a:sym typeface="Times New Roman Bold"/>
              </a:rPr>
              <a:t>Crowdsourced Children monitoring and finding with holding up detection based on Internet-of- Things technologies </a:t>
            </a:r>
          </a:p>
          <a:p>
            <a:pPr algn="just">
              <a:lnSpc>
                <a:spcPts val="3720"/>
              </a:lnSpc>
            </a:pPr>
            <a:r>
              <a:rPr lang="en-US" sz="3100">
                <a:solidFill>
                  <a:srgbClr val="000000"/>
                </a:solidFill>
                <a:latin typeface="Times New Roman"/>
                <a:ea typeface="Times New Roman"/>
                <a:cs typeface="Times New Roman"/>
                <a:sym typeface="Times New Roman"/>
              </a:rPr>
              <a:t>Lien-Wu-Chen, Tsung-Ping- Chen, Hsien-Min- Chen </a:t>
            </a:r>
          </a:p>
          <a:p>
            <a:pPr algn="just">
              <a:lnSpc>
                <a:spcPts val="2520"/>
              </a:lnSpc>
            </a:pPr>
            <a:endParaRPr lang="en-US" sz="3100">
              <a:solidFill>
                <a:srgbClr val="000000"/>
              </a:solidFill>
              <a:latin typeface="Times New Roman"/>
              <a:ea typeface="Times New Roman"/>
              <a:cs typeface="Times New Roman"/>
              <a:sym typeface="Times New Roman"/>
            </a:endParaRPr>
          </a:p>
          <a:p>
            <a:pPr algn="just">
              <a:lnSpc>
                <a:spcPts val="3240"/>
              </a:lnSpc>
            </a:pPr>
            <a:r>
              <a:rPr lang="en-US" sz="2700" b="1">
                <a:solidFill>
                  <a:srgbClr val="000000"/>
                </a:solidFill>
                <a:latin typeface="Times New Roman Bold"/>
                <a:ea typeface="Times New Roman Bold"/>
                <a:cs typeface="Times New Roman Bold"/>
                <a:sym typeface="Times New Roman Bold"/>
              </a:rPr>
              <a:t>PROBLEM SOLVING:</a:t>
            </a:r>
          </a:p>
          <a:p>
            <a:pPr algn="just">
              <a:lnSpc>
                <a:spcPts val="3239"/>
              </a:lnSpc>
            </a:pPr>
            <a:r>
              <a:rPr lang="en-US" sz="2699">
                <a:solidFill>
                  <a:srgbClr val="000000"/>
                </a:solidFill>
                <a:latin typeface="Times New Roman"/>
                <a:ea typeface="Times New Roman"/>
                <a:cs typeface="Times New Roman"/>
                <a:sym typeface="Times New Roman"/>
              </a:rPr>
              <a:t>The ST-Med-Box system uses a modified shape distribution technique to analyze a pill's shape, color, and imprint. By creating an invariant descriptor, the system can accurately recognize the same medication under different conditions (e.g., lighting, angle, or image quality), ensuring reliable medication identification and reducing errors in chronic disease management.</a:t>
            </a:r>
          </a:p>
          <a:p>
            <a:pPr algn="just">
              <a:lnSpc>
                <a:spcPts val="3239"/>
              </a:lnSpc>
            </a:pPr>
            <a:endParaRPr lang="en-US" sz="2699">
              <a:solidFill>
                <a:srgbClr val="000000"/>
              </a:solidFill>
              <a:latin typeface="Times New Roman"/>
              <a:ea typeface="Times New Roman"/>
              <a:cs typeface="Times New Roman"/>
              <a:sym typeface="Times New Roman"/>
            </a:endParaRPr>
          </a:p>
          <a:p>
            <a:pPr algn="just">
              <a:lnSpc>
                <a:spcPts val="3239"/>
              </a:lnSpc>
            </a:pPr>
            <a:r>
              <a:rPr lang="en-US" sz="2699" b="1">
                <a:solidFill>
                  <a:srgbClr val="000000"/>
                </a:solidFill>
                <a:latin typeface="Times New Roman Bold"/>
                <a:ea typeface="Times New Roman Bold"/>
                <a:cs typeface="Times New Roman Bold"/>
                <a:sym typeface="Times New Roman Bold"/>
              </a:rPr>
              <a:t>PROS:  </a:t>
            </a:r>
            <a:r>
              <a:rPr lang="en-US" sz="2699">
                <a:solidFill>
                  <a:srgbClr val="000000"/>
                </a:solidFill>
                <a:latin typeface="Times New Roman"/>
                <a:ea typeface="Times New Roman"/>
                <a:cs typeface="Times New Roman"/>
                <a:sym typeface="Times New Roman"/>
              </a:rPr>
              <a:t>Combines image and text classification for reliable medication identification.</a:t>
            </a:r>
          </a:p>
          <a:p>
            <a:pPr algn="just">
              <a:lnSpc>
                <a:spcPts val="3239"/>
              </a:lnSpc>
            </a:pPr>
            <a:r>
              <a:rPr lang="en-US" sz="2699" b="1">
                <a:solidFill>
                  <a:srgbClr val="000000"/>
                </a:solidFill>
                <a:latin typeface="Times New Roman Bold"/>
                <a:ea typeface="Times New Roman Bold"/>
                <a:cs typeface="Times New Roman Bold"/>
                <a:sym typeface="Times New Roman Bold"/>
              </a:rPr>
              <a:t>CONS: </a:t>
            </a:r>
            <a:r>
              <a:rPr lang="en-US" sz="2699">
                <a:solidFill>
                  <a:srgbClr val="000000"/>
                </a:solidFill>
                <a:latin typeface="Times New Roman"/>
                <a:ea typeface="Times New Roman"/>
                <a:cs typeface="Times New Roman"/>
                <a:sym typeface="Times New Roman"/>
              </a:rPr>
              <a:t>Text extraction accuracy can be affected by poor print quality or damaged labels.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12056" y="601177"/>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4</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58225" y="2798175"/>
            <a:ext cx="16740750" cy="6534150"/>
          </a:xfrm>
          <a:prstGeom prst="rect">
            <a:avLst/>
          </a:prstGeom>
        </p:spPr>
        <p:txBody>
          <a:bodyPr lIns="0" tIns="0" rIns="0" bIns="0" rtlCol="0" anchor="t">
            <a:spAutoFit/>
          </a:bodyPr>
          <a:lstStyle/>
          <a:p>
            <a:pPr algn="just">
              <a:lnSpc>
                <a:spcPts val="5040"/>
              </a:lnSpc>
            </a:pPr>
            <a:r>
              <a:rPr lang="en-US" sz="4200" b="1">
                <a:solidFill>
                  <a:srgbClr val="000000"/>
                </a:solidFill>
                <a:latin typeface="Times New Roman Bold"/>
                <a:ea typeface="Times New Roman Bold"/>
                <a:cs typeface="Times New Roman Bold"/>
                <a:sym typeface="Times New Roman Bold"/>
              </a:rPr>
              <a:t>NEST- Missing child tracking and identification using Face recognition </a:t>
            </a:r>
          </a:p>
          <a:p>
            <a:pPr algn="just">
              <a:lnSpc>
                <a:spcPts val="3600"/>
              </a:lnSpc>
            </a:pPr>
            <a:r>
              <a:rPr lang="en-US" sz="3000">
                <a:solidFill>
                  <a:srgbClr val="000000"/>
                </a:solidFill>
                <a:latin typeface="Times New Roman"/>
                <a:ea typeface="Times New Roman"/>
                <a:cs typeface="Times New Roman"/>
                <a:sym typeface="Times New Roman"/>
              </a:rPr>
              <a:t>Aditya Mahimkar Dilip Jain </a:t>
            </a:r>
          </a:p>
          <a:p>
            <a:pPr algn="just">
              <a:lnSpc>
                <a:spcPts val="2520"/>
              </a:lnSpc>
            </a:pPr>
            <a:endParaRPr lang="en-US" sz="3000">
              <a:solidFill>
                <a:srgbClr val="000000"/>
              </a:solidFill>
              <a:latin typeface="Times New Roman"/>
              <a:ea typeface="Times New Roman"/>
              <a:cs typeface="Times New Roman"/>
              <a:sym typeface="Times New Roman"/>
            </a:endParaRPr>
          </a:p>
          <a:p>
            <a:pPr algn="just">
              <a:lnSpc>
                <a:spcPts val="3240"/>
              </a:lnSpc>
            </a:pPr>
            <a:r>
              <a:rPr lang="en-US" sz="2700" b="1">
                <a:solidFill>
                  <a:srgbClr val="000000"/>
                </a:solidFill>
                <a:latin typeface="Times New Roman Bold"/>
                <a:ea typeface="Times New Roman Bold"/>
                <a:cs typeface="Times New Roman Bold"/>
                <a:sym typeface="Times New Roman Bold"/>
              </a:rPr>
              <a:t>PROBLEM SOLVING:</a:t>
            </a:r>
          </a:p>
          <a:p>
            <a:pPr algn="just">
              <a:lnSpc>
                <a:spcPts val="3240"/>
              </a:lnSpc>
            </a:pPr>
            <a:r>
              <a:rPr lang="en-US" sz="2700">
                <a:solidFill>
                  <a:srgbClr val="000000"/>
                </a:solidFill>
                <a:latin typeface="Times New Roman"/>
                <a:ea typeface="Times New Roman"/>
                <a:cs typeface="Times New Roman"/>
                <a:sym typeface="Times New Roman"/>
              </a:rPr>
              <a:t>The proposed methodology employs a two-step deep learning process for accurate pill identification. First, image segmentation is performed using a blob-detection CNN to isolate the pill from its background, ensuring the pill is clearly distinguished even under varying conditions. Next, a deep-learning-based classifier analyzes the segmented image and generates a ranked list of potential drug codes, identifying the medication with high accuracy. This approach enhances pill recognition, reduces errors, and supports safe medication management for patients.</a:t>
            </a:r>
          </a:p>
          <a:p>
            <a:pPr algn="just">
              <a:lnSpc>
                <a:spcPts val="2520"/>
              </a:lnSpc>
            </a:pPr>
            <a:endParaRPr lang="en-US" sz="2700">
              <a:solidFill>
                <a:srgbClr val="000000"/>
              </a:solidFill>
              <a:latin typeface="Times New Roman"/>
              <a:ea typeface="Times New Roman"/>
              <a:cs typeface="Times New Roman"/>
              <a:sym typeface="Times New Roman"/>
            </a:endParaRPr>
          </a:p>
          <a:p>
            <a:pPr algn="just">
              <a:lnSpc>
                <a:spcPts val="3240"/>
              </a:lnSpc>
            </a:pPr>
            <a:r>
              <a:rPr lang="en-US" sz="2700" b="1">
                <a:solidFill>
                  <a:srgbClr val="000000"/>
                </a:solidFill>
                <a:latin typeface="Times New Roman Bold"/>
                <a:ea typeface="Times New Roman Bold"/>
                <a:cs typeface="Times New Roman Bold"/>
                <a:sym typeface="Times New Roman Bold"/>
              </a:rPr>
              <a:t>PROS: </a:t>
            </a:r>
            <a:r>
              <a:rPr lang="en-US" sz="2700">
                <a:solidFill>
                  <a:srgbClr val="000000"/>
                </a:solidFill>
                <a:latin typeface="Times New Roman"/>
                <a:ea typeface="Times New Roman"/>
                <a:cs typeface="Times New Roman"/>
                <a:sym typeface="Times New Roman"/>
              </a:rPr>
              <a:t>The combination of image segmentation and deep-learning classification ensures reliable identification, even under challenging conditions.</a:t>
            </a:r>
          </a:p>
          <a:p>
            <a:pPr algn="just">
              <a:lnSpc>
                <a:spcPts val="2520"/>
              </a:lnSpc>
            </a:pPr>
            <a:endParaRPr lang="en-US" sz="2700">
              <a:solidFill>
                <a:srgbClr val="000000"/>
              </a:solidFill>
              <a:latin typeface="Times New Roman"/>
              <a:ea typeface="Times New Roman"/>
              <a:cs typeface="Times New Roman"/>
              <a:sym typeface="Times New Roman"/>
            </a:endParaRPr>
          </a:p>
          <a:p>
            <a:pPr algn="just">
              <a:lnSpc>
                <a:spcPts val="3240"/>
              </a:lnSpc>
            </a:pPr>
            <a:r>
              <a:rPr lang="en-US" sz="2700" b="1">
                <a:solidFill>
                  <a:srgbClr val="000000"/>
                </a:solidFill>
                <a:latin typeface="Times New Roman Bold"/>
                <a:ea typeface="Times New Roman Bold"/>
                <a:cs typeface="Times New Roman Bold"/>
                <a:sym typeface="Times New Roman Bold"/>
              </a:rPr>
              <a:t>CONS: </a:t>
            </a:r>
            <a:r>
              <a:rPr lang="en-US" sz="2700">
                <a:solidFill>
                  <a:srgbClr val="000000"/>
                </a:solidFill>
                <a:latin typeface="Times New Roman"/>
                <a:ea typeface="Times New Roman"/>
                <a:cs typeface="Times New Roman"/>
                <a:sym typeface="Times New Roman"/>
              </a:rPr>
              <a:t>Poor resolution or unclear images could lead to misidentification.</a:t>
            </a:r>
          </a:p>
          <a:p>
            <a:pPr algn="just">
              <a:lnSpc>
                <a:spcPts val="3240"/>
              </a:lnSpc>
            </a:pPr>
            <a:endParaRPr lang="en-US" sz="2700">
              <a:solidFill>
                <a:srgbClr val="000000"/>
              </a:solidFill>
              <a:latin typeface="Times New Roman"/>
              <a:ea typeface="Times New Roman"/>
              <a:cs typeface="Times New Roman"/>
              <a:sym typeface="Times New Roman"/>
            </a:endParaRPr>
          </a:p>
          <a:p>
            <a:pPr algn="just">
              <a:lnSpc>
                <a:spcPts val="2520"/>
              </a:lnSpc>
            </a:pPr>
            <a:endParaRPr lang="en-US" sz="27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58237" y="1044727"/>
            <a:ext cx="15819150" cy="73342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5	</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58225" y="2798175"/>
            <a:ext cx="16740750" cy="6591300"/>
          </a:xfrm>
          <a:prstGeom prst="rect">
            <a:avLst/>
          </a:prstGeom>
        </p:spPr>
        <p:txBody>
          <a:bodyPr lIns="0" tIns="0" rIns="0" bIns="0" rtlCol="0" anchor="t">
            <a:spAutoFit/>
          </a:bodyPr>
          <a:lstStyle/>
          <a:p>
            <a:pPr algn="just">
              <a:lnSpc>
                <a:spcPts val="5040"/>
              </a:lnSpc>
            </a:pPr>
            <a:r>
              <a:rPr lang="en-US" sz="4200" b="1">
                <a:solidFill>
                  <a:srgbClr val="000000"/>
                </a:solidFill>
                <a:latin typeface="Times New Roman Bold"/>
                <a:ea typeface="Times New Roman Bold"/>
                <a:cs typeface="Times New Roman Bold"/>
                <a:sym typeface="Times New Roman Bold"/>
              </a:rPr>
              <a:t>Face Recognition for Criminal Identification: An implementation of principal component analysis for face recognition</a:t>
            </a:r>
          </a:p>
          <a:p>
            <a:pPr algn="just">
              <a:lnSpc>
                <a:spcPts val="3239"/>
              </a:lnSpc>
            </a:pPr>
            <a:r>
              <a:rPr lang="en-US" sz="2699">
                <a:solidFill>
                  <a:srgbClr val="000000"/>
                </a:solidFill>
                <a:latin typeface="Times New Roman"/>
                <a:ea typeface="Times New Roman"/>
                <a:cs typeface="Times New Roman"/>
                <a:sym typeface="Times New Roman"/>
              </a:rPr>
              <a:t>Nurul Azma Abdullaha), Md. Jamri Saidi, Nurul Hidayah Ab Rahmanb), Chuah Chai Wenc), and Isredza Rahmi A. Hamidd)</a:t>
            </a:r>
          </a:p>
          <a:p>
            <a:pPr algn="just">
              <a:lnSpc>
                <a:spcPts val="3240"/>
              </a:lnSpc>
            </a:pPr>
            <a:r>
              <a:rPr lang="en-US" sz="2700" b="1">
                <a:solidFill>
                  <a:srgbClr val="000000"/>
                </a:solidFill>
                <a:latin typeface="Times New Roman Bold"/>
                <a:ea typeface="Times New Roman Bold"/>
                <a:cs typeface="Times New Roman Bold"/>
                <a:sym typeface="Times New Roman Bold"/>
              </a:rPr>
              <a:t>PROBLEM SOLVING:</a:t>
            </a:r>
          </a:p>
          <a:p>
            <a:pPr algn="just">
              <a:lnSpc>
                <a:spcPts val="3240"/>
              </a:lnSpc>
            </a:pPr>
            <a:r>
              <a:rPr lang="en-US" sz="2700">
                <a:solidFill>
                  <a:srgbClr val="000000"/>
                </a:solidFill>
                <a:latin typeface="Times New Roman"/>
                <a:ea typeface="Times New Roman"/>
                <a:cs typeface="Times New Roman"/>
                <a:sym typeface="Times New Roman"/>
              </a:rPr>
              <a:t>In Malaysia, reliance on thumbprints for criminal identification is diminishing as criminals avoid leaving prints. This paper proposes an automated facial recognition system using Principal Component Analysis (PCA) to match faces from CCTV footage with a criminal database, achieving 80% accuracy. The system offers a promising alternative to thumbprint identification, though further improvements are needed for better accuracy and database quality.</a:t>
            </a:r>
          </a:p>
          <a:p>
            <a:pPr algn="just">
              <a:lnSpc>
                <a:spcPts val="3240"/>
              </a:lnSpc>
            </a:pPr>
            <a:r>
              <a:rPr lang="en-US" sz="2700" b="1">
                <a:solidFill>
                  <a:srgbClr val="000000"/>
                </a:solidFill>
                <a:latin typeface="Times New Roman Bold"/>
                <a:ea typeface="Times New Roman Bold"/>
                <a:cs typeface="Times New Roman Bold"/>
                <a:sym typeface="Times New Roman Bold"/>
              </a:rPr>
              <a:t>PROS: </a:t>
            </a:r>
            <a:r>
              <a:rPr lang="en-US" sz="2700">
                <a:solidFill>
                  <a:srgbClr val="000000"/>
                </a:solidFill>
                <a:latin typeface="Times New Roman"/>
                <a:ea typeface="Times New Roman"/>
                <a:cs typeface="Times New Roman"/>
                <a:sym typeface="Times New Roman"/>
              </a:rPr>
              <a:t>Automated facial recognition reduces manual effort, speeding up the identification process and aiding law enforcement efficiency.</a:t>
            </a:r>
          </a:p>
          <a:p>
            <a:pPr algn="just">
              <a:lnSpc>
                <a:spcPts val="2520"/>
              </a:lnSpc>
            </a:pPr>
            <a:endParaRPr lang="en-US" sz="2700">
              <a:solidFill>
                <a:srgbClr val="000000"/>
              </a:solidFill>
              <a:latin typeface="Times New Roman"/>
              <a:ea typeface="Times New Roman"/>
              <a:cs typeface="Times New Roman"/>
              <a:sym typeface="Times New Roman"/>
            </a:endParaRPr>
          </a:p>
          <a:p>
            <a:pPr algn="just">
              <a:lnSpc>
                <a:spcPts val="3239"/>
              </a:lnSpc>
            </a:pPr>
            <a:r>
              <a:rPr lang="en-US" sz="2699" b="1">
                <a:solidFill>
                  <a:srgbClr val="000000"/>
                </a:solidFill>
                <a:latin typeface="Times New Roman Bold"/>
                <a:ea typeface="Times New Roman Bold"/>
                <a:cs typeface="Times New Roman Bold"/>
                <a:sym typeface="Times New Roman Bold"/>
              </a:rPr>
              <a:t>CONS:</a:t>
            </a:r>
            <a:r>
              <a:rPr lang="en-US" sz="2699">
                <a:solidFill>
                  <a:srgbClr val="000000"/>
                </a:solidFill>
                <a:latin typeface="Times New Roman"/>
                <a:ea typeface="Times New Roman"/>
                <a:cs typeface="Times New Roman"/>
                <a:sym typeface="Times New Roman"/>
              </a:rPr>
              <a:t> Automated facial recognition raises potential privacy issues, such as surveillance overreach or misuse of personal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158075" y="779770"/>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6	</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58225" y="2798175"/>
            <a:ext cx="16740750" cy="5829300"/>
          </a:xfrm>
          <a:prstGeom prst="rect">
            <a:avLst/>
          </a:prstGeom>
        </p:spPr>
        <p:txBody>
          <a:bodyPr lIns="0" tIns="0" rIns="0" bIns="0" rtlCol="0" anchor="t">
            <a:spAutoFit/>
          </a:bodyPr>
          <a:lstStyle/>
          <a:p>
            <a:pPr algn="just">
              <a:lnSpc>
                <a:spcPts val="5040"/>
              </a:lnSpc>
            </a:pPr>
            <a:r>
              <a:rPr lang="en-US" sz="4200" b="1">
                <a:solidFill>
                  <a:srgbClr val="000000"/>
                </a:solidFill>
                <a:latin typeface="Times New Roman Bold"/>
                <a:ea typeface="Times New Roman Bold"/>
                <a:cs typeface="Times New Roman Bold"/>
                <a:sym typeface="Times New Roman Bold"/>
              </a:rPr>
              <a:t>Criminal Identification System using Facial Recognition</a:t>
            </a:r>
          </a:p>
          <a:p>
            <a:pPr algn="just">
              <a:lnSpc>
                <a:spcPts val="3239"/>
              </a:lnSpc>
            </a:pPr>
            <a:r>
              <a:rPr lang="en-US" sz="2699">
                <a:solidFill>
                  <a:srgbClr val="000000"/>
                </a:solidFill>
                <a:latin typeface="Times New Roman"/>
                <a:ea typeface="Times New Roman"/>
                <a:cs typeface="Times New Roman"/>
                <a:sym typeface="Times New Roman"/>
              </a:rPr>
              <a:t>Nagnath B. Aherwadi, Deep Chokshi , Sagar Pande,  Aditya Khamparia</a:t>
            </a:r>
          </a:p>
          <a:p>
            <a:pPr algn="just">
              <a:lnSpc>
                <a:spcPts val="3239"/>
              </a:lnSpc>
            </a:pPr>
            <a:endParaRPr lang="en-US" sz="2699">
              <a:solidFill>
                <a:srgbClr val="000000"/>
              </a:solidFill>
              <a:latin typeface="Times New Roman"/>
              <a:ea typeface="Times New Roman"/>
              <a:cs typeface="Times New Roman"/>
              <a:sym typeface="Times New Roman"/>
            </a:endParaRPr>
          </a:p>
          <a:p>
            <a:pPr algn="just">
              <a:lnSpc>
                <a:spcPts val="3240"/>
              </a:lnSpc>
            </a:pPr>
            <a:r>
              <a:rPr lang="en-US" sz="2700" b="1">
                <a:solidFill>
                  <a:srgbClr val="000000"/>
                </a:solidFill>
                <a:latin typeface="Times New Roman Bold"/>
                <a:ea typeface="Times New Roman Bold"/>
                <a:cs typeface="Times New Roman Bold"/>
                <a:sym typeface="Times New Roman Bold"/>
              </a:rPr>
              <a:t>PROBLEM SOLVING:</a:t>
            </a:r>
          </a:p>
          <a:p>
            <a:pPr algn="just">
              <a:lnSpc>
                <a:spcPts val="3672"/>
              </a:lnSpc>
            </a:pPr>
            <a:r>
              <a:rPr lang="en-US" sz="2700" b="1">
                <a:solidFill>
                  <a:srgbClr val="000000"/>
                </a:solidFill>
                <a:latin typeface="Times New Roman Bold"/>
                <a:ea typeface="Times New Roman Bold"/>
                <a:cs typeface="Times New Roman Bold"/>
                <a:sym typeface="Times New Roman Bold"/>
              </a:rPr>
              <a:t> </a:t>
            </a:r>
            <a:r>
              <a:rPr lang="en-US" sz="2700">
                <a:solidFill>
                  <a:srgbClr val="000000"/>
                </a:solidFill>
                <a:latin typeface="Times New Roman"/>
                <a:ea typeface="Times New Roman"/>
                <a:cs typeface="Times New Roman"/>
                <a:sym typeface="Times New Roman"/>
              </a:rPr>
              <a:t>This paper presents an automated criminal identification system using face recognition technology. It captures faces from CCTV footage, compares them to a police database, and alerts authorities if a match is found. The system aims to enhance crime detection with over 80% accuracy. </a:t>
            </a:r>
          </a:p>
          <a:p>
            <a:pPr algn="just">
              <a:lnSpc>
                <a:spcPts val="3672"/>
              </a:lnSpc>
            </a:pPr>
            <a:endParaRPr lang="en-US" sz="2700">
              <a:solidFill>
                <a:srgbClr val="000000"/>
              </a:solidFill>
              <a:latin typeface="Times New Roman"/>
              <a:ea typeface="Times New Roman"/>
              <a:cs typeface="Times New Roman"/>
              <a:sym typeface="Times New Roman"/>
            </a:endParaRPr>
          </a:p>
          <a:p>
            <a:pPr algn="just">
              <a:lnSpc>
                <a:spcPts val="3671"/>
              </a:lnSpc>
            </a:pPr>
            <a:r>
              <a:rPr lang="en-US" sz="2699" b="1">
                <a:solidFill>
                  <a:srgbClr val="000000"/>
                </a:solidFill>
                <a:latin typeface="Times New Roman Bold"/>
                <a:ea typeface="Times New Roman Bold"/>
                <a:cs typeface="Times New Roman Bold"/>
                <a:sym typeface="Times New Roman Bold"/>
              </a:rPr>
              <a:t>PROS: </a:t>
            </a:r>
            <a:r>
              <a:rPr lang="en-US" sz="2699">
                <a:solidFill>
                  <a:srgbClr val="000000"/>
                </a:solidFill>
                <a:latin typeface="Times New Roman"/>
                <a:ea typeface="Times New Roman"/>
                <a:cs typeface="Times New Roman"/>
                <a:sym typeface="Times New Roman"/>
              </a:rPr>
              <a:t>Real-time criminal identification improves public safety.</a:t>
            </a:r>
          </a:p>
          <a:p>
            <a:pPr algn="just">
              <a:lnSpc>
                <a:spcPts val="3672"/>
              </a:lnSpc>
            </a:pPr>
            <a:r>
              <a:rPr lang="en-US" sz="2700" b="1">
                <a:solidFill>
                  <a:srgbClr val="000000"/>
                </a:solidFill>
                <a:latin typeface="Times New Roman Bold"/>
                <a:ea typeface="Times New Roman Bold"/>
                <a:cs typeface="Times New Roman Bold"/>
                <a:sym typeface="Times New Roman Bold"/>
              </a:rPr>
              <a:t>CONS:</a:t>
            </a:r>
            <a:r>
              <a:rPr lang="en-US" sz="2700">
                <a:solidFill>
                  <a:srgbClr val="000000"/>
                </a:solidFill>
                <a:latin typeface="Times New Roman"/>
                <a:ea typeface="Times New Roman"/>
                <a:cs typeface="Times New Roman"/>
                <a:sym typeface="Times New Roman"/>
              </a:rPr>
              <a:t>Despite high accuracy, there’s a risk of misidentifying innocent people or missing criminals.</a:t>
            </a:r>
          </a:p>
          <a:p>
            <a:pPr algn="just">
              <a:lnSpc>
                <a:spcPts val="3240"/>
              </a:lnSpc>
            </a:pPr>
            <a:endParaRPr lang="en-US" sz="2700">
              <a:solidFill>
                <a:srgbClr val="000000"/>
              </a:solidFill>
              <a:latin typeface="Times New Roman"/>
              <a:ea typeface="Times New Roman"/>
              <a:cs typeface="Times New Roman"/>
              <a:sym typeface="Times New Roman"/>
            </a:endParaRPr>
          </a:p>
          <a:p>
            <a:pPr algn="just">
              <a:lnSpc>
                <a:spcPts val="3240"/>
              </a:lnSpc>
            </a:pPr>
            <a:endParaRPr lang="en-US" sz="2700">
              <a:solidFill>
                <a:srgbClr val="000000"/>
              </a:solidFill>
              <a:latin typeface="Times New Roman"/>
              <a:ea typeface="Times New Roman"/>
              <a:cs typeface="Times New Roman"/>
              <a:sym typeface="Times New Roman"/>
            </a:endParaRPr>
          </a:p>
          <a:p>
            <a:pPr algn="just">
              <a:lnSpc>
                <a:spcPts val="2520"/>
              </a:lnSpc>
            </a:pPr>
            <a:endParaRPr lang="en-US" sz="27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178718" y="1809957"/>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sp>
        <p:nvSpPr>
          <p:cNvPr id="8" name="AutoShape 8"/>
          <p:cNvSpPr/>
          <p:nvPr/>
        </p:nvSpPr>
        <p:spPr>
          <a:xfrm rot="3096">
            <a:off x="1212053" y="9258300"/>
            <a:ext cx="15863894" cy="0"/>
          </a:xfrm>
          <a:prstGeom prst="line">
            <a:avLst/>
          </a:prstGeom>
          <a:ln w="9525" cap="rnd">
            <a:solidFill>
              <a:srgbClr val="CC0000"/>
            </a:solidFill>
            <a:prstDash val="solid"/>
            <a:headEnd type="none" w="sm" len="sm"/>
            <a:tailEnd type="none" w="sm" len="sm"/>
          </a:ln>
        </p:spPr>
      </p:sp>
      <p:sp>
        <p:nvSpPr>
          <p:cNvPr id="9" name="TextBox 9"/>
          <p:cNvSpPr txBox="1"/>
          <p:nvPr/>
        </p:nvSpPr>
        <p:spPr>
          <a:xfrm>
            <a:off x="1234350" y="601177"/>
            <a:ext cx="15819150" cy="1741975"/>
          </a:xfrm>
          <a:prstGeom prst="rect">
            <a:avLst/>
          </a:prstGeom>
        </p:spPr>
        <p:txBody>
          <a:bodyPr lIns="0" tIns="0" rIns="0" bIns="0" rtlCol="0" anchor="t">
            <a:spAutoFit/>
          </a:bodyPr>
          <a:lstStyle/>
          <a:p>
            <a:pPr algn="l">
              <a:lnSpc>
                <a:spcPts val="5759"/>
              </a:lnSpc>
            </a:pPr>
            <a:r>
              <a:rPr lang="en-US" sz="4800" b="1" spc="7">
                <a:solidFill>
                  <a:srgbClr val="FF0000"/>
                </a:solidFill>
                <a:latin typeface="DejaVu Sans Bold"/>
                <a:ea typeface="DejaVu Sans Bold"/>
                <a:cs typeface="DejaVu Sans Bold"/>
                <a:sym typeface="DejaVu Sans Bold"/>
              </a:rPr>
              <a:t>Literature Review – 7</a:t>
            </a:r>
          </a:p>
        </p:txBody>
      </p:sp>
      <p:sp>
        <p:nvSpPr>
          <p:cNvPr id="10" name="TextBox 10"/>
          <p:cNvSpPr txBox="1"/>
          <p:nvPr/>
        </p:nvSpPr>
        <p:spPr>
          <a:xfrm>
            <a:off x="1310625" y="9404013"/>
            <a:ext cx="3779400" cy="632725"/>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Light"/>
                <a:ea typeface="DejaVu Sans Light"/>
                <a:cs typeface="DejaVu Sans Light"/>
                <a:sym typeface="DejaVu Sans Light"/>
              </a:rPr>
              <a:t>First Review</a:t>
            </a:r>
          </a:p>
        </p:txBody>
      </p:sp>
      <p:sp>
        <p:nvSpPr>
          <p:cNvPr id="11" name="TextBox 11"/>
          <p:cNvSpPr txBox="1"/>
          <p:nvPr/>
        </p:nvSpPr>
        <p:spPr>
          <a:xfrm>
            <a:off x="6339825" y="9404013"/>
            <a:ext cx="5608200" cy="632725"/>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Light"/>
                <a:ea typeface="DejaVu Sans Light"/>
                <a:cs typeface="DejaVu Sans Light"/>
                <a:sym typeface="DejaVu Sans Light"/>
              </a:rPr>
              <a:t>Department of Computer Science and Engineering</a:t>
            </a:r>
          </a:p>
        </p:txBody>
      </p:sp>
      <p:sp>
        <p:nvSpPr>
          <p:cNvPr id="12" name="TextBox 12"/>
          <p:cNvSpPr txBox="1"/>
          <p:nvPr/>
        </p:nvSpPr>
        <p:spPr>
          <a:xfrm>
            <a:off x="13197825" y="9404013"/>
            <a:ext cx="3779400" cy="6327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Light"/>
                <a:ea typeface="DejaVu Sans Light"/>
                <a:cs typeface="DejaVu Sans Light"/>
                <a:sym typeface="DejaVu Sans Light"/>
              </a:rPr>
              <a:t>‹#›</a:t>
            </a:r>
          </a:p>
        </p:txBody>
      </p:sp>
      <p:sp>
        <p:nvSpPr>
          <p:cNvPr id="13" name="TextBox 13"/>
          <p:cNvSpPr txBox="1"/>
          <p:nvPr/>
        </p:nvSpPr>
        <p:spPr>
          <a:xfrm>
            <a:off x="1178718" y="2576030"/>
            <a:ext cx="16740750" cy="5553075"/>
          </a:xfrm>
          <a:prstGeom prst="rect">
            <a:avLst/>
          </a:prstGeom>
        </p:spPr>
        <p:txBody>
          <a:bodyPr lIns="0" tIns="0" rIns="0" bIns="0" rtlCol="0" anchor="t">
            <a:spAutoFit/>
          </a:bodyPr>
          <a:lstStyle/>
          <a:p>
            <a:pPr algn="just">
              <a:lnSpc>
                <a:spcPts val="5040"/>
              </a:lnSpc>
            </a:pPr>
            <a:r>
              <a:rPr lang="en-US" sz="4200" b="1">
                <a:solidFill>
                  <a:srgbClr val="000000"/>
                </a:solidFill>
                <a:latin typeface="Times New Roman Bold"/>
                <a:ea typeface="Times New Roman Bold"/>
                <a:cs typeface="Times New Roman Bold"/>
                <a:sym typeface="Times New Roman Bold"/>
              </a:rPr>
              <a:t>Real-time Face Detection and Tracking on Mobile Phones for Criminal Detection</a:t>
            </a:r>
          </a:p>
          <a:p>
            <a:pPr algn="just">
              <a:lnSpc>
                <a:spcPts val="3600"/>
              </a:lnSpc>
            </a:pPr>
            <a:r>
              <a:rPr lang="en-US" sz="3000" b="1">
                <a:solidFill>
                  <a:srgbClr val="000000"/>
                </a:solidFill>
                <a:latin typeface="Times New Roman Bold"/>
                <a:ea typeface="Times New Roman Bold"/>
                <a:cs typeface="Times New Roman Bold"/>
                <a:sym typeface="Times New Roman Bold"/>
              </a:rPr>
              <a:t>Lamiaa A. Elrefaei, Alaa Alharthi, Huda Alamoudi , Shatha Almutairi , and Fatima Al-rammah</a:t>
            </a:r>
          </a:p>
          <a:p>
            <a:pPr algn="just">
              <a:lnSpc>
                <a:spcPts val="3600"/>
              </a:lnSpc>
            </a:pPr>
            <a:endParaRPr lang="en-US" sz="3000" b="1">
              <a:solidFill>
                <a:srgbClr val="000000"/>
              </a:solidFill>
              <a:latin typeface="Times New Roman Bold"/>
              <a:ea typeface="Times New Roman Bold"/>
              <a:cs typeface="Times New Roman Bold"/>
              <a:sym typeface="Times New Roman Bold"/>
            </a:endParaRPr>
          </a:p>
          <a:p>
            <a:pPr algn="just">
              <a:lnSpc>
                <a:spcPts val="3240"/>
              </a:lnSpc>
            </a:pPr>
            <a:r>
              <a:rPr lang="en-US" sz="2700" b="1">
                <a:solidFill>
                  <a:srgbClr val="000000"/>
                </a:solidFill>
                <a:latin typeface="Times New Roman Bold"/>
                <a:ea typeface="Times New Roman Bold"/>
                <a:cs typeface="Times New Roman Bold"/>
                <a:sym typeface="Times New Roman Bold"/>
              </a:rPr>
              <a:t>PROBLEM SOLVING:</a:t>
            </a:r>
          </a:p>
          <a:p>
            <a:pPr algn="just">
              <a:lnSpc>
                <a:spcPts val="3240"/>
              </a:lnSpc>
            </a:pPr>
            <a:r>
              <a:rPr lang="en-US" sz="2700">
                <a:solidFill>
                  <a:srgbClr val="000000"/>
                </a:solidFill>
                <a:latin typeface="Times New Roman"/>
                <a:ea typeface="Times New Roman"/>
                <a:cs typeface="Times New Roman"/>
                <a:sym typeface="Times New Roman"/>
              </a:rPr>
              <a:t>The proposed framework uses Android devices for real-time face detection and tracking, employing the Viola-Jones algorithm for robust detection and Optical Flow with Regular Features for accurate tracking. The client-server model offloads face recognition to the server, offering an efficient solution for criminal identification.</a:t>
            </a:r>
          </a:p>
          <a:p>
            <a:pPr algn="just">
              <a:lnSpc>
                <a:spcPts val="3240"/>
              </a:lnSpc>
            </a:pPr>
            <a:endParaRPr lang="en-US" sz="2700">
              <a:solidFill>
                <a:srgbClr val="000000"/>
              </a:solidFill>
              <a:latin typeface="Times New Roman"/>
              <a:ea typeface="Times New Roman"/>
              <a:cs typeface="Times New Roman"/>
              <a:sym typeface="Times New Roman"/>
            </a:endParaRPr>
          </a:p>
          <a:p>
            <a:pPr algn="just">
              <a:lnSpc>
                <a:spcPts val="3240"/>
              </a:lnSpc>
            </a:pPr>
            <a:r>
              <a:rPr lang="en-US" sz="2700" b="1">
                <a:solidFill>
                  <a:srgbClr val="000000"/>
                </a:solidFill>
                <a:latin typeface="Times New Roman Bold"/>
                <a:ea typeface="Times New Roman Bold"/>
                <a:cs typeface="Times New Roman Bold"/>
                <a:sym typeface="Times New Roman Bold"/>
              </a:rPr>
              <a:t>PROS: </a:t>
            </a:r>
            <a:r>
              <a:rPr lang="en-US" sz="2700">
                <a:solidFill>
                  <a:srgbClr val="000000"/>
                </a:solidFill>
                <a:latin typeface="Times New Roman"/>
                <a:ea typeface="Times New Roman"/>
                <a:cs typeface="Times New Roman"/>
                <a:sym typeface="Times New Roman"/>
              </a:rPr>
              <a:t> Viola-Jones algorithm ensures reliable detection under varying lighting conditions.</a:t>
            </a:r>
          </a:p>
          <a:p>
            <a:pPr algn="just">
              <a:lnSpc>
                <a:spcPts val="3240"/>
              </a:lnSpc>
            </a:pPr>
            <a:endParaRPr lang="en-US" sz="2700">
              <a:solidFill>
                <a:srgbClr val="000000"/>
              </a:solidFill>
              <a:latin typeface="Times New Roman"/>
              <a:ea typeface="Times New Roman"/>
              <a:cs typeface="Times New Roman"/>
              <a:sym typeface="Times New Roman"/>
            </a:endParaRPr>
          </a:p>
          <a:p>
            <a:pPr algn="just">
              <a:lnSpc>
                <a:spcPts val="3240"/>
              </a:lnSpc>
            </a:pPr>
            <a:r>
              <a:rPr lang="en-US" sz="2700" b="1">
                <a:solidFill>
                  <a:srgbClr val="000000"/>
                </a:solidFill>
                <a:latin typeface="Times New Roman Bold"/>
                <a:ea typeface="Times New Roman Bold"/>
                <a:cs typeface="Times New Roman Bold"/>
                <a:sym typeface="Times New Roman Bold"/>
              </a:rPr>
              <a:t>CONS: </a:t>
            </a:r>
            <a:r>
              <a:rPr lang="en-US" sz="2700">
                <a:solidFill>
                  <a:srgbClr val="000000"/>
                </a:solidFill>
                <a:latin typeface="Times New Roman"/>
                <a:ea typeface="Times New Roman"/>
                <a:cs typeface="Times New Roman"/>
                <a:sym typeface="Times New Roman"/>
              </a:rPr>
              <a:t>Mobile device limitations may affect processing power and speed.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1591</Words>
  <Application>Microsoft Office PowerPoint</Application>
  <PresentationFormat>Custom</PresentationFormat>
  <Paragraphs>172</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DejaVu Sans Light</vt:lpstr>
      <vt:lpstr>Arial</vt:lpstr>
      <vt:lpstr>Calibri</vt:lpstr>
      <vt:lpstr>DejaVu Sans Bold</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enc=encoded=aUlduI8_NWrcRWaHE9NQlB6eQ6F7R5g_d_q74NjxrSW2NnJU3AJUaR_4ey_cm1bVCIU=.pptx</dc:title>
  <dc:creator>Monisha D</dc:creator>
  <cp:lastModifiedBy>Monisha D</cp:lastModifiedBy>
  <cp:revision>3</cp:revision>
  <dcterms:created xsi:type="dcterms:W3CDTF">2006-08-16T00:00:00Z</dcterms:created>
  <dcterms:modified xsi:type="dcterms:W3CDTF">2024-11-26T15:22:56Z</dcterms:modified>
  <dc:identifier>DAGWj9ASjV0</dc:identifier>
</cp:coreProperties>
</file>